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38"/>
  </p:handoutMasterIdLst>
  <p:sldIdLst>
    <p:sldId id="555" r:id="rId3"/>
    <p:sldId id="622" r:id="rId5"/>
    <p:sldId id="556" r:id="rId6"/>
    <p:sldId id="536" r:id="rId7"/>
    <p:sldId id="577" r:id="rId8"/>
    <p:sldId id="579" r:id="rId9"/>
    <p:sldId id="578" r:id="rId10"/>
    <p:sldId id="560" r:id="rId11"/>
    <p:sldId id="581" r:id="rId12"/>
    <p:sldId id="582" r:id="rId13"/>
    <p:sldId id="583" r:id="rId14"/>
    <p:sldId id="584" r:id="rId15"/>
    <p:sldId id="585" r:id="rId16"/>
    <p:sldId id="586" r:id="rId17"/>
    <p:sldId id="588" r:id="rId18"/>
    <p:sldId id="587" r:id="rId19"/>
    <p:sldId id="589" r:id="rId20"/>
    <p:sldId id="590" r:id="rId21"/>
    <p:sldId id="591" r:id="rId22"/>
    <p:sldId id="592" r:id="rId23"/>
    <p:sldId id="593" r:id="rId24"/>
    <p:sldId id="594" r:id="rId25"/>
    <p:sldId id="595" r:id="rId26"/>
    <p:sldId id="597" r:id="rId27"/>
    <p:sldId id="580" r:id="rId28"/>
    <p:sldId id="599" r:id="rId29"/>
    <p:sldId id="598" r:id="rId30"/>
    <p:sldId id="596" r:id="rId31"/>
    <p:sldId id="559" r:id="rId32"/>
    <p:sldId id="601" r:id="rId33"/>
    <p:sldId id="626" r:id="rId34"/>
    <p:sldId id="623" r:id="rId35"/>
    <p:sldId id="602" r:id="rId36"/>
    <p:sldId id="547" r:id="rId37"/>
  </p:sldIdLst>
  <p:sldSz cx="9144000" cy="5143500" type="screen16x9"/>
  <p:notesSz cx="6760845" cy="9942195"/>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0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CB5"/>
    <a:srgbClr val="006BFF"/>
    <a:srgbClr val="33C6E2"/>
    <a:srgbClr val="4F81BD"/>
    <a:srgbClr val="2770C0"/>
    <a:srgbClr val="ED7C32"/>
    <a:srgbClr val="F3F3F3"/>
    <a:srgbClr val="93CDDD"/>
    <a:srgbClr val="6681BE"/>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2" autoAdjust="0"/>
    <p:restoredTop sz="94847" autoAdjust="0"/>
  </p:normalViewPr>
  <p:slideViewPr>
    <p:cSldViewPr>
      <p:cViewPr varScale="1">
        <p:scale>
          <a:sx n="83" d="100"/>
          <a:sy n="83" d="100"/>
        </p:scale>
        <p:origin x="820" y="60"/>
      </p:cViewPr>
      <p:guideLst>
        <p:guide orient="horz" pos="1408"/>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p:scale>
          <a:sx n="100" d="100"/>
          <a:sy n="100" d="100"/>
        </p:scale>
        <p:origin x="-1908" y="-84"/>
      </p:cViewPr>
      <p:guideLst>
        <p:guide orient="horz" pos="2722"/>
        <p:guide pos="224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17.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E1E4755F-4696-46C7-9640-F4A863CF9A24}" type="datetimeFigureOut">
              <a:rPr lang="zh-CN" altLang="en-US" smtClean="0"/>
            </a:fld>
            <a:endParaRPr lang="zh-CN" altLang="en-US"/>
          </a:p>
        </p:txBody>
      </p:sp>
      <p:sp>
        <p:nvSpPr>
          <p:cNvPr id="4" name="页脚占位符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4CE68B4E-908F-4E19-9E0D-5D0C98D04C27}"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3FF2285E-5C98-4406-90B3-2EE99A1A4BB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11B267DA-003F-4AF9-9F7F-332B37088F8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B267DA-003F-4AF9-9F7F-332B37088F8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B267DA-003F-4AF9-9F7F-332B37088F8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B267DA-003F-4AF9-9F7F-332B37088F8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B267DA-003F-4AF9-9F7F-332B37088F8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B267DA-003F-4AF9-9F7F-332B37088F8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fld id="{6FD65D0D-CA72-4101-AC42-6BF2CA6DAE2E}" type="datetime1">
              <a:rPr lang="zh-CN" altLang="en-US" smtClean="0"/>
            </a:fld>
            <a:endParaRPr lang="zh-CN" altLang="en-US"/>
          </a:p>
        </p:txBody>
      </p:sp>
      <p:sp>
        <p:nvSpPr>
          <p:cNvPr id="5" name="页脚占位符 4"/>
          <p:cNvSpPr>
            <a:spLocks noGrp="1"/>
          </p:cNvSpPr>
          <p:nvPr>
            <p:ph type="ftr" sz="quarter" idx="11"/>
          </p:nvPr>
        </p:nvSpPr>
        <p:spPr>
          <a:xfrm>
            <a:off x="3124204" y="4767263"/>
            <a:ext cx="2895600" cy="273844"/>
          </a:xfrm>
          <a:prstGeom prst="rect">
            <a:avLst/>
          </a:prstGeom>
        </p:spPr>
        <p:txBody>
          <a:bodyPr/>
          <a:lstStyle/>
          <a:p>
            <a:endParaRPr lang="zh-CN" altLang="en-US"/>
          </a:p>
        </p:txBody>
      </p:sp>
      <p:sp>
        <p:nvSpPr>
          <p:cNvPr id="6" name="灯片编号占位符 5"/>
          <p:cNvSpPr>
            <a:spLocks noGrp="1"/>
          </p:cNvSpPr>
          <p:nvPr>
            <p:ph type="sldNum" sz="quarter" idx="4"/>
          </p:nvPr>
        </p:nvSpPr>
        <p:spPr>
          <a:xfrm>
            <a:off x="8474824" y="110445"/>
            <a:ext cx="558425" cy="273844"/>
          </a:xfrm>
          <a:prstGeom prst="rect">
            <a:avLst/>
          </a:prstGeom>
          <a:solidFill>
            <a:srgbClr val="0094DC"/>
          </a:solidFill>
          <a:effectLst>
            <a:glow rad="12700">
              <a:schemeClr val="accent1">
                <a:alpha val="6000"/>
              </a:schemeClr>
            </a:glow>
            <a:outerShdw blurRad="50800" dist="50800" dir="5400000" sx="3000" sy="3000" algn="ctr" rotWithShape="0">
              <a:srgbClr val="000000"/>
            </a:outerShdw>
            <a:reflection endPos="0" dist="50800" dir="5400000" sy="-100000" algn="bl" rotWithShape="0"/>
            <a:softEdge rad="50800"/>
          </a:effectLst>
        </p:spPr>
        <p:txBody>
          <a:bodyPr vert="horz" lIns="91440" tIns="45720" rIns="91440" bIns="45720" rtlCol="0" anchor="ctr"/>
          <a:lstStyle>
            <a:lvl1pPr algn="r">
              <a:defRPr sz="1200">
                <a:solidFill>
                  <a:srgbClr val="C4BD97"/>
                </a:solidFill>
                <a:latin typeface="微软雅黑" panose="020B0503020204020204" pitchFamily="34" charset="-122"/>
                <a:ea typeface="微软雅黑" panose="020B0503020204020204" pitchFamily="34" charset="-122"/>
              </a:defRPr>
            </a:lvl1pPr>
          </a:lstStyle>
          <a:p>
            <a:fld id="{2B179D84-CB03-4761-9E0B-5D3CF7D51931}"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a:xfrm>
            <a:off x="3124204"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67263"/>
            <a:ext cx="2133600" cy="273844"/>
          </a:xfrm>
          <a:prstGeom prst="rect">
            <a:avLst/>
          </a:prstGeom>
        </p:spPr>
        <p:txBody>
          <a:bodyPr/>
          <a:lstStyle/>
          <a:p>
            <a:fld id="{7D1D3630-FF52-49C8-B0A8-DFB6500EB4C9}" type="datetime1">
              <a:rPr lang="zh-CN" altLang="en-US" smtClean="0"/>
            </a:fld>
            <a:endParaRPr lang="zh-CN" altLang="en-US" dirty="0"/>
          </a:p>
        </p:txBody>
      </p:sp>
      <p:sp>
        <p:nvSpPr>
          <p:cNvPr id="4" name="页脚占位符 3"/>
          <p:cNvSpPr>
            <a:spLocks noGrp="1"/>
          </p:cNvSpPr>
          <p:nvPr>
            <p:ph type="ftr" sz="quarter" idx="11"/>
          </p:nvPr>
        </p:nvSpPr>
        <p:spPr>
          <a:xfrm>
            <a:off x="3124204" y="4767263"/>
            <a:ext cx="2895600" cy="273844"/>
          </a:xfrm>
          <a:prstGeom prst="rect">
            <a:avLst/>
          </a:prstGeom>
        </p:spPr>
        <p:txBody>
          <a:bodyPr/>
          <a:lstStyle/>
          <a:p>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p:spPr>
        <p:txBody>
          <a:bodyPr/>
          <a:lstStyle/>
          <a:p>
            <a:fld id="{09BDC11D-C56D-43F7-9324-A802D50A1050}" type="datetimeFigureOut">
              <a:rPr lang="en-US" smtClean="0"/>
            </a:fld>
            <a:endParaRPr lang="en-US"/>
          </a:p>
        </p:txBody>
      </p:sp>
      <p:sp>
        <p:nvSpPr>
          <p:cNvPr id="3" name="Footer Placeholder 2"/>
          <p:cNvSpPr>
            <a:spLocks noGrp="1"/>
          </p:cNvSpPr>
          <p:nvPr>
            <p:ph type="ftr" sz="quarter" idx="11"/>
          </p:nvPr>
        </p:nvSpPr>
        <p:spPr>
          <a:xfrm>
            <a:off x="3124200" y="4767263"/>
            <a:ext cx="2895600" cy="273844"/>
          </a:xfrm>
        </p:spPr>
        <p:txBody>
          <a:bodyPr/>
          <a:lstStyle/>
          <a:p>
            <a:endParaRPr lang="en-US"/>
          </a:p>
        </p:txBody>
      </p:sp>
      <p:sp>
        <p:nvSpPr>
          <p:cNvPr id="4" name="Slide Number Placeholder 3"/>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263"/>
            <a:ext cx="2057400" cy="273844"/>
          </a:xfrm>
        </p:spPr>
        <p:txBody>
          <a:bodyPr/>
          <a:lstStyle/>
          <a:p>
            <a:fld id="{AB2DA330-99E0-4B4D-9C61-82CFEE5A232F}"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p:txBody>
          <a:bodyPr/>
          <a:lstStyle/>
          <a:p>
            <a:fld id="{08E02866-32EA-4EDE-B1EF-E5D366E4AC42}" type="slidenum">
              <a:rPr lang="zh-CN" altLang="en-US" smtClean="0"/>
            </a:fld>
            <a:endParaRPr lang="zh-CN" altLang="en-US"/>
          </a:p>
        </p:txBody>
      </p:sp>
      <p:sp>
        <p:nvSpPr>
          <p:cNvPr id="7" name="椭圆 6"/>
          <p:cNvSpPr/>
          <p:nvPr userDrawn="1"/>
        </p:nvSpPr>
        <p:spPr>
          <a:xfrm>
            <a:off x="5617754" y="4609926"/>
            <a:ext cx="3199121" cy="3199121"/>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8" name="椭圆 7"/>
          <p:cNvSpPr/>
          <p:nvPr userDrawn="1"/>
        </p:nvSpPr>
        <p:spPr>
          <a:xfrm>
            <a:off x="7746987" y="4437050"/>
            <a:ext cx="1536726" cy="1536726"/>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dirty="0"/>
          </a:p>
        </p:txBody>
      </p:sp>
      <p:sp>
        <p:nvSpPr>
          <p:cNvPr id="9" name="椭圆 8"/>
          <p:cNvSpPr/>
          <p:nvPr userDrawn="1"/>
        </p:nvSpPr>
        <p:spPr>
          <a:xfrm>
            <a:off x="487921" y="-1416679"/>
            <a:ext cx="2040554" cy="204055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0" name="椭圆 9"/>
          <p:cNvSpPr/>
          <p:nvPr userDrawn="1"/>
        </p:nvSpPr>
        <p:spPr>
          <a:xfrm>
            <a:off x="2114167" y="-255177"/>
            <a:ext cx="715142" cy="715142"/>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11" name="椭圆 10"/>
          <p:cNvSpPr/>
          <p:nvPr userDrawn="1"/>
        </p:nvSpPr>
        <p:spPr>
          <a:xfrm>
            <a:off x="7050722" y="-581140"/>
            <a:ext cx="871856" cy="871856"/>
          </a:xfrm>
          <a:prstGeom prst="ellipse">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dirty="0"/>
          </a:p>
        </p:txBody>
      </p:sp>
      <p:sp>
        <p:nvSpPr>
          <p:cNvPr id="12" name="椭圆 11"/>
          <p:cNvSpPr/>
          <p:nvPr userDrawn="1"/>
        </p:nvSpPr>
        <p:spPr>
          <a:xfrm>
            <a:off x="-1053293" y="3395900"/>
            <a:ext cx="1508285" cy="1508285"/>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椭圆 12"/>
          <p:cNvSpPr/>
          <p:nvPr userDrawn="1"/>
        </p:nvSpPr>
        <p:spPr>
          <a:xfrm>
            <a:off x="-901622" y="3547571"/>
            <a:ext cx="1204943" cy="1204943"/>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
        <p:nvSpPr>
          <p:cNvPr id="13" name="椭圆 12"/>
          <p:cNvSpPr/>
          <p:nvPr userDrawn="1"/>
        </p:nvSpPr>
        <p:spPr>
          <a:xfrm>
            <a:off x="7114922" y="-209382"/>
            <a:ext cx="1550447" cy="1550445"/>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 name="椭圆 2"/>
          <p:cNvSpPr/>
          <p:nvPr userDrawn="1"/>
        </p:nvSpPr>
        <p:spPr>
          <a:xfrm>
            <a:off x="6517866" y="3231182"/>
            <a:ext cx="3199121" cy="3199121"/>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p>
        </p:txBody>
      </p:sp>
      <p:sp>
        <p:nvSpPr>
          <p:cNvPr id="4" name="椭圆 3"/>
          <p:cNvSpPr/>
          <p:nvPr userDrawn="1"/>
        </p:nvSpPr>
        <p:spPr>
          <a:xfrm>
            <a:off x="-477901" y="803954"/>
            <a:ext cx="1406755" cy="1406755"/>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椭圆 4"/>
          <p:cNvSpPr/>
          <p:nvPr userDrawn="1"/>
        </p:nvSpPr>
        <p:spPr>
          <a:xfrm>
            <a:off x="1156501" y="3783609"/>
            <a:ext cx="1204943" cy="1204943"/>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6" name="椭圆 5"/>
          <p:cNvSpPr/>
          <p:nvPr userDrawn="1"/>
        </p:nvSpPr>
        <p:spPr>
          <a:xfrm>
            <a:off x="8849884" y="2708730"/>
            <a:ext cx="1536726" cy="1536726"/>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7" name="椭圆 6"/>
          <p:cNvSpPr/>
          <p:nvPr userDrawn="1"/>
        </p:nvSpPr>
        <p:spPr>
          <a:xfrm>
            <a:off x="7454217" y="126092"/>
            <a:ext cx="871856" cy="871856"/>
          </a:xfrm>
          <a:prstGeom prst="ellipse">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8" name="椭圆 7"/>
          <p:cNvSpPr/>
          <p:nvPr userDrawn="1"/>
        </p:nvSpPr>
        <p:spPr>
          <a:xfrm>
            <a:off x="282399" y="-533222"/>
            <a:ext cx="2040554" cy="204055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userDrawn="1"/>
        </p:nvSpPr>
        <p:spPr>
          <a:xfrm>
            <a:off x="7088692" y="896352"/>
            <a:ext cx="329425" cy="32942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椭圆 9"/>
          <p:cNvSpPr/>
          <p:nvPr userDrawn="1"/>
        </p:nvSpPr>
        <p:spPr>
          <a:xfrm>
            <a:off x="2093954" y="407671"/>
            <a:ext cx="715142" cy="715142"/>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任意多边形: 形状 10"/>
          <p:cNvSpPr/>
          <p:nvPr userDrawn="1"/>
        </p:nvSpPr>
        <p:spPr>
          <a:xfrm>
            <a:off x="560785" y="765242"/>
            <a:ext cx="8022431" cy="3613017"/>
          </a:xfrm>
          <a:custGeom>
            <a:avLst/>
            <a:gdLst>
              <a:gd name="connsiteX0" fmla="*/ 212349 w 10696575"/>
              <a:gd name="connsiteY0" fmla="*/ 0 h 4817356"/>
              <a:gd name="connsiteX1" fmla="*/ 3994548 w 10696575"/>
              <a:gd name="connsiteY1" fmla="*/ 0 h 4817356"/>
              <a:gd name="connsiteX2" fmla="*/ 3994548 w 10696575"/>
              <a:gd name="connsiteY2" fmla="*/ 519661 h 4817356"/>
              <a:gd name="connsiteX3" fmla="*/ 6702027 w 10696575"/>
              <a:gd name="connsiteY3" fmla="*/ 519661 h 4817356"/>
              <a:gd name="connsiteX4" fmla="*/ 6702027 w 10696575"/>
              <a:gd name="connsiteY4" fmla="*/ 0 h 4817356"/>
              <a:gd name="connsiteX5" fmla="*/ 10484226 w 10696575"/>
              <a:gd name="connsiteY5" fmla="*/ 0 h 4817356"/>
              <a:gd name="connsiteX6" fmla="*/ 10696575 w 10696575"/>
              <a:gd name="connsiteY6" fmla="*/ 212349 h 4817356"/>
              <a:gd name="connsiteX7" fmla="*/ 10696575 w 10696575"/>
              <a:gd name="connsiteY7" fmla="*/ 4605007 h 4817356"/>
              <a:gd name="connsiteX8" fmla="*/ 10484226 w 10696575"/>
              <a:gd name="connsiteY8" fmla="*/ 4817356 h 4817356"/>
              <a:gd name="connsiteX9" fmla="*/ 212349 w 10696575"/>
              <a:gd name="connsiteY9" fmla="*/ 4817356 h 4817356"/>
              <a:gd name="connsiteX10" fmla="*/ 0 w 10696575"/>
              <a:gd name="connsiteY10" fmla="*/ 4605007 h 4817356"/>
              <a:gd name="connsiteX11" fmla="*/ 0 w 10696575"/>
              <a:gd name="connsiteY11" fmla="*/ 212349 h 4817356"/>
              <a:gd name="connsiteX12" fmla="*/ 212349 w 10696575"/>
              <a:gd name="connsiteY12" fmla="*/ 0 h 4817356"/>
              <a:gd name="connsiteX0-1" fmla="*/ 6702027 w 10696575"/>
              <a:gd name="connsiteY0-2" fmla="*/ 519661 h 4817356"/>
              <a:gd name="connsiteX1-3" fmla="*/ 6702027 w 10696575"/>
              <a:gd name="connsiteY1-4" fmla="*/ 0 h 4817356"/>
              <a:gd name="connsiteX2-5" fmla="*/ 10484226 w 10696575"/>
              <a:gd name="connsiteY2-6" fmla="*/ 0 h 4817356"/>
              <a:gd name="connsiteX3-7" fmla="*/ 10696575 w 10696575"/>
              <a:gd name="connsiteY3-8" fmla="*/ 212349 h 4817356"/>
              <a:gd name="connsiteX4-9" fmla="*/ 10696575 w 10696575"/>
              <a:gd name="connsiteY4-10" fmla="*/ 4605007 h 4817356"/>
              <a:gd name="connsiteX5-11" fmla="*/ 10484226 w 10696575"/>
              <a:gd name="connsiteY5-12" fmla="*/ 4817356 h 4817356"/>
              <a:gd name="connsiteX6-13" fmla="*/ 212349 w 10696575"/>
              <a:gd name="connsiteY6-14" fmla="*/ 4817356 h 4817356"/>
              <a:gd name="connsiteX7-15" fmla="*/ 0 w 10696575"/>
              <a:gd name="connsiteY7-16" fmla="*/ 4605007 h 4817356"/>
              <a:gd name="connsiteX8-17" fmla="*/ 0 w 10696575"/>
              <a:gd name="connsiteY8-18" fmla="*/ 212349 h 4817356"/>
              <a:gd name="connsiteX9-19" fmla="*/ 212349 w 10696575"/>
              <a:gd name="connsiteY9-20" fmla="*/ 0 h 4817356"/>
              <a:gd name="connsiteX10-21" fmla="*/ 3994548 w 10696575"/>
              <a:gd name="connsiteY10-22" fmla="*/ 0 h 4817356"/>
              <a:gd name="connsiteX11-23" fmla="*/ 3994548 w 10696575"/>
              <a:gd name="connsiteY11-24" fmla="*/ 519661 h 4817356"/>
              <a:gd name="connsiteX12-25" fmla="*/ 6793467 w 10696575"/>
              <a:gd name="connsiteY12-26" fmla="*/ 611101 h 4817356"/>
              <a:gd name="connsiteX0-27" fmla="*/ 6702027 w 10696575"/>
              <a:gd name="connsiteY0-28" fmla="*/ 519661 h 4817356"/>
              <a:gd name="connsiteX1-29" fmla="*/ 6702027 w 10696575"/>
              <a:gd name="connsiteY1-30" fmla="*/ 0 h 4817356"/>
              <a:gd name="connsiteX2-31" fmla="*/ 10484226 w 10696575"/>
              <a:gd name="connsiteY2-32" fmla="*/ 0 h 4817356"/>
              <a:gd name="connsiteX3-33" fmla="*/ 10696575 w 10696575"/>
              <a:gd name="connsiteY3-34" fmla="*/ 212349 h 4817356"/>
              <a:gd name="connsiteX4-35" fmla="*/ 10696575 w 10696575"/>
              <a:gd name="connsiteY4-36" fmla="*/ 4605007 h 4817356"/>
              <a:gd name="connsiteX5-37" fmla="*/ 10484226 w 10696575"/>
              <a:gd name="connsiteY5-38" fmla="*/ 4817356 h 4817356"/>
              <a:gd name="connsiteX6-39" fmla="*/ 212349 w 10696575"/>
              <a:gd name="connsiteY6-40" fmla="*/ 4817356 h 4817356"/>
              <a:gd name="connsiteX7-41" fmla="*/ 0 w 10696575"/>
              <a:gd name="connsiteY7-42" fmla="*/ 4605007 h 4817356"/>
              <a:gd name="connsiteX8-43" fmla="*/ 0 w 10696575"/>
              <a:gd name="connsiteY8-44" fmla="*/ 212349 h 4817356"/>
              <a:gd name="connsiteX9-45" fmla="*/ 212349 w 10696575"/>
              <a:gd name="connsiteY9-46" fmla="*/ 0 h 4817356"/>
              <a:gd name="connsiteX10-47" fmla="*/ 3994548 w 10696575"/>
              <a:gd name="connsiteY10-48" fmla="*/ 0 h 4817356"/>
              <a:gd name="connsiteX11-49" fmla="*/ 3994548 w 10696575"/>
              <a:gd name="connsiteY11-50" fmla="*/ 519661 h 4817356"/>
              <a:gd name="connsiteX0-51" fmla="*/ 6702027 w 10696575"/>
              <a:gd name="connsiteY0-52" fmla="*/ 0 h 4817356"/>
              <a:gd name="connsiteX1-53" fmla="*/ 10484226 w 10696575"/>
              <a:gd name="connsiteY1-54" fmla="*/ 0 h 4817356"/>
              <a:gd name="connsiteX2-55" fmla="*/ 10696575 w 10696575"/>
              <a:gd name="connsiteY2-56" fmla="*/ 212349 h 4817356"/>
              <a:gd name="connsiteX3-57" fmla="*/ 10696575 w 10696575"/>
              <a:gd name="connsiteY3-58" fmla="*/ 4605007 h 4817356"/>
              <a:gd name="connsiteX4-59" fmla="*/ 10484226 w 10696575"/>
              <a:gd name="connsiteY4-60" fmla="*/ 4817356 h 4817356"/>
              <a:gd name="connsiteX5-61" fmla="*/ 212349 w 10696575"/>
              <a:gd name="connsiteY5-62" fmla="*/ 4817356 h 4817356"/>
              <a:gd name="connsiteX6-63" fmla="*/ 0 w 10696575"/>
              <a:gd name="connsiteY6-64" fmla="*/ 4605007 h 4817356"/>
              <a:gd name="connsiteX7-65" fmla="*/ 0 w 10696575"/>
              <a:gd name="connsiteY7-66" fmla="*/ 212349 h 4817356"/>
              <a:gd name="connsiteX8-67" fmla="*/ 212349 w 10696575"/>
              <a:gd name="connsiteY8-68" fmla="*/ 0 h 4817356"/>
              <a:gd name="connsiteX9-69" fmla="*/ 3994548 w 10696575"/>
              <a:gd name="connsiteY9-70" fmla="*/ 0 h 4817356"/>
              <a:gd name="connsiteX10-71" fmla="*/ 3994548 w 10696575"/>
              <a:gd name="connsiteY10-72" fmla="*/ 519661 h 4817356"/>
              <a:gd name="connsiteX0-73" fmla="*/ 6702027 w 10696575"/>
              <a:gd name="connsiteY0-74" fmla="*/ 0 h 4817356"/>
              <a:gd name="connsiteX1-75" fmla="*/ 10484226 w 10696575"/>
              <a:gd name="connsiteY1-76" fmla="*/ 0 h 4817356"/>
              <a:gd name="connsiteX2-77" fmla="*/ 10696575 w 10696575"/>
              <a:gd name="connsiteY2-78" fmla="*/ 212349 h 4817356"/>
              <a:gd name="connsiteX3-79" fmla="*/ 10696575 w 10696575"/>
              <a:gd name="connsiteY3-80" fmla="*/ 4605007 h 4817356"/>
              <a:gd name="connsiteX4-81" fmla="*/ 10484226 w 10696575"/>
              <a:gd name="connsiteY4-82" fmla="*/ 4817356 h 4817356"/>
              <a:gd name="connsiteX5-83" fmla="*/ 212349 w 10696575"/>
              <a:gd name="connsiteY5-84" fmla="*/ 4817356 h 4817356"/>
              <a:gd name="connsiteX6-85" fmla="*/ 0 w 10696575"/>
              <a:gd name="connsiteY6-86" fmla="*/ 4605007 h 4817356"/>
              <a:gd name="connsiteX7-87" fmla="*/ 0 w 10696575"/>
              <a:gd name="connsiteY7-88" fmla="*/ 212349 h 4817356"/>
              <a:gd name="connsiteX8-89" fmla="*/ 212349 w 10696575"/>
              <a:gd name="connsiteY8-90" fmla="*/ 0 h 4817356"/>
              <a:gd name="connsiteX9-91" fmla="*/ 3994548 w 10696575"/>
              <a:gd name="connsiteY9-92" fmla="*/ 0 h 48173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696575" h="4817356">
                <a:moveTo>
                  <a:pt x="6702027" y="0"/>
                </a:moveTo>
                <a:lnTo>
                  <a:pt x="10484226" y="0"/>
                </a:lnTo>
                <a:cubicBezTo>
                  <a:pt x="10601503" y="0"/>
                  <a:pt x="10696575" y="95072"/>
                  <a:pt x="10696575" y="212349"/>
                </a:cubicBezTo>
                <a:lnTo>
                  <a:pt x="10696575" y="4605007"/>
                </a:lnTo>
                <a:cubicBezTo>
                  <a:pt x="10696575" y="4722284"/>
                  <a:pt x="10601503" y="4817356"/>
                  <a:pt x="10484226" y="4817356"/>
                </a:cubicBezTo>
                <a:lnTo>
                  <a:pt x="212349" y="4817356"/>
                </a:lnTo>
                <a:cubicBezTo>
                  <a:pt x="95072" y="4817356"/>
                  <a:pt x="0" y="4722284"/>
                  <a:pt x="0" y="4605007"/>
                </a:cubicBezTo>
                <a:lnTo>
                  <a:pt x="0" y="212349"/>
                </a:lnTo>
                <a:cubicBezTo>
                  <a:pt x="0" y="95072"/>
                  <a:pt x="95072" y="0"/>
                  <a:pt x="212349" y="0"/>
                </a:cubicBezTo>
                <a:lnTo>
                  <a:pt x="3994548" y="0"/>
                </a:lnTo>
              </a:path>
            </a:pathLst>
          </a:custGeom>
          <a:noFill/>
          <a:ln w="19050">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2" name="椭圆 11"/>
          <p:cNvSpPr/>
          <p:nvPr userDrawn="1"/>
        </p:nvSpPr>
        <p:spPr>
          <a:xfrm>
            <a:off x="1004830" y="3636169"/>
            <a:ext cx="1508285" cy="1508285"/>
          </a:xfrm>
          <a:prstGeom prst="ellipse">
            <a:avLst/>
          </a:prstGeom>
          <a:noFill/>
          <a:ln>
            <a:solidFill>
              <a:srgbClr val="B1D4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 name="椭圆 5"/>
          <p:cNvSpPr/>
          <p:nvPr userDrawn="1"/>
        </p:nvSpPr>
        <p:spPr>
          <a:xfrm>
            <a:off x="2436395" y="-687182"/>
            <a:ext cx="6517865" cy="6517865"/>
          </a:xfrm>
          <a:prstGeom prst="ellipse">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userDrawn="1"/>
        </p:nvSpPr>
        <p:spPr>
          <a:xfrm>
            <a:off x="2845073" y="-252663"/>
            <a:ext cx="5700509" cy="5700509"/>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椭圆 7"/>
          <p:cNvSpPr/>
          <p:nvPr userDrawn="1"/>
        </p:nvSpPr>
        <p:spPr>
          <a:xfrm>
            <a:off x="-618985" y="1389411"/>
            <a:ext cx="2040554" cy="204055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userDrawn="1"/>
        </p:nvSpPr>
        <p:spPr>
          <a:xfrm>
            <a:off x="479318" y="292378"/>
            <a:ext cx="2012940" cy="201294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椭圆 9"/>
          <p:cNvSpPr/>
          <p:nvPr userDrawn="1"/>
        </p:nvSpPr>
        <p:spPr>
          <a:xfrm>
            <a:off x="1894974" y="3479780"/>
            <a:ext cx="1162299" cy="1162299"/>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userDrawn="1"/>
        </p:nvSpPr>
        <p:spPr>
          <a:xfrm>
            <a:off x="688585" y="501644"/>
            <a:ext cx="1594407" cy="15944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椭圆 11"/>
          <p:cNvSpPr/>
          <p:nvPr userDrawn="1"/>
        </p:nvSpPr>
        <p:spPr>
          <a:xfrm>
            <a:off x="7871220" y="466790"/>
            <a:ext cx="1083039" cy="1083039"/>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日期占位符 2"/>
          <p:cNvSpPr>
            <a:spLocks noGrp="1"/>
          </p:cNvSpPr>
          <p:nvPr>
            <p:ph type="dt" sz="half" idx="10"/>
          </p:nvPr>
        </p:nvSpPr>
        <p:spPr>
          <a:xfrm>
            <a:off x="628650" y="4767263"/>
            <a:ext cx="2057400" cy="273844"/>
          </a:xfrm>
        </p:spPr>
        <p:txBody>
          <a:bodyPr/>
          <a:lstStyle/>
          <a:p>
            <a:fld id="{AB2DA330-99E0-4B4D-9C61-82CFEE5A232F}"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p:txBody>
          <a:bodyPr/>
          <a:lstStyle/>
          <a:p>
            <a:fld id="{08E02866-32EA-4EDE-B1EF-E5D366E4AC42}" type="slidenum">
              <a:rPr lang="zh-CN" altLang="en-US" smtClean="0"/>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jpeg"/><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email">
            <a:lum/>
          </a:blip>
          <a:srcRect/>
          <a:stretch>
            <a:fillRect/>
          </a:stretch>
        </a:blip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7729334" y="96475"/>
            <a:ext cx="558425" cy="273844"/>
          </a:xfrm>
          <a:prstGeom prst="rect">
            <a:avLst/>
          </a:prstGeom>
          <a:solidFill>
            <a:srgbClr val="0094DC"/>
          </a:solidFill>
          <a:effectLst>
            <a:glow rad="12700">
              <a:schemeClr val="accent1">
                <a:alpha val="6000"/>
              </a:schemeClr>
            </a:glow>
            <a:outerShdw blurRad="50800" dist="50800" dir="5400000" sx="3000" sy="3000" algn="ctr" rotWithShape="0">
              <a:srgbClr val="000000"/>
            </a:outerShdw>
            <a:reflection endPos="0" dist="50800" dir="5400000" sy="-100000" algn="bl" rotWithShape="0"/>
            <a:softEdge rad="50800"/>
          </a:effectLst>
        </p:spPr>
        <p:txBody>
          <a:bodyPr vert="horz" lIns="91440" tIns="45720" rIns="91440" bIns="45720" rtlCol="0" anchor="ctr"/>
          <a:lstStyle>
            <a:lvl1pPr algn="r">
              <a:defRPr sz="1200">
                <a:solidFill>
                  <a:srgbClr val="C4BD97"/>
                </a:solidFill>
                <a:latin typeface="微软雅黑" panose="020B0503020204020204" pitchFamily="34" charset="-122"/>
                <a:ea typeface="微软雅黑" panose="020B0503020204020204" pitchFamily="34" charset="-122"/>
              </a:defRPr>
            </a:lvl1pPr>
          </a:lstStyle>
          <a:p>
            <a:fld id="{2B179D84-CB03-4761-9E0B-5D3CF7D51931}" type="slidenum">
              <a:rPr lang="zh-CN" altLang="en-US" smtClean="0"/>
            </a:fld>
            <a:endParaRPr lang="zh-CN" altLang="en-US" dirty="0"/>
          </a:p>
        </p:txBody>
      </p:sp>
      <p:pic>
        <p:nvPicPr>
          <p:cNvPr id="3" name="图片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2108"/>
            <a:ext cx="9144000" cy="51413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sv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任意多边形: 形状 67"/>
          <p:cNvSpPr/>
          <p:nvPr/>
        </p:nvSpPr>
        <p:spPr>
          <a:xfrm>
            <a:off x="0" y="699541"/>
            <a:ext cx="9144000" cy="3511672"/>
          </a:xfrm>
          <a:custGeom>
            <a:avLst/>
            <a:gdLst>
              <a:gd name="connsiteX0" fmla="*/ 0 w 9144000"/>
              <a:gd name="connsiteY0" fmla="*/ 25152 h 3135758"/>
              <a:gd name="connsiteX1" fmla="*/ 4572000 w 9144000"/>
              <a:gd name="connsiteY1" fmla="*/ 482352 h 3135758"/>
              <a:gd name="connsiteX2" fmla="*/ 9144000 w 9144000"/>
              <a:gd name="connsiteY2" fmla="*/ 25152 h 3135758"/>
              <a:gd name="connsiteX3" fmla="*/ 9144000 w 9144000"/>
              <a:gd name="connsiteY3" fmla="*/ 3135758 h 3135758"/>
              <a:gd name="connsiteX4" fmla="*/ 9088725 w 9144000"/>
              <a:gd name="connsiteY4" fmla="*/ 3135758 h 3135758"/>
              <a:gd name="connsiteX5" fmla="*/ 9051113 w 9144000"/>
              <a:gd name="connsiteY5" fmla="*/ 3110552 h 3135758"/>
              <a:gd name="connsiteX6" fmla="*/ 4572000 w 9144000"/>
              <a:gd name="connsiteY6" fmla="*/ 2737177 h 3135758"/>
              <a:gd name="connsiteX7" fmla="*/ 92887 w 9144000"/>
              <a:gd name="connsiteY7" fmla="*/ 3110552 h 3135758"/>
              <a:gd name="connsiteX8" fmla="*/ 55275 w 9144000"/>
              <a:gd name="connsiteY8" fmla="*/ 3135758 h 3135758"/>
              <a:gd name="connsiteX9" fmla="*/ 0 w 9144000"/>
              <a:gd name="connsiteY9" fmla="*/ 3135758 h 3135758"/>
              <a:gd name="connsiteX10" fmla="*/ 9131299 w 9144000"/>
              <a:gd name="connsiteY10" fmla="*/ 0 h 3135758"/>
              <a:gd name="connsiteX11" fmla="*/ 9144000 w 9144000"/>
              <a:gd name="connsiteY11" fmla="*/ 0 h 3135758"/>
              <a:gd name="connsiteX12" fmla="*/ 9144000 w 9144000"/>
              <a:gd name="connsiteY12" fmla="*/ 25152 h 3135758"/>
              <a:gd name="connsiteX13" fmla="*/ 0 w 9144000"/>
              <a:gd name="connsiteY13" fmla="*/ 0 h 3135758"/>
              <a:gd name="connsiteX14" fmla="*/ 12701 w 9144000"/>
              <a:gd name="connsiteY14" fmla="*/ 0 h 3135758"/>
              <a:gd name="connsiteX15" fmla="*/ 0 w 9144000"/>
              <a:gd name="connsiteY15" fmla="*/ 25152 h 31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0" h="3135758">
                <a:moveTo>
                  <a:pt x="0" y="25152"/>
                </a:moveTo>
                <a:cubicBezTo>
                  <a:pt x="0" y="277657"/>
                  <a:pt x="2046954" y="482352"/>
                  <a:pt x="4572000" y="482352"/>
                </a:cubicBezTo>
                <a:cubicBezTo>
                  <a:pt x="7097046" y="482352"/>
                  <a:pt x="9144000" y="277657"/>
                  <a:pt x="9144000" y="25152"/>
                </a:cubicBezTo>
                <a:lnTo>
                  <a:pt x="9144000" y="3135758"/>
                </a:lnTo>
                <a:lnTo>
                  <a:pt x="9088725" y="3135758"/>
                </a:lnTo>
                <a:lnTo>
                  <a:pt x="9051113" y="3110552"/>
                </a:lnTo>
                <a:cubicBezTo>
                  <a:pt x="8624791" y="2897468"/>
                  <a:pt x="6781416" y="2737177"/>
                  <a:pt x="4572000" y="2737177"/>
                </a:cubicBezTo>
                <a:cubicBezTo>
                  <a:pt x="2362585" y="2737177"/>
                  <a:pt x="519209" y="2897468"/>
                  <a:pt x="92887" y="3110552"/>
                </a:cubicBezTo>
                <a:lnTo>
                  <a:pt x="55275" y="3135758"/>
                </a:lnTo>
                <a:lnTo>
                  <a:pt x="0" y="3135758"/>
                </a:lnTo>
                <a:close/>
                <a:moveTo>
                  <a:pt x="9131299" y="0"/>
                </a:moveTo>
                <a:lnTo>
                  <a:pt x="9144000" y="0"/>
                </a:lnTo>
                <a:lnTo>
                  <a:pt x="9144000" y="25152"/>
                </a:lnTo>
                <a:close/>
                <a:moveTo>
                  <a:pt x="0" y="0"/>
                </a:moveTo>
                <a:lnTo>
                  <a:pt x="12701" y="0"/>
                </a:lnTo>
                <a:lnTo>
                  <a:pt x="0" y="2515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0" y="843558"/>
            <a:ext cx="9144000" cy="3188903"/>
          </a:xfrm>
          <a:custGeom>
            <a:avLst/>
            <a:gdLst>
              <a:gd name="connsiteX0" fmla="*/ 0 w 9144000"/>
              <a:gd name="connsiteY0" fmla="*/ 25152 h 3135758"/>
              <a:gd name="connsiteX1" fmla="*/ 4572000 w 9144000"/>
              <a:gd name="connsiteY1" fmla="*/ 482352 h 3135758"/>
              <a:gd name="connsiteX2" fmla="*/ 9144000 w 9144000"/>
              <a:gd name="connsiteY2" fmla="*/ 25152 h 3135758"/>
              <a:gd name="connsiteX3" fmla="*/ 9144000 w 9144000"/>
              <a:gd name="connsiteY3" fmla="*/ 3135758 h 3135758"/>
              <a:gd name="connsiteX4" fmla="*/ 9088725 w 9144000"/>
              <a:gd name="connsiteY4" fmla="*/ 3135758 h 3135758"/>
              <a:gd name="connsiteX5" fmla="*/ 9051113 w 9144000"/>
              <a:gd name="connsiteY5" fmla="*/ 3110552 h 3135758"/>
              <a:gd name="connsiteX6" fmla="*/ 4572000 w 9144000"/>
              <a:gd name="connsiteY6" fmla="*/ 2737177 h 3135758"/>
              <a:gd name="connsiteX7" fmla="*/ 92887 w 9144000"/>
              <a:gd name="connsiteY7" fmla="*/ 3110552 h 3135758"/>
              <a:gd name="connsiteX8" fmla="*/ 55275 w 9144000"/>
              <a:gd name="connsiteY8" fmla="*/ 3135758 h 3135758"/>
              <a:gd name="connsiteX9" fmla="*/ 0 w 9144000"/>
              <a:gd name="connsiteY9" fmla="*/ 3135758 h 3135758"/>
              <a:gd name="connsiteX10" fmla="*/ 9131299 w 9144000"/>
              <a:gd name="connsiteY10" fmla="*/ 0 h 3135758"/>
              <a:gd name="connsiteX11" fmla="*/ 9144000 w 9144000"/>
              <a:gd name="connsiteY11" fmla="*/ 0 h 3135758"/>
              <a:gd name="connsiteX12" fmla="*/ 9144000 w 9144000"/>
              <a:gd name="connsiteY12" fmla="*/ 25152 h 3135758"/>
              <a:gd name="connsiteX13" fmla="*/ 0 w 9144000"/>
              <a:gd name="connsiteY13" fmla="*/ 0 h 3135758"/>
              <a:gd name="connsiteX14" fmla="*/ 12701 w 9144000"/>
              <a:gd name="connsiteY14" fmla="*/ 0 h 3135758"/>
              <a:gd name="connsiteX15" fmla="*/ 0 w 9144000"/>
              <a:gd name="connsiteY15" fmla="*/ 25152 h 31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0" h="3135758">
                <a:moveTo>
                  <a:pt x="0" y="25152"/>
                </a:moveTo>
                <a:cubicBezTo>
                  <a:pt x="0" y="277657"/>
                  <a:pt x="2046954" y="482352"/>
                  <a:pt x="4572000" y="482352"/>
                </a:cubicBezTo>
                <a:cubicBezTo>
                  <a:pt x="7097046" y="482352"/>
                  <a:pt x="9144000" y="277657"/>
                  <a:pt x="9144000" y="25152"/>
                </a:cubicBezTo>
                <a:lnTo>
                  <a:pt x="9144000" y="3135758"/>
                </a:lnTo>
                <a:lnTo>
                  <a:pt x="9088725" y="3135758"/>
                </a:lnTo>
                <a:lnTo>
                  <a:pt x="9051113" y="3110552"/>
                </a:lnTo>
                <a:cubicBezTo>
                  <a:pt x="8624791" y="2897468"/>
                  <a:pt x="6781416" y="2737177"/>
                  <a:pt x="4572000" y="2737177"/>
                </a:cubicBezTo>
                <a:cubicBezTo>
                  <a:pt x="2362585" y="2737177"/>
                  <a:pt x="519209" y="2897468"/>
                  <a:pt x="92887" y="3110552"/>
                </a:cubicBezTo>
                <a:lnTo>
                  <a:pt x="55275" y="3135758"/>
                </a:lnTo>
                <a:lnTo>
                  <a:pt x="0" y="3135758"/>
                </a:lnTo>
                <a:close/>
                <a:moveTo>
                  <a:pt x="9131299" y="0"/>
                </a:moveTo>
                <a:lnTo>
                  <a:pt x="9144000" y="0"/>
                </a:lnTo>
                <a:lnTo>
                  <a:pt x="9144000" y="25152"/>
                </a:lnTo>
                <a:close/>
                <a:moveTo>
                  <a:pt x="0" y="0"/>
                </a:moveTo>
                <a:lnTo>
                  <a:pt x="12701" y="0"/>
                </a:lnTo>
                <a:lnTo>
                  <a:pt x="0" y="25152"/>
                </a:lnTo>
                <a:close/>
              </a:path>
            </a:pathLst>
          </a:custGeom>
          <a:gradFill>
            <a:gsLst>
              <a:gs pos="0">
                <a:srgbClr val="0070C0"/>
              </a:gs>
              <a:gs pos="49000">
                <a:srgbClr val="2E6CB5"/>
              </a:gs>
              <a:gs pos="100000">
                <a:schemeClr val="tx2">
                  <a:lumMod val="60000"/>
                  <a:lumOff val="4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827020" y="4131310"/>
            <a:ext cx="3723640" cy="456565"/>
            <a:chOff x="3936629" y="4059316"/>
            <a:chExt cx="1787499" cy="456650"/>
          </a:xfrm>
        </p:grpSpPr>
        <p:sp>
          <p:nvSpPr>
            <p:cNvPr id="35" name="文本框 34"/>
            <p:cNvSpPr txBox="1"/>
            <p:nvPr/>
          </p:nvSpPr>
          <p:spPr>
            <a:xfrm>
              <a:off x="4043848" y="4059316"/>
              <a:ext cx="1617687" cy="398854"/>
            </a:xfrm>
            <a:prstGeom prst="rect">
              <a:avLst/>
            </a:prstGeom>
            <a:noFill/>
          </p:spPr>
          <p:txBody>
            <a:bodyPr wrap="square" rtlCol="0">
              <a:spAutoFit/>
            </a:bodyPr>
            <a:lstStyle/>
            <a:p>
              <a:r>
                <a:rPr lang="zh-CN" altLang="en-US" sz="2000" dirty="0">
                  <a:solidFill>
                    <a:schemeClr val="tx1"/>
                  </a:solidFill>
                  <a:latin typeface="微软雅黑" panose="020B0503020204020204" pitchFamily="34" charset="-122"/>
                  <a:ea typeface="微软雅黑" panose="020B0503020204020204" pitchFamily="34" charset="-122"/>
                  <a:sym typeface="+mn-ea"/>
                </a:rPr>
                <a:t>常州市新北区魏村中心小学</a:t>
              </a:r>
              <a:endParaRPr lang="zh-CN" altLang="en-US" sz="2000" dirty="0">
                <a:solidFill>
                  <a:schemeClr val="tx1"/>
                </a:solidFill>
                <a:latin typeface="微软雅黑" panose="020B0503020204020204" pitchFamily="34" charset="-122"/>
                <a:ea typeface="微软雅黑" panose="020B0503020204020204" pitchFamily="34" charset="-122"/>
                <a:sym typeface="+mn-ea"/>
              </a:endParaRPr>
            </a:p>
          </p:txBody>
        </p:sp>
        <p:cxnSp>
          <p:nvCxnSpPr>
            <p:cNvPr id="46" name="直接连接符 123"/>
            <p:cNvCxnSpPr/>
            <p:nvPr/>
          </p:nvCxnSpPr>
          <p:spPr>
            <a:xfrm>
              <a:off x="3936629" y="4515966"/>
              <a:ext cx="1787499"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sp>
        <p:nvSpPr>
          <p:cNvPr id="67" name="TextBox 3"/>
          <p:cNvSpPr txBox="1"/>
          <p:nvPr/>
        </p:nvSpPr>
        <p:spPr>
          <a:xfrm>
            <a:off x="6372225" y="2875915"/>
            <a:ext cx="1652270" cy="691515"/>
          </a:xfrm>
          <a:prstGeom prst="rect">
            <a:avLst/>
          </a:prstGeom>
          <a:noFill/>
        </p:spPr>
        <p:txBody>
          <a:bodyPr wrap="square" rtlCol="0">
            <a:spAutoFit/>
          </a:bodyPr>
          <a:lstStyle/>
          <a:p>
            <a:pPr algn="dist">
              <a:lnSpc>
                <a:spcPct val="150000"/>
              </a:lnSpc>
            </a:pPr>
            <a:r>
              <a:rPr lang="zh-CN" altLang="en-US" sz="2600" dirty="0">
                <a:solidFill>
                  <a:schemeClr val="bg1"/>
                </a:solidFill>
                <a:latin typeface="微软雅黑" panose="020B0503020204020204" pitchFamily="34" charset="-122"/>
                <a:ea typeface="微软雅黑" panose="020B0503020204020204" pitchFamily="34" charset="-122"/>
                <a:sym typeface="+mn-ea"/>
              </a:rPr>
              <a:t>开题论证</a:t>
            </a:r>
            <a:endParaRPr lang="zh-CN" altLang="en-US" sz="2600" dirty="0">
              <a:solidFill>
                <a:schemeClr val="bg1"/>
              </a:solidFill>
              <a:latin typeface="微软雅黑" panose="020B0503020204020204" pitchFamily="34" charset="-122"/>
              <a:ea typeface="微软雅黑" panose="020B0503020204020204" pitchFamily="34" charset="-122"/>
            </a:endParaRPr>
          </a:p>
        </p:txBody>
      </p:sp>
      <p:sp>
        <p:nvSpPr>
          <p:cNvPr id="71" name="TextBox 3"/>
          <p:cNvSpPr txBox="1"/>
          <p:nvPr/>
        </p:nvSpPr>
        <p:spPr>
          <a:xfrm>
            <a:off x="684141" y="1275623"/>
            <a:ext cx="7992888" cy="1579880"/>
          </a:xfrm>
          <a:prstGeom prst="rect">
            <a:avLst/>
          </a:prstGeom>
          <a:noFill/>
        </p:spPr>
        <p:txBody>
          <a:bodyPr wrap="square" rtlCol="0">
            <a:spAutoFit/>
          </a:bodyPr>
          <a:lstStyle/>
          <a:p>
            <a:pPr algn="ctr">
              <a:lnSpc>
                <a:spcPct val="110000"/>
              </a:lnSpc>
            </a:pPr>
            <a:r>
              <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指向高阶思维发展的</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10000"/>
              </a:lnSpc>
            </a:pPr>
            <a:r>
              <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小学语文学程建构的研究</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4" name="组 3"/>
          <p:cNvGrpSpPr/>
          <p:nvPr/>
        </p:nvGrpSpPr>
        <p:grpSpPr>
          <a:xfrm>
            <a:off x="5824220" y="3086735"/>
            <a:ext cx="430530" cy="407670"/>
            <a:chOff x="4241045" y="2715765"/>
            <a:chExt cx="609331" cy="703359"/>
          </a:xfrm>
        </p:grpSpPr>
        <p:grpSp>
          <p:nvGrpSpPr>
            <p:cNvPr id="44" name="组 43"/>
            <p:cNvGrpSpPr/>
            <p:nvPr/>
          </p:nvGrpSpPr>
          <p:grpSpPr>
            <a:xfrm>
              <a:off x="4241045" y="2715765"/>
              <a:ext cx="609331" cy="703359"/>
              <a:chOff x="3429320" y="1717342"/>
              <a:chExt cx="1119580" cy="1220560"/>
            </a:xfrm>
          </p:grpSpPr>
          <p:sp>
            <p:nvSpPr>
              <p:cNvPr id="45" name="矩形 10"/>
              <p:cNvSpPr>
                <a:spLocks noChangeAspect="1"/>
              </p:cNvSpPr>
              <p:nvPr/>
            </p:nvSpPr>
            <p:spPr>
              <a:xfrm>
                <a:off x="3429320" y="171734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47" name="矩形 10"/>
              <p:cNvSpPr/>
              <p:nvPr/>
            </p:nvSpPr>
            <p:spPr>
              <a:xfrm>
                <a:off x="3632840" y="194864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70C0"/>
              </a:soli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pic>
          <p:nvPicPr>
            <p:cNvPr id="52" name="图片 5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405494" y="2946259"/>
              <a:ext cx="270913" cy="27091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456539" y="1104460"/>
            <a:ext cx="223779" cy="2815095"/>
          </a:xfrm>
          <a:custGeom>
            <a:avLst/>
            <a:gdLst>
              <a:gd name="T0" fmla="*/ 79 w 103"/>
              <a:gd name="T1" fmla="*/ 610 h 1294"/>
              <a:gd name="T2" fmla="*/ 61 w 103"/>
              <a:gd name="T3" fmla="*/ 492 h 1294"/>
              <a:gd name="T4" fmla="*/ 103 w 103"/>
              <a:gd name="T5" fmla="*/ 415 h 1294"/>
              <a:gd name="T6" fmla="*/ 61 w 103"/>
              <a:gd name="T7" fmla="*/ 339 h 1294"/>
              <a:gd name="T8" fmla="*/ 79 w 103"/>
              <a:gd name="T9" fmla="*/ 220 h 1294"/>
              <a:gd name="T10" fmla="*/ 79 w 103"/>
              <a:gd name="T11" fmla="*/ 134 h 1294"/>
              <a:gd name="T12" fmla="*/ 61 w 103"/>
              <a:gd name="T13" fmla="*/ 82 h 1294"/>
              <a:gd name="T14" fmla="*/ 81 w 103"/>
              <a:gd name="T15" fmla="*/ 27 h 1294"/>
              <a:gd name="T16" fmla="*/ 22 w 103"/>
              <a:gd name="T17" fmla="*/ 33 h 1294"/>
              <a:gd name="T18" fmla="*/ 43 w 103"/>
              <a:gd name="T19" fmla="*/ 80 h 1294"/>
              <a:gd name="T20" fmla="*/ 25 w 103"/>
              <a:gd name="T21" fmla="*/ 134 h 1294"/>
              <a:gd name="T22" fmla="*/ 25 w 103"/>
              <a:gd name="T23" fmla="*/ 220 h 1294"/>
              <a:gd name="T24" fmla="*/ 43 w 103"/>
              <a:gd name="T25" fmla="*/ 338 h 1294"/>
              <a:gd name="T26" fmla="*/ 0 w 103"/>
              <a:gd name="T27" fmla="*/ 415 h 1294"/>
              <a:gd name="T28" fmla="*/ 43 w 103"/>
              <a:gd name="T29" fmla="*/ 492 h 1294"/>
              <a:gd name="T30" fmla="*/ 25 w 103"/>
              <a:gd name="T31" fmla="*/ 610 h 1294"/>
              <a:gd name="T32" fmla="*/ 25 w 103"/>
              <a:gd name="T33" fmla="*/ 696 h 1294"/>
              <a:gd name="T34" fmla="*/ 43 w 103"/>
              <a:gd name="T35" fmla="*/ 814 h 1294"/>
              <a:gd name="T36" fmla="*/ 0 w 103"/>
              <a:gd name="T37" fmla="*/ 891 h 1294"/>
              <a:gd name="T38" fmla="*/ 43 w 103"/>
              <a:gd name="T39" fmla="*/ 968 h 1294"/>
              <a:gd name="T40" fmla="*/ 25 w 103"/>
              <a:gd name="T41" fmla="*/ 1086 h 1294"/>
              <a:gd name="T42" fmla="*/ 25 w 103"/>
              <a:gd name="T43" fmla="*/ 1172 h 1294"/>
              <a:gd name="T44" fmla="*/ 43 w 103"/>
              <a:gd name="T45" fmla="*/ 1212 h 1294"/>
              <a:gd name="T46" fmla="*/ 23 w 103"/>
              <a:gd name="T47" fmla="*/ 1267 h 1294"/>
              <a:gd name="T48" fmla="*/ 82 w 103"/>
              <a:gd name="T49" fmla="*/ 1261 h 1294"/>
              <a:gd name="T50" fmla="*/ 61 w 103"/>
              <a:gd name="T51" fmla="*/ 1214 h 1294"/>
              <a:gd name="T52" fmla="*/ 79 w 103"/>
              <a:gd name="T53" fmla="*/ 1172 h 1294"/>
              <a:gd name="T54" fmla="*/ 79 w 103"/>
              <a:gd name="T55" fmla="*/ 1086 h 1294"/>
              <a:gd name="T56" fmla="*/ 61 w 103"/>
              <a:gd name="T57" fmla="*/ 968 h 1294"/>
              <a:gd name="T58" fmla="*/ 103 w 103"/>
              <a:gd name="T59" fmla="*/ 891 h 1294"/>
              <a:gd name="T60" fmla="*/ 61 w 103"/>
              <a:gd name="T61" fmla="*/ 815 h 1294"/>
              <a:gd name="T62" fmla="*/ 79 w 103"/>
              <a:gd name="T63" fmla="*/ 696 h 1294"/>
              <a:gd name="T64" fmla="*/ 65 w 103"/>
              <a:gd name="T65" fmla="*/ 1261 h 1294"/>
              <a:gd name="T66" fmla="*/ 39 w 103"/>
              <a:gd name="T67" fmla="*/ 1261 h 1294"/>
              <a:gd name="T68" fmla="*/ 52 w 103"/>
              <a:gd name="T69" fmla="*/ 1248 h 1294"/>
              <a:gd name="T70" fmla="*/ 65 w 103"/>
              <a:gd name="T71" fmla="*/ 1261 h 1294"/>
              <a:gd name="T72" fmla="*/ 52 w 103"/>
              <a:gd name="T73" fmla="*/ 46 h 1294"/>
              <a:gd name="T74" fmla="*/ 39 w 103"/>
              <a:gd name="T75" fmla="*/ 33 h 1294"/>
              <a:gd name="T76" fmla="*/ 65 w 103"/>
              <a:gd name="T77" fmla="*/ 3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 h="1294">
                <a:moveTo>
                  <a:pt x="103" y="653"/>
                </a:moveTo>
                <a:cubicBezTo>
                  <a:pt x="103" y="635"/>
                  <a:pt x="94" y="619"/>
                  <a:pt x="79" y="610"/>
                </a:cubicBezTo>
                <a:cubicBezTo>
                  <a:pt x="68" y="603"/>
                  <a:pt x="61" y="590"/>
                  <a:pt x="61" y="576"/>
                </a:cubicBezTo>
                <a:cubicBezTo>
                  <a:pt x="61" y="492"/>
                  <a:pt x="61" y="492"/>
                  <a:pt x="61" y="492"/>
                </a:cubicBezTo>
                <a:cubicBezTo>
                  <a:pt x="61" y="478"/>
                  <a:pt x="68" y="465"/>
                  <a:pt x="79" y="458"/>
                </a:cubicBezTo>
                <a:cubicBezTo>
                  <a:pt x="93" y="449"/>
                  <a:pt x="103" y="433"/>
                  <a:pt x="103" y="415"/>
                </a:cubicBezTo>
                <a:cubicBezTo>
                  <a:pt x="103" y="397"/>
                  <a:pt x="93" y="381"/>
                  <a:pt x="79" y="372"/>
                </a:cubicBezTo>
                <a:cubicBezTo>
                  <a:pt x="68" y="365"/>
                  <a:pt x="61" y="352"/>
                  <a:pt x="61" y="339"/>
                </a:cubicBezTo>
                <a:cubicBezTo>
                  <a:pt x="61" y="254"/>
                  <a:pt x="61" y="254"/>
                  <a:pt x="61" y="254"/>
                </a:cubicBezTo>
                <a:cubicBezTo>
                  <a:pt x="61" y="240"/>
                  <a:pt x="68" y="227"/>
                  <a:pt x="79" y="220"/>
                </a:cubicBezTo>
                <a:cubicBezTo>
                  <a:pt x="94" y="211"/>
                  <a:pt x="103" y="195"/>
                  <a:pt x="103" y="177"/>
                </a:cubicBezTo>
                <a:cubicBezTo>
                  <a:pt x="103" y="159"/>
                  <a:pt x="94" y="143"/>
                  <a:pt x="79" y="134"/>
                </a:cubicBezTo>
                <a:cubicBezTo>
                  <a:pt x="68" y="127"/>
                  <a:pt x="61" y="114"/>
                  <a:pt x="61" y="100"/>
                </a:cubicBezTo>
                <a:cubicBezTo>
                  <a:pt x="61" y="82"/>
                  <a:pt x="61" y="82"/>
                  <a:pt x="61" y="82"/>
                </a:cubicBezTo>
                <a:cubicBezTo>
                  <a:pt x="61" y="71"/>
                  <a:pt x="65" y="62"/>
                  <a:pt x="73" y="54"/>
                </a:cubicBezTo>
                <a:cubicBezTo>
                  <a:pt x="80" y="48"/>
                  <a:pt x="83" y="38"/>
                  <a:pt x="81" y="27"/>
                </a:cubicBezTo>
                <a:cubicBezTo>
                  <a:pt x="79" y="15"/>
                  <a:pt x="70" y="6"/>
                  <a:pt x="58" y="4"/>
                </a:cubicBezTo>
                <a:cubicBezTo>
                  <a:pt x="39" y="0"/>
                  <a:pt x="22" y="15"/>
                  <a:pt x="22" y="33"/>
                </a:cubicBezTo>
                <a:cubicBezTo>
                  <a:pt x="22" y="42"/>
                  <a:pt x="26" y="49"/>
                  <a:pt x="32" y="55"/>
                </a:cubicBezTo>
                <a:cubicBezTo>
                  <a:pt x="39" y="62"/>
                  <a:pt x="43" y="70"/>
                  <a:pt x="43" y="80"/>
                </a:cubicBezTo>
                <a:cubicBezTo>
                  <a:pt x="43" y="100"/>
                  <a:pt x="43" y="100"/>
                  <a:pt x="43" y="100"/>
                </a:cubicBezTo>
                <a:cubicBezTo>
                  <a:pt x="43" y="114"/>
                  <a:pt x="36" y="127"/>
                  <a:pt x="25" y="134"/>
                </a:cubicBezTo>
                <a:cubicBezTo>
                  <a:pt x="10" y="143"/>
                  <a:pt x="1" y="159"/>
                  <a:pt x="1" y="177"/>
                </a:cubicBezTo>
                <a:cubicBezTo>
                  <a:pt x="1" y="195"/>
                  <a:pt x="10" y="211"/>
                  <a:pt x="25" y="220"/>
                </a:cubicBezTo>
                <a:cubicBezTo>
                  <a:pt x="36" y="227"/>
                  <a:pt x="43" y="240"/>
                  <a:pt x="43" y="254"/>
                </a:cubicBezTo>
                <a:cubicBezTo>
                  <a:pt x="43" y="338"/>
                  <a:pt x="43" y="338"/>
                  <a:pt x="43" y="338"/>
                </a:cubicBezTo>
                <a:cubicBezTo>
                  <a:pt x="43" y="352"/>
                  <a:pt x="36" y="365"/>
                  <a:pt x="24" y="372"/>
                </a:cubicBezTo>
                <a:cubicBezTo>
                  <a:pt x="10" y="381"/>
                  <a:pt x="0" y="397"/>
                  <a:pt x="0" y="415"/>
                </a:cubicBezTo>
                <a:cubicBezTo>
                  <a:pt x="0" y="433"/>
                  <a:pt x="10" y="449"/>
                  <a:pt x="24" y="458"/>
                </a:cubicBezTo>
                <a:cubicBezTo>
                  <a:pt x="36" y="466"/>
                  <a:pt x="43" y="478"/>
                  <a:pt x="43" y="492"/>
                </a:cubicBezTo>
                <a:cubicBezTo>
                  <a:pt x="43" y="576"/>
                  <a:pt x="43" y="576"/>
                  <a:pt x="43" y="576"/>
                </a:cubicBezTo>
                <a:cubicBezTo>
                  <a:pt x="43" y="590"/>
                  <a:pt x="36" y="603"/>
                  <a:pt x="25" y="610"/>
                </a:cubicBezTo>
                <a:cubicBezTo>
                  <a:pt x="10" y="619"/>
                  <a:pt x="1" y="635"/>
                  <a:pt x="1" y="653"/>
                </a:cubicBezTo>
                <a:cubicBezTo>
                  <a:pt x="1" y="671"/>
                  <a:pt x="10" y="687"/>
                  <a:pt x="25" y="696"/>
                </a:cubicBezTo>
                <a:cubicBezTo>
                  <a:pt x="36" y="704"/>
                  <a:pt x="43" y="716"/>
                  <a:pt x="43" y="730"/>
                </a:cubicBezTo>
                <a:cubicBezTo>
                  <a:pt x="43" y="814"/>
                  <a:pt x="43" y="814"/>
                  <a:pt x="43" y="814"/>
                </a:cubicBezTo>
                <a:cubicBezTo>
                  <a:pt x="43" y="828"/>
                  <a:pt x="36" y="841"/>
                  <a:pt x="24" y="848"/>
                </a:cubicBezTo>
                <a:cubicBezTo>
                  <a:pt x="10" y="857"/>
                  <a:pt x="0" y="873"/>
                  <a:pt x="0" y="891"/>
                </a:cubicBezTo>
                <a:cubicBezTo>
                  <a:pt x="0" y="909"/>
                  <a:pt x="10" y="925"/>
                  <a:pt x="24" y="934"/>
                </a:cubicBezTo>
                <a:cubicBezTo>
                  <a:pt x="36" y="942"/>
                  <a:pt x="43" y="954"/>
                  <a:pt x="43" y="968"/>
                </a:cubicBezTo>
                <a:cubicBezTo>
                  <a:pt x="43" y="1053"/>
                  <a:pt x="43" y="1053"/>
                  <a:pt x="43" y="1053"/>
                </a:cubicBezTo>
                <a:cubicBezTo>
                  <a:pt x="43" y="1066"/>
                  <a:pt x="36" y="1079"/>
                  <a:pt x="25" y="1086"/>
                </a:cubicBezTo>
                <a:cubicBezTo>
                  <a:pt x="10" y="1095"/>
                  <a:pt x="1" y="1111"/>
                  <a:pt x="1" y="1129"/>
                </a:cubicBezTo>
                <a:cubicBezTo>
                  <a:pt x="1" y="1147"/>
                  <a:pt x="10" y="1163"/>
                  <a:pt x="25" y="1172"/>
                </a:cubicBezTo>
                <a:cubicBezTo>
                  <a:pt x="36" y="1180"/>
                  <a:pt x="43" y="1192"/>
                  <a:pt x="43" y="1206"/>
                </a:cubicBezTo>
                <a:cubicBezTo>
                  <a:pt x="43" y="1212"/>
                  <a:pt x="43" y="1212"/>
                  <a:pt x="43" y="1212"/>
                </a:cubicBezTo>
                <a:cubicBezTo>
                  <a:pt x="43" y="1223"/>
                  <a:pt x="38" y="1233"/>
                  <a:pt x="31" y="1240"/>
                </a:cubicBezTo>
                <a:cubicBezTo>
                  <a:pt x="24" y="1246"/>
                  <a:pt x="21" y="1256"/>
                  <a:pt x="23" y="1267"/>
                </a:cubicBezTo>
                <a:cubicBezTo>
                  <a:pt x="25" y="1279"/>
                  <a:pt x="34" y="1288"/>
                  <a:pt x="46" y="1291"/>
                </a:cubicBezTo>
                <a:cubicBezTo>
                  <a:pt x="65" y="1294"/>
                  <a:pt x="82" y="1280"/>
                  <a:pt x="82" y="1261"/>
                </a:cubicBezTo>
                <a:cubicBezTo>
                  <a:pt x="82" y="1253"/>
                  <a:pt x="78" y="1245"/>
                  <a:pt x="72" y="1239"/>
                </a:cubicBezTo>
                <a:cubicBezTo>
                  <a:pt x="65" y="1233"/>
                  <a:pt x="61" y="1224"/>
                  <a:pt x="61" y="1214"/>
                </a:cubicBezTo>
                <a:cubicBezTo>
                  <a:pt x="61" y="1206"/>
                  <a:pt x="61" y="1206"/>
                  <a:pt x="61" y="1206"/>
                </a:cubicBezTo>
                <a:cubicBezTo>
                  <a:pt x="61" y="1192"/>
                  <a:pt x="68" y="1180"/>
                  <a:pt x="79" y="1172"/>
                </a:cubicBezTo>
                <a:cubicBezTo>
                  <a:pt x="94" y="1163"/>
                  <a:pt x="103" y="1147"/>
                  <a:pt x="103" y="1129"/>
                </a:cubicBezTo>
                <a:cubicBezTo>
                  <a:pt x="103" y="1111"/>
                  <a:pt x="94" y="1095"/>
                  <a:pt x="79" y="1086"/>
                </a:cubicBezTo>
                <a:cubicBezTo>
                  <a:pt x="68" y="1079"/>
                  <a:pt x="61" y="1066"/>
                  <a:pt x="61" y="1052"/>
                </a:cubicBezTo>
                <a:cubicBezTo>
                  <a:pt x="61" y="968"/>
                  <a:pt x="61" y="968"/>
                  <a:pt x="61" y="968"/>
                </a:cubicBezTo>
                <a:cubicBezTo>
                  <a:pt x="61" y="954"/>
                  <a:pt x="68" y="941"/>
                  <a:pt x="79" y="934"/>
                </a:cubicBezTo>
                <a:cubicBezTo>
                  <a:pt x="93" y="925"/>
                  <a:pt x="103" y="909"/>
                  <a:pt x="103" y="891"/>
                </a:cubicBezTo>
                <a:cubicBezTo>
                  <a:pt x="103" y="873"/>
                  <a:pt x="93" y="857"/>
                  <a:pt x="79" y="848"/>
                </a:cubicBezTo>
                <a:cubicBezTo>
                  <a:pt x="68" y="841"/>
                  <a:pt x="61" y="828"/>
                  <a:pt x="61" y="815"/>
                </a:cubicBezTo>
                <a:cubicBezTo>
                  <a:pt x="61" y="730"/>
                  <a:pt x="61" y="730"/>
                  <a:pt x="61" y="730"/>
                </a:cubicBezTo>
                <a:cubicBezTo>
                  <a:pt x="61" y="716"/>
                  <a:pt x="68" y="704"/>
                  <a:pt x="79" y="696"/>
                </a:cubicBezTo>
                <a:cubicBezTo>
                  <a:pt x="94" y="687"/>
                  <a:pt x="103" y="671"/>
                  <a:pt x="103" y="653"/>
                </a:cubicBezTo>
                <a:close/>
                <a:moveTo>
                  <a:pt x="65" y="1261"/>
                </a:moveTo>
                <a:cubicBezTo>
                  <a:pt x="65" y="1268"/>
                  <a:pt x="59" y="1274"/>
                  <a:pt x="52" y="1274"/>
                </a:cubicBezTo>
                <a:cubicBezTo>
                  <a:pt x="45" y="1274"/>
                  <a:pt x="39" y="1268"/>
                  <a:pt x="39" y="1261"/>
                </a:cubicBezTo>
                <a:cubicBezTo>
                  <a:pt x="39" y="1254"/>
                  <a:pt x="44" y="1249"/>
                  <a:pt x="51" y="1248"/>
                </a:cubicBezTo>
                <a:cubicBezTo>
                  <a:pt x="51" y="1248"/>
                  <a:pt x="52" y="1248"/>
                  <a:pt x="52" y="1248"/>
                </a:cubicBezTo>
                <a:cubicBezTo>
                  <a:pt x="52" y="1248"/>
                  <a:pt x="53" y="1248"/>
                  <a:pt x="53" y="1248"/>
                </a:cubicBezTo>
                <a:cubicBezTo>
                  <a:pt x="60" y="1249"/>
                  <a:pt x="65" y="1254"/>
                  <a:pt x="65" y="1261"/>
                </a:cubicBezTo>
                <a:close/>
                <a:moveTo>
                  <a:pt x="53" y="46"/>
                </a:moveTo>
                <a:cubicBezTo>
                  <a:pt x="53" y="46"/>
                  <a:pt x="52" y="46"/>
                  <a:pt x="52" y="46"/>
                </a:cubicBezTo>
                <a:cubicBezTo>
                  <a:pt x="52" y="46"/>
                  <a:pt x="51" y="46"/>
                  <a:pt x="51" y="46"/>
                </a:cubicBezTo>
                <a:cubicBezTo>
                  <a:pt x="44" y="45"/>
                  <a:pt x="39" y="40"/>
                  <a:pt x="39" y="33"/>
                </a:cubicBezTo>
                <a:cubicBezTo>
                  <a:pt x="39" y="26"/>
                  <a:pt x="45" y="20"/>
                  <a:pt x="52" y="20"/>
                </a:cubicBezTo>
                <a:cubicBezTo>
                  <a:pt x="59" y="20"/>
                  <a:pt x="65" y="26"/>
                  <a:pt x="65" y="33"/>
                </a:cubicBezTo>
                <a:cubicBezTo>
                  <a:pt x="65" y="40"/>
                  <a:pt x="60" y="45"/>
                  <a:pt x="53" y="46"/>
                </a:cubicBez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Freeform 6"/>
          <p:cNvSpPr/>
          <p:nvPr/>
        </p:nvSpPr>
        <p:spPr bwMode="auto">
          <a:xfrm>
            <a:off x="4719600" y="1736490"/>
            <a:ext cx="593968" cy="504694"/>
          </a:xfrm>
          <a:custGeom>
            <a:avLst/>
            <a:gdLst>
              <a:gd name="T0" fmla="*/ 66 w 273"/>
              <a:gd name="T1" fmla="*/ 0 h 232"/>
              <a:gd name="T2" fmla="*/ 32 w 273"/>
              <a:gd name="T3" fmla="*/ 17 h 232"/>
              <a:gd name="T4" fmla="*/ 0 w 273"/>
              <a:gd name="T5" fmla="*/ 61 h 232"/>
              <a:gd name="T6" fmla="*/ 0 w 273"/>
              <a:gd name="T7" fmla="*/ 61 h 232"/>
              <a:gd name="T8" fmla="*/ 0 w 273"/>
              <a:gd name="T9" fmla="*/ 171 h 232"/>
              <a:gd name="T10" fmla="*/ 32 w 273"/>
              <a:gd name="T11" fmla="*/ 215 h 232"/>
              <a:gd name="T12" fmla="*/ 66 w 273"/>
              <a:gd name="T13" fmla="*/ 232 h 232"/>
              <a:gd name="T14" fmla="*/ 273 w 273"/>
              <a:gd name="T15" fmla="*/ 232 h 232"/>
              <a:gd name="T16" fmla="*/ 273 w 273"/>
              <a:gd name="T17" fmla="*/ 0 h 232"/>
              <a:gd name="T18" fmla="*/ 66 w 273"/>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32">
                <a:moveTo>
                  <a:pt x="66" y="0"/>
                </a:moveTo>
                <a:cubicBezTo>
                  <a:pt x="52" y="0"/>
                  <a:pt x="40" y="7"/>
                  <a:pt x="32" y="17"/>
                </a:cubicBezTo>
                <a:cubicBezTo>
                  <a:pt x="0" y="61"/>
                  <a:pt x="0" y="61"/>
                  <a:pt x="0" y="61"/>
                </a:cubicBezTo>
                <a:cubicBezTo>
                  <a:pt x="0" y="61"/>
                  <a:pt x="0" y="61"/>
                  <a:pt x="0" y="61"/>
                </a:cubicBezTo>
                <a:cubicBezTo>
                  <a:pt x="27" y="93"/>
                  <a:pt x="27" y="139"/>
                  <a:pt x="0" y="171"/>
                </a:cubicBezTo>
                <a:cubicBezTo>
                  <a:pt x="32" y="215"/>
                  <a:pt x="32" y="215"/>
                  <a:pt x="32" y="215"/>
                </a:cubicBezTo>
                <a:cubicBezTo>
                  <a:pt x="40" y="226"/>
                  <a:pt x="52" y="232"/>
                  <a:pt x="66" y="232"/>
                </a:cubicBezTo>
                <a:cubicBezTo>
                  <a:pt x="273" y="232"/>
                  <a:pt x="273" y="232"/>
                  <a:pt x="273" y="232"/>
                </a:cubicBezTo>
                <a:cubicBezTo>
                  <a:pt x="273" y="0"/>
                  <a:pt x="273" y="0"/>
                  <a:pt x="273" y="0"/>
                </a:cubicBezTo>
                <a:lnTo>
                  <a:pt x="66"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 name="Freeform 7"/>
          <p:cNvSpPr/>
          <p:nvPr/>
        </p:nvSpPr>
        <p:spPr bwMode="auto">
          <a:xfrm>
            <a:off x="5313567" y="1736490"/>
            <a:ext cx="1049858" cy="504694"/>
          </a:xfrm>
          <a:custGeom>
            <a:avLst/>
            <a:gdLst>
              <a:gd name="T0" fmla="*/ 440 w 483"/>
              <a:gd name="T1" fmla="*/ 0 h 232"/>
              <a:gd name="T2" fmla="*/ 0 w 483"/>
              <a:gd name="T3" fmla="*/ 0 h 232"/>
              <a:gd name="T4" fmla="*/ 0 w 483"/>
              <a:gd name="T5" fmla="*/ 232 h 232"/>
              <a:gd name="T6" fmla="*/ 440 w 483"/>
              <a:gd name="T7" fmla="*/ 232 h 232"/>
              <a:gd name="T8" fmla="*/ 483 w 483"/>
              <a:gd name="T9" fmla="*/ 190 h 232"/>
              <a:gd name="T10" fmla="*/ 483 w 483"/>
              <a:gd name="T11" fmla="*/ 43 h 232"/>
              <a:gd name="T12" fmla="*/ 440 w 483"/>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483" h="232">
                <a:moveTo>
                  <a:pt x="440" y="0"/>
                </a:moveTo>
                <a:cubicBezTo>
                  <a:pt x="0" y="0"/>
                  <a:pt x="0" y="0"/>
                  <a:pt x="0" y="0"/>
                </a:cubicBezTo>
                <a:cubicBezTo>
                  <a:pt x="0" y="232"/>
                  <a:pt x="0" y="232"/>
                  <a:pt x="0" y="232"/>
                </a:cubicBezTo>
                <a:cubicBezTo>
                  <a:pt x="440" y="232"/>
                  <a:pt x="440" y="232"/>
                  <a:pt x="440" y="232"/>
                </a:cubicBezTo>
                <a:cubicBezTo>
                  <a:pt x="464" y="232"/>
                  <a:pt x="483" y="213"/>
                  <a:pt x="483" y="190"/>
                </a:cubicBezTo>
                <a:cubicBezTo>
                  <a:pt x="483" y="43"/>
                  <a:pt x="483" y="43"/>
                  <a:pt x="483" y="43"/>
                </a:cubicBezTo>
                <a:cubicBezTo>
                  <a:pt x="483" y="19"/>
                  <a:pt x="464" y="0"/>
                  <a:pt x="44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Oval 15"/>
          <p:cNvSpPr>
            <a:spLocks noChangeArrowheads="1"/>
          </p:cNvSpPr>
          <p:nvPr/>
        </p:nvSpPr>
        <p:spPr bwMode="auto">
          <a:xfrm>
            <a:off x="4508913" y="1928131"/>
            <a:ext cx="123793" cy="126173"/>
          </a:xfrm>
          <a:prstGeom prst="ellipse">
            <a:avLst/>
          </a:prstGeom>
          <a:solidFill>
            <a:schemeClr val="bg1"/>
          </a:solidFill>
          <a:ln>
            <a:noFill/>
          </a:ln>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6" name="Oval 16"/>
          <p:cNvSpPr>
            <a:spLocks noChangeArrowheads="1"/>
          </p:cNvSpPr>
          <p:nvPr/>
        </p:nvSpPr>
        <p:spPr bwMode="auto">
          <a:xfrm>
            <a:off x="4506533" y="2448299"/>
            <a:ext cx="123793" cy="123793"/>
          </a:xfrm>
          <a:prstGeom prst="ellipse">
            <a:avLst/>
          </a:prstGeom>
          <a:solidFill>
            <a:schemeClr val="bg1"/>
          </a:solidFill>
          <a:ln>
            <a:noFill/>
          </a:ln>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7" name="Freeform 17"/>
          <p:cNvSpPr/>
          <p:nvPr/>
        </p:nvSpPr>
        <p:spPr bwMode="auto">
          <a:xfrm>
            <a:off x="4719600" y="2766112"/>
            <a:ext cx="593968" cy="504694"/>
          </a:xfrm>
          <a:custGeom>
            <a:avLst/>
            <a:gdLst>
              <a:gd name="T0" fmla="*/ 66 w 273"/>
              <a:gd name="T1" fmla="*/ 0 h 232"/>
              <a:gd name="T2" fmla="*/ 32 w 273"/>
              <a:gd name="T3" fmla="*/ 17 h 232"/>
              <a:gd name="T4" fmla="*/ 0 w 273"/>
              <a:gd name="T5" fmla="*/ 61 h 232"/>
              <a:gd name="T6" fmla="*/ 0 w 273"/>
              <a:gd name="T7" fmla="*/ 61 h 232"/>
              <a:gd name="T8" fmla="*/ 0 w 273"/>
              <a:gd name="T9" fmla="*/ 171 h 232"/>
              <a:gd name="T10" fmla="*/ 32 w 273"/>
              <a:gd name="T11" fmla="*/ 215 h 232"/>
              <a:gd name="T12" fmla="*/ 66 w 273"/>
              <a:gd name="T13" fmla="*/ 232 h 232"/>
              <a:gd name="T14" fmla="*/ 273 w 273"/>
              <a:gd name="T15" fmla="*/ 232 h 232"/>
              <a:gd name="T16" fmla="*/ 273 w 273"/>
              <a:gd name="T17" fmla="*/ 0 h 232"/>
              <a:gd name="T18" fmla="*/ 66 w 273"/>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32">
                <a:moveTo>
                  <a:pt x="66" y="0"/>
                </a:moveTo>
                <a:cubicBezTo>
                  <a:pt x="52" y="0"/>
                  <a:pt x="40" y="7"/>
                  <a:pt x="32" y="17"/>
                </a:cubicBezTo>
                <a:cubicBezTo>
                  <a:pt x="0" y="61"/>
                  <a:pt x="0" y="61"/>
                  <a:pt x="0" y="61"/>
                </a:cubicBezTo>
                <a:cubicBezTo>
                  <a:pt x="0" y="61"/>
                  <a:pt x="0" y="61"/>
                  <a:pt x="0" y="61"/>
                </a:cubicBezTo>
                <a:cubicBezTo>
                  <a:pt x="27" y="93"/>
                  <a:pt x="27" y="139"/>
                  <a:pt x="0" y="171"/>
                </a:cubicBezTo>
                <a:cubicBezTo>
                  <a:pt x="32" y="215"/>
                  <a:pt x="32" y="215"/>
                  <a:pt x="32" y="215"/>
                </a:cubicBezTo>
                <a:cubicBezTo>
                  <a:pt x="40" y="226"/>
                  <a:pt x="52" y="232"/>
                  <a:pt x="66" y="232"/>
                </a:cubicBezTo>
                <a:cubicBezTo>
                  <a:pt x="273" y="232"/>
                  <a:pt x="273" y="232"/>
                  <a:pt x="273" y="232"/>
                </a:cubicBezTo>
                <a:cubicBezTo>
                  <a:pt x="273" y="0"/>
                  <a:pt x="273" y="0"/>
                  <a:pt x="273" y="0"/>
                </a:cubicBezTo>
                <a:lnTo>
                  <a:pt x="66"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Freeform 18"/>
          <p:cNvSpPr/>
          <p:nvPr/>
        </p:nvSpPr>
        <p:spPr bwMode="auto">
          <a:xfrm>
            <a:off x="5313567" y="2766112"/>
            <a:ext cx="1049858" cy="504694"/>
          </a:xfrm>
          <a:custGeom>
            <a:avLst/>
            <a:gdLst>
              <a:gd name="T0" fmla="*/ 440 w 483"/>
              <a:gd name="T1" fmla="*/ 0 h 232"/>
              <a:gd name="T2" fmla="*/ 0 w 483"/>
              <a:gd name="T3" fmla="*/ 0 h 232"/>
              <a:gd name="T4" fmla="*/ 0 w 483"/>
              <a:gd name="T5" fmla="*/ 232 h 232"/>
              <a:gd name="T6" fmla="*/ 440 w 483"/>
              <a:gd name="T7" fmla="*/ 232 h 232"/>
              <a:gd name="T8" fmla="*/ 483 w 483"/>
              <a:gd name="T9" fmla="*/ 190 h 232"/>
              <a:gd name="T10" fmla="*/ 483 w 483"/>
              <a:gd name="T11" fmla="*/ 43 h 232"/>
              <a:gd name="T12" fmla="*/ 440 w 483"/>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483" h="232">
                <a:moveTo>
                  <a:pt x="440" y="0"/>
                </a:moveTo>
                <a:cubicBezTo>
                  <a:pt x="0" y="0"/>
                  <a:pt x="0" y="0"/>
                  <a:pt x="0" y="0"/>
                </a:cubicBezTo>
                <a:cubicBezTo>
                  <a:pt x="0" y="232"/>
                  <a:pt x="0" y="232"/>
                  <a:pt x="0" y="232"/>
                </a:cubicBezTo>
                <a:cubicBezTo>
                  <a:pt x="440" y="232"/>
                  <a:pt x="440" y="232"/>
                  <a:pt x="440" y="232"/>
                </a:cubicBezTo>
                <a:cubicBezTo>
                  <a:pt x="464" y="232"/>
                  <a:pt x="483" y="213"/>
                  <a:pt x="483" y="190"/>
                </a:cubicBezTo>
                <a:cubicBezTo>
                  <a:pt x="483" y="43"/>
                  <a:pt x="483" y="43"/>
                  <a:pt x="483" y="43"/>
                </a:cubicBezTo>
                <a:cubicBezTo>
                  <a:pt x="483" y="19"/>
                  <a:pt x="464" y="0"/>
                  <a:pt x="44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Oval 20"/>
          <p:cNvSpPr>
            <a:spLocks noChangeArrowheads="1"/>
          </p:cNvSpPr>
          <p:nvPr/>
        </p:nvSpPr>
        <p:spPr bwMode="auto">
          <a:xfrm>
            <a:off x="4508913" y="2966085"/>
            <a:ext cx="123793" cy="124984"/>
          </a:xfrm>
          <a:prstGeom prst="ellipse">
            <a:avLst/>
          </a:prstGeom>
          <a:solidFill>
            <a:schemeClr val="bg1"/>
          </a:solidFill>
          <a:ln>
            <a:noFill/>
          </a:ln>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10" name="Oval 25"/>
          <p:cNvSpPr>
            <a:spLocks noChangeArrowheads="1"/>
          </p:cNvSpPr>
          <p:nvPr/>
        </p:nvSpPr>
        <p:spPr bwMode="auto">
          <a:xfrm>
            <a:off x="4506533" y="3483872"/>
            <a:ext cx="123793" cy="124984"/>
          </a:xfrm>
          <a:prstGeom prst="ellipse">
            <a:avLst/>
          </a:prstGeom>
          <a:solidFill>
            <a:schemeClr val="bg1"/>
          </a:solidFill>
          <a:ln>
            <a:noFill/>
          </a:ln>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12" name="Freeform 28"/>
          <p:cNvSpPr/>
          <p:nvPr/>
        </p:nvSpPr>
        <p:spPr bwMode="auto">
          <a:xfrm>
            <a:off x="3830434" y="2248325"/>
            <a:ext cx="593968" cy="504694"/>
          </a:xfrm>
          <a:custGeom>
            <a:avLst/>
            <a:gdLst>
              <a:gd name="T0" fmla="*/ 206 w 273"/>
              <a:gd name="T1" fmla="*/ 0 h 232"/>
              <a:gd name="T2" fmla="*/ 240 w 273"/>
              <a:gd name="T3" fmla="*/ 17 h 232"/>
              <a:gd name="T4" fmla="*/ 273 w 273"/>
              <a:gd name="T5" fmla="*/ 61 h 232"/>
              <a:gd name="T6" fmla="*/ 273 w 273"/>
              <a:gd name="T7" fmla="*/ 61 h 232"/>
              <a:gd name="T8" fmla="*/ 273 w 273"/>
              <a:gd name="T9" fmla="*/ 171 h 232"/>
              <a:gd name="T10" fmla="*/ 240 w 273"/>
              <a:gd name="T11" fmla="*/ 215 h 232"/>
              <a:gd name="T12" fmla="*/ 206 w 273"/>
              <a:gd name="T13" fmla="*/ 232 h 232"/>
              <a:gd name="T14" fmla="*/ 0 w 273"/>
              <a:gd name="T15" fmla="*/ 232 h 232"/>
              <a:gd name="T16" fmla="*/ 0 w 273"/>
              <a:gd name="T17" fmla="*/ 0 h 232"/>
              <a:gd name="T18" fmla="*/ 206 w 273"/>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32">
                <a:moveTo>
                  <a:pt x="206" y="0"/>
                </a:moveTo>
                <a:cubicBezTo>
                  <a:pt x="220" y="0"/>
                  <a:pt x="232" y="6"/>
                  <a:pt x="240" y="17"/>
                </a:cubicBezTo>
                <a:cubicBezTo>
                  <a:pt x="273" y="61"/>
                  <a:pt x="273" y="61"/>
                  <a:pt x="273" y="61"/>
                </a:cubicBezTo>
                <a:cubicBezTo>
                  <a:pt x="273" y="61"/>
                  <a:pt x="273" y="61"/>
                  <a:pt x="273" y="61"/>
                </a:cubicBezTo>
                <a:cubicBezTo>
                  <a:pt x="246" y="93"/>
                  <a:pt x="246" y="139"/>
                  <a:pt x="273" y="171"/>
                </a:cubicBezTo>
                <a:cubicBezTo>
                  <a:pt x="240" y="215"/>
                  <a:pt x="240" y="215"/>
                  <a:pt x="240" y="215"/>
                </a:cubicBezTo>
                <a:cubicBezTo>
                  <a:pt x="232" y="226"/>
                  <a:pt x="220" y="232"/>
                  <a:pt x="206" y="232"/>
                </a:cubicBezTo>
                <a:cubicBezTo>
                  <a:pt x="0" y="232"/>
                  <a:pt x="0" y="232"/>
                  <a:pt x="0" y="232"/>
                </a:cubicBezTo>
                <a:cubicBezTo>
                  <a:pt x="0" y="0"/>
                  <a:pt x="0" y="0"/>
                  <a:pt x="0" y="0"/>
                </a:cubicBezTo>
                <a:lnTo>
                  <a:pt x="206"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Freeform 29"/>
          <p:cNvSpPr/>
          <p:nvPr/>
        </p:nvSpPr>
        <p:spPr bwMode="auto">
          <a:xfrm>
            <a:off x="1771650" y="2248535"/>
            <a:ext cx="2058670" cy="504825"/>
          </a:xfrm>
          <a:custGeom>
            <a:avLst/>
            <a:gdLst>
              <a:gd name="T0" fmla="*/ 42 w 483"/>
              <a:gd name="T1" fmla="*/ 0 h 232"/>
              <a:gd name="T2" fmla="*/ 483 w 483"/>
              <a:gd name="T3" fmla="*/ 0 h 232"/>
              <a:gd name="T4" fmla="*/ 483 w 483"/>
              <a:gd name="T5" fmla="*/ 232 h 232"/>
              <a:gd name="T6" fmla="*/ 42 w 483"/>
              <a:gd name="T7" fmla="*/ 232 h 232"/>
              <a:gd name="T8" fmla="*/ 0 w 483"/>
              <a:gd name="T9" fmla="*/ 190 h 232"/>
              <a:gd name="T10" fmla="*/ 0 w 483"/>
              <a:gd name="T11" fmla="*/ 42 h 232"/>
              <a:gd name="T12" fmla="*/ 42 w 483"/>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483" h="232">
                <a:moveTo>
                  <a:pt x="42" y="0"/>
                </a:moveTo>
                <a:cubicBezTo>
                  <a:pt x="483" y="0"/>
                  <a:pt x="483" y="0"/>
                  <a:pt x="483" y="0"/>
                </a:cubicBezTo>
                <a:cubicBezTo>
                  <a:pt x="483" y="232"/>
                  <a:pt x="483" y="232"/>
                  <a:pt x="483" y="232"/>
                </a:cubicBezTo>
                <a:cubicBezTo>
                  <a:pt x="42" y="232"/>
                  <a:pt x="42" y="232"/>
                  <a:pt x="42" y="232"/>
                </a:cubicBezTo>
                <a:cubicBezTo>
                  <a:pt x="18" y="232"/>
                  <a:pt x="0" y="213"/>
                  <a:pt x="0" y="190"/>
                </a:cubicBezTo>
                <a:cubicBezTo>
                  <a:pt x="0" y="42"/>
                  <a:pt x="0" y="42"/>
                  <a:pt x="0" y="42"/>
                </a:cubicBezTo>
                <a:cubicBezTo>
                  <a:pt x="0" y="19"/>
                  <a:pt x="18" y="0"/>
                  <a:pt x="4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Freeform 31"/>
          <p:cNvSpPr/>
          <p:nvPr/>
        </p:nvSpPr>
        <p:spPr bwMode="auto">
          <a:xfrm>
            <a:off x="3830434" y="3283900"/>
            <a:ext cx="593968" cy="504694"/>
          </a:xfrm>
          <a:custGeom>
            <a:avLst/>
            <a:gdLst>
              <a:gd name="T0" fmla="*/ 206 w 273"/>
              <a:gd name="T1" fmla="*/ 0 h 232"/>
              <a:gd name="T2" fmla="*/ 240 w 273"/>
              <a:gd name="T3" fmla="*/ 17 h 232"/>
              <a:gd name="T4" fmla="*/ 273 w 273"/>
              <a:gd name="T5" fmla="*/ 61 h 232"/>
              <a:gd name="T6" fmla="*/ 273 w 273"/>
              <a:gd name="T7" fmla="*/ 61 h 232"/>
              <a:gd name="T8" fmla="*/ 273 w 273"/>
              <a:gd name="T9" fmla="*/ 171 h 232"/>
              <a:gd name="T10" fmla="*/ 240 w 273"/>
              <a:gd name="T11" fmla="*/ 215 h 232"/>
              <a:gd name="T12" fmla="*/ 206 w 273"/>
              <a:gd name="T13" fmla="*/ 232 h 232"/>
              <a:gd name="T14" fmla="*/ 0 w 273"/>
              <a:gd name="T15" fmla="*/ 232 h 232"/>
              <a:gd name="T16" fmla="*/ 0 w 273"/>
              <a:gd name="T17" fmla="*/ 0 h 232"/>
              <a:gd name="T18" fmla="*/ 206 w 273"/>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32">
                <a:moveTo>
                  <a:pt x="206" y="0"/>
                </a:moveTo>
                <a:cubicBezTo>
                  <a:pt x="220" y="0"/>
                  <a:pt x="232" y="7"/>
                  <a:pt x="240" y="17"/>
                </a:cubicBezTo>
                <a:cubicBezTo>
                  <a:pt x="273" y="61"/>
                  <a:pt x="273" y="61"/>
                  <a:pt x="273" y="61"/>
                </a:cubicBezTo>
                <a:cubicBezTo>
                  <a:pt x="273" y="61"/>
                  <a:pt x="273" y="61"/>
                  <a:pt x="273" y="61"/>
                </a:cubicBezTo>
                <a:cubicBezTo>
                  <a:pt x="246" y="93"/>
                  <a:pt x="246" y="139"/>
                  <a:pt x="273" y="171"/>
                </a:cubicBezTo>
                <a:cubicBezTo>
                  <a:pt x="240" y="215"/>
                  <a:pt x="240" y="215"/>
                  <a:pt x="240" y="215"/>
                </a:cubicBezTo>
                <a:cubicBezTo>
                  <a:pt x="232" y="226"/>
                  <a:pt x="220" y="232"/>
                  <a:pt x="206" y="232"/>
                </a:cubicBezTo>
                <a:cubicBezTo>
                  <a:pt x="0" y="232"/>
                  <a:pt x="0" y="232"/>
                  <a:pt x="0" y="232"/>
                </a:cubicBezTo>
                <a:cubicBezTo>
                  <a:pt x="0" y="0"/>
                  <a:pt x="0" y="0"/>
                  <a:pt x="0" y="0"/>
                </a:cubicBezTo>
                <a:lnTo>
                  <a:pt x="206"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Freeform 32"/>
          <p:cNvSpPr/>
          <p:nvPr/>
        </p:nvSpPr>
        <p:spPr bwMode="auto">
          <a:xfrm>
            <a:off x="1732280" y="3283585"/>
            <a:ext cx="2098040" cy="504825"/>
          </a:xfrm>
          <a:custGeom>
            <a:avLst/>
            <a:gdLst>
              <a:gd name="T0" fmla="*/ 42 w 483"/>
              <a:gd name="T1" fmla="*/ 0 h 232"/>
              <a:gd name="T2" fmla="*/ 483 w 483"/>
              <a:gd name="T3" fmla="*/ 0 h 232"/>
              <a:gd name="T4" fmla="*/ 483 w 483"/>
              <a:gd name="T5" fmla="*/ 232 h 232"/>
              <a:gd name="T6" fmla="*/ 42 w 483"/>
              <a:gd name="T7" fmla="*/ 232 h 232"/>
              <a:gd name="T8" fmla="*/ 0 w 483"/>
              <a:gd name="T9" fmla="*/ 190 h 232"/>
              <a:gd name="T10" fmla="*/ 0 w 483"/>
              <a:gd name="T11" fmla="*/ 43 h 232"/>
              <a:gd name="T12" fmla="*/ 42 w 483"/>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483" h="232">
                <a:moveTo>
                  <a:pt x="42" y="0"/>
                </a:moveTo>
                <a:cubicBezTo>
                  <a:pt x="483" y="0"/>
                  <a:pt x="483" y="0"/>
                  <a:pt x="483" y="0"/>
                </a:cubicBezTo>
                <a:cubicBezTo>
                  <a:pt x="483" y="232"/>
                  <a:pt x="483" y="232"/>
                  <a:pt x="483" y="232"/>
                </a:cubicBezTo>
                <a:cubicBezTo>
                  <a:pt x="42" y="232"/>
                  <a:pt x="42" y="232"/>
                  <a:pt x="42" y="232"/>
                </a:cubicBezTo>
                <a:cubicBezTo>
                  <a:pt x="18" y="232"/>
                  <a:pt x="0" y="213"/>
                  <a:pt x="0" y="190"/>
                </a:cubicBezTo>
                <a:cubicBezTo>
                  <a:pt x="0" y="43"/>
                  <a:pt x="0" y="43"/>
                  <a:pt x="0" y="43"/>
                </a:cubicBezTo>
                <a:cubicBezTo>
                  <a:pt x="0" y="19"/>
                  <a:pt x="18" y="0"/>
                  <a:pt x="4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Freeform 51"/>
          <p:cNvSpPr/>
          <p:nvPr/>
        </p:nvSpPr>
        <p:spPr bwMode="auto">
          <a:xfrm>
            <a:off x="4719600" y="3804068"/>
            <a:ext cx="593968" cy="503504"/>
          </a:xfrm>
          <a:custGeom>
            <a:avLst/>
            <a:gdLst>
              <a:gd name="T0" fmla="*/ 66 w 273"/>
              <a:gd name="T1" fmla="*/ 0 h 231"/>
              <a:gd name="T2" fmla="*/ 32 w 273"/>
              <a:gd name="T3" fmla="*/ 17 h 231"/>
              <a:gd name="T4" fmla="*/ 0 w 273"/>
              <a:gd name="T5" fmla="*/ 60 h 231"/>
              <a:gd name="T6" fmla="*/ 0 w 273"/>
              <a:gd name="T7" fmla="*/ 60 h 231"/>
              <a:gd name="T8" fmla="*/ 0 w 273"/>
              <a:gd name="T9" fmla="*/ 171 h 231"/>
              <a:gd name="T10" fmla="*/ 32 w 273"/>
              <a:gd name="T11" fmla="*/ 214 h 231"/>
              <a:gd name="T12" fmla="*/ 66 w 273"/>
              <a:gd name="T13" fmla="*/ 231 h 231"/>
              <a:gd name="T14" fmla="*/ 273 w 273"/>
              <a:gd name="T15" fmla="*/ 231 h 231"/>
              <a:gd name="T16" fmla="*/ 273 w 273"/>
              <a:gd name="T17" fmla="*/ 0 h 231"/>
              <a:gd name="T18" fmla="*/ 66 w 273"/>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31">
                <a:moveTo>
                  <a:pt x="66" y="0"/>
                </a:moveTo>
                <a:cubicBezTo>
                  <a:pt x="52" y="0"/>
                  <a:pt x="40" y="6"/>
                  <a:pt x="32" y="17"/>
                </a:cubicBezTo>
                <a:cubicBezTo>
                  <a:pt x="0" y="60"/>
                  <a:pt x="0" y="60"/>
                  <a:pt x="0" y="60"/>
                </a:cubicBezTo>
                <a:cubicBezTo>
                  <a:pt x="0" y="60"/>
                  <a:pt x="0" y="60"/>
                  <a:pt x="0" y="60"/>
                </a:cubicBezTo>
                <a:cubicBezTo>
                  <a:pt x="27" y="92"/>
                  <a:pt x="27" y="139"/>
                  <a:pt x="0" y="171"/>
                </a:cubicBezTo>
                <a:cubicBezTo>
                  <a:pt x="32" y="214"/>
                  <a:pt x="32" y="214"/>
                  <a:pt x="32" y="214"/>
                </a:cubicBezTo>
                <a:cubicBezTo>
                  <a:pt x="40" y="225"/>
                  <a:pt x="52" y="231"/>
                  <a:pt x="66" y="231"/>
                </a:cubicBezTo>
                <a:cubicBezTo>
                  <a:pt x="273" y="231"/>
                  <a:pt x="273" y="231"/>
                  <a:pt x="273" y="231"/>
                </a:cubicBezTo>
                <a:cubicBezTo>
                  <a:pt x="273" y="0"/>
                  <a:pt x="273" y="0"/>
                  <a:pt x="273" y="0"/>
                </a:cubicBezTo>
                <a:lnTo>
                  <a:pt x="66"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Freeform 52"/>
          <p:cNvSpPr/>
          <p:nvPr/>
        </p:nvSpPr>
        <p:spPr bwMode="auto">
          <a:xfrm>
            <a:off x="5313567" y="3804068"/>
            <a:ext cx="1049858" cy="503504"/>
          </a:xfrm>
          <a:custGeom>
            <a:avLst/>
            <a:gdLst>
              <a:gd name="T0" fmla="*/ 440 w 483"/>
              <a:gd name="T1" fmla="*/ 0 h 231"/>
              <a:gd name="T2" fmla="*/ 0 w 483"/>
              <a:gd name="T3" fmla="*/ 0 h 231"/>
              <a:gd name="T4" fmla="*/ 0 w 483"/>
              <a:gd name="T5" fmla="*/ 231 h 231"/>
              <a:gd name="T6" fmla="*/ 440 w 483"/>
              <a:gd name="T7" fmla="*/ 231 h 231"/>
              <a:gd name="T8" fmla="*/ 483 w 483"/>
              <a:gd name="T9" fmla="*/ 189 h 231"/>
              <a:gd name="T10" fmla="*/ 483 w 483"/>
              <a:gd name="T11" fmla="*/ 42 h 231"/>
              <a:gd name="T12" fmla="*/ 440 w 483"/>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483" h="231">
                <a:moveTo>
                  <a:pt x="440" y="0"/>
                </a:moveTo>
                <a:cubicBezTo>
                  <a:pt x="0" y="0"/>
                  <a:pt x="0" y="0"/>
                  <a:pt x="0" y="0"/>
                </a:cubicBezTo>
                <a:cubicBezTo>
                  <a:pt x="0" y="231"/>
                  <a:pt x="0" y="231"/>
                  <a:pt x="0" y="231"/>
                </a:cubicBezTo>
                <a:cubicBezTo>
                  <a:pt x="440" y="231"/>
                  <a:pt x="440" y="231"/>
                  <a:pt x="440" y="231"/>
                </a:cubicBezTo>
                <a:cubicBezTo>
                  <a:pt x="464" y="231"/>
                  <a:pt x="483" y="212"/>
                  <a:pt x="483" y="189"/>
                </a:cubicBezTo>
                <a:cubicBezTo>
                  <a:pt x="483" y="42"/>
                  <a:pt x="483" y="42"/>
                  <a:pt x="483" y="42"/>
                </a:cubicBezTo>
                <a:cubicBezTo>
                  <a:pt x="483" y="19"/>
                  <a:pt x="464" y="0"/>
                  <a:pt x="44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65"/>
          <p:cNvSpPr/>
          <p:nvPr/>
        </p:nvSpPr>
        <p:spPr>
          <a:xfrm>
            <a:off x="3984053" y="2355237"/>
            <a:ext cx="286730" cy="290870"/>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19" name="椭圆 66"/>
          <p:cNvSpPr/>
          <p:nvPr/>
        </p:nvSpPr>
        <p:spPr>
          <a:xfrm>
            <a:off x="3986679" y="3393515"/>
            <a:ext cx="281477" cy="290870"/>
          </a:xfrm>
          <a:custGeom>
            <a:avLst/>
            <a:gdLst>
              <a:gd name="connsiteX0" fmla="*/ 201045 w 587108"/>
              <a:gd name="connsiteY0" fmla="*/ 374989 h 606698"/>
              <a:gd name="connsiteX1" fmla="*/ 401729 w 587108"/>
              <a:gd name="connsiteY1" fmla="*/ 374989 h 606698"/>
              <a:gd name="connsiteX2" fmla="*/ 432462 w 587108"/>
              <a:gd name="connsiteY2" fmla="*/ 405650 h 606698"/>
              <a:gd name="connsiteX3" fmla="*/ 401729 w 587108"/>
              <a:gd name="connsiteY3" fmla="*/ 436310 h 606698"/>
              <a:gd name="connsiteX4" fmla="*/ 201045 w 587108"/>
              <a:gd name="connsiteY4" fmla="*/ 436310 h 606698"/>
              <a:gd name="connsiteX5" fmla="*/ 170312 w 587108"/>
              <a:gd name="connsiteY5" fmla="*/ 405650 h 606698"/>
              <a:gd name="connsiteX6" fmla="*/ 201045 w 587108"/>
              <a:gd name="connsiteY6" fmla="*/ 374989 h 606698"/>
              <a:gd name="connsiteX7" fmla="*/ 201041 w 587108"/>
              <a:gd name="connsiteY7" fmla="*/ 247195 h 606698"/>
              <a:gd name="connsiteX8" fmla="*/ 539054 w 587108"/>
              <a:gd name="connsiteY8" fmla="*/ 247195 h 606698"/>
              <a:gd name="connsiteX9" fmla="*/ 569783 w 587108"/>
              <a:gd name="connsiteY9" fmla="*/ 277856 h 606698"/>
              <a:gd name="connsiteX10" fmla="*/ 539054 w 587108"/>
              <a:gd name="connsiteY10" fmla="*/ 308516 h 606698"/>
              <a:gd name="connsiteX11" fmla="*/ 201041 w 587108"/>
              <a:gd name="connsiteY11" fmla="*/ 308516 h 606698"/>
              <a:gd name="connsiteX12" fmla="*/ 170312 w 587108"/>
              <a:gd name="connsiteY12" fmla="*/ 277856 h 606698"/>
              <a:gd name="connsiteX13" fmla="*/ 201041 w 587108"/>
              <a:gd name="connsiteY13" fmla="*/ 247195 h 606698"/>
              <a:gd name="connsiteX14" fmla="*/ 201045 w 587108"/>
              <a:gd name="connsiteY14" fmla="*/ 119189 h 606698"/>
              <a:gd name="connsiteX15" fmla="*/ 356709 w 587108"/>
              <a:gd name="connsiteY15" fmla="*/ 119189 h 606698"/>
              <a:gd name="connsiteX16" fmla="*/ 387442 w 587108"/>
              <a:gd name="connsiteY16" fmla="*/ 149885 h 606698"/>
              <a:gd name="connsiteX17" fmla="*/ 356709 w 587108"/>
              <a:gd name="connsiteY17" fmla="*/ 180581 h 606698"/>
              <a:gd name="connsiteX18" fmla="*/ 201045 w 587108"/>
              <a:gd name="connsiteY18" fmla="*/ 180581 h 606698"/>
              <a:gd name="connsiteX19" fmla="*/ 170312 w 587108"/>
              <a:gd name="connsiteY19" fmla="*/ 149885 h 606698"/>
              <a:gd name="connsiteX20" fmla="*/ 201045 w 587108"/>
              <a:gd name="connsiteY20" fmla="*/ 119189 h 606698"/>
              <a:gd name="connsiteX21" fmla="*/ 87274 w 587108"/>
              <a:gd name="connsiteY21" fmla="*/ 0 h 606698"/>
              <a:gd name="connsiteX22" fmla="*/ 109016 w 587108"/>
              <a:gd name="connsiteY22" fmla="*/ 9089 h 606698"/>
              <a:gd name="connsiteX23" fmla="*/ 165407 w 587108"/>
              <a:gd name="connsiteY23" fmla="*/ 65391 h 606698"/>
              <a:gd name="connsiteX24" fmla="*/ 165407 w 587108"/>
              <a:gd name="connsiteY24" fmla="*/ 108806 h 606698"/>
              <a:gd name="connsiteX25" fmla="*/ 122077 w 587108"/>
              <a:gd name="connsiteY25" fmla="*/ 108806 h 606698"/>
              <a:gd name="connsiteX26" fmla="*/ 117928 w 587108"/>
              <a:gd name="connsiteY26" fmla="*/ 104817 h 606698"/>
              <a:gd name="connsiteX27" fmla="*/ 117928 w 587108"/>
              <a:gd name="connsiteY27" fmla="*/ 488956 h 606698"/>
              <a:gd name="connsiteX28" fmla="*/ 482240 w 587108"/>
              <a:gd name="connsiteY28" fmla="*/ 488956 h 606698"/>
              <a:gd name="connsiteX29" fmla="*/ 478245 w 587108"/>
              <a:gd name="connsiteY29" fmla="*/ 484814 h 606698"/>
              <a:gd name="connsiteX30" fmla="*/ 478245 w 587108"/>
              <a:gd name="connsiteY30" fmla="*/ 441553 h 606698"/>
              <a:gd name="connsiteX31" fmla="*/ 521576 w 587108"/>
              <a:gd name="connsiteY31" fmla="*/ 441553 h 606698"/>
              <a:gd name="connsiteX32" fmla="*/ 578120 w 587108"/>
              <a:gd name="connsiteY32" fmla="*/ 497854 h 606698"/>
              <a:gd name="connsiteX33" fmla="*/ 578120 w 587108"/>
              <a:gd name="connsiteY33" fmla="*/ 541269 h 606698"/>
              <a:gd name="connsiteX34" fmla="*/ 521576 w 587108"/>
              <a:gd name="connsiteY34" fmla="*/ 597724 h 606698"/>
              <a:gd name="connsiteX35" fmla="*/ 478245 w 587108"/>
              <a:gd name="connsiteY35" fmla="*/ 597724 h 606698"/>
              <a:gd name="connsiteX36" fmla="*/ 478245 w 587108"/>
              <a:gd name="connsiteY36" fmla="*/ 554309 h 606698"/>
              <a:gd name="connsiteX37" fmla="*/ 482240 w 587108"/>
              <a:gd name="connsiteY37" fmla="*/ 550320 h 606698"/>
              <a:gd name="connsiteX38" fmla="*/ 87198 w 587108"/>
              <a:gd name="connsiteY38" fmla="*/ 550320 h 606698"/>
              <a:gd name="connsiteX39" fmla="*/ 56467 w 587108"/>
              <a:gd name="connsiteY39" fmla="*/ 519638 h 606698"/>
              <a:gd name="connsiteX40" fmla="*/ 56467 w 587108"/>
              <a:gd name="connsiteY40" fmla="*/ 104817 h 606698"/>
              <a:gd name="connsiteX41" fmla="*/ 52472 w 587108"/>
              <a:gd name="connsiteY41" fmla="*/ 108806 h 606698"/>
              <a:gd name="connsiteX42" fmla="*/ 8988 w 587108"/>
              <a:gd name="connsiteY42" fmla="*/ 108806 h 606698"/>
              <a:gd name="connsiteX43" fmla="*/ 8988 w 587108"/>
              <a:gd name="connsiteY43" fmla="*/ 65391 h 606698"/>
              <a:gd name="connsiteX44" fmla="*/ 65532 w 587108"/>
              <a:gd name="connsiteY44" fmla="*/ 9089 h 606698"/>
              <a:gd name="connsiteX45" fmla="*/ 87274 w 587108"/>
              <a:gd name="connsiteY45" fmla="*/ 0 h 60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87108" h="606698">
                <a:moveTo>
                  <a:pt x="201045" y="374989"/>
                </a:moveTo>
                <a:lnTo>
                  <a:pt x="401729" y="374989"/>
                </a:lnTo>
                <a:cubicBezTo>
                  <a:pt x="418786" y="374989"/>
                  <a:pt x="432462" y="388633"/>
                  <a:pt x="432462" y="405650"/>
                </a:cubicBezTo>
                <a:cubicBezTo>
                  <a:pt x="432462" y="422513"/>
                  <a:pt x="418786" y="436310"/>
                  <a:pt x="401729" y="436310"/>
                </a:cubicBezTo>
                <a:lnTo>
                  <a:pt x="201045" y="436310"/>
                </a:lnTo>
                <a:cubicBezTo>
                  <a:pt x="183988" y="436310"/>
                  <a:pt x="170312" y="422513"/>
                  <a:pt x="170312" y="405650"/>
                </a:cubicBezTo>
                <a:cubicBezTo>
                  <a:pt x="170312" y="388633"/>
                  <a:pt x="183988" y="374989"/>
                  <a:pt x="201045" y="374989"/>
                </a:cubicBezTo>
                <a:close/>
                <a:moveTo>
                  <a:pt x="201041" y="247195"/>
                </a:moveTo>
                <a:lnTo>
                  <a:pt x="539054" y="247195"/>
                </a:lnTo>
                <a:cubicBezTo>
                  <a:pt x="555955" y="247195"/>
                  <a:pt x="569783" y="260839"/>
                  <a:pt x="569783" y="277856"/>
                </a:cubicBezTo>
                <a:cubicBezTo>
                  <a:pt x="569783" y="294719"/>
                  <a:pt x="555955" y="308516"/>
                  <a:pt x="539054" y="308516"/>
                </a:cubicBezTo>
                <a:lnTo>
                  <a:pt x="201041" y="308516"/>
                </a:lnTo>
                <a:cubicBezTo>
                  <a:pt x="183986" y="308516"/>
                  <a:pt x="170312" y="294719"/>
                  <a:pt x="170312" y="277856"/>
                </a:cubicBezTo>
                <a:cubicBezTo>
                  <a:pt x="170312" y="260839"/>
                  <a:pt x="183986" y="247195"/>
                  <a:pt x="201041" y="247195"/>
                </a:cubicBezTo>
                <a:close/>
                <a:moveTo>
                  <a:pt x="201045" y="119189"/>
                </a:moveTo>
                <a:lnTo>
                  <a:pt x="356709" y="119189"/>
                </a:lnTo>
                <a:cubicBezTo>
                  <a:pt x="373612" y="119189"/>
                  <a:pt x="387442" y="133002"/>
                  <a:pt x="387442" y="149885"/>
                </a:cubicBezTo>
                <a:cubicBezTo>
                  <a:pt x="387442" y="166921"/>
                  <a:pt x="373612" y="180581"/>
                  <a:pt x="356709" y="180581"/>
                </a:cubicBezTo>
                <a:lnTo>
                  <a:pt x="201045" y="180581"/>
                </a:lnTo>
                <a:cubicBezTo>
                  <a:pt x="183988" y="180581"/>
                  <a:pt x="170312" y="166921"/>
                  <a:pt x="170312" y="149885"/>
                </a:cubicBezTo>
                <a:cubicBezTo>
                  <a:pt x="170312" y="133002"/>
                  <a:pt x="183988" y="119189"/>
                  <a:pt x="201045" y="119189"/>
                </a:cubicBezTo>
                <a:close/>
                <a:moveTo>
                  <a:pt x="87274" y="0"/>
                </a:moveTo>
                <a:cubicBezTo>
                  <a:pt x="95149" y="0"/>
                  <a:pt x="103024" y="3030"/>
                  <a:pt x="109016" y="9089"/>
                </a:cubicBezTo>
                <a:lnTo>
                  <a:pt x="165407" y="65391"/>
                </a:lnTo>
                <a:cubicBezTo>
                  <a:pt x="177546" y="77357"/>
                  <a:pt x="177546" y="96840"/>
                  <a:pt x="165407" y="108806"/>
                </a:cubicBezTo>
                <a:cubicBezTo>
                  <a:pt x="153422" y="120772"/>
                  <a:pt x="134062" y="120772"/>
                  <a:pt x="122077" y="108806"/>
                </a:cubicBezTo>
                <a:lnTo>
                  <a:pt x="117928" y="104817"/>
                </a:lnTo>
                <a:lnTo>
                  <a:pt x="117928" y="488956"/>
                </a:lnTo>
                <a:lnTo>
                  <a:pt x="482240" y="488956"/>
                </a:lnTo>
                <a:lnTo>
                  <a:pt x="478245" y="484814"/>
                </a:lnTo>
                <a:cubicBezTo>
                  <a:pt x="466107" y="472848"/>
                  <a:pt x="466107" y="453519"/>
                  <a:pt x="478245" y="441553"/>
                </a:cubicBezTo>
                <a:cubicBezTo>
                  <a:pt x="490230" y="429433"/>
                  <a:pt x="509591" y="429433"/>
                  <a:pt x="521576" y="441553"/>
                </a:cubicBezTo>
                <a:lnTo>
                  <a:pt x="578120" y="497854"/>
                </a:lnTo>
                <a:cubicBezTo>
                  <a:pt x="590105" y="509820"/>
                  <a:pt x="590105" y="529303"/>
                  <a:pt x="578120" y="541269"/>
                </a:cubicBezTo>
                <a:lnTo>
                  <a:pt x="521576" y="597724"/>
                </a:lnTo>
                <a:cubicBezTo>
                  <a:pt x="509591" y="609690"/>
                  <a:pt x="490230" y="609690"/>
                  <a:pt x="478245" y="597724"/>
                </a:cubicBezTo>
                <a:cubicBezTo>
                  <a:pt x="466107" y="585758"/>
                  <a:pt x="466107" y="566275"/>
                  <a:pt x="478245" y="554309"/>
                </a:cubicBezTo>
                <a:lnTo>
                  <a:pt x="482240" y="550320"/>
                </a:lnTo>
                <a:lnTo>
                  <a:pt x="87198" y="550320"/>
                </a:lnTo>
                <a:cubicBezTo>
                  <a:pt x="70296" y="550320"/>
                  <a:pt x="56467" y="536514"/>
                  <a:pt x="56467" y="519638"/>
                </a:cubicBezTo>
                <a:lnTo>
                  <a:pt x="56467" y="104817"/>
                </a:lnTo>
                <a:lnTo>
                  <a:pt x="52472" y="108806"/>
                </a:lnTo>
                <a:cubicBezTo>
                  <a:pt x="40487" y="120772"/>
                  <a:pt x="20973" y="120772"/>
                  <a:pt x="8988" y="108806"/>
                </a:cubicBezTo>
                <a:cubicBezTo>
                  <a:pt x="-2997" y="96840"/>
                  <a:pt x="-2997" y="77357"/>
                  <a:pt x="8988" y="65391"/>
                </a:cubicBezTo>
                <a:lnTo>
                  <a:pt x="65532" y="9089"/>
                </a:lnTo>
                <a:cubicBezTo>
                  <a:pt x="71525" y="3030"/>
                  <a:pt x="79399" y="0"/>
                  <a:pt x="872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20" name="椭圆 67"/>
          <p:cNvSpPr/>
          <p:nvPr/>
        </p:nvSpPr>
        <p:spPr>
          <a:xfrm>
            <a:off x="4877262" y="1866336"/>
            <a:ext cx="290870" cy="282113"/>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21" name="椭圆 68"/>
          <p:cNvSpPr/>
          <p:nvPr/>
        </p:nvSpPr>
        <p:spPr>
          <a:xfrm>
            <a:off x="4877262" y="2869079"/>
            <a:ext cx="290870" cy="290430"/>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22" name="椭圆 69"/>
          <p:cNvSpPr/>
          <p:nvPr/>
        </p:nvSpPr>
        <p:spPr>
          <a:xfrm>
            <a:off x="4877262" y="3931969"/>
            <a:ext cx="290870" cy="247700"/>
          </a:xfrm>
          <a:custGeom>
            <a:avLst/>
            <a:gdLst>
              <a:gd name="connsiteX0" fmla="*/ 303714 w 607639"/>
              <a:gd name="connsiteY0" fmla="*/ 173520 h 517456"/>
              <a:gd name="connsiteX1" fmla="*/ 337586 w 607639"/>
              <a:gd name="connsiteY1" fmla="*/ 207321 h 517456"/>
              <a:gd name="connsiteX2" fmla="*/ 303714 w 607639"/>
              <a:gd name="connsiteY2" fmla="*/ 241122 h 517456"/>
              <a:gd name="connsiteX3" fmla="*/ 269842 w 607639"/>
              <a:gd name="connsiteY3" fmla="*/ 207321 h 517456"/>
              <a:gd name="connsiteX4" fmla="*/ 303714 w 607639"/>
              <a:gd name="connsiteY4" fmla="*/ 173520 h 517456"/>
              <a:gd name="connsiteX5" fmla="*/ 303758 w 607639"/>
              <a:gd name="connsiteY5" fmla="*/ 139994 h 517456"/>
              <a:gd name="connsiteX6" fmla="*/ 236373 w 607639"/>
              <a:gd name="connsiteY6" fmla="*/ 207277 h 517456"/>
              <a:gd name="connsiteX7" fmla="*/ 303758 w 607639"/>
              <a:gd name="connsiteY7" fmla="*/ 274559 h 517456"/>
              <a:gd name="connsiteX8" fmla="*/ 371054 w 607639"/>
              <a:gd name="connsiteY8" fmla="*/ 207277 h 517456"/>
              <a:gd name="connsiteX9" fmla="*/ 303758 w 607639"/>
              <a:gd name="connsiteY9" fmla="*/ 139994 h 517456"/>
              <a:gd name="connsiteX10" fmla="*/ 282839 w 607639"/>
              <a:gd name="connsiteY10" fmla="*/ 68801 h 517456"/>
              <a:gd name="connsiteX11" fmla="*/ 303669 w 607639"/>
              <a:gd name="connsiteY11" fmla="*/ 68801 h 517456"/>
              <a:gd name="connsiteX12" fmla="*/ 303847 w 607639"/>
              <a:gd name="connsiteY12" fmla="*/ 68801 h 517456"/>
              <a:gd name="connsiteX13" fmla="*/ 324588 w 607639"/>
              <a:gd name="connsiteY13" fmla="*/ 68801 h 517456"/>
              <a:gd name="connsiteX14" fmla="*/ 327703 w 607639"/>
              <a:gd name="connsiteY14" fmla="*/ 99465 h 517456"/>
              <a:gd name="connsiteX15" fmla="*/ 363221 w 607639"/>
              <a:gd name="connsiteY15" fmla="*/ 114219 h 517456"/>
              <a:gd name="connsiteX16" fmla="*/ 387166 w 607639"/>
              <a:gd name="connsiteY16" fmla="*/ 94665 h 517456"/>
              <a:gd name="connsiteX17" fmla="*/ 416541 w 607639"/>
              <a:gd name="connsiteY17" fmla="*/ 124085 h 517456"/>
              <a:gd name="connsiteX18" fmla="*/ 396958 w 607639"/>
              <a:gd name="connsiteY18" fmla="*/ 147993 h 517456"/>
              <a:gd name="connsiteX19" fmla="*/ 411645 w 607639"/>
              <a:gd name="connsiteY19" fmla="*/ 183457 h 517456"/>
              <a:gd name="connsiteX20" fmla="*/ 442445 w 607639"/>
              <a:gd name="connsiteY20" fmla="*/ 186479 h 517456"/>
              <a:gd name="connsiteX21" fmla="*/ 442445 w 607639"/>
              <a:gd name="connsiteY21" fmla="*/ 228075 h 517456"/>
              <a:gd name="connsiteX22" fmla="*/ 411645 w 607639"/>
              <a:gd name="connsiteY22" fmla="*/ 231185 h 517456"/>
              <a:gd name="connsiteX23" fmla="*/ 396958 w 607639"/>
              <a:gd name="connsiteY23" fmla="*/ 266649 h 517456"/>
              <a:gd name="connsiteX24" fmla="*/ 416541 w 607639"/>
              <a:gd name="connsiteY24" fmla="*/ 290558 h 517456"/>
              <a:gd name="connsiteX25" fmla="*/ 387166 w 607639"/>
              <a:gd name="connsiteY25" fmla="*/ 319977 h 517456"/>
              <a:gd name="connsiteX26" fmla="*/ 363221 w 607639"/>
              <a:gd name="connsiteY26" fmla="*/ 300423 h 517456"/>
              <a:gd name="connsiteX27" fmla="*/ 327703 w 607639"/>
              <a:gd name="connsiteY27" fmla="*/ 315177 h 517456"/>
              <a:gd name="connsiteX28" fmla="*/ 324588 w 607639"/>
              <a:gd name="connsiteY28" fmla="*/ 345841 h 517456"/>
              <a:gd name="connsiteX29" fmla="*/ 303847 w 607639"/>
              <a:gd name="connsiteY29" fmla="*/ 345841 h 517456"/>
              <a:gd name="connsiteX30" fmla="*/ 303669 w 607639"/>
              <a:gd name="connsiteY30" fmla="*/ 345841 h 517456"/>
              <a:gd name="connsiteX31" fmla="*/ 282839 w 607639"/>
              <a:gd name="connsiteY31" fmla="*/ 345841 h 517456"/>
              <a:gd name="connsiteX32" fmla="*/ 279813 w 607639"/>
              <a:gd name="connsiteY32" fmla="*/ 315177 h 517456"/>
              <a:gd name="connsiteX33" fmla="*/ 244295 w 607639"/>
              <a:gd name="connsiteY33" fmla="*/ 300423 h 517456"/>
              <a:gd name="connsiteX34" fmla="*/ 220350 w 607639"/>
              <a:gd name="connsiteY34" fmla="*/ 319977 h 517456"/>
              <a:gd name="connsiteX35" fmla="*/ 190886 w 607639"/>
              <a:gd name="connsiteY35" fmla="*/ 290558 h 517456"/>
              <a:gd name="connsiteX36" fmla="*/ 210558 w 607639"/>
              <a:gd name="connsiteY36" fmla="*/ 266649 h 517456"/>
              <a:gd name="connsiteX37" fmla="*/ 195782 w 607639"/>
              <a:gd name="connsiteY37" fmla="*/ 231185 h 517456"/>
              <a:gd name="connsiteX38" fmla="*/ 164982 w 607639"/>
              <a:gd name="connsiteY38" fmla="*/ 228075 h 517456"/>
              <a:gd name="connsiteX39" fmla="*/ 164982 w 607639"/>
              <a:gd name="connsiteY39" fmla="*/ 186568 h 517456"/>
              <a:gd name="connsiteX40" fmla="*/ 195782 w 607639"/>
              <a:gd name="connsiteY40" fmla="*/ 183457 h 517456"/>
              <a:gd name="connsiteX41" fmla="*/ 210558 w 607639"/>
              <a:gd name="connsiteY41" fmla="*/ 147993 h 517456"/>
              <a:gd name="connsiteX42" fmla="*/ 190886 w 607639"/>
              <a:gd name="connsiteY42" fmla="*/ 124085 h 517456"/>
              <a:gd name="connsiteX43" fmla="*/ 220350 w 607639"/>
              <a:gd name="connsiteY43" fmla="*/ 94665 h 517456"/>
              <a:gd name="connsiteX44" fmla="*/ 244295 w 607639"/>
              <a:gd name="connsiteY44" fmla="*/ 114219 h 517456"/>
              <a:gd name="connsiteX45" fmla="*/ 279813 w 607639"/>
              <a:gd name="connsiteY45" fmla="*/ 99465 h 517456"/>
              <a:gd name="connsiteX46" fmla="*/ 38005 w 607639"/>
              <a:gd name="connsiteY46" fmla="*/ 37951 h 517456"/>
              <a:gd name="connsiteX47" fmla="*/ 38005 w 607639"/>
              <a:gd name="connsiteY47" fmla="*/ 376049 h 517456"/>
              <a:gd name="connsiteX48" fmla="*/ 569634 w 607639"/>
              <a:gd name="connsiteY48" fmla="*/ 376049 h 517456"/>
              <a:gd name="connsiteX49" fmla="*/ 569634 w 607639"/>
              <a:gd name="connsiteY49" fmla="*/ 37951 h 517456"/>
              <a:gd name="connsiteX50" fmla="*/ 28482 w 607639"/>
              <a:gd name="connsiteY50" fmla="*/ 0 h 517456"/>
              <a:gd name="connsiteX51" fmla="*/ 579157 w 607639"/>
              <a:gd name="connsiteY51" fmla="*/ 0 h 517456"/>
              <a:gd name="connsiteX52" fmla="*/ 607639 w 607639"/>
              <a:gd name="connsiteY52" fmla="*/ 28441 h 517456"/>
              <a:gd name="connsiteX53" fmla="*/ 607639 w 607639"/>
              <a:gd name="connsiteY53" fmla="*/ 385559 h 517456"/>
              <a:gd name="connsiteX54" fmla="*/ 579157 w 607639"/>
              <a:gd name="connsiteY54" fmla="*/ 414000 h 517456"/>
              <a:gd name="connsiteX55" fmla="*/ 351304 w 607639"/>
              <a:gd name="connsiteY55" fmla="*/ 414000 h 517456"/>
              <a:gd name="connsiteX56" fmla="*/ 351304 w 607639"/>
              <a:gd name="connsiteY56" fmla="*/ 479593 h 517456"/>
              <a:gd name="connsiteX57" fmla="*/ 437906 w 607639"/>
              <a:gd name="connsiteY57" fmla="*/ 479593 h 517456"/>
              <a:gd name="connsiteX58" fmla="*/ 437906 w 607639"/>
              <a:gd name="connsiteY58" fmla="*/ 517456 h 517456"/>
              <a:gd name="connsiteX59" fmla="*/ 169733 w 607639"/>
              <a:gd name="connsiteY59" fmla="*/ 517456 h 517456"/>
              <a:gd name="connsiteX60" fmla="*/ 169733 w 607639"/>
              <a:gd name="connsiteY60" fmla="*/ 479593 h 517456"/>
              <a:gd name="connsiteX61" fmla="*/ 256335 w 607639"/>
              <a:gd name="connsiteY61" fmla="*/ 479593 h 517456"/>
              <a:gd name="connsiteX62" fmla="*/ 256335 w 607639"/>
              <a:gd name="connsiteY62" fmla="*/ 414000 h 517456"/>
              <a:gd name="connsiteX63" fmla="*/ 28482 w 607639"/>
              <a:gd name="connsiteY63" fmla="*/ 414000 h 517456"/>
              <a:gd name="connsiteX64" fmla="*/ 0 w 607639"/>
              <a:gd name="connsiteY64" fmla="*/ 385559 h 517456"/>
              <a:gd name="connsiteX65" fmla="*/ 0 w 607639"/>
              <a:gd name="connsiteY65" fmla="*/ 28441 h 517456"/>
              <a:gd name="connsiteX66" fmla="*/ 28482 w 607639"/>
              <a:gd name="connsiteY66" fmla="*/ 0 h 5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7639" h="517456">
                <a:moveTo>
                  <a:pt x="303714" y="173520"/>
                </a:moveTo>
                <a:cubicBezTo>
                  <a:pt x="322421" y="173520"/>
                  <a:pt x="337586" y="188653"/>
                  <a:pt x="337586" y="207321"/>
                </a:cubicBezTo>
                <a:cubicBezTo>
                  <a:pt x="337586" y="225989"/>
                  <a:pt x="322421" y="241122"/>
                  <a:pt x="303714" y="241122"/>
                </a:cubicBezTo>
                <a:cubicBezTo>
                  <a:pt x="285007" y="241122"/>
                  <a:pt x="269842" y="225989"/>
                  <a:pt x="269842" y="207321"/>
                </a:cubicBezTo>
                <a:cubicBezTo>
                  <a:pt x="269842" y="188653"/>
                  <a:pt x="285007" y="173520"/>
                  <a:pt x="303714" y="173520"/>
                </a:cubicBezTo>
                <a:close/>
                <a:moveTo>
                  <a:pt x="303758" y="139994"/>
                </a:moveTo>
                <a:cubicBezTo>
                  <a:pt x="266549" y="139994"/>
                  <a:pt x="236373" y="170125"/>
                  <a:pt x="236373" y="207277"/>
                </a:cubicBezTo>
                <a:cubicBezTo>
                  <a:pt x="236373" y="244517"/>
                  <a:pt x="266549" y="274559"/>
                  <a:pt x="303758" y="274559"/>
                </a:cubicBezTo>
                <a:cubicBezTo>
                  <a:pt x="340967" y="274559"/>
                  <a:pt x="371054" y="244517"/>
                  <a:pt x="371054" y="207277"/>
                </a:cubicBezTo>
                <a:cubicBezTo>
                  <a:pt x="371054" y="170125"/>
                  <a:pt x="340967" y="139994"/>
                  <a:pt x="303758" y="139994"/>
                </a:cubicBezTo>
                <a:close/>
                <a:moveTo>
                  <a:pt x="282839" y="68801"/>
                </a:moveTo>
                <a:lnTo>
                  <a:pt x="303669" y="68801"/>
                </a:lnTo>
                <a:lnTo>
                  <a:pt x="303847" y="68801"/>
                </a:lnTo>
                <a:lnTo>
                  <a:pt x="324588" y="68801"/>
                </a:lnTo>
                <a:lnTo>
                  <a:pt x="327703" y="99465"/>
                </a:lnTo>
                <a:cubicBezTo>
                  <a:pt x="340522" y="102309"/>
                  <a:pt x="352450" y="107375"/>
                  <a:pt x="363221" y="114219"/>
                </a:cubicBezTo>
                <a:lnTo>
                  <a:pt x="387166" y="94665"/>
                </a:lnTo>
                <a:lnTo>
                  <a:pt x="416541" y="124085"/>
                </a:lnTo>
                <a:lnTo>
                  <a:pt x="396958" y="147993"/>
                </a:lnTo>
                <a:cubicBezTo>
                  <a:pt x="403812" y="158748"/>
                  <a:pt x="408797" y="170658"/>
                  <a:pt x="411645" y="183457"/>
                </a:cubicBezTo>
                <a:lnTo>
                  <a:pt x="442445" y="186479"/>
                </a:lnTo>
                <a:lnTo>
                  <a:pt x="442445" y="228075"/>
                </a:lnTo>
                <a:lnTo>
                  <a:pt x="411645" y="231185"/>
                </a:lnTo>
                <a:cubicBezTo>
                  <a:pt x="408886" y="243984"/>
                  <a:pt x="403812" y="255894"/>
                  <a:pt x="396958" y="266649"/>
                </a:cubicBezTo>
                <a:lnTo>
                  <a:pt x="416541" y="290558"/>
                </a:lnTo>
                <a:lnTo>
                  <a:pt x="387166" y="319977"/>
                </a:lnTo>
                <a:lnTo>
                  <a:pt x="363221" y="300423"/>
                </a:lnTo>
                <a:cubicBezTo>
                  <a:pt x="352450" y="307267"/>
                  <a:pt x="340522" y="312333"/>
                  <a:pt x="327703" y="315177"/>
                </a:cubicBezTo>
                <a:lnTo>
                  <a:pt x="324588" y="345841"/>
                </a:lnTo>
                <a:lnTo>
                  <a:pt x="303847" y="345841"/>
                </a:lnTo>
                <a:lnTo>
                  <a:pt x="303669" y="345841"/>
                </a:lnTo>
                <a:lnTo>
                  <a:pt x="282839" y="345841"/>
                </a:lnTo>
                <a:lnTo>
                  <a:pt x="279813" y="315177"/>
                </a:lnTo>
                <a:cubicBezTo>
                  <a:pt x="266994" y="312333"/>
                  <a:pt x="254977" y="307267"/>
                  <a:pt x="244295" y="300423"/>
                </a:cubicBezTo>
                <a:lnTo>
                  <a:pt x="220350" y="319977"/>
                </a:lnTo>
                <a:lnTo>
                  <a:pt x="190886" y="290558"/>
                </a:lnTo>
                <a:lnTo>
                  <a:pt x="210558" y="266649"/>
                </a:lnTo>
                <a:cubicBezTo>
                  <a:pt x="203704" y="255894"/>
                  <a:pt x="198630" y="243984"/>
                  <a:pt x="195782" y="231185"/>
                </a:cubicBezTo>
                <a:lnTo>
                  <a:pt x="164982" y="228075"/>
                </a:lnTo>
                <a:lnTo>
                  <a:pt x="164982" y="186568"/>
                </a:lnTo>
                <a:lnTo>
                  <a:pt x="195782" y="183457"/>
                </a:lnTo>
                <a:cubicBezTo>
                  <a:pt x="198630" y="170658"/>
                  <a:pt x="203704" y="158748"/>
                  <a:pt x="210558" y="147993"/>
                </a:cubicBezTo>
                <a:lnTo>
                  <a:pt x="190886" y="124085"/>
                </a:lnTo>
                <a:lnTo>
                  <a:pt x="220350" y="94665"/>
                </a:lnTo>
                <a:lnTo>
                  <a:pt x="244295" y="114219"/>
                </a:lnTo>
                <a:cubicBezTo>
                  <a:pt x="254977" y="107375"/>
                  <a:pt x="266905" y="102309"/>
                  <a:pt x="279813" y="99465"/>
                </a:cubicBezTo>
                <a:close/>
                <a:moveTo>
                  <a:pt x="38005" y="37951"/>
                </a:moveTo>
                <a:lnTo>
                  <a:pt x="38005" y="376049"/>
                </a:lnTo>
                <a:lnTo>
                  <a:pt x="569634" y="376049"/>
                </a:lnTo>
                <a:lnTo>
                  <a:pt x="569634" y="37951"/>
                </a:lnTo>
                <a:close/>
                <a:moveTo>
                  <a:pt x="28482" y="0"/>
                </a:moveTo>
                <a:lnTo>
                  <a:pt x="579157" y="0"/>
                </a:lnTo>
                <a:cubicBezTo>
                  <a:pt x="594822" y="0"/>
                  <a:pt x="607639" y="12799"/>
                  <a:pt x="607639" y="28441"/>
                </a:cubicBezTo>
                <a:lnTo>
                  <a:pt x="607639" y="385559"/>
                </a:lnTo>
                <a:cubicBezTo>
                  <a:pt x="607639" y="401202"/>
                  <a:pt x="594822" y="414000"/>
                  <a:pt x="579157" y="414000"/>
                </a:cubicBezTo>
                <a:lnTo>
                  <a:pt x="351304" y="414000"/>
                </a:lnTo>
                <a:lnTo>
                  <a:pt x="351304" y="479593"/>
                </a:lnTo>
                <a:lnTo>
                  <a:pt x="437906" y="479593"/>
                </a:lnTo>
                <a:lnTo>
                  <a:pt x="437906" y="517456"/>
                </a:lnTo>
                <a:lnTo>
                  <a:pt x="169733" y="517456"/>
                </a:lnTo>
                <a:lnTo>
                  <a:pt x="169733" y="479593"/>
                </a:lnTo>
                <a:lnTo>
                  <a:pt x="256335" y="479593"/>
                </a:lnTo>
                <a:lnTo>
                  <a:pt x="256335" y="414000"/>
                </a:lnTo>
                <a:lnTo>
                  <a:pt x="28482" y="414000"/>
                </a:lnTo>
                <a:cubicBezTo>
                  <a:pt x="12817" y="414000"/>
                  <a:pt x="0" y="401202"/>
                  <a:pt x="0" y="385559"/>
                </a:cubicBezTo>
                <a:lnTo>
                  <a:pt x="0" y="28441"/>
                </a:lnTo>
                <a:cubicBezTo>
                  <a:pt x="0" y="12799"/>
                  <a:pt x="12817" y="0"/>
                  <a:pt x="28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24" name="文本框 23"/>
          <p:cNvSpPr txBox="1"/>
          <p:nvPr/>
        </p:nvSpPr>
        <p:spPr>
          <a:xfrm>
            <a:off x="5388080" y="1713822"/>
            <a:ext cx="902581" cy="50673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solidFill>
                  <a:schemeClr val="tx1">
                    <a:lumMod val="85000"/>
                    <a:lumOff val="15000"/>
                  </a:schemeClr>
                </a:solidFill>
                <a:latin typeface="印品黑体" panose="00000500000000000000" pitchFamily="2" charset="-122"/>
                <a:ea typeface="印品黑体" panose="00000500000000000000" pitchFamily="2" charset="-122"/>
              </a:defRPr>
            </a:lvl1pPr>
          </a:lstStyle>
          <a:p>
            <a:r>
              <a:rPr lang="zh-CN" altLang="en-US" sz="1350" dirty="0">
                <a:solidFill>
                  <a:schemeClr val="bg1"/>
                </a:solidFill>
              </a:rPr>
              <a:t>已提出的教育主张</a:t>
            </a:r>
            <a:endParaRPr lang="zh-CN" altLang="en-US" sz="1350" dirty="0">
              <a:solidFill>
                <a:schemeClr val="bg1"/>
              </a:solidFill>
            </a:endParaRPr>
          </a:p>
        </p:txBody>
      </p:sp>
      <p:sp>
        <p:nvSpPr>
          <p:cNvPr id="25" name="文本框 24"/>
          <p:cNvSpPr txBox="1"/>
          <p:nvPr/>
        </p:nvSpPr>
        <p:spPr>
          <a:xfrm>
            <a:off x="5388080" y="2748915"/>
            <a:ext cx="902581" cy="50673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solidFill>
                  <a:schemeClr val="tx1">
                    <a:lumMod val="85000"/>
                    <a:lumOff val="15000"/>
                  </a:schemeClr>
                </a:solidFill>
                <a:latin typeface="印品黑体" panose="00000500000000000000" pitchFamily="2" charset="-122"/>
                <a:ea typeface="印品黑体" panose="00000500000000000000" pitchFamily="2" charset="-122"/>
              </a:defRPr>
            </a:lvl1pPr>
          </a:lstStyle>
          <a:p>
            <a:r>
              <a:rPr lang="zh-CN" altLang="en-US" sz="1350" dirty="0">
                <a:solidFill>
                  <a:schemeClr val="bg1"/>
                </a:solidFill>
              </a:rPr>
              <a:t>已进行的课题研究</a:t>
            </a:r>
            <a:endParaRPr lang="zh-CN" altLang="en-US" sz="1350" dirty="0">
              <a:solidFill>
                <a:schemeClr val="bg1"/>
              </a:solidFill>
            </a:endParaRPr>
          </a:p>
        </p:txBody>
      </p:sp>
      <p:sp>
        <p:nvSpPr>
          <p:cNvPr id="26" name="文本框 25"/>
          <p:cNvSpPr txBox="1"/>
          <p:nvPr/>
        </p:nvSpPr>
        <p:spPr>
          <a:xfrm>
            <a:off x="5388080" y="3776157"/>
            <a:ext cx="902581" cy="50673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solidFill>
                  <a:schemeClr val="tx1">
                    <a:lumMod val="85000"/>
                    <a:lumOff val="15000"/>
                  </a:schemeClr>
                </a:solidFill>
                <a:latin typeface="印品黑体" panose="00000500000000000000" pitchFamily="2" charset="-122"/>
                <a:ea typeface="印品黑体" panose="00000500000000000000" pitchFamily="2" charset="-122"/>
              </a:defRPr>
            </a:lvl1pPr>
          </a:lstStyle>
          <a:p>
            <a:r>
              <a:rPr lang="zh-CN" altLang="en-US" sz="1350" dirty="0">
                <a:solidFill>
                  <a:schemeClr val="bg1"/>
                </a:solidFill>
              </a:rPr>
              <a:t>已发现的培养策略</a:t>
            </a:r>
            <a:endParaRPr lang="zh-CN" altLang="en-US" sz="1350" dirty="0">
              <a:solidFill>
                <a:schemeClr val="bg1"/>
              </a:solidFill>
            </a:endParaRPr>
          </a:p>
        </p:txBody>
      </p:sp>
      <p:sp>
        <p:nvSpPr>
          <p:cNvPr id="28" name="文本框 27"/>
          <p:cNvSpPr txBox="1"/>
          <p:nvPr/>
        </p:nvSpPr>
        <p:spPr>
          <a:xfrm>
            <a:off x="1854835" y="2359660"/>
            <a:ext cx="1898015" cy="299085"/>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solidFill>
                  <a:schemeClr val="tx1">
                    <a:lumMod val="85000"/>
                    <a:lumOff val="15000"/>
                  </a:schemeClr>
                </a:solidFill>
                <a:latin typeface="印品黑体" panose="00000500000000000000" pitchFamily="2" charset="-122"/>
                <a:ea typeface="印品黑体" panose="00000500000000000000" pitchFamily="2" charset="-122"/>
              </a:defRPr>
            </a:lvl1pPr>
          </a:lstStyle>
          <a:p>
            <a:r>
              <a:rPr lang="zh-CN" altLang="en-US" sz="1350" dirty="0">
                <a:solidFill>
                  <a:schemeClr val="bg1"/>
                </a:solidFill>
              </a:rPr>
              <a:t>国内对思维的相关研究</a:t>
            </a:r>
            <a:endParaRPr lang="zh-CN" altLang="en-US" sz="1350" dirty="0">
              <a:solidFill>
                <a:schemeClr val="bg1"/>
              </a:solidFill>
            </a:endParaRPr>
          </a:p>
        </p:txBody>
      </p:sp>
      <p:grpSp>
        <p:nvGrpSpPr>
          <p:cNvPr id="43" name="组合 42"/>
          <p:cNvGrpSpPr/>
          <p:nvPr/>
        </p:nvGrpSpPr>
        <p:grpSpPr>
          <a:xfrm>
            <a:off x="251520" y="210918"/>
            <a:ext cx="360040" cy="344608"/>
            <a:chOff x="251520" y="210918"/>
            <a:chExt cx="360040" cy="344608"/>
          </a:xfrm>
        </p:grpSpPr>
        <p:sp>
          <p:nvSpPr>
            <p:cNvPr id="44" name="矩形 43"/>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矩形 44"/>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46" name="直接连接符 45"/>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70843" y="62454"/>
            <a:ext cx="2722880" cy="553085"/>
          </a:xfrm>
          <a:prstGeom prst="rect">
            <a:avLst/>
          </a:prstGeom>
        </p:spPr>
        <p:txBody>
          <a:bodyPr wrap="none">
            <a:spAutoFit/>
          </a:bodyPr>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国外同一研究领域现状</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844675" y="3263900"/>
            <a:ext cx="1979930" cy="50673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solidFill>
                  <a:schemeClr val="tx1">
                    <a:lumMod val="85000"/>
                    <a:lumOff val="15000"/>
                  </a:schemeClr>
                </a:solidFill>
                <a:latin typeface="印品黑体" panose="00000500000000000000" pitchFamily="2" charset="-122"/>
                <a:ea typeface="印品黑体" panose="00000500000000000000" pitchFamily="2" charset="-122"/>
              </a:defRPr>
            </a:lvl1pPr>
          </a:lstStyle>
          <a:p>
            <a:r>
              <a:rPr lang="zh-CN" altLang="en-US" sz="1350" dirty="0">
                <a:solidFill>
                  <a:schemeClr val="bg1"/>
                </a:solidFill>
              </a:rPr>
              <a:t>学程建构，发展高阶思维研究</a:t>
            </a:r>
            <a:endParaRPr lang="zh-CN" altLang="en-US" sz="1350" dirty="0">
              <a:solidFill>
                <a:schemeClr val="bg1"/>
              </a:solidFill>
            </a:endParaRPr>
          </a:p>
        </p:txBody>
      </p:sp>
      <p:sp>
        <p:nvSpPr>
          <p:cNvPr id="23" name="Oval 25"/>
          <p:cNvSpPr>
            <a:spLocks noChangeArrowheads="1"/>
          </p:cNvSpPr>
          <p:nvPr/>
        </p:nvSpPr>
        <p:spPr bwMode="auto">
          <a:xfrm>
            <a:off x="4500183" y="1420122"/>
            <a:ext cx="123793" cy="124984"/>
          </a:xfrm>
          <a:prstGeom prst="ellipse">
            <a:avLst/>
          </a:prstGeom>
          <a:solidFill>
            <a:schemeClr val="bg1"/>
          </a:solidFill>
          <a:ln>
            <a:noFill/>
          </a:ln>
        </p:spPr>
        <p:txBody>
          <a:bodyPr vert="horz" wrap="square" lIns="68562" tIns="34281" rIns="68562" bIns="34281" numCol="1" anchor="t" anchorCtr="0" compatLnSpc="1"/>
          <a:p>
            <a:endParaRPr lang="zh-CN" altLang="en-US" sz="1350">
              <a:solidFill>
                <a:schemeClr val="tx1">
                  <a:lumMod val="65000"/>
                  <a:lumOff val="35000"/>
                </a:schemeClr>
              </a:solidFill>
            </a:endParaRPr>
          </a:p>
        </p:txBody>
      </p:sp>
      <p:sp>
        <p:nvSpPr>
          <p:cNvPr id="29" name="Freeform 28"/>
          <p:cNvSpPr/>
          <p:nvPr/>
        </p:nvSpPr>
        <p:spPr bwMode="auto">
          <a:xfrm>
            <a:off x="3826624" y="1226610"/>
            <a:ext cx="593968" cy="504694"/>
          </a:xfrm>
          <a:custGeom>
            <a:avLst/>
            <a:gdLst>
              <a:gd name="T0" fmla="*/ 206 w 273"/>
              <a:gd name="T1" fmla="*/ 0 h 232"/>
              <a:gd name="T2" fmla="*/ 240 w 273"/>
              <a:gd name="T3" fmla="*/ 17 h 232"/>
              <a:gd name="T4" fmla="*/ 273 w 273"/>
              <a:gd name="T5" fmla="*/ 61 h 232"/>
              <a:gd name="T6" fmla="*/ 273 w 273"/>
              <a:gd name="T7" fmla="*/ 61 h 232"/>
              <a:gd name="T8" fmla="*/ 273 w 273"/>
              <a:gd name="T9" fmla="*/ 171 h 232"/>
              <a:gd name="T10" fmla="*/ 240 w 273"/>
              <a:gd name="T11" fmla="*/ 215 h 232"/>
              <a:gd name="T12" fmla="*/ 206 w 273"/>
              <a:gd name="T13" fmla="*/ 232 h 232"/>
              <a:gd name="T14" fmla="*/ 0 w 273"/>
              <a:gd name="T15" fmla="*/ 232 h 232"/>
              <a:gd name="T16" fmla="*/ 0 w 273"/>
              <a:gd name="T17" fmla="*/ 0 h 232"/>
              <a:gd name="T18" fmla="*/ 206 w 273"/>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32">
                <a:moveTo>
                  <a:pt x="206" y="0"/>
                </a:moveTo>
                <a:cubicBezTo>
                  <a:pt x="220" y="0"/>
                  <a:pt x="232" y="6"/>
                  <a:pt x="240" y="17"/>
                </a:cubicBezTo>
                <a:cubicBezTo>
                  <a:pt x="273" y="61"/>
                  <a:pt x="273" y="61"/>
                  <a:pt x="273" y="61"/>
                </a:cubicBezTo>
                <a:cubicBezTo>
                  <a:pt x="273" y="61"/>
                  <a:pt x="273" y="61"/>
                  <a:pt x="273" y="61"/>
                </a:cubicBezTo>
                <a:cubicBezTo>
                  <a:pt x="246" y="93"/>
                  <a:pt x="246" y="139"/>
                  <a:pt x="273" y="171"/>
                </a:cubicBezTo>
                <a:cubicBezTo>
                  <a:pt x="240" y="215"/>
                  <a:pt x="240" y="215"/>
                  <a:pt x="240" y="215"/>
                </a:cubicBezTo>
                <a:cubicBezTo>
                  <a:pt x="232" y="226"/>
                  <a:pt x="220" y="232"/>
                  <a:pt x="206" y="232"/>
                </a:cubicBezTo>
                <a:cubicBezTo>
                  <a:pt x="0" y="232"/>
                  <a:pt x="0" y="232"/>
                  <a:pt x="0" y="232"/>
                </a:cubicBezTo>
                <a:cubicBezTo>
                  <a:pt x="0" y="0"/>
                  <a:pt x="0" y="0"/>
                  <a:pt x="0" y="0"/>
                </a:cubicBezTo>
                <a:lnTo>
                  <a:pt x="206"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Freeform 29"/>
          <p:cNvSpPr/>
          <p:nvPr/>
        </p:nvSpPr>
        <p:spPr bwMode="auto">
          <a:xfrm>
            <a:off x="1767840" y="1226820"/>
            <a:ext cx="2058670" cy="504825"/>
          </a:xfrm>
          <a:custGeom>
            <a:avLst/>
            <a:gdLst>
              <a:gd name="T0" fmla="*/ 42 w 483"/>
              <a:gd name="T1" fmla="*/ 0 h 232"/>
              <a:gd name="T2" fmla="*/ 483 w 483"/>
              <a:gd name="T3" fmla="*/ 0 h 232"/>
              <a:gd name="T4" fmla="*/ 483 w 483"/>
              <a:gd name="T5" fmla="*/ 232 h 232"/>
              <a:gd name="T6" fmla="*/ 42 w 483"/>
              <a:gd name="T7" fmla="*/ 232 h 232"/>
              <a:gd name="T8" fmla="*/ 0 w 483"/>
              <a:gd name="T9" fmla="*/ 190 h 232"/>
              <a:gd name="T10" fmla="*/ 0 w 483"/>
              <a:gd name="T11" fmla="*/ 42 h 232"/>
              <a:gd name="T12" fmla="*/ 42 w 483"/>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483" h="232">
                <a:moveTo>
                  <a:pt x="42" y="0"/>
                </a:moveTo>
                <a:cubicBezTo>
                  <a:pt x="483" y="0"/>
                  <a:pt x="483" y="0"/>
                  <a:pt x="483" y="0"/>
                </a:cubicBezTo>
                <a:cubicBezTo>
                  <a:pt x="483" y="232"/>
                  <a:pt x="483" y="232"/>
                  <a:pt x="483" y="232"/>
                </a:cubicBezTo>
                <a:cubicBezTo>
                  <a:pt x="42" y="232"/>
                  <a:pt x="42" y="232"/>
                  <a:pt x="42" y="232"/>
                </a:cubicBezTo>
                <a:cubicBezTo>
                  <a:pt x="18" y="232"/>
                  <a:pt x="0" y="213"/>
                  <a:pt x="0" y="190"/>
                </a:cubicBezTo>
                <a:cubicBezTo>
                  <a:pt x="0" y="42"/>
                  <a:pt x="0" y="42"/>
                  <a:pt x="0" y="42"/>
                </a:cubicBezTo>
                <a:cubicBezTo>
                  <a:pt x="0" y="19"/>
                  <a:pt x="18" y="0"/>
                  <a:pt x="4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椭圆 65"/>
          <p:cNvSpPr/>
          <p:nvPr/>
        </p:nvSpPr>
        <p:spPr>
          <a:xfrm>
            <a:off x="3980243" y="1333522"/>
            <a:ext cx="286730" cy="290870"/>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32" name="文本框 31"/>
          <p:cNvSpPr txBox="1"/>
          <p:nvPr/>
        </p:nvSpPr>
        <p:spPr>
          <a:xfrm>
            <a:off x="1851025" y="1337945"/>
            <a:ext cx="1898015" cy="299085"/>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solidFill>
                  <a:schemeClr val="tx1">
                    <a:lumMod val="85000"/>
                    <a:lumOff val="15000"/>
                  </a:schemeClr>
                </a:solidFill>
                <a:latin typeface="印品黑体" panose="00000500000000000000" pitchFamily="2" charset="-122"/>
                <a:ea typeface="印品黑体" panose="00000500000000000000" pitchFamily="2" charset="-122"/>
              </a:defRPr>
            </a:lvl1pPr>
          </a:lstStyle>
          <a:p>
            <a:r>
              <a:rPr lang="zh-CN" altLang="en-US" sz="1350" dirty="0">
                <a:solidFill>
                  <a:schemeClr val="bg1"/>
                </a:solidFill>
              </a:rPr>
              <a:t>国外对思维的相关研究</a:t>
            </a:r>
            <a:endParaRPr lang="zh-CN" altLang="en-US" sz="1350" dirty="0">
              <a:solidFill>
                <a:schemeClr val="bg1"/>
              </a:solidFill>
            </a:endParaRPr>
          </a:p>
        </p:txBody>
      </p:sp>
    </p:spTree>
  </p:cSld>
  <p:clrMapOvr>
    <a:masterClrMapping/>
  </p:clrMapOvr>
  <p:transition spd="slow" advClick="0" advTm="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
            <a:ext cx="9144000" cy="5143501"/>
          </a:xfrm>
          <a:prstGeom prst="rect">
            <a:avLst/>
          </a:prstGeom>
          <a:gradFill>
            <a:gsLst>
              <a:gs pos="0">
                <a:srgbClr val="0070C0"/>
              </a:gs>
              <a:gs pos="49000">
                <a:srgbClr val="2E6CB5"/>
              </a:gs>
              <a:gs pos="10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08857" tIns="54428" rIns="108857" bIns="54428" rtlCol="0" anchor="ctr"/>
          <a:lstStyle/>
          <a:p>
            <a:pPr algn="ctr"/>
            <a:endParaRPr lang="zh-CN" altLang="en-US"/>
          </a:p>
        </p:txBody>
      </p:sp>
      <p:sp>
        <p:nvSpPr>
          <p:cNvPr id="22" name="TextBox 11"/>
          <p:cNvSpPr txBox="1"/>
          <p:nvPr/>
        </p:nvSpPr>
        <p:spPr>
          <a:xfrm>
            <a:off x="4093286" y="2067694"/>
            <a:ext cx="4094480" cy="1106805"/>
          </a:xfrm>
          <a:prstGeom prst="rect">
            <a:avLst/>
          </a:prstGeom>
          <a:noFill/>
        </p:spPr>
        <p:txBody>
          <a:bodyPr wrap="none" rtlCol="0">
            <a:spAutoFit/>
          </a:bodyPr>
          <a:lstStyle/>
          <a:p>
            <a:pPr marL="0" lvl="1" defTabSz="457200">
              <a:lnSpc>
                <a:spcPct val="150000"/>
              </a:lnSpc>
            </a:pPr>
            <a:r>
              <a:rPr lang="zh-CN" altLang="en-US" sz="4400" b="1" dirty="0">
                <a:solidFill>
                  <a:schemeClr val="bg1"/>
                </a:solidFill>
                <a:latin typeface="微软雅黑" panose="020B0503020204020204" pitchFamily="34" charset="-122"/>
                <a:ea typeface="微软雅黑" panose="020B0503020204020204" pitchFamily="34" charset="-122"/>
              </a:rPr>
              <a:t>核心概念的界定</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07704" y="1831878"/>
            <a:ext cx="1815886" cy="1459952"/>
            <a:chOff x="2180050" y="1831878"/>
            <a:chExt cx="1815886" cy="1459952"/>
          </a:xfrm>
        </p:grpSpPr>
        <p:cxnSp>
          <p:nvCxnSpPr>
            <p:cNvPr id="23" name="直接连接符 22"/>
            <p:cNvCxnSpPr/>
            <p:nvPr/>
          </p:nvCxnSpPr>
          <p:spPr>
            <a:xfrm flipV="1">
              <a:off x="3995936" y="1831878"/>
              <a:ext cx="0" cy="1459952"/>
            </a:xfrm>
            <a:prstGeom prst="line">
              <a:avLst/>
            </a:prstGeom>
            <a:noFill/>
            <a:ln w="12700" cap="flat" cmpd="sng" algn="ctr">
              <a:solidFill>
                <a:schemeClr val="bg1">
                  <a:lumMod val="95000"/>
                </a:schemeClr>
              </a:solidFill>
              <a:prstDash val="dash"/>
            </a:ln>
            <a:effectLst/>
          </p:spPr>
        </p:cxnSp>
        <p:grpSp>
          <p:nvGrpSpPr>
            <p:cNvPr id="33" name="组 40"/>
            <p:cNvGrpSpPr/>
            <p:nvPr/>
          </p:nvGrpSpPr>
          <p:grpSpPr>
            <a:xfrm>
              <a:off x="2180050" y="1836617"/>
              <a:ext cx="1296138" cy="1455213"/>
              <a:chOff x="3429320" y="1717342"/>
              <a:chExt cx="1119580" cy="1220560"/>
            </a:xfrm>
          </p:grpSpPr>
          <p:sp>
            <p:nvSpPr>
              <p:cNvPr id="35" name="矩形 10"/>
              <p:cNvSpPr>
                <a:spLocks noChangeAspect="1"/>
              </p:cNvSpPr>
              <p:nvPr/>
            </p:nvSpPr>
            <p:spPr>
              <a:xfrm>
                <a:off x="3429320" y="171734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36" name="矩形 10"/>
              <p:cNvSpPr/>
              <p:nvPr/>
            </p:nvSpPr>
            <p:spPr>
              <a:xfrm>
                <a:off x="3632840" y="194864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70C0"/>
              </a:soli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sp>
        <p:nvSpPr>
          <p:cNvPr id="2" name="矩形 1"/>
          <p:cNvSpPr/>
          <p:nvPr/>
        </p:nvSpPr>
        <p:spPr>
          <a:xfrm>
            <a:off x="4138876" y="1836861"/>
            <a:ext cx="1467325" cy="461665"/>
          </a:xfrm>
          <a:prstGeom prst="rect">
            <a:avLst/>
          </a:prstGeom>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PART 03</a:t>
            </a:r>
            <a:endParaRPr lang="zh-CN" altLang="en-US" sz="2400" dirty="0"/>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93314" y="2298526"/>
            <a:ext cx="622502" cy="584819"/>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p:nvPr/>
        </p:nvSpPr>
        <p:spPr>
          <a:xfrm>
            <a:off x="646430" y="890905"/>
            <a:ext cx="8030210" cy="3804285"/>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bg1">
                  <a:lumMod val="95000"/>
                </a:schemeClr>
              </a:solidFill>
            </a:endParaRPr>
          </a:p>
        </p:txBody>
      </p:sp>
      <p:sp>
        <p:nvSpPr>
          <p:cNvPr id="39" name="矩形 38"/>
          <p:cNvSpPr/>
          <p:nvPr/>
        </p:nvSpPr>
        <p:spPr>
          <a:xfrm>
            <a:off x="35560" y="1737995"/>
            <a:ext cx="4674235" cy="2919095"/>
          </a:xfrm>
          <a:prstGeom prst="rect">
            <a:avLst/>
          </a:prstGeom>
        </p:spPr>
        <p:txBody>
          <a:bodyPr wrap="square">
            <a:spAutoFit/>
          </a:bodyPr>
          <a:lstStyle/>
          <a:p>
            <a:pPr marL="685800" indent="0">
              <a:lnSpc>
                <a:spcPct val="115000"/>
              </a:lnSpc>
              <a:spcAft>
                <a:spcPts val="1200"/>
              </a:spcAft>
              <a:buNone/>
            </a:pPr>
            <a:r>
              <a:rPr lang="en-US" sz="1600" b="1" dirty="0">
                <a:solidFill>
                  <a:schemeClr val="tx1"/>
                </a:solidFill>
                <a:latin typeface="+mn-ea"/>
                <a:sym typeface="+mn-ea"/>
              </a:rPr>
              <a:t>      </a:t>
            </a:r>
            <a:r>
              <a:rPr sz="1600" b="1" dirty="0">
                <a:solidFill>
                  <a:schemeClr val="tx1"/>
                </a:solidFill>
                <a:latin typeface="+mn-ea"/>
                <a:sym typeface="+mn-ea"/>
              </a:rPr>
              <a:t>高阶思维是指发生在较高认知水平层次上的心智活动或较高层次的认知能力。最先由美国教育学家布卢姆(Bloom)提出的。他在1956年进行教育目标分类的时候，把以认知为主导的学习目标从低级到高级分成六类：识记、理解、应用、分析、综合、评价，其中前三类属于低阶思维，而后三类被称为高阶思维。高阶思维是高阶能力的核心，主要指创新能力、问题求解能力、决策力和批判性思维能力。</a:t>
            </a:r>
            <a:endParaRPr lang="zh-CN" altLang="en-US" sz="1600" b="1" spc="-25" dirty="0">
              <a:solidFill>
                <a:schemeClr val="tx1"/>
              </a:solidFill>
              <a:uFill>
                <a:solidFill>
                  <a:srgbClr val="000000"/>
                </a:solidFill>
              </a:uFill>
              <a:latin typeface="+mn-ea"/>
              <a:ea typeface="+mj-ea"/>
              <a:cs typeface="Times New Roman" panose="02020603050405020304" charset="0"/>
              <a:sym typeface="+mn-ea"/>
            </a:endParaRPr>
          </a:p>
        </p:txBody>
      </p:sp>
      <p:pic>
        <p:nvPicPr>
          <p:cNvPr id="2" name="图片 1" descr="C:\Users\admin\Desktop\微信图片_20220505203731.png微信图片_20220505203731"/>
          <p:cNvPicPr>
            <a:picLocks noChangeAspect="1"/>
          </p:cNvPicPr>
          <p:nvPr/>
        </p:nvPicPr>
        <p:blipFill rotWithShape="1">
          <a:blip r:embed="rId1"/>
          <a:srcRect/>
          <a:stretch>
            <a:fillRect/>
          </a:stretch>
        </p:blipFill>
        <p:spPr>
          <a:xfrm>
            <a:off x="5074920" y="1430655"/>
            <a:ext cx="2971800" cy="2880995"/>
          </a:xfrm>
          <a:prstGeom prst="rect">
            <a:avLst/>
          </a:prstGeom>
        </p:spPr>
      </p:pic>
      <p:grpSp>
        <p:nvGrpSpPr>
          <p:cNvPr id="20" name="组合 19"/>
          <p:cNvGrpSpPr/>
          <p:nvPr/>
        </p:nvGrpSpPr>
        <p:grpSpPr>
          <a:xfrm>
            <a:off x="251520" y="210918"/>
            <a:ext cx="360040" cy="344608"/>
            <a:chOff x="251520" y="210918"/>
            <a:chExt cx="360040" cy="344608"/>
          </a:xfrm>
        </p:grpSpPr>
        <p:sp>
          <p:nvSpPr>
            <p:cNvPr id="21" name="矩形 2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70843" y="62454"/>
            <a:ext cx="1960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核心概念的界定</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34" name="任意多边形: 形状 33"/>
          <p:cNvSpPr/>
          <p:nvPr/>
        </p:nvSpPr>
        <p:spPr>
          <a:xfrm>
            <a:off x="-132024" y="4772104"/>
            <a:ext cx="9408048" cy="371395"/>
          </a:xfrm>
          <a:custGeom>
            <a:avLst/>
            <a:gdLst>
              <a:gd name="connsiteX0" fmla="*/ 4704024 w 9408048"/>
              <a:gd name="connsiteY0" fmla="*/ 0 h 555526"/>
              <a:gd name="connsiteX1" fmla="*/ 9331231 w 9408048"/>
              <a:gd name="connsiteY1" fmla="*/ 533831 h 555526"/>
              <a:gd name="connsiteX2" fmla="*/ 9408048 w 9408048"/>
              <a:gd name="connsiteY2" fmla="*/ 555526 h 555526"/>
              <a:gd name="connsiteX3" fmla="*/ 0 w 9408048"/>
              <a:gd name="connsiteY3" fmla="*/ 555526 h 555526"/>
              <a:gd name="connsiteX4" fmla="*/ 76817 w 9408048"/>
              <a:gd name="connsiteY4" fmla="*/ 533831 h 555526"/>
              <a:gd name="connsiteX5" fmla="*/ 4704024 w 9408048"/>
              <a:gd name="connsiteY5" fmla="*/ 0 h 55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8048" h="555526">
                <a:moveTo>
                  <a:pt x="4704024" y="0"/>
                </a:moveTo>
                <a:cubicBezTo>
                  <a:pt x="6418046" y="0"/>
                  <a:pt x="8010368" y="196798"/>
                  <a:pt x="9331231" y="533831"/>
                </a:cubicBezTo>
                <a:lnTo>
                  <a:pt x="9408048" y="555526"/>
                </a:lnTo>
                <a:lnTo>
                  <a:pt x="0" y="555526"/>
                </a:lnTo>
                <a:lnTo>
                  <a:pt x="76817" y="533831"/>
                </a:lnTo>
                <a:cubicBezTo>
                  <a:pt x="1397680" y="196798"/>
                  <a:pt x="2990002" y="0"/>
                  <a:pt x="4704024" y="0"/>
                </a:cubicBezTo>
                <a:close/>
              </a:path>
            </a:pathLst>
          </a:custGeom>
          <a:solidFill>
            <a:srgbClr val="2E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1377125" y="1115828"/>
            <a:ext cx="2475047" cy="504055"/>
            <a:chOff x="5777334" y="1131589"/>
            <a:chExt cx="2971130" cy="671041"/>
          </a:xfrm>
        </p:grpSpPr>
        <p:grpSp>
          <p:nvGrpSpPr>
            <p:cNvPr id="36" name="组合 56"/>
            <p:cNvGrpSpPr/>
            <p:nvPr/>
          </p:nvGrpSpPr>
          <p:grpSpPr>
            <a:xfrm>
              <a:off x="5777334" y="1131589"/>
              <a:ext cx="2971130" cy="671041"/>
              <a:chOff x="4532138" y="2977854"/>
              <a:chExt cx="1564211" cy="379451"/>
            </a:xfrm>
          </p:grpSpPr>
          <p:sp>
            <p:nvSpPr>
              <p:cNvPr id="38" name="MH_SubTitle_1"/>
              <p:cNvSpPr/>
              <p:nvPr>
                <p:custDataLst>
                  <p:tags r:id="rId2"/>
                </p:custDataLst>
              </p:nvPr>
            </p:nvSpPr>
            <p:spPr>
              <a:xfrm>
                <a:off x="4532138" y="2977854"/>
                <a:ext cx="1564211" cy="379451"/>
              </a:xfrm>
              <a:prstGeom prst="roundRect">
                <a:avLst>
                  <a:gd name="adj" fmla="val 21110"/>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b="1" dirty="0">
                  <a:solidFill>
                    <a:schemeClr val="accent1"/>
                  </a:solidFill>
                </a:endParaRPr>
              </a:p>
            </p:txBody>
          </p:sp>
          <p:sp>
            <p:nvSpPr>
              <p:cNvPr id="40" name="MH_SubTitle_1"/>
              <p:cNvSpPr/>
              <p:nvPr>
                <p:custDataLst>
                  <p:tags r:id="rId3"/>
                </p:custDataLst>
              </p:nvPr>
            </p:nvSpPr>
            <p:spPr>
              <a:xfrm>
                <a:off x="4560475" y="3001219"/>
                <a:ext cx="1504983" cy="343706"/>
              </a:xfrm>
              <a:prstGeom prst="roundRect">
                <a:avLst>
                  <a:gd name="adj" fmla="val 19325"/>
                </a:avLst>
              </a:prstGeom>
              <a:gradFill>
                <a:gsLst>
                  <a:gs pos="0">
                    <a:srgbClr val="05508F"/>
                  </a:gs>
                  <a:gs pos="98000">
                    <a:srgbClr val="06A4E5"/>
                  </a:gs>
                </a:gsLst>
                <a:lin ang="3600000" scaled="0"/>
              </a:gra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dirty="0">
                  <a:latin typeface="Impact" panose="020B0806030902050204" pitchFamily="34" charset="0"/>
                  <a:ea typeface="微软雅黑" panose="020B0503020204020204" pitchFamily="34" charset="-122"/>
                </a:endParaRPr>
              </a:p>
            </p:txBody>
          </p:sp>
        </p:grpSp>
        <p:sp>
          <p:nvSpPr>
            <p:cNvPr id="37" name="文本框 36"/>
            <p:cNvSpPr txBox="1"/>
            <p:nvPr/>
          </p:nvSpPr>
          <p:spPr>
            <a:xfrm>
              <a:off x="6068692" y="1249229"/>
              <a:ext cx="2334009" cy="490312"/>
            </a:xfrm>
            <a:prstGeom prst="rect">
              <a:avLst/>
            </a:prstGeom>
            <a:noFill/>
          </p:spPr>
          <p:txBody>
            <a:bodyPr wrap="square" rtlCol="0">
              <a:spAutoFit/>
            </a:bodyPr>
            <a:lstStyle/>
            <a:p>
              <a:pPr algn="dist" fontAlgn="auto">
                <a:lnSpc>
                  <a:spcPct val="100000"/>
                </a:lnSpc>
              </a:pPr>
              <a:r>
                <a:rPr lang="zh-CN" altLang="en-US" b="1" dirty="0">
                  <a:solidFill>
                    <a:schemeClr val="bg1"/>
                  </a:solidFill>
                  <a:latin typeface="微软雅黑" panose="020B0503020204020204" pitchFamily="34" charset="-122"/>
                  <a:ea typeface="微软雅黑" panose="020B0503020204020204" pitchFamily="34" charset="-122"/>
                  <a:sym typeface="+mn-ea"/>
                </a:rPr>
                <a:t>高阶思维</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p:nvPr/>
        </p:nvSpPr>
        <p:spPr>
          <a:xfrm>
            <a:off x="646430" y="890905"/>
            <a:ext cx="8030210" cy="3804285"/>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bg1">
                  <a:lumMod val="95000"/>
                </a:schemeClr>
              </a:solidFill>
            </a:endParaRPr>
          </a:p>
        </p:txBody>
      </p:sp>
      <p:sp>
        <p:nvSpPr>
          <p:cNvPr id="39" name="矩形 38"/>
          <p:cNvSpPr/>
          <p:nvPr/>
        </p:nvSpPr>
        <p:spPr>
          <a:xfrm>
            <a:off x="611505" y="1835150"/>
            <a:ext cx="8041640" cy="2306955"/>
          </a:xfrm>
          <a:prstGeom prst="rect">
            <a:avLst/>
          </a:prstGeom>
        </p:spPr>
        <p:txBody>
          <a:bodyPr wrap="square">
            <a:spAutoFit/>
          </a:bodyPr>
          <a:lstStyle/>
          <a:p>
            <a:pPr algn="just">
              <a:lnSpc>
                <a:spcPct val="150000"/>
              </a:lnSpc>
            </a:pPr>
            <a:r>
              <a:rPr lang="en-US" sz="1600" b="1" dirty="0">
                <a:solidFill>
                  <a:schemeClr val="tx1"/>
                </a:solidFill>
                <a:latin typeface="+mn-ea"/>
                <a:sym typeface="+mn-ea"/>
              </a:rPr>
              <a:t>         </a:t>
            </a:r>
            <a:r>
              <a:rPr sz="1600" b="1" dirty="0">
                <a:solidFill>
                  <a:schemeClr val="tx1"/>
                </a:solidFill>
                <a:latin typeface="+mn-ea"/>
                <a:sym typeface="+mn-ea"/>
              </a:rPr>
              <a:t>“学程”，指的是“学生学习的过程”。学程建构，基于核心素养目标，基于学生成长和现实生活需求组建各类知识、素材，学生在真实的问题情境、任务群中，通过思考、合作、探究、创新等方式自主地开展建构活动，习得学习知识、掌握技能、发展思维、解决问题的能力，实现自我和同伴的建构过程。它实现从教师控制到学生中心的教学主体的转换，实现从关注知识传递到关注学习过程的教学重心的转换，实现以开放性问题替代封闭性的课堂教学内容的建构。</a:t>
            </a:r>
            <a:endParaRPr lang="zh-CN" altLang="en-US" sz="1600" b="1" spc="-25" dirty="0">
              <a:solidFill>
                <a:schemeClr val="tx1"/>
              </a:solidFill>
              <a:uFill>
                <a:solidFill>
                  <a:srgbClr val="000000"/>
                </a:solidFill>
              </a:uFill>
              <a:latin typeface="+mn-ea"/>
              <a:ea typeface="+mj-ea"/>
              <a:cs typeface="Times New Roman" panose="02020603050405020304" charset="0"/>
              <a:sym typeface="+mn-ea"/>
            </a:endParaRPr>
          </a:p>
        </p:txBody>
      </p:sp>
      <p:grpSp>
        <p:nvGrpSpPr>
          <p:cNvPr id="20" name="组合 19"/>
          <p:cNvGrpSpPr/>
          <p:nvPr/>
        </p:nvGrpSpPr>
        <p:grpSpPr>
          <a:xfrm>
            <a:off x="251520" y="210918"/>
            <a:ext cx="360040" cy="344608"/>
            <a:chOff x="251520" y="210918"/>
            <a:chExt cx="360040" cy="344608"/>
          </a:xfrm>
        </p:grpSpPr>
        <p:sp>
          <p:nvSpPr>
            <p:cNvPr id="21" name="矩形 2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70843" y="62454"/>
            <a:ext cx="1960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核心概念的界定</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34" name="任意多边形: 形状 33"/>
          <p:cNvSpPr/>
          <p:nvPr/>
        </p:nvSpPr>
        <p:spPr>
          <a:xfrm>
            <a:off x="-132024" y="4772104"/>
            <a:ext cx="9408048" cy="371395"/>
          </a:xfrm>
          <a:custGeom>
            <a:avLst/>
            <a:gdLst>
              <a:gd name="connsiteX0" fmla="*/ 4704024 w 9408048"/>
              <a:gd name="connsiteY0" fmla="*/ 0 h 555526"/>
              <a:gd name="connsiteX1" fmla="*/ 9331231 w 9408048"/>
              <a:gd name="connsiteY1" fmla="*/ 533831 h 555526"/>
              <a:gd name="connsiteX2" fmla="*/ 9408048 w 9408048"/>
              <a:gd name="connsiteY2" fmla="*/ 555526 h 555526"/>
              <a:gd name="connsiteX3" fmla="*/ 0 w 9408048"/>
              <a:gd name="connsiteY3" fmla="*/ 555526 h 555526"/>
              <a:gd name="connsiteX4" fmla="*/ 76817 w 9408048"/>
              <a:gd name="connsiteY4" fmla="*/ 533831 h 555526"/>
              <a:gd name="connsiteX5" fmla="*/ 4704024 w 9408048"/>
              <a:gd name="connsiteY5" fmla="*/ 0 h 55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8048" h="555526">
                <a:moveTo>
                  <a:pt x="4704024" y="0"/>
                </a:moveTo>
                <a:cubicBezTo>
                  <a:pt x="6418046" y="0"/>
                  <a:pt x="8010368" y="196798"/>
                  <a:pt x="9331231" y="533831"/>
                </a:cubicBezTo>
                <a:lnTo>
                  <a:pt x="9408048" y="555526"/>
                </a:lnTo>
                <a:lnTo>
                  <a:pt x="0" y="555526"/>
                </a:lnTo>
                <a:lnTo>
                  <a:pt x="76817" y="533831"/>
                </a:lnTo>
                <a:cubicBezTo>
                  <a:pt x="1397680" y="196798"/>
                  <a:pt x="2990002" y="0"/>
                  <a:pt x="4704024" y="0"/>
                </a:cubicBezTo>
                <a:close/>
              </a:path>
            </a:pathLst>
          </a:custGeom>
          <a:solidFill>
            <a:srgbClr val="2E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1377125" y="1115828"/>
            <a:ext cx="2475047" cy="504055"/>
            <a:chOff x="5777334" y="1131589"/>
            <a:chExt cx="2971130" cy="671041"/>
          </a:xfrm>
        </p:grpSpPr>
        <p:grpSp>
          <p:nvGrpSpPr>
            <p:cNvPr id="36" name="组合 56"/>
            <p:cNvGrpSpPr/>
            <p:nvPr/>
          </p:nvGrpSpPr>
          <p:grpSpPr>
            <a:xfrm>
              <a:off x="5777334" y="1131589"/>
              <a:ext cx="2971130" cy="671041"/>
              <a:chOff x="4532138" y="2977854"/>
              <a:chExt cx="1564211" cy="379451"/>
            </a:xfrm>
          </p:grpSpPr>
          <p:sp>
            <p:nvSpPr>
              <p:cNvPr id="38" name="MH_SubTitle_1"/>
              <p:cNvSpPr/>
              <p:nvPr>
                <p:custDataLst>
                  <p:tags r:id="rId1"/>
                </p:custDataLst>
              </p:nvPr>
            </p:nvSpPr>
            <p:spPr>
              <a:xfrm>
                <a:off x="4532138" y="2977854"/>
                <a:ext cx="1564211" cy="379451"/>
              </a:xfrm>
              <a:prstGeom prst="roundRect">
                <a:avLst>
                  <a:gd name="adj" fmla="val 21110"/>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b="1" dirty="0">
                  <a:solidFill>
                    <a:schemeClr val="accent1"/>
                  </a:solidFill>
                </a:endParaRPr>
              </a:p>
            </p:txBody>
          </p:sp>
          <p:sp>
            <p:nvSpPr>
              <p:cNvPr id="40" name="MH_SubTitle_1"/>
              <p:cNvSpPr/>
              <p:nvPr>
                <p:custDataLst>
                  <p:tags r:id="rId2"/>
                </p:custDataLst>
              </p:nvPr>
            </p:nvSpPr>
            <p:spPr>
              <a:xfrm>
                <a:off x="4560475" y="3001219"/>
                <a:ext cx="1504983" cy="343706"/>
              </a:xfrm>
              <a:prstGeom prst="roundRect">
                <a:avLst>
                  <a:gd name="adj" fmla="val 19325"/>
                </a:avLst>
              </a:prstGeom>
              <a:gradFill>
                <a:gsLst>
                  <a:gs pos="0">
                    <a:srgbClr val="05508F"/>
                  </a:gs>
                  <a:gs pos="98000">
                    <a:srgbClr val="06A4E5"/>
                  </a:gs>
                </a:gsLst>
                <a:lin ang="3600000" scaled="0"/>
              </a:gra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dirty="0">
                  <a:latin typeface="Impact" panose="020B0806030902050204" pitchFamily="34" charset="0"/>
                  <a:ea typeface="微软雅黑" panose="020B0503020204020204" pitchFamily="34" charset="-122"/>
                </a:endParaRPr>
              </a:p>
            </p:txBody>
          </p:sp>
        </p:grpSp>
        <p:sp>
          <p:nvSpPr>
            <p:cNvPr id="37" name="文本框 36"/>
            <p:cNvSpPr txBox="1"/>
            <p:nvPr/>
          </p:nvSpPr>
          <p:spPr>
            <a:xfrm>
              <a:off x="6068692" y="1249229"/>
              <a:ext cx="2334009" cy="490312"/>
            </a:xfrm>
            <a:prstGeom prst="rect">
              <a:avLst/>
            </a:prstGeom>
            <a:noFill/>
          </p:spPr>
          <p:txBody>
            <a:bodyPr wrap="square" rtlCol="0">
              <a:spAutoFit/>
            </a:bodyPr>
            <a:lstStyle/>
            <a:p>
              <a:pPr algn="dist" fontAlgn="auto">
                <a:lnSpc>
                  <a:spcPct val="100000"/>
                </a:lnSpc>
              </a:pPr>
              <a:r>
                <a:rPr lang="zh-CN" altLang="en-US" b="1" dirty="0">
                  <a:solidFill>
                    <a:schemeClr val="bg1"/>
                  </a:solidFill>
                  <a:latin typeface="微软雅黑" panose="020B0503020204020204" pitchFamily="34" charset="-122"/>
                  <a:ea typeface="微软雅黑" panose="020B0503020204020204" pitchFamily="34" charset="-122"/>
                  <a:sym typeface="+mn-ea"/>
                </a:rPr>
                <a:t>学程建构</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p:nvPr/>
        </p:nvSpPr>
        <p:spPr>
          <a:xfrm>
            <a:off x="622935" y="1122045"/>
            <a:ext cx="8030210" cy="2871470"/>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bg1">
                  <a:lumMod val="95000"/>
                </a:schemeClr>
              </a:solidFill>
            </a:endParaRPr>
          </a:p>
        </p:txBody>
      </p:sp>
      <p:sp>
        <p:nvSpPr>
          <p:cNvPr id="39" name="矩形 38"/>
          <p:cNvSpPr/>
          <p:nvPr/>
        </p:nvSpPr>
        <p:spPr>
          <a:xfrm>
            <a:off x="611505" y="1995170"/>
            <a:ext cx="8041640" cy="1568450"/>
          </a:xfrm>
          <a:prstGeom prst="rect">
            <a:avLst/>
          </a:prstGeom>
        </p:spPr>
        <p:txBody>
          <a:bodyPr wrap="square">
            <a:spAutoFit/>
          </a:bodyPr>
          <a:lstStyle/>
          <a:p>
            <a:pPr algn="just">
              <a:lnSpc>
                <a:spcPct val="150000"/>
              </a:lnSpc>
            </a:pPr>
            <a:r>
              <a:rPr lang="en-US" sz="1600" b="1" dirty="0">
                <a:solidFill>
                  <a:schemeClr val="tx1"/>
                </a:solidFill>
                <a:latin typeface="+mn-ea"/>
                <a:sym typeface="+mn-ea"/>
              </a:rPr>
              <a:t>       </a:t>
            </a:r>
            <a:r>
              <a:rPr sz="1600" b="1" dirty="0">
                <a:solidFill>
                  <a:schemeClr val="tx1"/>
                </a:solidFill>
                <a:latin typeface="+mn-ea"/>
                <a:sym typeface="+mn-ea"/>
              </a:rPr>
              <a:t>以一到六年级的学生为研究对象，从学生成长和现实生活需求的角度组建各类知识、素材，让学生在任务群的驱动下,积极主动地参与到学习中分析问题、解决问题、构建模型，在真正的问题解决中实现自我和共同建构，进而形成高阶思维,以适应未来社会发展需求的素养的研究。</a:t>
            </a:r>
            <a:endParaRPr sz="1600" b="1" dirty="0">
              <a:solidFill>
                <a:schemeClr val="tx1"/>
              </a:solidFill>
              <a:latin typeface="+mn-ea"/>
              <a:sym typeface="+mn-ea"/>
            </a:endParaRPr>
          </a:p>
        </p:txBody>
      </p:sp>
      <p:grpSp>
        <p:nvGrpSpPr>
          <p:cNvPr id="20" name="组合 19"/>
          <p:cNvGrpSpPr/>
          <p:nvPr/>
        </p:nvGrpSpPr>
        <p:grpSpPr>
          <a:xfrm>
            <a:off x="251520" y="210918"/>
            <a:ext cx="360040" cy="344608"/>
            <a:chOff x="251520" y="210918"/>
            <a:chExt cx="360040" cy="344608"/>
          </a:xfrm>
        </p:grpSpPr>
        <p:sp>
          <p:nvSpPr>
            <p:cNvPr id="21" name="矩形 2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70843" y="62454"/>
            <a:ext cx="1960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核心概念的界定</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34" name="任意多边形: 形状 33"/>
          <p:cNvSpPr/>
          <p:nvPr/>
        </p:nvSpPr>
        <p:spPr>
          <a:xfrm>
            <a:off x="-132024" y="4772104"/>
            <a:ext cx="9408048" cy="371395"/>
          </a:xfrm>
          <a:custGeom>
            <a:avLst/>
            <a:gdLst>
              <a:gd name="connsiteX0" fmla="*/ 4704024 w 9408048"/>
              <a:gd name="connsiteY0" fmla="*/ 0 h 555526"/>
              <a:gd name="connsiteX1" fmla="*/ 9331231 w 9408048"/>
              <a:gd name="connsiteY1" fmla="*/ 533831 h 555526"/>
              <a:gd name="connsiteX2" fmla="*/ 9408048 w 9408048"/>
              <a:gd name="connsiteY2" fmla="*/ 555526 h 555526"/>
              <a:gd name="connsiteX3" fmla="*/ 0 w 9408048"/>
              <a:gd name="connsiteY3" fmla="*/ 555526 h 555526"/>
              <a:gd name="connsiteX4" fmla="*/ 76817 w 9408048"/>
              <a:gd name="connsiteY4" fmla="*/ 533831 h 555526"/>
              <a:gd name="connsiteX5" fmla="*/ 4704024 w 9408048"/>
              <a:gd name="connsiteY5" fmla="*/ 0 h 55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8048" h="555526">
                <a:moveTo>
                  <a:pt x="4704024" y="0"/>
                </a:moveTo>
                <a:cubicBezTo>
                  <a:pt x="6418046" y="0"/>
                  <a:pt x="8010368" y="196798"/>
                  <a:pt x="9331231" y="533831"/>
                </a:cubicBezTo>
                <a:lnTo>
                  <a:pt x="9408048" y="555526"/>
                </a:lnTo>
                <a:lnTo>
                  <a:pt x="0" y="555526"/>
                </a:lnTo>
                <a:lnTo>
                  <a:pt x="76817" y="533831"/>
                </a:lnTo>
                <a:cubicBezTo>
                  <a:pt x="1397680" y="196798"/>
                  <a:pt x="2990002" y="0"/>
                  <a:pt x="4704024" y="0"/>
                </a:cubicBezTo>
                <a:close/>
              </a:path>
            </a:pathLst>
          </a:custGeom>
          <a:solidFill>
            <a:srgbClr val="2E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1377315" y="1309370"/>
            <a:ext cx="6055995" cy="450351"/>
            <a:chOff x="5777334" y="1131589"/>
            <a:chExt cx="2971130" cy="671041"/>
          </a:xfrm>
        </p:grpSpPr>
        <p:grpSp>
          <p:nvGrpSpPr>
            <p:cNvPr id="36" name="组合 56"/>
            <p:cNvGrpSpPr/>
            <p:nvPr/>
          </p:nvGrpSpPr>
          <p:grpSpPr>
            <a:xfrm>
              <a:off x="5777334" y="1131589"/>
              <a:ext cx="2971130" cy="671041"/>
              <a:chOff x="4532138" y="2977854"/>
              <a:chExt cx="1564211" cy="379451"/>
            </a:xfrm>
          </p:grpSpPr>
          <p:sp>
            <p:nvSpPr>
              <p:cNvPr id="38" name="MH_SubTitle_1"/>
              <p:cNvSpPr/>
              <p:nvPr>
                <p:custDataLst>
                  <p:tags r:id="rId1"/>
                </p:custDataLst>
              </p:nvPr>
            </p:nvSpPr>
            <p:spPr>
              <a:xfrm>
                <a:off x="4532138" y="2977854"/>
                <a:ext cx="1564211" cy="379451"/>
              </a:xfrm>
              <a:prstGeom prst="roundRect">
                <a:avLst>
                  <a:gd name="adj" fmla="val 21110"/>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b="1" dirty="0">
                  <a:solidFill>
                    <a:schemeClr val="accent1"/>
                  </a:solidFill>
                </a:endParaRPr>
              </a:p>
            </p:txBody>
          </p:sp>
          <p:sp>
            <p:nvSpPr>
              <p:cNvPr id="40" name="MH_SubTitle_1"/>
              <p:cNvSpPr/>
              <p:nvPr>
                <p:custDataLst>
                  <p:tags r:id="rId2"/>
                </p:custDataLst>
              </p:nvPr>
            </p:nvSpPr>
            <p:spPr>
              <a:xfrm>
                <a:off x="4560475" y="3001219"/>
                <a:ext cx="1504983" cy="343706"/>
              </a:xfrm>
              <a:prstGeom prst="roundRect">
                <a:avLst>
                  <a:gd name="adj" fmla="val 19325"/>
                </a:avLst>
              </a:prstGeom>
              <a:gradFill>
                <a:gsLst>
                  <a:gs pos="0">
                    <a:srgbClr val="05508F"/>
                  </a:gs>
                  <a:gs pos="98000">
                    <a:srgbClr val="06A4E5"/>
                  </a:gs>
                </a:gsLst>
                <a:lin ang="3600000" scaled="0"/>
              </a:gra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dirty="0">
                  <a:latin typeface="Impact" panose="020B0806030902050204" pitchFamily="34" charset="0"/>
                  <a:ea typeface="微软雅黑" panose="020B0503020204020204" pitchFamily="34" charset="-122"/>
                </a:endParaRPr>
              </a:p>
            </p:txBody>
          </p:sp>
        </p:grpSp>
        <p:sp>
          <p:nvSpPr>
            <p:cNvPr id="37" name="文本框 36"/>
            <p:cNvSpPr txBox="1"/>
            <p:nvPr/>
          </p:nvSpPr>
          <p:spPr>
            <a:xfrm>
              <a:off x="5868034" y="1249229"/>
              <a:ext cx="2334009" cy="548781"/>
            </a:xfrm>
            <a:prstGeom prst="rect">
              <a:avLst/>
            </a:prstGeom>
            <a:noFill/>
          </p:spPr>
          <p:txBody>
            <a:bodyPr wrap="square" rtlCol="0">
              <a:spAutoFit/>
            </a:bodyPr>
            <a:lstStyle/>
            <a:p>
              <a:pPr algn="dist" fontAlgn="auto">
                <a:lnSpc>
                  <a:spcPct val="100000"/>
                </a:lnSpc>
              </a:pPr>
              <a:r>
                <a:rPr lang="zh-CN" altLang="en-US" b="1" dirty="0">
                  <a:solidFill>
                    <a:schemeClr val="bg1"/>
                  </a:solidFill>
                  <a:latin typeface="微软雅黑" panose="020B0503020204020204" pitchFamily="34" charset="-122"/>
                  <a:ea typeface="微软雅黑" panose="020B0503020204020204" pitchFamily="34" charset="-122"/>
                  <a:sym typeface="+mn-ea"/>
                </a:rPr>
                <a:t>指向高阶思维发展的小学语文学程建构的研究</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
            <a:ext cx="9144000" cy="5143501"/>
          </a:xfrm>
          <a:prstGeom prst="rect">
            <a:avLst/>
          </a:prstGeom>
          <a:gradFill>
            <a:gsLst>
              <a:gs pos="0">
                <a:srgbClr val="0070C0"/>
              </a:gs>
              <a:gs pos="49000">
                <a:srgbClr val="2E6CB5"/>
              </a:gs>
              <a:gs pos="10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08857" tIns="54428" rIns="108857" bIns="54428" rtlCol="0" anchor="ctr"/>
          <a:lstStyle/>
          <a:p>
            <a:pPr algn="ctr"/>
            <a:endParaRPr lang="zh-CN" altLang="en-US"/>
          </a:p>
        </p:txBody>
      </p:sp>
      <p:sp>
        <p:nvSpPr>
          <p:cNvPr id="22" name="TextBox 11"/>
          <p:cNvSpPr txBox="1"/>
          <p:nvPr/>
        </p:nvSpPr>
        <p:spPr>
          <a:xfrm>
            <a:off x="4067886" y="2068329"/>
            <a:ext cx="2418080" cy="1106805"/>
          </a:xfrm>
          <a:prstGeom prst="rect">
            <a:avLst/>
          </a:prstGeom>
          <a:noFill/>
        </p:spPr>
        <p:txBody>
          <a:bodyPr wrap="none" rtlCol="0">
            <a:spAutoFit/>
          </a:bodyPr>
          <a:lstStyle/>
          <a:p>
            <a:pPr marL="0" lvl="1" defTabSz="457200">
              <a:lnSpc>
                <a:spcPct val="150000"/>
              </a:lnSpc>
            </a:pPr>
            <a:r>
              <a:rPr lang="zh-CN" altLang="en-US" sz="4400" b="1" dirty="0">
                <a:solidFill>
                  <a:schemeClr val="bg1"/>
                </a:solidFill>
                <a:latin typeface="微软雅黑" panose="020B0503020204020204" pitchFamily="34" charset="-122"/>
                <a:ea typeface="微软雅黑" panose="020B0503020204020204" pitchFamily="34" charset="-122"/>
              </a:rPr>
              <a:t>研究目标</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07704" y="1831878"/>
            <a:ext cx="1815886" cy="1459952"/>
            <a:chOff x="2180050" y="1831878"/>
            <a:chExt cx="1815886" cy="1459952"/>
          </a:xfrm>
        </p:grpSpPr>
        <p:cxnSp>
          <p:nvCxnSpPr>
            <p:cNvPr id="23" name="直接连接符 22"/>
            <p:cNvCxnSpPr/>
            <p:nvPr/>
          </p:nvCxnSpPr>
          <p:spPr>
            <a:xfrm flipV="1">
              <a:off x="3995936" y="1831878"/>
              <a:ext cx="0" cy="1459952"/>
            </a:xfrm>
            <a:prstGeom prst="line">
              <a:avLst/>
            </a:prstGeom>
            <a:noFill/>
            <a:ln w="12700" cap="flat" cmpd="sng" algn="ctr">
              <a:solidFill>
                <a:schemeClr val="bg1">
                  <a:lumMod val="95000"/>
                </a:schemeClr>
              </a:solidFill>
              <a:prstDash val="dash"/>
            </a:ln>
            <a:effectLst/>
          </p:spPr>
        </p:cxnSp>
        <p:grpSp>
          <p:nvGrpSpPr>
            <p:cNvPr id="33" name="组 40"/>
            <p:cNvGrpSpPr/>
            <p:nvPr/>
          </p:nvGrpSpPr>
          <p:grpSpPr>
            <a:xfrm>
              <a:off x="2180050" y="1836617"/>
              <a:ext cx="1296138" cy="1455213"/>
              <a:chOff x="3429320" y="1717342"/>
              <a:chExt cx="1119580" cy="1220560"/>
            </a:xfrm>
          </p:grpSpPr>
          <p:sp>
            <p:nvSpPr>
              <p:cNvPr id="35" name="矩形 10"/>
              <p:cNvSpPr>
                <a:spLocks noChangeAspect="1"/>
              </p:cNvSpPr>
              <p:nvPr/>
            </p:nvSpPr>
            <p:spPr>
              <a:xfrm>
                <a:off x="3429320" y="171734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36" name="矩形 10"/>
              <p:cNvSpPr/>
              <p:nvPr/>
            </p:nvSpPr>
            <p:spPr>
              <a:xfrm>
                <a:off x="3632840" y="194864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70C0"/>
              </a:soli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sp>
        <p:nvSpPr>
          <p:cNvPr id="2" name="矩形 1"/>
          <p:cNvSpPr/>
          <p:nvPr/>
        </p:nvSpPr>
        <p:spPr>
          <a:xfrm>
            <a:off x="4138876" y="1836861"/>
            <a:ext cx="1454785" cy="460375"/>
          </a:xfrm>
          <a:prstGeom prst="rect">
            <a:avLst/>
          </a:prstGeom>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PART 04</a:t>
            </a:r>
            <a:endParaRPr lang="zh-CN" altLang="en-US" sz="2400" dirty="0"/>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93314" y="2298526"/>
            <a:ext cx="622502" cy="584819"/>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对角圆角矩形 8"/>
          <p:cNvSpPr/>
          <p:nvPr/>
        </p:nvSpPr>
        <p:spPr>
          <a:xfrm>
            <a:off x="2051720" y="856554"/>
            <a:ext cx="5706578" cy="764261"/>
          </a:xfrm>
          <a:prstGeom prst="round2DiagRect">
            <a:avLst/>
          </a:prstGeom>
          <a:noFill/>
          <a:ln>
            <a:solidFill>
              <a:srgbClr val="2E6CB5"/>
            </a:solid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0"/>
          </a:p>
        </p:txBody>
      </p:sp>
      <p:sp>
        <p:nvSpPr>
          <p:cNvPr id="18" name="对角圆角矩形 17"/>
          <p:cNvSpPr/>
          <p:nvPr/>
        </p:nvSpPr>
        <p:spPr>
          <a:xfrm>
            <a:off x="1530089" y="1993046"/>
            <a:ext cx="5555452" cy="764261"/>
          </a:xfrm>
          <a:prstGeom prst="round2DiagRect">
            <a:avLst/>
          </a:prstGeom>
          <a:noFill/>
          <a:ln>
            <a:solidFill>
              <a:srgbClr val="2E6CB5"/>
            </a:solid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0"/>
          </a:p>
        </p:txBody>
      </p:sp>
      <p:sp>
        <p:nvSpPr>
          <p:cNvPr id="26" name="对角圆角矩形 25"/>
          <p:cNvSpPr/>
          <p:nvPr/>
        </p:nvSpPr>
        <p:spPr>
          <a:xfrm>
            <a:off x="1691680" y="3102030"/>
            <a:ext cx="6066618" cy="764261"/>
          </a:xfrm>
          <a:prstGeom prst="round2DiagRect">
            <a:avLst/>
          </a:prstGeom>
          <a:noFill/>
          <a:ln>
            <a:solidFill>
              <a:srgbClr val="2E6CB5"/>
            </a:solid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30"/>
          </a:p>
        </p:txBody>
      </p:sp>
      <p:grpSp>
        <p:nvGrpSpPr>
          <p:cNvPr id="43" name="组 42"/>
          <p:cNvGrpSpPr/>
          <p:nvPr/>
        </p:nvGrpSpPr>
        <p:grpSpPr>
          <a:xfrm>
            <a:off x="6961485" y="1718868"/>
            <a:ext cx="1119568" cy="1256972"/>
            <a:chOff x="3429320" y="1717342"/>
            <a:chExt cx="1119580" cy="1220560"/>
          </a:xfrm>
        </p:grpSpPr>
        <p:sp>
          <p:nvSpPr>
            <p:cNvPr id="45" name="矩形 10"/>
            <p:cNvSpPr>
              <a:spLocks noChangeAspect="1"/>
            </p:cNvSpPr>
            <p:nvPr/>
          </p:nvSpPr>
          <p:spPr>
            <a:xfrm>
              <a:off x="3429320" y="171734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46" name="矩形 10"/>
            <p:cNvSpPr/>
            <p:nvPr/>
          </p:nvSpPr>
          <p:spPr>
            <a:xfrm>
              <a:off x="3632840" y="194864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70C0"/>
            </a:soli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47" name="TextBox 70"/>
          <p:cNvSpPr txBox="1"/>
          <p:nvPr/>
        </p:nvSpPr>
        <p:spPr>
          <a:xfrm>
            <a:off x="7109004" y="2073729"/>
            <a:ext cx="824527" cy="52197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2</a:t>
            </a:r>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nvGrpSpPr>
          <p:cNvPr id="48" name="组 47"/>
          <p:cNvGrpSpPr/>
          <p:nvPr/>
        </p:nvGrpSpPr>
        <p:grpSpPr>
          <a:xfrm>
            <a:off x="1234916" y="622062"/>
            <a:ext cx="1119568" cy="1256972"/>
            <a:chOff x="3429320" y="1739203"/>
            <a:chExt cx="1119580" cy="1220560"/>
          </a:xfrm>
        </p:grpSpPr>
        <p:sp>
          <p:nvSpPr>
            <p:cNvPr id="49" name="矩形 10"/>
            <p:cNvSpPr>
              <a:spLocks noChangeAspect="1"/>
            </p:cNvSpPr>
            <p:nvPr/>
          </p:nvSpPr>
          <p:spPr>
            <a:xfrm>
              <a:off x="3429320" y="1739203"/>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rgbClr val="2770C0"/>
                </a:gs>
                <a:gs pos="100000">
                  <a:srgbClr val="2E6CB5"/>
                </a:gs>
                <a:gs pos="0">
                  <a:schemeClr val="bg1"/>
                </a:gs>
              </a:gsLst>
              <a:lin ang="18900000" scaled="0"/>
              <a:tileRect/>
            </a:gra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50" name="矩形 10"/>
            <p:cNvSpPr/>
            <p:nvPr/>
          </p:nvSpPr>
          <p:spPr>
            <a:xfrm>
              <a:off x="3632840" y="1973190"/>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51" name="TextBox 17"/>
          <p:cNvSpPr txBox="1"/>
          <p:nvPr/>
        </p:nvSpPr>
        <p:spPr>
          <a:xfrm>
            <a:off x="1364357" y="1014938"/>
            <a:ext cx="843152" cy="491801"/>
          </a:xfrm>
          <a:prstGeom prst="rect">
            <a:avLst/>
          </a:prstGeom>
          <a:noFill/>
          <a:ln w="7938" cap="flat">
            <a:noFill/>
            <a:prstDash val="solid"/>
            <a:miter lim="800000"/>
          </a:ln>
          <a:effectLst/>
        </p:spPr>
        <p:txBody>
          <a:bodyPr vert="horz" wrap="square" lIns="59335" tIns="29668" rIns="59335" bIns="29668" numCol="1" anchor="t" anchorCtr="0" compatLnSpc="1"/>
          <a:lstStyle>
            <a:defPPr>
              <a:defRPr lang="zh-CN"/>
            </a:defPPr>
            <a:lvl1pPr>
              <a:defRPr sz="1030"/>
            </a:lvl1pP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rPr>
              <a:t>1</a:t>
            </a:r>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2" name="组 51"/>
          <p:cNvGrpSpPr/>
          <p:nvPr/>
        </p:nvGrpSpPr>
        <p:grpSpPr>
          <a:xfrm>
            <a:off x="1234916" y="2864228"/>
            <a:ext cx="1119568" cy="1256972"/>
            <a:chOff x="3429320" y="1739203"/>
            <a:chExt cx="1119580" cy="1220560"/>
          </a:xfrm>
        </p:grpSpPr>
        <p:sp>
          <p:nvSpPr>
            <p:cNvPr id="53" name="矩形 10"/>
            <p:cNvSpPr>
              <a:spLocks noChangeAspect="1"/>
            </p:cNvSpPr>
            <p:nvPr/>
          </p:nvSpPr>
          <p:spPr>
            <a:xfrm>
              <a:off x="3429320" y="1739203"/>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rgbClr val="2770C0"/>
                </a:gs>
                <a:gs pos="100000">
                  <a:srgbClr val="2E6CB5"/>
                </a:gs>
                <a:gs pos="0">
                  <a:schemeClr val="bg1"/>
                </a:gs>
              </a:gsLst>
              <a:lin ang="18900000" scaled="0"/>
              <a:tileRect/>
            </a:gra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54" name="矩形 10"/>
            <p:cNvSpPr/>
            <p:nvPr/>
          </p:nvSpPr>
          <p:spPr>
            <a:xfrm>
              <a:off x="3632840" y="1973190"/>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11" name="矩形 10"/>
          <p:cNvSpPr/>
          <p:nvPr/>
        </p:nvSpPr>
        <p:spPr>
          <a:xfrm>
            <a:off x="2598420" y="944880"/>
            <a:ext cx="5186680" cy="681355"/>
          </a:xfrm>
          <a:prstGeom prst="rect">
            <a:avLst/>
          </a:prstGeom>
        </p:spPr>
        <p:txBody>
          <a:bodyPr wrap="square">
            <a:spAutoFit/>
          </a:bodyPr>
          <a:lstStyle/>
          <a:p>
            <a:pPr>
              <a:lnSpc>
                <a:spcPct val="120000"/>
              </a:lnSpc>
            </a:pPr>
            <a:r>
              <a:rPr lang="zh-CN" altLang="en-US" sz="1600" dirty="0">
                <a:latin typeface="+mj-ea"/>
                <a:ea typeface="+mj-ea"/>
              </a:rPr>
              <a:t>通过研究，系统梳理国内外学程建构、培养高阶思维的文献，形成研究理论依据。</a:t>
            </a:r>
            <a:endParaRPr lang="zh-CN" altLang="en-US" sz="1600" dirty="0">
              <a:latin typeface="+mj-ea"/>
              <a:ea typeface="+mj-ea"/>
            </a:endParaRPr>
          </a:p>
        </p:txBody>
      </p:sp>
      <p:sp>
        <p:nvSpPr>
          <p:cNvPr id="42" name="矩形 41"/>
          <p:cNvSpPr/>
          <p:nvPr/>
        </p:nvSpPr>
        <p:spPr>
          <a:xfrm>
            <a:off x="1494790" y="1978660"/>
            <a:ext cx="5829300" cy="975995"/>
          </a:xfrm>
          <a:prstGeom prst="rect">
            <a:avLst/>
          </a:prstGeom>
        </p:spPr>
        <p:txBody>
          <a:bodyPr wrap="square">
            <a:spAutoFit/>
          </a:bodyPr>
          <a:lstStyle/>
          <a:p>
            <a:pPr>
              <a:lnSpc>
                <a:spcPct val="120000"/>
              </a:lnSpc>
            </a:pPr>
            <a:r>
              <a:rPr lang="zh-CN" altLang="en-US" sz="1600" dirty="0">
                <a:latin typeface="+mj-ea"/>
                <a:ea typeface="+mj-ea"/>
              </a:rPr>
              <a:t>通过研究，从学生成长和现实生活需求的角度组建各类知识、素材，研发基于真实问题情境、任务展开、培养高阶思维的系列案例。</a:t>
            </a:r>
            <a:endParaRPr lang="zh-CN" altLang="en-US" sz="1600" dirty="0">
              <a:latin typeface="+mj-ea"/>
              <a:ea typeface="+mj-ea"/>
            </a:endParaRPr>
          </a:p>
        </p:txBody>
      </p:sp>
      <p:sp>
        <p:nvSpPr>
          <p:cNvPr id="44" name="矩形 43"/>
          <p:cNvSpPr/>
          <p:nvPr/>
        </p:nvSpPr>
        <p:spPr>
          <a:xfrm>
            <a:off x="2403475" y="3112770"/>
            <a:ext cx="5692140" cy="681355"/>
          </a:xfrm>
          <a:prstGeom prst="rect">
            <a:avLst/>
          </a:prstGeom>
        </p:spPr>
        <p:txBody>
          <a:bodyPr wrap="square">
            <a:spAutoFit/>
          </a:bodyPr>
          <a:lstStyle/>
          <a:p>
            <a:pPr>
              <a:lnSpc>
                <a:spcPct val="120000"/>
              </a:lnSpc>
            </a:pPr>
            <a:r>
              <a:rPr lang="zh-CN" altLang="en-US" sz="1600" dirty="0">
                <a:latin typeface="+mj-ea"/>
                <a:ea typeface="+mj-ea"/>
              </a:rPr>
              <a:t>通过研究，提炼小学语文学程建构的一般模式，观察和研究学生学习的过程，并形成培养小学生高阶思维能力的基本样态。</a:t>
            </a:r>
            <a:endParaRPr lang="zh-CN" altLang="en-US" sz="1600" dirty="0">
              <a:latin typeface="+mj-ea"/>
              <a:ea typeface="+mj-ea"/>
            </a:endParaRPr>
          </a:p>
        </p:txBody>
      </p:sp>
      <p:sp>
        <p:nvSpPr>
          <p:cNvPr id="56" name="TextBox 17"/>
          <p:cNvSpPr txBox="1"/>
          <p:nvPr/>
        </p:nvSpPr>
        <p:spPr>
          <a:xfrm>
            <a:off x="1385702" y="3238259"/>
            <a:ext cx="843152" cy="491801"/>
          </a:xfrm>
          <a:prstGeom prst="rect">
            <a:avLst/>
          </a:prstGeom>
          <a:noFill/>
          <a:ln w="7938" cap="flat">
            <a:noFill/>
            <a:prstDash val="solid"/>
            <a:miter lim="800000"/>
          </a:ln>
          <a:effectLst/>
        </p:spPr>
        <p:txBody>
          <a:bodyPr vert="horz" wrap="square" lIns="59335" tIns="29668" rIns="59335" bIns="29668" numCol="1" anchor="t" anchorCtr="0" compatLnSpc="1"/>
          <a:lstStyle>
            <a:defPPr>
              <a:defRPr lang="zh-CN"/>
            </a:defPPr>
            <a:lvl1pPr>
              <a:defRPr sz="1030"/>
            </a:lvl1pP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rPr>
              <a:t>3</a:t>
            </a:r>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251520" y="210918"/>
            <a:ext cx="360040" cy="344608"/>
            <a:chOff x="251520" y="210918"/>
            <a:chExt cx="360040" cy="344608"/>
          </a:xfrm>
        </p:grpSpPr>
        <p:sp>
          <p:nvSpPr>
            <p:cNvPr id="58" name="矩形 57"/>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0" name="直接连接符 59"/>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670843" y="62454"/>
            <a:ext cx="1198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研究目标</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2" name="对角圆角矩形 1"/>
          <p:cNvSpPr/>
          <p:nvPr/>
        </p:nvSpPr>
        <p:spPr>
          <a:xfrm>
            <a:off x="1585334" y="4171731"/>
            <a:ext cx="5555452" cy="764261"/>
          </a:xfrm>
          <a:prstGeom prst="round2DiagRect">
            <a:avLst/>
          </a:prstGeom>
          <a:noFill/>
          <a:ln>
            <a:solidFill>
              <a:srgbClr val="2E6CB5"/>
            </a:solid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30"/>
          </a:p>
        </p:txBody>
      </p:sp>
      <p:grpSp>
        <p:nvGrpSpPr>
          <p:cNvPr id="3" name="组 42"/>
          <p:cNvGrpSpPr/>
          <p:nvPr/>
        </p:nvGrpSpPr>
        <p:grpSpPr>
          <a:xfrm>
            <a:off x="7016730" y="3897553"/>
            <a:ext cx="1119568" cy="1256972"/>
            <a:chOff x="3429320" y="1717342"/>
            <a:chExt cx="1119580" cy="1220560"/>
          </a:xfrm>
        </p:grpSpPr>
        <p:sp>
          <p:nvSpPr>
            <p:cNvPr id="4" name="矩形 10"/>
            <p:cNvSpPr>
              <a:spLocks noChangeAspect="1"/>
            </p:cNvSpPr>
            <p:nvPr/>
          </p:nvSpPr>
          <p:spPr>
            <a:xfrm>
              <a:off x="3429320" y="171734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5" name="矩形 10"/>
            <p:cNvSpPr/>
            <p:nvPr/>
          </p:nvSpPr>
          <p:spPr>
            <a:xfrm>
              <a:off x="3632840" y="194864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70C0"/>
            </a:soli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6" name="TextBox 70"/>
          <p:cNvSpPr txBox="1"/>
          <p:nvPr/>
        </p:nvSpPr>
        <p:spPr>
          <a:xfrm>
            <a:off x="7164249" y="4252414"/>
            <a:ext cx="824527" cy="521970"/>
          </a:xfrm>
          <a:prstGeom prst="rect">
            <a:avLst/>
          </a:prstGeom>
          <a:noFill/>
        </p:spPr>
        <p:txBody>
          <a:bodyPr wrap="square" rtlCol="0">
            <a:spAutoFit/>
          </a:bodyPr>
          <a:p>
            <a:pPr algn="ctr"/>
            <a:r>
              <a:rPr lang="en-US" altLang="zh-CN" sz="2800" dirty="0">
                <a:solidFill>
                  <a:schemeClr val="bg1"/>
                </a:solidFill>
                <a:latin typeface="微软雅黑" panose="020B0503020204020204" pitchFamily="34" charset="-122"/>
                <a:ea typeface="微软雅黑" panose="020B0503020204020204" pitchFamily="34" charset="-122"/>
              </a:rPr>
              <a:t>4</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603921" y="4229009"/>
            <a:ext cx="5488052" cy="681355"/>
          </a:xfrm>
          <a:prstGeom prst="rect">
            <a:avLst/>
          </a:prstGeom>
        </p:spPr>
        <p:txBody>
          <a:bodyPr wrap="square">
            <a:spAutoFit/>
          </a:bodyPr>
          <a:p>
            <a:pPr>
              <a:lnSpc>
                <a:spcPct val="120000"/>
              </a:lnSpc>
            </a:pPr>
            <a:r>
              <a:rPr lang="zh-CN" altLang="en-US" sz="1600" dirty="0">
                <a:latin typeface="+mj-ea"/>
                <a:ea typeface="+mj-ea"/>
              </a:rPr>
              <a:t>通过研究，研制与“课程建构，培养高阶思维”相匹配的评价体系和标准。</a:t>
            </a:r>
            <a:endParaRPr lang="zh-CN" altLang="en-US" sz="1600" dirty="0">
              <a:latin typeface="+mj-ea"/>
              <a:ea typeface="+mj-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
            <a:ext cx="9144000" cy="5143501"/>
          </a:xfrm>
          <a:prstGeom prst="rect">
            <a:avLst/>
          </a:prstGeom>
          <a:gradFill>
            <a:gsLst>
              <a:gs pos="0">
                <a:srgbClr val="0070C0"/>
              </a:gs>
              <a:gs pos="49000">
                <a:srgbClr val="2E6CB5"/>
              </a:gs>
              <a:gs pos="10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08857" tIns="54428" rIns="108857" bIns="54428" rtlCol="0" anchor="ctr"/>
          <a:lstStyle/>
          <a:p>
            <a:pPr algn="ctr"/>
            <a:endParaRPr lang="zh-CN" altLang="en-US"/>
          </a:p>
        </p:txBody>
      </p:sp>
      <p:sp>
        <p:nvSpPr>
          <p:cNvPr id="22" name="TextBox 11"/>
          <p:cNvSpPr txBox="1"/>
          <p:nvPr/>
        </p:nvSpPr>
        <p:spPr>
          <a:xfrm>
            <a:off x="4067886" y="2068329"/>
            <a:ext cx="2418080" cy="1106805"/>
          </a:xfrm>
          <a:prstGeom prst="rect">
            <a:avLst/>
          </a:prstGeom>
          <a:noFill/>
        </p:spPr>
        <p:txBody>
          <a:bodyPr wrap="none" rtlCol="0">
            <a:spAutoFit/>
          </a:bodyPr>
          <a:lstStyle/>
          <a:p>
            <a:pPr marL="0" lvl="1" defTabSz="457200">
              <a:lnSpc>
                <a:spcPct val="150000"/>
              </a:lnSpc>
            </a:pPr>
            <a:r>
              <a:rPr lang="zh-CN" altLang="en-US" sz="4400" b="1" dirty="0">
                <a:solidFill>
                  <a:schemeClr val="bg1"/>
                </a:solidFill>
                <a:latin typeface="微软雅黑" panose="020B0503020204020204" pitchFamily="34" charset="-122"/>
                <a:ea typeface="微软雅黑" panose="020B0503020204020204" pitchFamily="34" charset="-122"/>
              </a:rPr>
              <a:t>研究内容</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07704" y="1831878"/>
            <a:ext cx="1815886" cy="1459952"/>
            <a:chOff x="2180050" y="1831878"/>
            <a:chExt cx="1815886" cy="1459952"/>
          </a:xfrm>
        </p:grpSpPr>
        <p:cxnSp>
          <p:nvCxnSpPr>
            <p:cNvPr id="23" name="直接连接符 22"/>
            <p:cNvCxnSpPr/>
            <p:nvPr/>
          </p:nvCxnSpPr>
          <p:spPr>
            <a:xfrm flipV="1">
              <a:off x="3995936" y="1831878"/>
              <a:ext cx="0" cy="1459952"/>
            </a:xfrm>
            <a:prstGeom prst="line">
              <a:avLst/>
            </a:prstGeom>
            <a:noFill/>
            <a:ln w="12700" cap="flat" cmpd="sng" algn="ctr">
              <a:solidFill>
                <a:schemeClr val="bg1">
                  <a:lumMod val="95000"/>
                </a:schemeClr>
              </a:solidFill>
              <a:prstDash val="dash"/>
            </a:ln>
            <a:effectLst/>
          </p:spPr>
        </p:cxnSp>
        <p:grpSp>
          <p:nvGrpSpPr>
            <p:cNvPr id="33" name="组 40"/>
            <p:cNvGrpSpPr/>
            <p:nvPr/>
          </p:nvGrpSpPr>
          <p:grpSpPr>
            <a:xfrm>
              <a:off x="2180050" y="1836617"/>
              <a:ext cx="1296138" cy="1455213"/>
              <a:chOff x="3429320" y="1717342"/>
              <a:chExt cx="1119580" cy="1220560"/>
            </a:xfrm>
          </p:grpSpPr>
          <p:sp>
            <p:nvSpPr>
              <p:cNvPr id="35" name="矩形 10"/>
              <p:cNvSpPr>
                <a:spLocks noChangeAspect="1"/>
              </p:cNvSpPr>
              <p:nvPr/>
            </p:nvSpPr>
            <p:spPr>
              <a:xfrm>
                <a:off x="3429320" y="171734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36" name="矩形 10"/>
              <p:cNvSpPr/>
              <p:nvPr/>
            </p:nvSpPr>
            <p:spPr>
              <a:xfrm>
                <a:off x="3632840" y="194864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70C0"/>
              </a:soli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sp>
        <p:nvSpPr>
          <p:cNvPr id="2" name="矩形 1"/>
          <p:cNvSpPr/>
          <p:nvPr/>
        </p:nvSpPr>
        <p:spPr>
          <a:xfrm>
            <a:off x="4138876" y="1836861"/>
            <a:ext cx="1454785" cy="460375"/>
          </a:xfrm>
          <a:prstGeom prst="rect">
            <a:avLst/>
          </a:prstGeom>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PART 05</a:t>
            </a:r>
            <a:endParaRPr lang="zh-CN" altLang="en-US" sz="2400" dirty="0"/>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93314" y="2298526"/>
            <a:ext cx="622502" cy="584819"/>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71813" y="1145808"/>
            <a:ext cx="3118049" cy="2730387"/>
            <a:chOff x="4095751" y="1527744"/>
            <a:chExt cx="4157398" cy="3640516"/>
          </a:xfrm>
        </p:grpSpPr>
        <p:grpSp>
          <p:nvGrpSpPr>
            <p:cNvPr id="3" name="组合 2"/>
            <p:cNvGrpSpPr/>
            <p:nvPr/>
          </p:nvGrpSpPr>
          <p:grpSpPr>
            <a:xfrm>
              <a:off x="4095751" y="1527744"/>
              <a:ext cx="4157398" cy="3640516"/>
              <a:chOff x="5302179" y="1125354"/>
              <a:chExt cx="4860068" cy="4255822"/>
            </a:xfrm>
          </p:grpSpPr>
          <p:sp>
            <p:nvSpPr>
              <p:cNvPr id="6" name="任意多边形: 形状 5"/>
              <p:cNvSpPr/>
              <p:nvPr/>
            </p:nvSpPr>
            <p:spPr>
              <a:xfrm rot="18901977">
                <a:off x="8679773" y="1125354"/>
                <a:ext cx="602526" cy="1201935"/>
              </a:xfrm>
              <a:custGeom>
                <a:avLst/>
                <a:gdLst>
                  <a:gd name="connsiteX0" fmla="*/ 301632 w 602526"/>
                  <a:gd name="connsiteY0" fmla="*/ 181448 h 1201935"/>
                  <a:gd name="connsiteX1" fmla="*/ 602526 w 602526"/>
                  <a:gd name="connsiteY1" fmla="*/ 856162 h 1201935"/>
                  <a:gd name="connsiteX2" fmla="*/ 551876 w 602526"/>
                  <a:gd name="connsiteY2" fmla="*/ 1141436 h 1201935"/>
                  <a:gd name="connsiteX3" fmla="*/ 524479 w 602526"/>
                  <a:gd name="connsiteY3" fmla="*/ 1201935 h 1201935"/>
                  <a:gd name="connsiteX4" fmla="*/ 91572 w 602526"/>
                  <a:gd name="connsiteY4" fmla="*/ 1005638 h 1201935"/>
                  <a:gd name="connsiteX5" fmla="*/ 124967 w 602526"/>
                  <a:gd name="connsiteY5" fmla="*/ 966922 h 1201935"/>
                  <a:gd name="connsiteX6" fmla="*/ 271714 w 602526"/>
                  <a:gd name="connsiteY6" fmla="*/ 560990 h 1201935"/>
                  <a:gd name="connsiteX7" fmla="*/ 46332 w 602526"/>
                  <a:gd name="connsiteY7" fmla="*/ 63896 h 1201935"/>
                  <a:gd name="connsiteX8" fmla="*/ 0 w 602526"/>
                  <a:gd name="connsiteY8" fmla="*/ 22985 h 1201935"/>
                  <a:gd name="connsiteX9" fmla="*/ 93515 w 602526"/>
                  <a:gd name="connsiteY9" fmla="*/ 0 h 1201935"/>
                  <a:gd name="connsiteX10" fmla="*/ 125056 w 602526"/>
                  <a:gd name="connsiteY10" fmla="*/ 22930 h 1201935"/>
                  <a:gd name="connsiteX11" fmla="*/ 301632 w 602526"/>
                  <a:gd name="connsiteY11" fmla="*/ 181448 h 120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526" h="1201935">
                    <a:moveTo>
                      <a:pt x="301632" y="181448"/>
                    </a:moveTo>
                    <a:cubicBezTo>
                      <a:pt x="493526" y="382016"/>
                      <a:pt x="602526" y="611862"/>
                      <a:pt x="602526" y="856162"/>
                    </a:cubicBezTo>
                    <a:cubicBezTo>
                      <a:pt x="602526" y="953883"/>
                      <a:pt x="585085" y="1049290"/>
                      <a:pt x="551876" y="1141436"/>
                    </a:cubicBezTo>
                    <a:lnTo>
                      <a:pt x="524479" y="1201935"/>
                    </a:lnTo>
                    <a:lnTo>
                      <a:pt x="91572" y="1005638"/>
                    </a:lnTo>
                    <a:lnTo>
                      <a:pt x="124967" y="966922"/>
                    </a:lnTo>
                    <a:cubicBezTo>
                      <a:pt x="219461" y="842154"/>
                      <a:pt x="271714" y="704980"/>
                      <a:pt x="271714" y="560990"/>
                    </a:cubicBezTo>
                    <a:cubicBezTo>
                      <a:pt x="271713" y="381002"/>
                      <a:pt x="190068" y="211664"/>
                      <a:pt x="46332" y="63896"/>
                    </a:cubicBezTo>
                    <a:lnTo>
                      <a:pt x="0" y="22985"/>
                    </a:lnTo>
                    <a:lnTo>
                      <a:pt x="93515" y="0"/>
                    </a:lnTo>
                    <a:lnTo>
                      <a:pt x="125056" y="22930"/>
                    </a:lnTo>
                    <a:cubicBezTo>
                      <a:pt x="189822" y="73350"/>
                      <a:pt x="248861" y="126292"/>
                      <a:pt x="301632" y="181448"/>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7" name="任意多边形: 形状 6"/>
              <p:cNvSpPr/>
              <p:nvPr/>
            </p:nvSpPr>
            <p:spPr>
              <a:xfrm rot="18901977">
                <a:off x="7189548" y="1522239"/>
                <a:ext cx="1080115" cy="416381"/>
              </a:xfrm>
              <a:custGeom>
                <a:avLst/>
                <a:gdLst>
                  <a:gd name="connsiteX0" fmla="*/ 1080115 w 1080115"/>
                  <a:gd name="connsiteY0" fmla="*/ 392985 h 416381"/>
                  <a:gd name="connsiteX1" fmla="*/ 1012110 w 1080115"/>
                  <a:gd name="connsiteY1" fmla="*/ 416381 h 416381"/>
                  <a:gd name="connsiteX2" fmla="*/ 883176 w 1080115"/>
                  <a:gd name="connsiteY2" fmla="*/ 330176 h 416381"/>
                  <a:gd name="connsiteX3" fmla="*/ 42661 w 1080115"/>
                  <a:gd name="connsiteY3" fmla="*/ 46386 h 416381"/>
                  <a:gd name="connsiteX4" fmla="*/ 0 w 1080115"/>
                  <a:gd name="connsiteY4" fmla="*/ 41363 h 416381"/>
                  <a:gd name="connsiteX5" fmla="*/ 12014 w 1080115"/>
                  <a:gd name="connsiteY5" fmla="*/ 0 h 416381"/>
                  <a:gd name="connsiteX6" fmla="*/ 79456 w 1080115"/>
                  <a:gd name="connsiteY6" fmla="*/ 12299 h 416381"/>
                  <a:gd name="connsiteX7" fmla="*/ 1041228 w 1080115"/>
                  <a:gd name="connsiteY7" fmla="*/ 368250 h 416381"/>
                  <a:gd name="connsiteX8" fmla="*/ 1080115 w 1080115"/>
                  <a:gd name="connsiteY8" fmla="*/ 392985 h 41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115" h="416381">
                    <a:moveTo>
                      <a:pt x="1080115" y="392985"/>
                    </a:moveTo>
                    <a:lnTo>
                      <a:pt x="1012110" y="416381"/>
                    </a:lnTo>
                    <a:lnTo>
                      <a:pt x="883176" y="330176"/>
                    </a:lnTo>
                    <a:cubicBezTo>
                      <a:pt x="656444" y="197365"/>
                      <a:pt x="367596" y="97924"/>
                      <a:pt x="42661" y="46386"/>
                    </a:cubicBezTo>
                    <a:lnTo>
                      <a:pt x="0" y="41363"/>
                    </a:lnTo>
                    <a:lnTo>
                      <a:pt x="12014" y="0"/>
                    </a:lnTo>
                    <a:lnTo>
                      <a:pt x="79456" y="12299"/>
                    </a:lnTo>
                    <a:cubicBezTo>
                      <a:pt x="448018" y="87462"/>
                      <a:pt x="776369" y="210518"/>
                      <a:pt x="1041228" y="368250"/>
                    </a:cubicBezTo>
                    <a:lnTo>
                      <a:pt x="1080115" y="39298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8" name="任意多边形: 形状 7"/>
              <p:cNvSpPr/>
              <p:nvPr/>
            </p:nvSpPr>
            <p:spPr>
              <a:xfrm rot="18901977">
                <a:off x="5773077" y="2511627"/>
                <a:ext cx="1660184" cy="242662"/>
              </a:xfrm>
              <a:custGeom>
                <a:avLst/>
                <a:gdLst>
                  <a:gd name="connsiteX0" fmla="*/ 1660184 w 1660184"/>
                  <a:gd name="connsiteY0" fmla="*/ 56664 h 242662"/>
                  <a:gd name="connsiteX1" fmla="*/ 1651097 w 1660184"/>
                  <a:gd name="connsiteY1" fmla="*/ 103323 h 242662"/>
                  <a:gd name="connsiteX2" fmla="*/ 1517420 w 1660184"/>
                  <a:gd name="connsiteY2" fmla="*/ 87582 h 242662"/>
                  <a:gd name="connsiteX3" fmla="*/ 1256265 w 1660184"/>
                  <a:gd name="connsiteY3" fmla="*/ 77465 h 242662"/>
                  <a:gd name="connsiteX4" fmla="*/ 366165 w 1660184"/>
                  <a:gd name="connsiteY4" fmla="*/ 203334 h 242662"/>
                  <a:gd name="connsiteX5" fmla="*/ 250246 w 1660184"/>
                  <a:gd name="connsiteY5" fmla="*/ 242662 h 242662"/>
                  <a:gd name="connsiteX6" fmla="*/ 0 w 1660184"/>
                  <a:gd name="connsiteY6" fmla="*/ 109376 h 242662"/>
                  <a:gd name="connsiteX7" fmla="*/ 220085 w 1660184"/>
                  <a:gd name="connsiteY7" fmla="*/ 63639 h 242662"/>
                  <a:gd name="connsiteX8" fmla="*/ 961432 w 1660184"/>
                  <a:gd name="connsiteY8" fmla="*/ 0 h 242662"/>
                  <a:gd name="connsiteX9" fmla="*/ 1643926 w 1660184"/>
                  <a:gd name="connsiteY9" fmla="*/ 53699 h 242662"/>
                  <a:gd name="connsiteX10" fmla="*/ 1660184 w 1660184"/>
                  <a:gd name="connsiteY10" fmla="*/ 56664 h 24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184" h="242662">
                    <a:moveTo>
                      <a:pt x="1660184" y="56664"/>
                    </a:moveTo>
                    <a:lnTo>
                      <a:pt x="1651097" y="103323"/>
                    </a:lnTo>
                    <a:lnTo>
                      <a:pt x="1517420" y="87582"/>
                    </a:lnTo>
                    <a:cubicBezTo>
                      <a:pt x="1432081" y="80913"/>
                      <a:pt x="1344894" y="77465"/>
                      <a:pt x="1256265" y="77465"/>
                    </a:cubicBezTo>
                    <a:cubicBezTo>
                      <a:pt x="933977" y="77465"/>
                      <a:pt x="630759" y="123062"/>
                      <a:pt x="366165" y="203334"/>
                    </a:cubicBezTo>
                    <a:lnTo>
                      <a:pt x="250246" y="242662"/>
                    </a:lnTo>
                    <a:lnTo>
                      <a:pt x="0" y="109376"/>
                    </a:lnTo>
                    <a:lnTo>
                      <a:pt x="220085" y="63639"/>
                    </a:lnTo>
                    <a:cubicBezTo>
                      <a:pt x="454276" y="22280"/>
                      <a:pt x="703272" y="0"/>
                      <a:pt x="961432" y="0"/>
                    </a:cubicBezTo>
                    <a:cubicBezTo>
                      <a:pt x="1198079" y="0"/>
                      <a:pt x="1427025" y="18722"/>
                      <a:pt x="1643926" y="53699"/>
                    </a:cubicBezTo>
                    <a:lnTo>
                      <a:pt x="1660184" y="56664"/>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9" name="任意多边形: 形状 8"/>
              <p:cNvSpPr/>
              <p:nvPr/>
            </p:nvSpPr>
            <p:spPr>
              <a:xfrm rot="18901977">
                <a:off x="7988557" y="2591781"/>
                <a:ext cx="2173690" cy="1156473"/>
              </a:xfrm>
              <a:custGeom>
                <a:avLst/>
                <a:gdLst>
                  <a:gd name="connsiteX0" fmla="*/ 2173690 w 2173690"/>
                  <a:gd name="connsiteY0" fmla="*/ 252847 h 1156473"/>
                  <a:gd name="connsiteX1" fmla="*/ 2145688 w 2173690"/>
                  <a:gd name="connsiteY1" fmla="*/ 296287 h 1156473"/>
                  <a:gd name="connsiteX2" fmla="*/ 103482 w 2173690"/>
                  <a:gd name="connsiteY2" fmla="*/ 1153506 h 1156473"/>
                  <a:gd name="connsiteX3" fmla="*/ 0 w 2173690"/>
                  <a:gd name="connsiteY3" fmla="*/ 1156473 h 1156473"/>
                  <a:gd name="connsiteX4" fmla="*/ 129259 w 2173690"/>
                  <a:gd name="connsiteY4" fmla="*/ 492606 h 1156473"/>
                  <a:gd name="connsiteX5" fmla="*/ 143419 w 2173690"/>
                  <a:gd name="connsiteY5" fmla="*/ 493005 h 1156473"/>
                  <a:gd name="connsiteX6" fmla="*/ 1691872 w 2173690"/>
                  <a:gd name="connsiteY6" fmla="*/ 33214 h 1156473"/>
                  <a:gd name="connsiteX7" fmla="*/ 1728004 w 2173690"/>
                  <a:gd name="connsiteY7" fmla="*/ 0 h 1156473"/>
                  <a:gd name="connsiteX8" fmla="*/ 2173690 w 2173690"/>
                  <a:gd name="connsiteY8" fmla="*/ 252847 h 115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690" h="1156473">
                    <a:moveTo>
                      <a:pt x="2173690" y="252847"/>
                    </a:moveTo>
                    <a:lnTo>
                      <a:pt x="2145688" y="296287"/>
                    </a:lnTo>
                    <a:cubicBezTo>
                      <a:pt x="1798766" y="761996"/>
                      <a:pt x="1025369" y="1100348"/>
                      <a:pt x="103482" y="1153506"/>
                    </a:cubicBezTo>
                    <a:lnTo>
                      <a:pt x="0" y="1156473"/>
                    </a:lnTo>
                    <a:lnTo>
                      <a:pt x="129259" y="492606"/>
                    </a:lnTo>
                    <a:lnTo>
                      <a:pt x="143419" y="493005"/>
                    </a:lnTo>
                    <a:cubicBezTo>
                      <a:pt x="787995" y="493005"/>
                      <a:pt x="1356293" y="310619"/>
                      <a:pt x="1691872" y="33214"/>
                    </a:cubicBezTo>
                    <a:lnTo>
                      <a:pt x="1728004" y="0"/>
                    </a:lnTo>
                    <a:lnTo>
                      <a:pt x="2173690" y="2528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0" name="任意多边形: 形状 9"/>
              <p:cNvSpPr/>
              <p:nvPr/>
            </p:nvSpPr>
            <p:spPr>
              <a:xfrm rot="18901977">
                <a:off x="5302179" y="3523768"/>
                <a:ext cx="1626655" cy="1623842"/>
              </a:xfrm>
              <a:custGeom>
                <a:avLst/>
                <a:gdLst>
                  <a:gd name="connsiteX0" fmla="*/ 1626655 w 1626655"/>
                  <a:gd name="connsiteY0" fmla="*/ 135002 h 1623842"/>
                  <a:gd name="connsiteX1" fmla="*/ 1600027 w 1626655"/>
                  <a:gd name="connsiteY1" fmla="*/ 146122 h 1623842"/>
                  <a:gd name="connsiteX2" fmla="*/ 920478 w 1626655"/>
                  <a:gd name="connsiteY2" fmla="*/ 950851 h 1623842"/>
                  <a:gd name="connsiteX3" fmla="*/ 1004432 w 1626655"/>
                  <a:gd name="connsiteY3" fmla="*/ 1260968 h 1623842"/>
                  <a:gd name="connsiteX4" fmla="*/ 1052741 w 1626655"/>
                  <a:gd name="connsiteY4" fmla="*/ 1334681 h 1623842"/>
                  <a:gd name="connsiteX5" fmla="*/ 92560 w 1626655"/>
                  <a:gd name="connsiteY5" fmla="*/ 1623842 h 1623842"/>
                  <a:gd name="connsiteX6" fmla="*/ 50649 w 1626655"/>
                  <a:gd name="connsiteY6" fmla="*/ 1531296 h 1623842"/>
                  <a:gd name="connsiteX7" fmla="*/ 0 w 1626655"/>
                  <a:gd name="connsiteY7" fmla="*/ 1246022 h 1623842"/>
                  <a:gd name="connsiteX8" fmla="*/ 1304696 w 1626655"/>
                  <a:gd name="connsiteY8" fmla="*/ 1361 h 1623842"/>
                  <a:gd name="connsiteX9" fmla="*/ 1309670 w 1626655"/>
                  <a:gd name="connsiteY9" fmla="*/ 0 h 1623842"/>
                  <a:gd name="connsiteX10" fmla="*/ 1626655 w 1626655"/>
                  <a:gd name="connsiteY10" fmla="*/ 135002 h 162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655" h="1623842">
                    <a:moveTo>
                      <a:pt x="1626655" y="135002"/>
                    </a:moveTo>
                    <a:lnTo>
                      <a:pt x="1600027" y="146122"/>
                    </a:lnTo>
                    <a:cubicBezTo>
                      <a:pt x="1185010" y="337399"/>
                      <a:pt x="920478" y="626873"/>
                      <a:pt x="920478" y="950851"/>
                    </a:cubicBezTo>
                    <a:cubicBezTo>
                      <a:pt x="920478" y="1058843"/>
                      <a:pt x="949870" y="1163002"/>
                      <a:pt x="1004432" y="1260968"/>
                    </a:cubicBezTo>
                    <a:lnTo>
                      <a:pt x="1052741" y="1334681"/>
                    </a:lnTo>
                    <a:lnTo>
                      <a:pt x="92560" y="1623842"/>
                    </a:lnTo>
                    <a:lnTo>
                      <a:pt x="50649" y="1531296"/>
                    </a:lnTo>
                    <a:cubicBezTo>
                      <a:pt x="17440" y="1439150"/>
                      <a:pt x="0" y="1343743"/>
                      <a:pt x="0" y="1246022"/>
                    </a:cubicBezTo>
                    <a:cubicBezTo>
                      <a:pt x="0" y="708561"/>
                      <a:pt x="527561" y="241061"/>
                      <a:pt x="1304696" y="1361"/>
                    </a:cubicBezTo>
                    <a:lnTo>
                      <a:pt x="1309670" y="0"/>
                    </a:lnTo>
                    <a:lnTo>
                      <a:pt x="1626655" y="13500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1" name="任意多边形: 形状 10"/>
              <p:cNvSpPr/>
              <p:nvPr/>
            </p:nvSpPr>
            <p:spPr>
              <a:xfrm rot="18901977">
                <a:off x="6247718" y="4196700"/>
                <a:ext cx="2378818" cy="1184476"/>
              </a:xfrm>
              <a:custGeom>
                <a:avLst/>
                <a:gdLst>
                  <a:gd name="connsiteX0" fmla="*/ 2378818 w 2378818"/>
                  <a:gd name="connsiteY0" fmla="*/ 514563 h 1184476"/>
                  <a:gd name="connsiteX1" fmla="*/ 2160177 w 2378818"/>
                  <a:gd name="connsiteY1" fmla="*/ 1184476 h 1184476"/>
                  <a:gd name="connsiteX2" fmla="*/ 1999447 w 2378818"/>
                  <a:gd name="connsiteY2" fmla="*/ 1179869 h 1184476"/>
                  <a:gd name="connsiteX3" fmla="*/ 62221 w 2378818"/>
                  <a:gd name="connsiteY3" fmla="*/ 446385 h 1184476"/>
                  <a:gd name="connsiteX4" fmla="*/ 0 w 2378818"/>
                  <a:gd name="connsiteY4" fmla="*/ 373047 h 1184476"/>
                  <a:gd name="connsiteX5" fmla="*/ 935914 w 2378818"/>
                  <a:gd name="connsiteY5" fmla="*/ 0 h 1184476"/>
                  <a:gd name="connsiteX6" fmla="*/ 1000723 w 2378818"/>
                  <a:gd name="connsiteY6" fmla="*/ 59576 h 1184476"/>
                  <a:gd name="connsiteX7" fmla="*/ 2358250 w 2378818"/>
                  <a:gd name="connsiteY7" fmla="*/ 513983 h 1184476"/>
                  <a:gd name="connsiteX8" fmla="*/ 2378818 w 2378818"/>
                  <a:gd name="connsiteY8" fmla="*/ 514563 h 11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818" h="1184476">
                    <a:moveTo>
                      <a:pt x="2378818" y="514563"/>
                    </a:moveTo>
                    <a:lnTo>
                      <a:pt x="2160177" y="1184476"/>
                    </a:lnTo>
                    <a:lnTo>
                      <a:pt x="1999447" y="1179869"/>
                    </a:lnTo>
                    <a:cubicBezTo>
                      <a:pt x="1161368" y="1131543"/>
                      <a:pt x="446008" y="847520"/>
                      <a:pt x="62221" y="446385"/>
                    </a:cubicBezTo>
                    <a:lnTo>
                      <a:pt x="0" y="373047"/>
                    </a:lnTo>
                    <a:lnTo>
                      <a:pt x="935914" y="0"/>
                    </a:lnTo>
                    <a:lnTo>
                      <a:pt x="1000723" y="59576"/>
                    </a:lnTo>
                    <a:cubicBezTo>
                      <a:pt x="1302745" y="309241"/>
                      <a:pt x="1793269" y="481940"/>
                      <a:pt x="2358250" y="513983"/>
                    </a:cubicBezTo>
                    <a:lnTo>
                      <a:pt x="2378818" y="5145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grpSp>
        <p:sp>
          <p:nvSpPr>
            <p:cNvPr id="4" name="文本框 3"/>
            <p:cNvSpPr txBox="1"/>
            <p:nvPr/>
          </p:nvSpPr>
          <p:spPr>
            <a:xfrm>
              <a:off x="5226655" y="3167847"/>
              <a:ext cx="1625600" cy="491913"/>
            </a:xfrm>
            <a:prstGeom prst="rect">
              <a:avLst/>
            </a:prstGeom>
            <a:noFill/>
          </p:spPr>
          <p:txBody>
            <a:bodyPr wrap="none" lIns="0" tIns="0" rIns="0" bIns="0" rtlCol="0">
              <a:spAutoFit/>
            </a:bodyPr>
            <a:lstStyle/>
            <a:p>
              <a:pPr algn="ctr"/>
              <a:r>
                <a:rPr lang="zh-CN" sz="2400" dirty="0">
                  <a:solidFill>
                    <a:schemeClr val="tx2"/>
                  </a:solidFill>
                </a:rPr>
                <a:t>研究内容</a:t>
              </a:r>
              <a:endParaRPr lang="zh-CN" sz="2400" dirty="0">
                <a:solidFill>
                  <a:schemeClr val="tx2"/>
                </a:solidFill>
              </a:endParaRPr>
            </a:p>
          </p:txBody>
        </p:sp>
        <p:pic>
          <p:nvPicPr>
            <p:cNvPr id="5" name="图形 4" descr="垃圾桶"/>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778856" y="2544208"/>
              <a:ext cx="521197" cy="521197"/>
            </a:xfrm>
            <a:prstGeom prst="rect">
              <a:avLst/>
            </a:prstGeom>
          </p:spPr>
        </p:pic>
      </p:grpSp>
      <p:sp>
        <p:nvSpPr>
          <p:cNvPr id="12" name="矩形 11"/>
          <p:cNvSpPr/>
          <p:nvPr/>
        </p:nvSpPr>
        <p:spPr>
          <a:xfrm>
            <a:off x="0" y="159544"/>
            <a:ext cx="178594" cy="37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4" name="组合 13"/>
          <p:cNvGrpSpPr/>
          <p:nvPr/>
        </p:nvGrpSpPr>
        <p:grpSpPr>
          <a:xfrm>
            <a:off x="5801678" y="817325"/>
            <a:ext cx="3244692" cy="553720"/>
            <a:chOff x="8090364" y="1432630"/>
            <a:chExt cx="2430508" cy="738293"/>
          </a:xfrm>
        </p:grpSpPr>
        <p:sp>
          <p:nvSpPr>
            <p:cNvPr id="16" name="文本框 15"/>
            <p:cNvSpPr txBox="1"/>
            <p:nvPr/>
          </p:nvSpPr>
          <p:spPr>
            <a:xfrm>
              <a:off x="8332951" y="1432630"/>
              <a:ext cx="2187921" cy="738293"/>
            </a:xfrm>
            <a:prstGeom prst="rect">
              <a:avLst/>
            </a:prstGeom>
            <a:noFill/>
          </p:spPr>
          <p:txBody>
            <a:bodyPr wrap="square" lIns="0" tIns="0" rIns="0" bIns="0" rtlCol="0" anchor="ctr">
              <a:spAutoFit/>
            </a:bodyPr>
            <a:lstStyle/>
            <a:p>
              <a:pPr>
                <a:buClr>
                  <a:schemeClr val="accent3"/>
                </a:buClr>
              </a:pPr>
              <a:r>
                <a:rPr lang="zh-CN" altLang="en-US" b="1" dirty="0">
                  <a:solidFill>
                    <a:schemeClr val="tx1"/>
                  </a:solidFill>
                  <a:latin typeface="+mj-ea"/>
                  <a:ea typeface="+mj-ea"/>
                </a:rPr>
                <a:t>3.指向高阶思维培养的小学语文学历案的设计研究</a:t>
              </a:r>
              <a:endParaRPr lang="zh-CN" altLang="en-US" b="1" dirty="0">
                <a:solidFill>
                  <a:schemeClr val="tx1"/>
                </a:solidFill>
                <a:latin typeface="+mj-ea"/>
                <a:ea typeface="+mj-ea"/>
              </a:endParaRPr>
            </a:p>
          </p:txBody>
        </p:sp>
        <p:sp>
          <p:nvSpPr>
            <p:cNvPr id="17" name="椭圆 16"/>
            <p:cNvSpPr/>
            <p:nvPr/>
          </p:nvSpPr>
          <p:spPr>
            <a:xfrm>
              <a:off x="8090364" y="174442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8" name="组合 17"/>
          <p:cNvGrpSpPr/>
          <p:nvPr/>
        </p:nvGrpSpPr>
        <p:grpSpPr>
          <a:xfrm>
            <a:off x="6353175" y="1954054"/>
            <a:ext cx="2693194" cy="830580"/>
            <a:chOff x="8090364" y="1248055"/>
            <a:chExt cx="2810085" cy="1107440"/>
          </a:xfrm>
        </p:grpSpPr>
        <p:sp>
          <p:nvSpPr>
            <p:cNvPr id="20" name="文本框 19"/>
            <p:cNvSpPr txBox="1"/>
            <p:nvPr/>
          </p:nvSpPr>
          <p:spPr>
            <a:xfrm>
              <a:off x="8332903" y="1248055"/>
              <a:ext cx="2567546" cy="1107440"/>
            </a:xfrm>
            <a:prstGeom prst="rect">
              <a:avLst/>
            </a:prstGeom>
            <a:noFill/>
          </p:spPr>
          <p:txBody>
            <a:bodyPr wrap="square" lIns="0" tIns="0" rIns="0" bIns="0" rtlCol="0" anchor="ctr">
              <a:spAutoFit/>
            </a:bodyPr>
            <a:lstStyle/>
            <a:p>
              <a:pPr>
                <a:buClr>
                  <a:schemeClr val="accent3"/>
                </a:buClr>
              </a:pPr>
              <a:r>
                <a:rPr lang="en-US" altLang="zh-CN" b="1" dirty="0">
                  <a:solidFill>
                    <a:schemeClr val="tx1"/>
                  </a:solidFill>
                  <a:latin typeface="+mj-ea"/>
                  <a:ea typeface="+mj-ea"/>
                </a:rPr>
                <a:t>4.</a:t>
              </a:r>
              <a:r>
                <a:rPr lang="zh-CN" altLang="en-US" b="1" dirty="0">
                  <a:solidFill>
                    <a:schemeClr val="tx1"/>
                  </a:solidFill>
                  <a:latin typeface="+mj-ea"/>
                  <a:ea typeface="+mj-ea"/>
                </a:rPr>
                <a:t>指向形成培养小学生高阶思维能力的基本样态研究</a:t>
              </a:r>
              <a:endParaRPr lang="zh-CN" altLang="en-US" b="1" dirty="0">
                <a:solidFill>
                  <a:schemeClr val="tx1"/>
                </a:solidFill>
                <a:latin typeface="+mj-ea"/>
                <a:ea typeface="+mj-ea"/>
              </a:endParaRPr>
            </a:p>
          </p:txBody>
        </p:sp>
        <p:sp>
          <p:nvSpPr>
            <p:cNvPr id="21" name="椭圆 20"/>
            <p:cNvSpPr/>
            <p:nvPr/>
          </p:nvSpPr>
          <p:spPr>
            <a:xfrm>
              <a:off x="8090364" y="1744425"/>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2" name="组合 21"/>
          <p:cNvGrpSpPr/>
          <p:nvPr/>
        </p:nvGrpSpPr>
        <p:grpSpPr>
          <a:xfrm>
            <a:off x="5390198" y="3306446"/>
            <a:ext cx="3567113" cy="553720"/>
            <a:chOff x="8090364" y="1432629"/>
            <a:chExt cx="2810085" cy="738293"/>
          </a:xfrm>
        </p:grpSpPr>
        <p:sp>
          <p:nvSpPr>
            <p:cNvPr id="24" name="文本框 23"/>
            <p:cNvSpPr txBox="1"/>
            <p:nvPr/>
          </p:nvSpPr>
          <p:spPr>
            <a:xfrm>
              <a:off x="8332903" y="1432629"/>
              <a:ext cx="2567546" cy="738293"/>
            </a:xfrm>
            <a:prstGeom prst="rect">
              <a:avLst/>
            </a:prstGeom>
            <a:noFill/>
          </p:spPr>
          <p:txBody>
            <a:bodyPr wrap="square" lIns="0" tIns="0" rIns="0" bIns="0" rtlCol="0" anchor="ctr">
              <a:spAutoFit/>
            </a:bodyPr>
            <a:lstStyle/>
            <a:p>
              <a:pPr>
                <a:buClr>
                  <a:schemeClr val="accent3"/>
                </a:buClr>
              </a:pPr>
              <a:r>
                <a:rPr lang="en-US" altLang="zh-CN" b="1" dirty="0">
                  <a:solidFill>
                    <a:schemeClr val="tx1"/>
                  </a:solidFill>
                  <a:latin typeface="+mj-ea"/>
                  <a:ea typeface="+mj-ea"/>
                </a:rPr>
                <a:t>5.</a:t>
              </a:r>
              <a:r>
                <a:rPr lang="zh-CN" altLang="en-US" b="1" dirty="0">
                  <a:solidFill>
                    <a:schemeClr val="tx1"/>
                  </a:solidFill>
                  <a:latin typeface="+mj-ea"/>
                  <a:ea typeface="+mj-ea"/>
                </a:rPr>
                <a:t>指向形成培养小学生高阶思维能力的基本样态研究</a:t>
              </a:r>
              <a:endParaRPr lang="zh-CN" altLang="en-US" b="1" dirty="0">
                <a:solidFill>
                  <a:schemeClr val="tx1"/>
                </a:solidFill>
                <a:latin typeface="+mj-ea"/>
                <a:ea typeface="+mj-ea"/>
              </a:endParaRPr>
            </a:p>
          </p:txBody>
        </p:sp>
        <p:sp>
          <p:nvSpPr>
            <p:cNvPr id="25" name="椭圆 24"/>
            <p:cNvSpPr/>
            <p:nvPr/>
          </p:nvSpPr>
          <p:spPr>
            <a:xfrm>
              <a:off x="8090364" y="174442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6" name="组合 25"/>
          <p:cNvGrpSpPr/>
          <p:nvPr/>
        </p:nvGrpSpPr>
        <p:grpSpPr>
          <a:xfrm>
            <a:off x="336233" y="2983548"/>
            <a:ext cx="2763679" cy="553720"/>
            <a:chOff x="1276350" y="1432629"/>
            <a:chExt cx="2825286" cy="738293"/>
          </a:xfrm>
        </p:grpSpPr>
        <p:sp>
          <p:nvSpPr>
            <p:cNvPr id="28" name="文本框 27"/>
            <p:cNvSpPr txBox="1"/>
            <p:nvPr/>
          </p:nvSpPr>
          <p:spPr>
            <a:xfrm>
              <a:off x="1276350" y="1432629"/>
              <a:ext cx="2569721" cy="738293"/>
            </a:xfrm>
            <a:prstGeom prst="rect">
              <a:avLst/>
            </a:prstGeom>
            <a:noFill/>
          </p:spPr>
          <p:txBody>
            <a:bodyPr wrap="square" lIns="0" tIns="0" rIns="0" bIns="0" rtlCol="0" anchor="ctr">
              <a:spAutoFit/>
            </a:bodyPr>
            <a:lstStyle/>
            <a:p>
              <a:pPr algn="l">
                <a:buClr>
                  <a:schemeClr val="accent3"/>
                </a:buClr>
              </a:pPr>
              <a:r>
                <a:rPr lang="zh-CN" altLang="en-US" b="1" dirty="0">
                  <a:solidFill>
                    <a:schemeClr val="tx1"/>
                  </a:solidFill>
                  <a:latin typeface="+mj-ea"/>
                  <a:ea typeface="+mj-ea"/>
                </a:rPr>
                <a:t>2.小学生学习过程的现状调查研究和归因研究</a:t>
              </a:r>
              <a:endParaRPr lang="zh-CN" altLang="en-US" b="1" dirty="0">
                <a:solidFill>
                  <a:schemeClr val="tx1"/>
                </a:solidFill>
                <a:latin typeface="+mj-ea"/>
                <a:ea typeface="+mj-ea"/>
              </a:endParaRPr>
            </a:p>
          </p:txBody>
        </p:sp>
        <p:sp>
          <p:nvSpPr>
            <p:cNvPr id="29" name="椭圆 28"/>
            <p:cNvSpPr/>
            <p:nvPr/>
          </p:nvSpPr>
          <p:spPr>
            <a:xfrm>
              <a:off x="3995151" y="1744425"/>
              <a:ext cx="106485"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0" name="组合 29"/>
          <p:cNvGrpSpPr/>
          <p:nvPr/>
        </p:nvGrpSpPr>
        <p:grpSpPr>
          <a:xfrm>
            <a:off x="667226" y="1471427"/>
            <a:ext cx="3067526" cy="553720"/>
            <a:chOff x="1276350" y="1432381"/>
            <a:chExt cx="2825286" cy="738794"/>
          </a:xfrm>
        </p:grpSpPr>
        <p:sp>
          <p:nvSpPr>
            <p:cNvPr id="32" name="文本框 31"/>
            <p:cNvSpPr txBox="1"/>
            <p:nvPr/>
          </p:nvSpPr>
          <p:spPr>
            <a:xfrm>
              <a:off x="1276350" y="1432381"/>
              <a:ext cx="2569721" cy="738794"/>
            </a:xfrm>
            <a:prstGeom prst="rect">
              <a:avLst/>
            </a:prstGeom>
            <a:noFill/>
          </p:spPr>
          <p:txBody>
            <a:bodyPr wrap="square" lIns="0" tIns="0" rIns="0" bIns="0" rtlCol="0" anchor="ctr">
              <a:spAutoFit/>
            </a:bodyPr>
            <a:lstStyle/>
            <a:p>
              <a:pPr algn="l">
                <a:buClr>
                  <a:schemeClr val="accent3"/>
                </a:buClr>
              </a:pPr>
              <a:r>
                <a:rPr lang="zh-CN" altLang="en-US" b="1" dirty="0">
                  <a:solidFill>
                    <a:schemeClr val="tx1"/>
                  </a:solidFill>
                  <a:latin typeface="+mj-ea"/>
                  <a:ea typeface="+mj-ea"/>
                </a:rPr>
                <a:t>1.语文学习任务设计与高阶思维培养的文献研究</a:t>
              </a:r>
              <a:endParaRPr lang="zh-CN" altLang="en-US" b="1" dirty="0">
                <a:solidFill>
                  <a:schemeClr val="tx1"/>
                </a:solidFill>
                <a:latin typeface="+mj-ea"/>
                <a:ea typeface="+mj-ea"/>
              </a:endParaRPr>
            </a:p>
          </p:txBody>
        </p:sp>
        <p:sp>
          <p:nvSpPr>
            <p:cNvPr id="33" name="椭圆 32"/>
            <p:cNvSpPr/>
            <p:nvPr/>
          </p:nvSpPr>
          <p:spPr>
            <a:xfrm>
              <a:off x="3995151" y="1744425"/>
              <a:ext cx="106485"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7" name="组合 56"/>
          <p:cNvGrpSpPr/>
          <p:nvPr/>
        </p:nvGrpSpPr>
        <p:grpSpPr>
          <a:xfrm>
            <a:off x="251520" y="210918"/>
            <a:ext cx="360040" cy="344608"/>
            <a:chOff x="251520" y="210918"/>
            <a:chExt cx="360040" cy="344608"/>
          </a:xfrm>
        </p:grpSpPr>
        <p:sp>
          <p:nvSpPr>
            <p:cNvPr id="58" name="矩形 57"/>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矩形 58"/>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0" name="直接连接符 59"/>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670843" y="62454"/>
            <a:ext cx="1198880" cy="553085"/>
          </a:xfrm>
          <a:prstGeom prst="rect">
            <a:avLst/>
          </a:prstGeom>
        </p:spPr>
        <p:txBody>
          <a:bodyPr wrap="none">
            <a:spAutoFit/>
          </a:bodyPr>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研究内容</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28"/>
          <p:cNvCxnSpPr/>
          <p:nvPr/>
        </p:nvCxnSpPr>
        <p:spPr>
          <a:xfrm>
            <a:off x="4992996" y="3147814"/>
            <a:ext cx="3312368" cy="0"/>
          </a:xfrm>
          <a:prstGeom prst="line">
            <a:avLst/>
          </a:prstGeom>
          <a:noFill/>
          <a:ln w="9525" cap="flat" cmpd="sng" algn="ctr">
            <a:solidFill>
              <a:schemeClr val="tx1">
                <a:lumMod val="50000"/>
                <a:lumOff val="50000"/>
              </a:schemeClr>
            </a:solidFill>
            <a:prstDash val="dash"/>
          </a:ln>
          <a:effectLst/>
        </p:spPr>
      </p:cxnSp>
      <p:sp>
        <p:nvSpPr>
          <p:cNvPr id="33" name="矩形 32"/>
          <p:cNvSpPr/>
          <p:nvPr/>
        </p:nvSpPr>
        <p:spPr>
          <a:xfrm>
            <a:off x="971680" y="844163"/>
            <a:ext cx="5243830" cy="460375"/>
          </a:xfrm>
          <a:prstGeom prst="rect">
            <a:avLst/>
          </a:prstGeom>
        </p:spPr>
        <p:txBody>
          <a:bodyPr wrap="none">
            <a:spAutoFit/>
          </a:bodyPr>
          <a:lstStyle/>
          <a:p>
            <a:pPr algn="l"/>
            <a:r>
              <a:rPr lang="zh-CN" altLang="en-US" sz="2400" dirty="0">
                <a:solidFill>
                  <a:srgbClr val="2E6CB5"/>
                </a:solidFill>
                <a:latin typeface="华文行楷" panose="02010800040101010101" charset="-122"/>
                <a:ea typeface="华文行楷" panose="02010800040101010101" charset="-122"/>
                <a:cs typeface="华文行楷" panose="02010800040101010101" charset="-122"/>
              </a:rPr>
              <a:t>1.学程建构与高阶思维培养的文献研究</a:t>
            </a:r>
            <a:endParaRPr lang="zh-CN" altLang="en-US" sz="2400" dirty="0">
              <a:solidFill>
                <a:srgbClr val="2E6CB5"/>
              </a:solidFill>
              <a:latin typeface="华文行楷" panose="02010800040101010101" charset="-122"/>
              <a:ea typeface="华文行楷" panose="02010800040101010101" charset="-122"/>
              <a:cs typeface="华文行楷" panose="02010800040101010101" charset="-122"/>
            </a:endParaRPr>
          </a:p>
        </p:txBody>
      </p:sp>
      <p:grpSp>
        <p:nvGrpSpPr>
          <p:cNvPr id="35" name="组合 34"/>
          <p:cNvGrpSpPr/>
          <p:nvPr/>
        </p:nvGrpSpPr>
        <p:grpSpPr>
          <a:xfrm>
            <a:off x="251520" y="210918"/>
            <a:ext cx="360040" cy="344608"/>
            <a:chOff x="251520" y="210918"/>
            <a:chExt cx="360040" cy="344608"/>
          </a:xfrm>
        </p:grpSpPr>
        <p:sp>
          <p:nvSpPr>
            <p:cNvPr id="37" name="矩形 36"/>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70843" y="62454"/>
            <a:ext cx="1198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研究内容</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23" name="矩形 22"/>
          <p:cNvSpPr/>
          <p:nvPr/>
        </p:nvSpPr>
        <p:spPr>
          <a:xfrm>
            <a:off x="970915" y="1635760"/>
            <a:ext cx="7661910" cy="2168525"/>
          </a:xfrm>
          <a:prstGeom prst="rect">
            <a:avLst/>
          </a:prstGeom>
        </p:spPr>
        <p:txBody>
          <a:bodyPr wrap="square">
            <a:spAutoFit/>
          </a:bodyPr>
          <a:lstStyle/>
          <a:p>
            <a:pPr>
              <a:lnSpc>
                <a:spcPct val="150000"/>
              </a:lnSpc>
            </a:pPr>
            <a:r>
              <a:rPr lang="en-US" altLang="zh-CN" b="1" dirty="0">
                <a:latin typeface="仿宋" panose="02010609060101010101" charset="-122"/>
                <a:ea typeface="仿宋" panose="02010609060101010101" charset="-122"/>
                <a:cs typeface="仿宋" panose="02010609060101010101" charset="-122"/>
              </a:rPr>
              <a:t>    </a:t>
            </a:r>
            <a:r>
              <a:rPr lang="zh-CN" altLang="en-US" b="1" dirty="0">
                <a:latin typeface="仿宋" panose="02010609060101010101" charset="-122"/>
                <a:ea typeface="仿宋" panose="02010609060101010101" charset="-122"/>
                <a:cs typeface="仿宋" panose="02010609060101010101" charset="-122"/>
              </a:rPr>
              <a:t>研究要点：①通过中国知网、百度学术等网站和搜索引擎，查阅“学程建构”和“高阶思维培养”相关文献，进行数据分析，理论梳理总结，形成初步的认识。②了解学程建构，高阶思维培养理论研究和实践研究的现状，并与目前小学语文教学的现状进行分析对比，取长补短，找到研究的突破口和重心点。</a:t>
            </a:r>
            <a:endParaRPr lang="zh-CN" altLang="en-US" b="1" dirty="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20199" y="918810"/>
            <a:ext cx="1929642" cy="631019"/>
            <a:chOff x="9281" y="1929"/>
            <a:chExt cx="4052" cy="1325"/>
          </a:xfrm>
        </p:grpSpPr>
        <p:sp>
          <p:nvSpPr>
            <p:cNvPr id="11" name="文本框 10"/>
            <p:cNvSpPr txBox="1"/>
            <p:nvPr/>
          </p:nvSpPr>
          <p:spPr>
            <a:xfrm>
              <a:off x="11093" y="2252"/>
              <a:ext cx="2240" cy="745"/>
            </a:xfrm>
            <a:prstGeom prst="rect">
              <a:avLst/>
            </a:prstGeom>
            <a:noFill/>
            <a:ln>
              <a:noFill/>
            </a:ln>
          </p:spPr>
          <p:txBody>
            <a:bodyPr wrap="none" lIns="0" tIns="0" rIns="0" bIns="0" rtlCol="0">
              <a:spAutoFit/>
            </a:bodyPr>
            <a:lstStyle/>
            <a:p>
              <a:pPr>
                <a:lnSpc>
                  <a:spcPct val="110000"/>
                </a:lnSpc>
              </a:pPr>
              <a:r>
                <a:rPr lang="zh-CN" altLang="en-US" sz="2100" dirty="0">
                  <a:solidFill>
                    <a:schemeClr val="tx2"/>
                  </a:solidFill>
                  <a:latin typeface="+mj-ea"/>
                  <a:ea typeface="+mj-ea"/>
                </a:rPr>
                <a:t>研究内容</a:t>
              </a:r>
              <a:endParaRPr lang="zh-CN" altLang="en-US" sz="2100" dirty="0">
                <a:solidFill>
                  <a:schemeClr val="tx2"/>
                </a:solidFill>
                <a:latin typeface="+mj-ea"/>
                <a:ea typeface="+mj-ea"/>
              </a:endParaRPr>
            </a:p>
          </p:txBody>
        </p:sp>
        <p:grpSp>
          <p:nvGrpSpPr>
            <p:cNvPr id="4" name="组合 3"/>
            <p:cNvGrpSpPr/>
            <p:nvPr/>
          </p:nvGrpSpPr>
          <p:grpSpPr>
            <a:xfrm>
              <a:off x="9281" y="1929"/>
              <a:ext cx="1325" cy="1325"/>
              <a:chOff x="5292743" y="1120926"/>
              <a:chExt cx="1022332" cy="1022332"/>
            </a:xfrm>
          </p:grpSpPr>
          <p:sp>
            <p:nvSpPr>
              <p:cNvPr id="12" name="椭圆 11"/>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4" name="文本框 33"/>
            <p:cNvSpPr txBox="1"/>
            <p:nvPr/>
          </p:nvSpPr>
          <p:spPr>
            <a:xfrm>
              <a:off x="9508" y="1956"/>
              <a:ext cx="873" cy="1257"/>
            </a:xfrm>
            <a:prstGeom prst="rect">
              <a:avLst/>
            </a:prstGeom>
            <a:noFill/>
          </p:spPr>
          <p:txBody>
            <a:bodyPr wrap="none" rtlCol="0">
              <a:spAutoFit/>
            </a:bodyPr>
            <a:lstStyle/>
            <a:p>
              <a:pPr algn="ctr"/>
              <a:r>
                <a:rPr lang="en-US" altLang="zh-CN" sz="3300" dirty="0">
                  <a:solidFill>
                    <a:schemeClr val="bg1"/>
                  </a:solidFill>
                </a:rPr>
                <a:t>5</a:t>
              </a:r>
              <a:endParaRPr lang="en-US" altLang="zh-CN" sz="3300" dirty="0">
                <a:solidFill>
                  <a:schemeClr val="bg1"/>
                </a:solidFill>
              </a:endParaRPr>
            </a:p>
          </p:txBody>
        </p:sp>
      </p:grpSp>
      <p:sp>
        <p:nvSpPr>
          <p:cNvPr id="36" name="文本框 35"/>
          <p:cNvSpPr txBox="1"/>
          <p:nvPr/>
        </p:nvSpPr>
        <p:spPr>
          <a:xfrm>
            <a:off x="5282951" y="1943916"/>
            <a:ext cx="2400300" cy="354965"/>
          </a:xfrm>
          <a:prstGeom prst="rect">
            <a:avLst/>
          </a:prstGeom>
          <a:noFill/>
          <a:ln>
            <a:noFill/>
          </a:ln>
        </p:spPr>
        <p:txBody>
          <a:bodyPr wrap="none" lIns="0" tIns="0" rIns="0" bIns="0" rtlCol="0">
            <a:spAutoFit/>
          </a:bodyPr>
          <a:lstStyle/>
          <a:p>
            <a:pPr>
              <a:lnSpc>
                <a:spcPct val="110000"/>
              </a:lnSpc>
            </a:pPr>
            <a:r>
              <a:rPr lang="zh-CN" altLang="en-US" sz="2100" dirty="0">
                <a:solidFill>
                  <a:schemeClr val="tx2"/>
                </a:solidFill>
                <a:latin typeface="+mj-ea"/>
                <a:ea typeface="+mj-ea"/>
              </a:rPr>
              <a:t>研究思路与过程方法</a:t>
            </a:r>
            <a:endParaRPr lang="zh-CN" altLang="en-US" sz="2100" dirty="0">
              <a:solidFill>
                <a:schemeClr val="tx2"/>
              </a:solidFill>
              <a:latin typeface="+mj-ea"/>
              <a:ea typeface="+mj-ea"/>
            </a:endParaRPr>
          </a:p>
        </p:txBody>
      </p:sp>
      <p:grpSp>
        <p:nvGrpSpPr>
          <p:cNvPr id="37" name="组合 36"/>
          <p:cNvGrpSpPr/>
          <p:nvPr/>
        </p:nvGrpSpPr>
        <p:grpSpPr>
          <a:xfrm>
            <a:off x="4420199" y="1790348"/>
            <a:ext cx="631019" cy="631019"/>
            <a:chOff x="5292743" y="1120926"/>
            <a:chExt cx="1022332" cy="1022332"/>
          </a:xfrm>
        </p:grpSpPr>
        <p:sp>
          <p:nvSpPr>
            <p:cNvPr id="39" name="椭圆 38"/>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sp>
        <p:nvSpPr>
          <p:cNvPr id="38" name="文本框 37"/>
          <p:cNvSpPr txBox="1"/>
          <p:nvPr/>
        </p:nvSpPr>
        <p:spPr>
          <a:xfrm>
            <a:off x="4527746" y="1803027"/>
            <a:ext cx="415925" cy="598805"/>
          </a:xfrm>
          <a:prstGeom prst="rect">
            <a:avLst/>
          </a:prstGeom>
          <a:noFill/>
        </p:spPr>
        <p:txBody>
          <a:bodyPr wrap="none" rtlCol="0">
            <a:spAutoFit/>
          </a:bodyPr>
          <a:lstStyle/>
          <a:p>
            <a:pPr algn="ctr"/>
            <a:r>
              <a:rPr lang="en-US" altLang="zh-CN" sz="3300" dirty="0">
                <a:solidFill>
                  <a:schemeClr val="bg1"/>
                </a:solidFill>
              </a:rPr>
              <a:t>6</a:t>
            </a:r>
            <a:endParaRPr lang="en-US" altLang="zh-CN" sz="3300" dirty="0">
              <a:solidFill>
                <a:schemeClr val="bg1"/>
              </a:solidFill>
            </a:endParaRPr>
          </a:p>
        </p:txBody>
      </p:sp>
      <p:sp>
        <p:nvSpPr>
          <p:cNvPr id="42" name="文本框 41"/>
          <p:cNvSpPr txBox="1"/>
          <p:nvPr/>
        </p:nvSpPr>
        <p:spPr>
          <a:xfrm>
            <a:off x="5283200" y="2815590"/>
            <a:ext cx="3834130" cy="839470"/>
          </a:xfrm>
          <a:prstGeom prst="rect">
            <a:avLst/>
          </a:prstGeom>
          <a:noFill/>
          <a:ln>
            <a:noFill/>
          </a:ln>
        </p:spPr>
        <p:txBody>
          <a:bodyPr wrap="square" lIns="0" tIns="0" rIns="0" bIns="0" rtlCol="0">
            <a:spAutoFit/>
          </a:bodyPr>
          <a:lstStyle/>
          <a:p>
            <a:pPr marL="0" lvl="1" algn="l" defTabSz="457200">
              <a:lnSpc>
                <a:spcPct val="150000"/>
              </a:lnSpc>
            </a:pPr>
            <a:r>
              <a:rPr lang="zh-CN" altLang="en-US" sz="2100" dirty="0">
                <a:solidFill>
                  <a:schemeClr val="tx2"/>
                </a:solidFill>
                <a:latin typeface="+mj-ea"/>
                <a:ea typeface="+mj-ea"/>
                <a:sym typeface="+mn-ea"/>
              </a:rPr>
              <a:t>研究前段工作及下步计划</a:t>
            </a:r>
            <a:endParaRPr lang="zh-CN" altLang="en-US" sz="2100" dirty="0">
              <a:solidFill>
                <a:schemeClr val="tx2"/>
              </a:solidFill>
              <a:latin typeface="+mj-ea"/>
              <a:ea typeface="+mj-ea"/>
            </a:endParaRPr>
          </a:p>
          <a:p>
            <a:pPr>
              <a:lnSpc>
                <a:spcPct val="110000"/>
              </a:lnSpc>
            </a:pPr>
            <a:endParaRPr lang="zh-CN" altLang="en-US" sz="2100" dirty="0">
              <a:solidFill>
                <a:schemeClr val="tx2"/>
              </a:solidFill>
              <a:latin typeface="+mj-ea"/>
              <a:ea typeface="+mj-ea"/>
            </a:endParaRPr>
          </a:p>
        </p:txBody>
      </p:sp>
      <p:grpSp>
        <p:nvGrpSpPr>
          <p:cNvPr id="43" name="组合 42"/>
          <p:cNvGrpSpPr/>
          <p:nvPr/>
        </p:nvGrpSpPr>
        <p:grpSpPr>
          <a:xfrm>
            <a:off x="4420199" y="2661885"/>
            <a:ext cx="631019" cy="631019"/>
            <a:chOff x="5292743" y="1120926"/>
            <a:chExt cx="1022332" cy="1022332"/>
          </a:xfrm>
        </p:grpSpPr>
        <p:sp>
          <p:nvSpPr>
            <p:cNvPr id="45" name="椭圆 44"/>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椭圆 45"/>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sp>
        <p:nvSpPr>
          <p:cNvPr id="44" name="文本框 43"/>
          <p:cNvSpPr txBox="1"/>
          <p:nvPr/>
        </p:nvSpPr>
        <p:spPr>
          <a:xfrm>
            <a:off x="4527746" y="2674565"/>
            <a:ext cx="415925" cy="598805"/>
          </a:xfrm>
          <a:prstGeom prst="rect">
            <a:avLst/>
          </a:prstGeom>
          <a:noFill/>
        </p:spPr>
        <p:txBody>
          <a:bodyPr wrap="none" rtlCol="0">
            <a:spAutoFit/>
          </a:bodyPr>
          <a:lstStyle/>
          <a:p>
            <a:pPr algn="ctr"/>
            <a:r>
              <a:rPr lang="en-US" altLang="zh-CN" sz="3300" dirty="0">
                <a:solidFill>
                  <a:schemeClr val="bg1"/>
                </a:solidFill>
              </a:rPr>
              <a:t>7</a:t>
            </a:r>
            <a:endParaRPr lang="en-US" altLang="zh-CN" sz="3300" dirty="0">
              <a:solidFill>
                <a:schemeClr val="bg1"/>
              </a:solidFill>
            </a:endParaRPr>
          </a:p>
        </p:txBody>
      </p:sp>
      <p:sp>
        <p:nvSpPr>
          <p:cNvPr id="48" name="文本框 47"/>
          <p:cNvSpPr txBox="1"/>
          <p:nvPr/>
        </p:nvSpPr>
        <p:spPr>
          <a:xfrm>
            <a:off x="5282951" y="3686991"/>
            <a:ext cx="1066800" cy="354965"/>
          </a:xfrm>
          <a:prstGeom prst="rect">
            <a:avLst/>
          </a:prstGeom>
          <a:noFill/>
          <a:ln>
            <a:noFill/>
          </a:ln>
        </p:spPr>
        <p:txBody>
          <a:bodyPr wrap="none" lIns="0" tIns="0" rIns="0" bIns="0" rtlCol="0">
            <a:spAutoFit/>
          </a:bodyPr>
          <a:lstStyle/>
          <a:p>
            <a:pPr>
              <a:lnSpc>
                <a:spcPct val="110000"/>
              </a:lnSpc>
            </a:pPr>
            <a:r>
              <a:rPr lang="zh-CN" altLang="en-US" sz="2100" dirty="0">
                <a:solidFill>
                  <a:schemeClr val="tx2"/>
                </a:solidFill>
                <a:latin typeface="+mj-ea"/>
                <a:ea typeface="+mj-ea"/>
              </a:rPr>
              <a:t>研究成果</a:t>
            </a:r>
            <a:endParaRPr lang="zh-CN" altLang="en-US" sz="2100" dirty="0">
              <a:solidFill>
                <a:schemeClr val="tx2"/>
              </a:solidFill>
              <a:latin typeface="+mj-ea"/>
              <a:ea typeface="+mj-ea"/>
            </a:endParaRPr>
          </a:p>
        </p:txBody>
      </p:sp>
      <p:grpSp>
        <p:nvGrpSpPr>
          <p:cNvPr id="49" name="组合 48"/>
          <p:cNvGrpSpPr/>
          <p:nvPr/>
        </p:nvGrpSpPr>
        <p:grpSpPr>
          <a:xfrm>
            <a:off x="4420199" y="3533423"/>
            <a:ext cx="631019" cy="631019"/>
            <a:chOff x="5292743" y="1120926"/>
            <a:chExt cx="1022332" cy="1022332"/>
          </a:xfrm>
        </p:grpSpPr>
        <p:sp>
          <p:nvSpPr>
            <p:cNvPr id="51" name="椭圆 50"/>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52" name="椭圆 51"/>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0" name="文本框 49"/>
          <p:cNvSpPr txBox="1"/>
          <p:nvPr/>
        </p:nvSpPr>
        <p:spPr>
          <a:xfrm>
            <a:off x="4527746" y="3546102"/>
            <a:ext cx="415925" cy="598805"/>
          </a:xfrm>
          <a:prstGeom prst="rect">
            <a:avLst/>
          </a:prstGeom>
          <a:noFill/>
        </p:spPr>
        <p:txBody>
          <a:bodyPr wrap="none" rtlCol="0">
            <a:spAutoFit/>
          </a:bodyPr>
          <a:lstStyle/>
          <a:p>
            <a:pPr algn="ctr"/>
            <a:r>
              <a:rPr lang="en-US" altLang="zh-CN" sz="3300" dirty="0">
                <a:solidFill>
                  <a:schemeClr val="bg1"/>
                </a:solidFill>
              </a:rPr>
              <a:t>8</a:t>
            </a:r>
            <a:endParaRPr lang="en-US" altLang="zh-CN" sz="3300" dirty="0">
              <a:solidFill>
                <a:schemeClr val="bg1"/>
              </a:solidFill>
            </a:endParaRPr>
          </a:p>
        </p:txBody>
      </p:sp>
      <p:grpSp>
        <p:nvGrpSpPr>
          <p:cNvPr id="3" name="组合 2"/>
          <p:cNvGrpSpPr/>
          <p:nvPr/>
        </p:nvGrpSpPr>
        <p:grpSpPr>
          <a:xfrm>
            <a:off x="942023" y="2380298"/>
            <a:ext cx="3796665" cy="631031"/>
            <a:chOff x="9281" y="1929"/>
            <a:chExt cx="7972" cy="1325"/>
          </a:xfrm>
        </p:grpSpPr>
        <p:sp>
          <p:nvSpPr>
            <p:cNvPr id="5" name="文本框 4"/>
            <p:cNvSpPr txBox="1"/>
            <p:nvPr/>
          </p:nvSpPr>
          <p:spPr>
            <a:xfrm>
              <a:off x="11093" y="2252"/>
              <a:ext cx="6160" cy="745"/>
            </a:xfrm>
            <a:prstGeom prst="rect">
              <a:avLst/>
            </a:prstGeom>
            <a:noFill/>
            <a:ln>
              <a:noFill/>
            </a:ln>
          </p:spPr>
          <p:txBody>
            <a:bodyPr wrap="none" lIns="0" tIns="0" rIns="0" bIns="0" rtlCol="0">
              <a:spAutoFit/>
            </a:bodyPr>
            <a:p>
              <a:pPr>
                <a:lnSpc>
                  <a:spcPct val="110000"/>
                </a:lnSpc>
              </a:pPr>
              <a:r>
                <a:rPr lang="zh-CN" altLang="en-US" sz="2100" dirty="0">
                  <a:solidFill>
                    <a:schemeClr val="tx2"/>
                  </a:solidFill>
                  <a:latin typeface="+mj-ea"/>
                  <a:ea typeface="+mj-ea"/>
                </a:rPr>
                <a:t>国内外统一领域研究现状</a:t>
              </a:r>
              <a:endParaRPr lang="zh-CN" altLang="en-US" sz="2100" dirty="0">
                <a:solidFill>
                  <a:schemeClr val="tx2"/>
                </a:solidFill>
                <a:latin typeface="+mj-ea"/>
                <a:ea typeface="+mj-ea"/>
              </a:endParaRPr>
            </a:p>
          </p:txBody>
        </p:sp>
        <p:grpSp>
          <p:nvGrpSpPr>
            <p:cNvPr id="6" name="组合 5"/>
            <p:cNvGrpSpPr/>
            <p:nvPr/>
          </p:nvGrpSpPr>
          <p:grpSpPr>
            <a:xfrm>
              <a:off x="9281" y="1929"/>
              <a:ext cx="1325" cy="1325"/>
              <a:chOff x="5292743" y="1120926"/>
              <a:chExt cx="1022332" cy="1022332"/>
            </a:xfrm>
          </p:grpSpPr>
          <p:sp>
            <p:nvSpPr>
              <p:cNvPr id="7" name="椭圆 6"/>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8" name="椭圆 7"/>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9" name="文本框 8"/>
            <p:cNvSpPr txBox="1"/>
            <p:nvPr/>
          </p:nvSpPr>
          <p:spPr>
            <a:xfrm>
              <a:off x="9507" y="1956"/>
              <a:ext cx="873" cy="1257"/>
            </a:xfrm>
            <a:prstGeom prst="rect">
              <a:avLst/>
            </a:prstGeom>
            <a:noFill/>
          </p:spPr>
          <p:txBody>
            <a:bodyPr wrap="none" rtlCol="0">
              <a:spAutoFit/>
            </a:bodyPr>
            <a:p>
              <a:pPr algn="ctr"/>
              <a:r>
                <a:rPr lang="en-US" altLang="zh-CN" sz="3300" dirty="0">
                  <a:solidFill>
                    <a:schemeClr val="bg1"/>
                  </a:solidFill>
                </a:rPr>
                <a:t>2</a:t>
              </a:r>
              <a:endParaRPr lang="en-US" altLang="zh-CN" sz="3300" dirty="0">
                <a:solidFill>
                  <a:schemeClr val="bg1"/>
                </a:solidFill>
              </a:endParaRPr>
            </a:p>
          </p:txBody>
        </p:sp>
      </p:grpSp>
      <p:grpSp>
        <p:nvGrpSpPr>
          <p:cNvPr id="10" name="组合 9"/>
          <p:cNvGrpSpPr/>
          <p:nvPr/>
        </p:nvGrpSpPr>
        <p:grpSpPr>
          <a:xfrm>
            <a:off x="942023" y="3238500"/>
            <a:ext cx="2463165" cy="631031"/>
            <a:chOff x="9281" y="1929"/>
            <a:chExt cx="5172" cy="1325"/>
          </a:xfrm>
        </p:grpSpPr>
        <p:sp>
          <p:nvSpPr>
            <p:cNvPr id="13" name="文本框 12"/>
            <p:cNvSpPr txBox="1"/>
            <p:nvPr/>
          </p:nvSpPr>
          <p:spPr>
            <a:xfrm>
              <a:off x="11093" y="2252"/>
              <a:ext cx="3360" cy="745"/>
            </a:xfrm>
            <a:prstGeom prst="rect">
              <a:avLst/>
            </a:prstGeom>
            <a:noFill/>
            <a:ln>
              <a:noFill/>
            </a:ln>
          </p:spPr>
          <p:txBody>
            <a:bodyPr wrap="none" lIns="0" tIns="0" rIns="0" bIns="0" rtlCol="0">
              <a:spAutoFit/>
            </a:bodyPr>
            <a:lstStyle/>
            <a:p>
              <a:pPr>
                <a:lnSpc>
                  <a:spcPct val="110000"/>
                </a:lnSpc>
              </a:pPr>
              <a:r>
                <a:rPr lang="zh-CN" altLang="en-US" sz="2100" dirty="0">
                  <a:solidFill>
                    <a:schemeClr val="tx2"/>
                  </a:solidFill>
                  <a:latin typeface="+mj-ea"/>
                  <a:ea typeface="+mj-ea"/>
                </a:rPr>
                <a:t>核心概念界定</a:t>
              </a:r>
              <a:endParaRPr lang="zh-CN" altLang="en-US" sz="2100" dirty="0">
                <a:solidFill>
                  <a:schemeClr val="tx2"/>
                </a:solidFill>
                <a:latin typeface="+mj-ea"/>
                <a:ea typeface="+mj-ea"/>
              </a:endParaRPr>
            </a:p>
          </p:txBody>
        </p:sp>
        <p:grpSp>
          <p:nvGrpSpPr>
            <p:cNvPr id="14" name="组合 13"/>
            <p:cNvGrpSpPr/>
            <p:nvPr/>
          </p:nvGrpSpPr>
          <p:grpSpPr>
            <a:xfrm>
              <a:off x="9281" y="1929"/>
              <a:ext cx="1325" cy="1325"/>
              <a:chOff x="5292743" y="1120926"/>
              <a:chExt cx="1022332" cy="1022332"/>
            </a:xfrm>
          </p:grpSpPr>
          <p:sp>
            <p:nvSpPr>
              <p:cNvPr id="15" name="椭圆 14"/>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椭圆 15"/>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7" name="文本框 16"/>
            <p:cNvSpPr txBox="1"/>
            <p:nvPr/>
          </p:nvSpPr>
          <p:spPr>
            <a:xfrm>
              <a:off x="9508" y="1956"/>
              <a:ext cx="873" cy="1257"/>
            </a:xfrm>
            <a:prstGeom prst="rect">
              <a:avLst/>
            </a:prstGeom>
            <a:noFill/>
          </p:spPr>
          <p:txBody>
            <a:bodyPr wrap="none" rtlCol="0">
              <a:spAutoFit/>
            </a:bodyPr>
            <a:lstStyle/>
            <a:p>
              <a:pPr algn="ctr"/>
              <a:r>
                <a:rPr lang="en-US" altLang="zh-CN" sz="3300" dirty="0">
                  <a:solidFill>
                    <a:schemeClr val="bg1"/>
                  </a:solidFill>
                </a:rPr>
                <a:t>3</a:t>
              </a:r>
              <a:endParaRPr lang="en-US" altLang="zh-CN" sz="3300" dirty="0">
                <a:solidFill>
                  <a:schemeClr val="bg1"/>
                </a:solidFill>
              </a:endParaRPr>
            </a:p>
          </p:txBody>
        </p:sp>
      </p:grpSp>
      <p:grpSp>
        <p:nvGrpSpPr>
          <p:cNvPr id="19" name="组合 18"/>
          <p:cNvGrpSpPr/>
          <p:nvPr/>
        </p:nvGrpSpPr>
        <p:grpSpPr>
          <a:xfrm>
            <a:off x="942499" y="4091464"/>
            <a:ext cx="1929765" cy="631031"/>
            <a:chOff x="9281" y="1929"/>
            <a:chExt cx="4052" cy="1325"/>
          </a:xfrm>
        </p:grpSpPr>
        <p:sp>
          <p:nvSpPr>
            <p:cNvPr id="20" name="文本框 19"/>
            <p:cNvSpPr txBox="1"/>
            <p:nvPr/>
          </p:nvSpPr>
          <p:spPr>
            <a:xfrm>
              <a:off x="11093" y="2252"/>
              <a:ext cx="2240" cy="745"/>
            </a:xfrm>
            <a:prstGeom prst="rect">
              <a:avLst/>
            </a:prstGeom>
            <a:noFill/>
            <a:ln>
              <a:noFill/>
            </a:ln>
          </p:spPr>
          <p:txBody>
            <a:bodyPr wrap="none" lIns="0" tIns="0" rIns="0" bIns="0" rtlCol="0">
              <a:spAutoFit/>
            </a:bodyPr>
            <a:lstStyle/>
            <a:p>
              <a:pPr>
                <a:lnSpc>
                  <a:spcPct val="110000"/>
                </a:lnSpc>
              </a:pPr>
              <a:r>
                <a:rPr lang="zh-CN" altLang="en-US" sz="2100" dirty="0">
                  <a:solidFill>
                    <a:schemeClr val="tx2"/>
                  </a:solidFill>
                  <a:latin typeface="+mj-ea"/>
                  <a:ea typeface="+mj-ea"/>
                </a:rPr>
                <a:t>研究目标</a:t>
              </a:r>
              <a:endParaRPr lang="zh-CN" altLang="en-US" sz="2100" dirty="0">
                <a:solidFill>
                  <a:schemeClr val="tx2"/>
                </a:solidFill>
                <a:latin typeface="+mj-ea"/>
                <a:ea typeface="+mj-ea"/>
              </a:endParaRPr>
            </a:p>
          </p:txBody>
        </p:sp>
        <p:grpSp>
          <p:nvGrpSpPr>
            <p:cNvPr id="21" name="组合 20"/>
            <p:cNvGrpSpPr/>
            <p:nvPr/>
          </p:nvGrpSpPr>
          <p:grpSpPr>
            <a:xfrm>
              <a:off x="9281" y="1929"/>
              <a:ext cx="1325" cy="1325"/>
              <a:chOff x="5292743" y="1120926"/>
              <a:chExt cx="1022332" cy="1022332"/>
            </a:xfrm>
          </p:grpSpPr>
          <p:sp>
            <p:nvSpPr>
              <p:cNvPr id="22" name="椭圆 21"/>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4" name="文本框 23"/>
            <p:cNvSpPr txBox="1"/>
            <p:nvPr/>
          </p:nvSpPr>
          <p:spPr>
            <a:xfrm>
              <a:off x="9508" y="1956"/>
              <a:ext cx="873" cy="1257"/>
            </a:xfrm>
            <a:prstGeom prst="rect">
              <a:avLst/>
            </a:prstGeom>
            <a:noFill/>
          </p:spPr>
          <p:txBody>
            <a:bodyPr wrap="none" rtlCol="0">
              <a:spAutoFit/>
            </a:bodyPr>
            <a:lstStyle/>
            <a:p>
              <a:pPr algn="ctr"/>
              <a:r>
                <a:rPr lang="en-US" altLang="zh-CN" sz="3300" dirty="0">
                  <a:solidFill>
                    <a:schemeClr val="bg1"/>
                  </a:solidFill>
                </a:rPr>
                <a:t>4</a:t>
              </a:r>
              <a:endParaRPr lang="en-US" altLang="zh-CN" sz="3300" dirty="0">
                <a:solidFill>
                  <a:schemeClr val="bg1"/>
                </a:solidFill>
              </a:endParaRPr>
            </a:p>
          </p:txBody>
        </p:sp>
      </p:grpSp>
      <p:sp>
        <p:nvSpPr>
          <p:cNvPr id="35" name="任意多边形: 形状 34"/>
          <p:cNvSpPr/>
          <p:nvPr/>
        </p:nvSpPr>
        <p:spPr>
          <a:xfrm>
            <a:off x="-132024" y="4772104"/>
            <a:ext cx="9408048" cy="371395"/>
          </a:xfrm>
          <a:custGeom>
            <a:avLst/>
            <a:gdLst>
              <a:gd name="connsiteX0" fmla="*/ 4704024 w 9408048"/>
              <a:gd name="connsiteY0" fmla="*/ 0 h 555526"/>
              <a:gd name="connsiteX1" fmla="*/ 9331231 w 9408048"/>
              <a:gd name="connsiteY1" fmla="*/ 533831 h 555526"/>
              <a:gd name="connsiteX2" fmla="*/ 9408048 w 9408048"/>
              <a:gd name="connsiteY2" fmla="*/ 555526 h 555526"/>
              <a:gd name="connsiteX3" fmla="*/ 0 w 9408048"/>
              <a:gd name="connsiteY3" fmla="*/ 555526 h 555526"/>
              <a:gd name="connsiteX4" fmla="*/ 76817 w 9408048"/>
              <a:gd name="connsiteY4" fmla="*/ 533831 h 555526"/>
              <a:gd name="connsiteX5" fmla="*/ 4704024 w 9408048"/>
              <a:gd name="connsiteY5" fmla="*/ 0 h 55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8048" h="555526">
                <a:moveTo>
                  <a:pt x="4704024" y="0"/>
                </a:moveTo>
                <a:cubicBezTo>
                  <a:pt x="6418046" y="0"/>
                  <a:pt x="8010368" y="196798"/>
                  <a:pt x="9331231" y="533831"/>
                </a:cubicBezTo>
                <a:lnTo>
                  <a:pt x="9408048" y="555526"/>
                </a:lnTo>
                <a:lnTo>
                  <a:pt x="0" y="555526"/>
                </a:lnTo>
                <a:lnTo>
                  <a:pt x="76817" y="533831"/>
                </a:lnTo>
                <a:cubicBezTo>
                  <a:pt x="1397680" y="196798"/>
                  <a:pt x="2990002" y="0"/>
                  <a:pt x="4704024" y="0"/>
                </a:cubicBezTo>
                <a:close/>
              </a:path>
            </a:pathLst>
          </a:custGeom>
          <a:solidFill>
            <a:srgbClr val="2E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5" name="组合 24"/>
          <p:cNvGrpSpPr/>
          <p:nvPr/>
        </p:nvGrpSpPr>
        <p:grpSpPr>
          <a:xfrm>
            <a:off x="811530" y="153035"/>
            <a:ext cx="1459971" cy="1274445"/>
            <a:chOff x="3347864" y="-1100658"/>
            <a:chExt cx="2232248" cy="2233208"/>
          </a:xfrm>
        </p:grpSpPr>
        <p:grpSp>
          <p:nvGrpSpPr>
            <p:cNvPr id="26" name="组 24"/>
            <p:cNvGrpSpPr/>
            <p:nvPr/>
          </p:nvGrpSpPr>
          <p:grpSpPr>
            <a:xfrm>
              <a:off x="3347864" y="-1100658"/>
              <a:ext cx="2232248" cy="2233208"/>
              <a:chOff x="3429320" y="1717342"/>
              <a:chExt cx="1119580" cy="1220560"/>
            </a:xfrm>
          </p:grpSpPr>
          <p:sp>
            <p:nvSpPr>
              <p:cNvPr id="27" name="矩形 10"/>
              <p:cNvSpPr>
                <a:spLocks noChangeAspect="1"/>
              </p:cNvSpPr>
              <p:nvPr/>
            </p:nvSpPr>
            <p:spPr>
              <a:xfrm>
                <a:off x="3429320" y="171734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28" name="矩形 10"/>
              <p:cNvSpPr/>
              <p:nvPr/>
            </p:nvSpPr>
            <p:spPr>
              <a:xfrm>
                <a:off x="3604102" y="1899002"/>
                <a:ext cx="770016" cy="89471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70C0"/>
              </a:soli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29" name="标题 1"/>
            <p:cNvSpPr txBox="1"/>
            <p:nvPr>
              <p:custDataLst>
                <p:tags r:id="rId1"/>
              </p:custDataLst>
            </p:nvPr>
          </p:nvSpPr>
          <p:spPr bwMode="auto">
            <a:xfrm>
              <a:off x="3476993" y="-647785"/>
              <a:ext cx="2061209" cy="54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zh-CN" altLang="en-US" sz="4200" dirty="0">
                  <a:solidFill>
                    <a:prstClr val="white"/>
                  </a:solidFill>
                  <a:latin typeface="微软雅黑" panose="020B0503020204020204" pitchFamily="34" charset="-122"/>
                  <a:ea typeface="微软雅黑" panose="020B0503020204020204" pitchFamily="34" charset="-122"/>
                  <a:cs typeface="Times New Roman" panose="02020603050405020304" charset="0"/>
                </a:rPr>
                <a:t>目录</a:t>
              </a:r>
              <a:endParaRPr lang="en-US" altLang="zh-CN" sz="4200" dirty="0">
                <a:solidFill>
                  <a:prstClr val="white"/>
                </a:solidFill>
                <a:latin typeface="微软雅黑" panose="020B0503020204020204" pitchFamily="34" charset="-122"/>
                <a:ea typeface="微软雅黑" panose="020B0503020204020204" pitchFamily="34" charset="-122"/>
                <a:cs typeface="Times New Roman" panose="02020603050405020304" charset="0"/>
              </a:endParaRPr>
            </a:p>
          </p:txBody>
        </p:sp>
      </p:grpSp>
      <p:grpSp>
        <p:nvGrpSpPr>
          <p:cNvPr id="30" name="组合 29"/>
          <p:cNvGrpSpPr/>
          <p:nvPr/>
        </p:nvGrpSpPr>
        <p:grpSpPr>
          <a:xfrm>
            <a:off x="978218" y="1548448"/>
            <a:ext cx="2463165" cy="631031"/>
            <a:chOff x="9281" y="1929"/>
            <a:chExt cx="5172" cy="1325"/>
          </a:xfrm>
        </p:grpSpPr>
        <p:sp>
          <p:nvSpPr>
            <p:cNvPr id="31" name="文本框 30"/>
            <p:cNvSpPr txBox="1"/>
            <p:nvPr/>
          </p:nvSpPr>
          <p:spPr>
            <a:xfrm>
              <a:off x="11093" y="2252"/>
              <a:ext cx="3360" cy="745"/>
            </a:xfrm>
            <a:prstGeom prst="rect">
              <a:avLst/>
            </a:prstGeom>
            <a:noFill/>
            <a:ln>
              <a:noFill/>
            </a:ln>
          </p:spPr>
          <p:txBody>
            <a:bodyPr wrap="none" lIns="0" tIns="0" rIns="0" bIns="0" rtlCol="0">
              <a:spAutoFit/>
            </a:bodyPr>
            <a:p>
              <a:pPr>
                <a:lnSpc>
                  <a:spcPct val="110000"/>
                </a:lnSpc>
              </a:pPr>
              <a:r>
                <a:rPr lang="zh-CN" altLang="en-US" sz="2100" dirty="0">
                  <a:solidFill>
                    <a:schemeClr val="tx2"/>
                  </a:solidFill>
                  <a:latin typeface="+mj-ea"/>
                  <a:ea typeface="+mj-ea"/>
                </a:rPr>
                <a:t>课题研究背景</a:t>
              </a:r>
              <a:endParaRPr lang="zh-CN" altLang="en-US" sz="2100" dirty="0">
                <a:solidFill>
                  <a:schemeClr val="tx2"/>
                </a:solidFill>
                <a:latin typeface="+mj-ea"/>
                <a:ea typeface="+mj-ea"/>
              </a:endParaRPr>
            </a:p>
          </p:txBody>
        </p:sp>
        <p:grpSp>
          <p:nvGrpSpPr>
            <p:cNvPr id="32" name="组合 31"/>
            <p:cNvGrpSpPr/>
            <p:nvPr/>
          </p:nvGrpSpPr>
          <p:grpSpPr>
            <a:xfrm>
              <a:off x="9281" y="1929"/>
              <a:ext cx="1325" cy="1325"/>
              <a:chOff x="5292743" y="1120926"/>
              <a:chExt cx="1022332" cy="1022332"/>
            </a:xfrm>
          </p:grpSpPr>
          <p:sp>
            <p:nvSpPr>
              <p:cNvPr id="33" name="椭圆 32"/>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1" name="椭圆 40"/>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47" name="文本框 46"/>
            <p:cNvSpPr txBox="1"/>
            <p:nvPr/>
          </p:nvSpPr>
          <p:spPr>
            <a:xfrm>
              <a:off x="9507" y="1956"/>
              <a:ext cx="873" cy="1257"/>
            </a:xfrm>
            <a:prstGeom prst="rect">
              <a:avLst/>
            </a:prstGeom>
            <a:noFill/>
          </p:spPr>
          <p:txBody>
            <a:bodyPr wrap="none" rtlCol="0">
              <a:spAutoFit/>
            </a:bodyPr>
            <a:p>
              <a:pPr algn="ctr"/>
              <a:r>
                <a:rPr lang="en-US" altLang="zh-CN" sz="3300" dirty="0">
                  <a:solidFill>
                    <a:schemeClr val="bg1"/>
                  </a:solidFill>
                </a:rPr>
                <a:t>1</a:t>
              </a:r>
              <a:endParaRPr lang="zh-CN" altLang="en-US" sz="3300" dirty="0">
                <a:solidFill>
                  <a:schemeClr val="bg1"/>
                </a:solidFill>
              </a:endParaRP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28"/>
          <p:cNvCxnSpPr/>
          <p:nvPr/>
        </p:nvCxnSpPr>
        <p:spPr>
          <a:xfrm>
            <a:off x="4992996" y="3147814"/>
            <a:ext cx="3312368" cy="0"/>
          </a:xfrm>
          <a:prstGeom prst="line">
            <a:avLst/>
          </a:prstGeom>
          <a:noFill/>
          <a:ln w="9525" cap="flat" cmpd="sng" algn="ctr">
            <a:solidFill>
              <a:schemeClr val="tx1">
                <a:lumMod val="50000"/>
                <a:lumOff val="50000"/>
              </a:schemeClr>
            </a:solidFill>
            <a:prstDash val="dash"/>
          </a:ln>
          <a:effectLst/>
        </p:spPr>
      </p:cxnSp>
      <p:sp>
        <p:nvSpPr>
          <p:cNvPr id="33" name="矩形 32"/>
          <p:cNvSpPr/>
          <p:nvPr/>
        </p:nvSpPr>
        <p:spPr>
          <a:xfrm>
            <a:off x="971680" y="844163"/>
            <a:ext cx="6209030" cy="460375"/>
          </a:xfrm>
          <a:prstGeom prst="rect">
            <a:avLst/>
          </a:prstGeom>
        </p:spPr>
        <p:txBody>
          <a:bodyPr wrap="none">
            <a:spAutoFit/>
          </a:bodyPr>
          <a:lstStyle/>
          <a:p>
            <a:pPr algn="l"/>
            <a:r>
              <a:rPr lang="zh-CN" altLang="en-US" sz="2400" dirty="0">
                <a:solidFill>
                  <a:srgbClr val="2E6CB5"/>
                </a:solidFill>
                <a:latin typeface="华文行楷" panose="02010800040101010101" charset="-122"/>
                <a:ea typeface="华文行楷" panose="02010800040101010101" charset="-122"/>
                <a:cs typeface="华文行楷" panose="02010800040101010101" charset="-122"/>
              </a:rPr>
              <a:t>2.小学生学习过程的现状调查研究和归因研究</a:t>
            </a:r>
            <a:endParaRPr lang="zh-CN" altLang="en-US" sz="2400" dirty="0">
              <a:solidFill>
                <a:srgbClr val="2E6CB5"/>
              </a:solidFill>
              <a:latin typeface="华文行楷" panose="02010800040101010101" charset="-122"/>
              <a:ea typeface="华文行楷" panose="02010800040101010101" charset="-122"/>
              <a:cs typeface="华文行楷" panose="02010800040101010101" charset="-122"/>
            </a:endParaRPr>
          </a:p>
        </p:txBody>
      </p:sp>
      <p:grpSp>
        <p:nvGrpSpPr>
          <p:cNvPr id="35" name="组合 34"/>
          <p:cNvGrpSpPr/>
          <p:nvPr/>
        </p:nvGrpSpPr>
        <p:grpSpPr>
          <a:xfrm>
            <a:off x="251520" y="210918"/>
            <a:ext cx="360040" cy="344608"/>
            <a:chOff x="251520" y="210918"/>
            <a:chExt cx="360040" cy="344608"/>
          </a:xfrm>
        </p:grpSpPr>
        <p:sp>
          <p:nvSpPr>
            <p:cNvPr id="37" name="矩形 36"/>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70843" y="62454"/>
            <a:ext cx="1198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研究内容</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23" name="矩形 22"/>
          <p:cNvSpPr/>
          <p:nvPr/>
        </p:nvSpPr>
        <p:spPr>
          <a:xfrm>
            <a:off x="970915" y="1635760"/>
            <a:ext cx="7661910" cy="2168525"/>
          </a:xfrm>
          <a:prstGeom prst="rect">
            <a:avLst/>
          </a:prstGeom>
        </p:spPr>
        <p:txBody>
          <a:bodyPr wrap="square">
            <a:spAutoFit/>
          </a:bodyPr>
          <a:lstStyle/>
          <a:p>
            <a:pPr>
              <a:lnSpc>
                <a:spcPct val="150000"/>
              </a:lnSpc>
            </a:pPr>
            <a:r>
              <a:rPr lang="en-US" altLang="zh-CN" b="1" dirty="0">
                <a:latin typeface="仿宋" panose="02010609060101010101" charset="-122"/>
                <a:ea typeface="仿宋" panose="02010609060101010101" charset="-122"/>
                <a:cs typeface="仿宋" panose="02010609060101010101" charset="-122"/>
              </a:rPr>
              <a:t>    </a:t>
            </a:r>
            <a:r>
              <a:rPr lang="zh-CN" altLang="en-US" b="1" dirty="0">
                <a:latin typeface="仿宋" panose="02010609060101010101" charset="-122"/>
                <a:ea typeface="仿宋" panose="02010609060101010101" charset="-122"/>
                <a:cs typeface="仿宋" panose="02010609060101010101" charset="-122"/>
              </a:rPr>
              <a:t>研究要点：①通过走进课堂、实地调查；翻阅教案集、分析比照；个别访谈、专题研讨等形式，采集来自日常实践的大量信息，准确把握目前小学语文教学的真实现状，分析小学生语文课堂学习的基本动态，形成详实可信、有理有据的调查报告。②澄清现状、梳理问题，并进行深入分析，寻找问题背后的原因，使研究更有针对性和方向性。</a:t>
            </a:r>
            <a:endParaRPr lang="zh-CN" altLang="en-US" b="1" dirty="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28"/>
          <p:cNvCxnSpPr/>
          <p:nvPr/>
        </p:nvCxnSpPr>
        <p:spPr>
          <a:xfrm>
            <a:off x="4992996" y="3147814"/>
            <a:ext cx="3312368" cy="0"/>
          </a:xfrm>
          <a:prstGeom prst="line">
            <a:avLst/>
          </a:prstGeom>
          <a:noFill/>
          <a:ln w="9525" cap="flat" cmpd="sng" algn="ctr">
            <a:solidFill>
              <a:schemeClr val="tx1">
                <a:lumMod val="50000"/>
                <a:lumOff val="50000"/>
              </a:schemeClr>
            </a:solidFill>
            <a:prstDash val="dash"/>
          </a:ln>
          <a:effectLst/>
        </p:spPr>
      </p:cxnSp>
      <p:sp>
        <p:nvSpPr>
          <p:cNvPr id="33" name="矩形 32"/>
          <p:cNvSpPr/>
          <p:nvPr/>
        </p:nvSpPr>
        <p:spPr>
          <a:xfrm>
            <a:off x="971680" y="844163"/>
            <a:ext cx="6840855" cy="460375"/>
          </a:xfrm>
          <a:prstGeom prst="rect">
            <a:avLst/>
          </a:prstGeom>
        </p:spPr>
        <p:txBody>
          <a:bodyPr wrap="none">
            <a:spAutoFit/>
          </a:bodyPr>
          <a:lstStyle/>
          <a:p>
            <a:pPr algn="l"/>
            <a:r>
              <a:rPr lang="zh-CN" altLang="en-US" sz="2400" dirty="0">
                <a:solidFill>
                  <a:srgbClr val="2E6CB5"/>
                </a:solidFill>
                <a:latin typeface="华文行楷" panose="02010800040101010101" charset="-122"/>
                <a:ea typeface="华文行楷" panose="02010800040101010101" charset="-122"/>
                <a:cs typeface="华文行楷" panose="02010800040101010101" charset="-122"/>
              </a:rPr>
              <a:t>3.指向高阶思维培养的小学语文学历案的设计研究</a:t>
            </a:r>
            <a:endParaRPr lang="zh-CN" altLang="en-US" sz="2400" dirty="0">
              <a:solidFill>
                <a:srgbClr val="2E6CB5"/>
              </a:solidFill>
              <a:latin typeface="华文行楷" panose="02010800040101010101" charset="-122"/>
              <a:ea typeface="华文行楷" panose="02010800040101010101" charset="-122"/>
              <a:cs typeface="华文行楷" panose="02010800040101010101" charset="-122"/>
            </a:endParaRPr>
          </a:p>
        </p:txBody>
      </p:sp>
      <p:grpSp>
        <p:nvGrpSpPr>
          <p:cNvPr id="35" name="组合 34"/>
          <p:cNvGrpSpPr/>
          <p:nvPr/>
        </p:nvGrpSpPr>
        <p:grpSpPr>
          <a:xfrm>
            <a:off x="251520" y="210918"/>
            <a:ext cx="360040" cy="344608"/>
            <a:chOff x="251520" y="210918"/>
            <a:chExt cx="360040" cy="344608"/>
          </a:xfrm>
        </p:grpSpPr>
        <p:sp>
          <p:nvSpPr>
            <p:cNvPr id="37" name="矩形 36"/>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70843" y="62454"/>
            <a:ext cx="1198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研究内容</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23" name="矩形 22"/>
          <p:cNvSpPr/>
          <p:nvPr/>
        </p:nvSpPr>
        <p:spPr>
          <a:xfrm>
            <a:off x="899795" y="1636395"/>
            <a:ext cx="7499350" cy="922020"/>
          </a:xfrm>
          <a:prstGeom prst="rect">
            <a:avLst/>
          </a:prstGeom>
        </p:spPr>
        <p:txBody>
          <a:bodyPr wrap="square">
            <a:spAutoFit/>
          </a:bodyPr>
          <a:lstStyle/>
          <a:p>
            <a:pPr>
              <a:lnSpc>
                <a:spcPct val="150000"/>
              </a:lnSpc>
            </a:pPr>
            <a:r>
              <a:rPr lang="en-US" altLang="zh-CN" b="1" dirty="0">
                <a:latin typeface="仿宋" panose="02010609060101010101" charset="-122"/>
                <a:ea typeface="仿宋" panose="02010609060101010101" charset="-122"/>
                <a:cs typeface="仿宋" panose="02010609060101010101" charset="-122"/>
              </a:rPr>
              <a:t>    </a:t>
            </a:r>
            <a:r>
              <a:rPr lang="zh-CN" altLang="en-US" b="1" dirty="0">
                <a:latin typeface="仿宋" panose="02010609060101010101" charset="-122"/>
                <a:ea typeface="仿宋" panose="02010609060101010101" charset="-122"/>
                <a:cs typeface="仿宋" panose="02010609060101010101" charset="-122"/>
              </a:rPr>
              <a:t>研究要点：① 教学内容重组优化的研究。②真实任务情境的研究。③高阶学习活动支持的研究。④学历案的编制研究。</a:t>
            </a:r>
            <a:endParaRPr lang="zh-CN" altLang="en-US" b="1" dirty="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28"/>
          <p:cNvCxnSpPr/>
          <p:nvPr/>
        </p:nvCxnSpPr>
        <p:spPr>
          <a:xfrm>
            <a:off x="4992996" y="3147814"/>
            <a:ext cx="3312368" cy="0"/>
          </a:xfrm>
          <a:prstGeom prst="line">
            <a:avLst/>
          </a:prstGeom>
          <a:noFill/>
          <a:ln w="9525" cap="flat" cmpd="sng" algn="ctr">
            <a:solidFill>
              <a:schemeClr val="tx1">
                <a:lumMod val="50000"/>
                <a:lumOff val="50000"/>
              </a:schemeClr>
            </a:solidFill>
            <a:prstDash val="dash"/>
          </a:ln>
          <a:effectLst/>
        </p:spPr>
      </p:cxnSp>
      <p:sp>
        <p:nvSpPr>
          <p:cNvPr id="33" name="矩形 32"/>
          <p:cNvSpPr/>
          <p:nvPr/>
        </p:nvSpPr>
        <p:spPr>
          <a:xfrm>
            <a:off x="971680" y="844163"/>
            <a:ext cx="6510655" cy="460375"/>
          </a:xfrm>
          <a:prstGeom prst="rect">
            <a:avLst/>
          </a:prstGeom>
        </p:spPr>
        <p:txBody>
          <a:bodyPr wrap="none">
            <a:spAutoFit/>
          </a:bodyPr>
          <a:lstStyle/>
          <a:p>
            <a:pPr algn="l"/>
            <a:r>
              <a:rPr lang="zh-CN" altLang="en-US" sz="2400" dirty="0">
                <a:solidFill>
                  <a:srgbClr val="2E6CB5"/>
                </a:solidFill>
                <a:latin typeface="华文行楷" panose="02010800040101010101" charset="-122"/>
                <a:ea typeface="华文行楷" panose="02010800040101010101" charset="-122"/>
                <a:cs typeface="华文行楷" panose="02010800040101010101" charset="-122"/>
              </a:rPr>
              <a:t>4.指向培养小学生高阶思维能力的基本样态研究</a:t>
            </a:r>
            <a:endParaRPr lang="zh-CN" altLang="en-US" sz="2400" dirty="0">
              <a:solidFill>
                <a:srgbClr val="2E6CB5"/>
              </a:solidFill>
              <a:latin typeface="华文行楷" panose="02010800040101010101" charset="-122"/>
              <a:ea typeface="华文行楷" panose="02010800040101010101" charset="-122"/>
              <a:cs typeface="华文行楷" panose="02010800040101010101" charset="-122"/>
            </a:endParaRPr>
          </a:p>
        </p:txBody>
      </p:sp>
      <p:grpSp>
        <p:nvGrpSpPr>
          <p:cNvPr id="35" name="组合 34"/>
          <p:cNvGrpSpPr/>
          <p:nvPr/>
        </p:nvGrpSpPr>
        <p:grpSpPr>
          <a:xfrm>
            <a:off x="251520" y="210918"/>
            <a:ext cx="360040" cy="344608"/>
            <a:chOff x="251520" y="210918"/>
            <a:chExt cx="360040" cy="344608"/>
          </a:xfrm>
        </p:grpSpPr>
        <p:sp>
          <p:nvSpPr>
            <p:cNvPr id="37" name="矩形 36"/>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70843" y="62454"/>
            <a:ext cx="1198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研究内容</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23" name="矩形 22"/>
          <p:cNvSpPr/>
          <p:nvPr/>
        </p:nvSpPr>
        <p:spPr>
          <a:xfrm>
            <a:off x="970915" y="1492250"/>
            <a:ext cx="7661910" cy="2584450"/>
          </a:xfrm>
          <a:prstGeom prst="rect">
            <a:avLst/>
          </a:prstGeom>
        </p:spPr>
        <p:txBody>
          <a:bodyPr wrap="square">
            <a:spAutoFit/>
          </a:bodyPr>
          <a:lstStyle/>
          <a:p>
            <a:pPr>
              <a:lnSpc>
                <a:spcPct val="150000"/>
              </a:lnSpc>
            </a:pPr>
            <a:r>
              <a:rPr lang="en-US" altLang="zh-CN" b="1" dirty="0">
                <a:latin typeface="仿宋" panose="02010609060101010101" charset="-122"/>
                <a:ea typeface="仿宋" panose="02010609060101010101" charset="-122"/>
                <a:cs typeface="仿宋" panose="02010609060101010101" charset="-122"/>
              </a:rPr>
              <a:t>    </a:t>
            </a:r>
            <a:r>
              <a:rPr lang="zh-CN" altLang="en-US" b="1" dirty="0">
                <a:latin typeface="仿宋" panose="02010609060101010101" charset="-122"/>
                <a:ea typeface="仿宋" panose="02010609060101010101" charset="-122"/>
                <a:cs typeface="仿宋" panose="02010609060101010101" charset="-122"/>
              </a:rPr>
              <a:t>研究要点：① 课堂实践研究。以课堂为主阵地，以学历案为支架，在任务驱动下，引导学生经历真实的学习过程，通过思考、合作、探究，创新等方式，在真实的问题解决中实现自我和共同建构，进而形成高阶思维。②在此基础上，提炼高阶思维导向下的小学语文学程建构的一般模式：独学--共学--研学--延学。学生通过独学--共学--研学--延学，实现自我建构活动，在此过程中呈现自主实践性、合作性、高阶思维的发展性。</a:t>
            </a:r>
            <a:endParaRPr lang="zh-CN" altLang="en-US" b="1" dirty="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28"/>
          <p:cNvCxnSpPr/>
          <p:nvPr/>
        </p:nvCxnSpPr>
        <p:spPr>
          <a:xfrm>
            <a:off x="4992996" y="3147814"/>
            <a:ext cx="3312368" cy="0"/>
          </a:xfrm>
          <a:prstGeom prst="line">
            <a:avLst/>
          </a:prstGeom>
          <a:noFill/>
          <a:ln w="9525" cap="flat" cmpd="sng" algn="ctr">
            <a:solidFill>
              <a:schemeClr val="tx1">
                <a:lumMod val="50000"/>
                <a:lumOff val="50000"/>
              </a:schemeClr>
            </a:solidFill>
            <a:prstDash val="dash"/>
          </a:ln>
          <a:effectLst/>
        </p:spPr>
      </p:cxnSp>
      <p:sp>
        <p:nvSpPr>
          <p:cNvPr id="33" name="矩形 32"/>
          <p:cNvSpPr/>
          <p:nvPr/>
        </p:nvSpPr>
        <p:spPr>
          <a:xfrm>
            <a:off x="971680" y="844163"/>
            <a:ext cx="7120255" cy="460375"/>
          </a:xfrm>
          <a:prstGeom prst="rect">
            <a:avLst/>
          </a:prstGeom>
        </p:spPr>
        <p:txBody>
          <a:bodyPr wrap="none">
            <a:spAutoFit/>
          </a:bodyPr>
          <a:lstStyle/>
          <a:p>
            <a:pPr algn="l"/>
            <a:r>
              <a:rPr lang="zh-CN" altLang="en-US" sz="2400" dirty="0">
                <a:solidFill>
                  <a:srgbClr val="2E6CB5"/>
                </a:solidFill>
                <a:latin typeface="华文行楷" panose="02010800040101010101" charset="-122"/>
                <a:ea typeface="华文行楷" panose="02010800040101010101" charset="-122"/>
                <a:cs typeface="华文行楷" panose="02010800040101010101" charset="-122"/>
              </a:rPr>
              <a:t>5.指向高阶思维培养的小学语文学程建构的评价研究</a:t>
            </a:r>
            <a:endParaRPr lang="zh-CN" altLang="en-US" sz="2400" dirty="0">
              <a:solidFill>
                <a:srgbClr val="2E6CB5"/>
              </a:solidFill>
              <a:latin typeface="华文行楷" panose="02010800040101010101" charset="-122"/>
              <a:ea typeface="华文行楷" panose="02010800040101010101" charset="-122"/>
              <a:cs typeface="华文行楷" panose="02010800040101010101" charset="-122"/>
            </a:endParaRPr>
          </a:p>
        </p:txBody>
      </p:sp>
      <p:grpSp>
        <p:nvGrpSpPr>
          <p:cNvPr id="35" name="组合 34"/>
          <p:cNvGrpSpPr/>
          <p:nvPr/>
        </p:nvGrpSpPr>
        <p:grpSpPr>
          <a:xfrm>
            <a:off x="251520" y="210918"/>
            <a:ext cx="360040" cy="344608"/>
            <a:chOff x="251520" y="210918"/>
            <a:chExt cx="360040" cy="344608"/>
          </a:xfrm>
        </p:grpSpPr>
        <p:sp>
          <p:nvSpPr>
            <p:cNvPr id="37" name="矩形 36"/>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70843" y="62454"/>
            <a:ext cx="1198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研究内容</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23" name="矩形 22"/>
          <p:cNvSpPr/>
          <p:nvPr/>
        </p:nvSpPr>
        <p:spPr>
          <a:xfrm>
            <a:off x="970915" y="1492250"/>
            <a:ext cx="7661910" cy="2168525"/>
          </a:xfrm>
          <a:prstGeom prst="rect">
            <a:avLst/>
          </a:prstGeom>
        </p:spPr>
        <p:txBody>
          <a:bodyPr wrap="square">
            <a:spAutoFit/>
          </a:bodyPr>
          <a:lstStyle/>
          <a:p>
            <a:pPr>
              <a:lnSpc>
                <a:spcPct val="150000"/>
              </a:lnSpc>
            </a:pPr>
            <a:r>
              <a:rPr lang="en-US" altLang="zh-CN" b="1" dirty="0">
                <a:latin typeface="仿宋" panose="02010609060101010101" charset="-122"/>
                <a:ea typeface="仿宋" panose="02010609060101010101" charset="-122"/>
                <a:cs typeface="仿宋" panose="02010609060101010101" charset="-122"/>
              </a:rPr>
              <a:t>    </a:t>
            </a:r>
            <a:r>
              <a:rPr lang="zh-CN" altLang="en-US" b="1" dirty="0">
                <a:latin typeface="仿宋" panose="02010609060101010101" charset="-122"/>
                <a:ea typeface="仿宋" panose="02010609060101010101" charset="-122"/>
                <a:cs typeface="仿宋" panose="02010609060101010101" charset="-122"/>
              </a:rPr>
              <a:t>研究要点：强调过程性评价与结果性评价相结合，从教--学--评一致性出发，重点做好①学程建构，教学内容组建优化的评价研究。②学程建构，教师课堂行为评价的研究。③学程建构，学生学业成效评价的研究。制定“课堂教学观察量表和评价表”，从学生学习兴趣、知识技能、学科思想方法、问题解决、迁移创新等维度观测课程建构的效度。</a:t>
            </a:r>
            <a:endParaRPr lang="zh-CN" altLang="en-US" b="1" dirty="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
            <a:ext cx="9144000" cy="5143501"/>
          </a:xfrm>
          <a:prstGeom prst="rect">
            <a:avLst/>
          </a:prstGeom>
          <a:gradFill>
            <a:gsLst>
              <a:gs pos="0">
                <a:srgbClr val="0070C0"/>
              </a:gs>
              <a:gs pos="49000">
                <a:srgbClr val="2E6CB5"/>
              </a:gs>
              <a:gs pos="10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08857" tIns="54428" rIns="108857" bIns="54428" rtlCol="0" anchor="ctr"/>
          <a:lstStyle/>
          <a:p>
            <a:pPr algn="ctr"/>
            <a:endParaRPr lang="zh-CN" altLang="en-US"/>
          </a:p>
        </p:txBody>
      </p:sp>
      <p:sp>
        <p:nvSpPr>
          <p:cNvPr id="22" name="TextBox 11"/>
          <p:cNvSpPr txBox="1"/>
          <p:nvPr/>
        </p:nvSpPr>
        <p:spPr>
          <a:xfrm>
            <a:off x="3924376" y="2068329"/>
            <a:ext cx="5212080" cy="1106805"/>
          </a:xfrm>
          <a:prstGeom prst="rect">
            <a:avLst/>
          </a:prstGeom>
          <a:noFill/>
        </p:spPr>
        <p:txBody>
          <a:bodyPr wrap="none" rtlCol="0">
            <a:spAutoFit/>
          </a:bodyPr>
          <a:lstStyle/>
          <a:p>
            <a:pPr marL="0" lvl="1" defTabSz="457200">
              <a:lnSpc>
                <a:spcPct val="150000"/>
              </a:lnSpc>
            </a:pPr>
            <a:r>
              <a:rPr lang="zh-CN" altLang="en-US" sz="4400" b="1" dirty="0">
                <a:solidFill>
                  <a:schemeClr val="bg1"/>
                </a:solidFill>
                <a:latin typeface="微软雅黑" panose="020B0503020204020204" pitchFamily="34" charset="-122"/>
                <a:ea typeface="微软雅黑" panose="020B0503020204020204" pitchFamily="34" charset="-122"/>
              </a:rPr>
              <a:t>研究思路与过程方法</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07704" y="1831878"/>
            <a:ext cx="1815886" cy="1459952"/>
            <a:chOff x="2180050" y="1831878"/>
            <a:chExt cx="1815886" cy="1459952"/>
          </a:xfrm>
        </p:grpSpPr>
        <p:cxnSp>
          <p:nvCxnSpPr>
            <p:cNvPr id="23" name="直接连接符 22"/>
            <p:cNvCxnSpPr/>
            <p:nvPr/>
          </p:nvCxnSpPr>
          <p:spPr>
            <a:xfrm flipV="1">
              <a:off x="3995936" y="1831878"/>
              <a:ext cx="0" cy="1459952"/>
            </a:xfrm>
            <a:prstGeom prst="line">
              <a:avLst/>
            </a:prstGeom>
            <a:noFill/>
            <a:ln w="12700" cap="flat" cmpd="sng" algn="ctr">
              <a:solidFill>
                <a:schemeClr val="bg1">
                  <a:lumMod val="95000"/>
                </a:schemeClr>
              </a:solidFill>
              <a:prstDash val="dash"/>
            </a:ln>
            <a:effectLst/>
          </p:spPr>
        </p:cxnSp>
        <p:grpSp>
          <p:nvGrpSpPr>
            <p:cNvPr id="33" name="组 40"/>
            <p:cNvGrpSpPr/>
            <p:nvPr/>
          </p:nvGrpSpPr>
          <p:grpSpPr>
            <a:xfrm>
              <a:off x="2180050" y="1836617"/>
              <a:ext cx="1296138" cy="1455213"/>
              <a:chOff x="3429320" y="1717342"/>
              <a:chExt cx="1119580" cy="1220560"/>
            </a:xfrm>
          </p:grpSpPr>
          <p:sp>
            <p:nvSpPr>
              <p:cNvPr id="35" name="矩形 10"/>
              <p:cNvSpPr>
                <a:spLocks noChangeAspect="1"/>
              </p:cNvSpPr>
              <p:nvPr/>
            </p:nvSpPr>
            <p:spPr>
              <a:xfrm>
                <a:off x="3429320" y="171734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36" name="矩形 10"/>
              <p:cNvSpPr/>
              <p:nvPr/>
            </p:nvSpPr>
            <p:spPr>
              <a:xfrm>
                <a:off x="3632840" y="194864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70C0"/>
              </a:soli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sp>
        <p:nvSpPr>
          <p:cNvPr id="2" name="矩形 1"/>
          <p:cNvSpPr/>
          <p:nvPr/>
        </p:nvSpPr>
        <p:spPr>
          <a:xfrm>
            <a:off x="4138876" y="1836861"/>
            <a:ext cx="1454785" cy="460375"/>
          </a:xfrm>
          <a:prstGeom prst="rect">
            <a:avLst/>
          </a:prstGeom>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PART 06</a:t>
            </a:r>
            <a:endParaRPr lang="zh-CN" altLang="en-US" sz="2400" dirty="0"/>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93314" y="2298526"/>
            <a:ext cx="622502" cy="584819"/>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63899" y="2235679"/>
            <a:ext cx="360040" cy="445723"/>
          </a:xfrm>
          <a:prstGeom prst="rect">
            <a:avLst/>
          </a:prstGeom>
        </p:spPr>
      </p:pic>
      <p:sp>
        <p:nvSpPr>
          <p:cNvPr id="35" name="任意多边形: 形状 34"/>
          <p:cNvSpPr/>
          <p:nvPr/>
        </p:nvSpPr>
        <p:spPr>
          <a:xfrm>
            <a:off x="-132024" y="4772104"/>
            <a:ext cx="9408048" cy="371395"/>
          </a:xfrm>
          <a:custGeom>
            <a:avLst/>
            <a:gdLst>
              <a:gd name="connsiteX0" fmla="*/ 4704024 w 9408048"/>
              <a:gd name="connsiteY0" fmla="*/ 0 h 555526"/>
              <a:gd name="connsiteX1" fmla="*/ 9331231 w 9408048"/>
              <a:gd name="connsiteY1" fmla="*/ 533831 h 555526"/>
              <a:gd name="connsiteX2" fmla="*/ 9408048 w 9408048"/>
              <a:gd name="connsiteY2" fmla="*/ 555526 h 555526"/>
              <a:gd name="connsiteX3" fmla="*/ 0 w 9408048"/>
              <a:gd name="connsiteY3" fmla="*/ 555526 h 555526"/>
              <a:gd name="connsiteX4" fmla="*/ 76817 w 9408048"/>
              <a:gd name="connsiteY4" fmla="*/ 533831 h 555526"/>
              <a:gd name="connsiteX5" fmla="*/ 4704024 w 9408048"/>
              <a:gd name="connsiteY5" fmla="*/ 0 h 55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8048" h="555526">
                <a:moveTo>
                  <a:pt x="4704024" y="0"/>
                </a:moveTo>
                <a:cubicBezTo>
                  <a:pt x="6418046" y="0"/>
                  <a:pt x="8010368" y="196798"/>
                  <a:pt x="9331231" y="533831"/>
                </a:cubicBezTo>
                <a:lnTo>
                  <a:pt x="9408048" y="555526"/>
                </a:lnTo>
                <a:lnTo>
                  <a:pt x="0" y="555526"/>
                </a:lnTo>
                <a:lnTo>
                  <a:pt x="76817" y="533831"/>
                </a:lnTo>
                <a:cubicBezTo>
                  <a:pt x="1397680" y="196798"/>
                  <a:pt x="2990002" y="0"/>
                  <a:pt x="4704024" y="0"/>
                </a:cubicBezTo>
                <a:close/>
              </a:path>
            </a:pathLst>
          </a:custGeom>
          <a:solidFill>
            <a:srgbClr val="2E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73742857" name="图片 1073742856" descr="QQ图片20211030204454"/>
          <p:cNvPicPr>
            <a:picLocks noChangeAspect="1"/>
          </p:cNvPicPr>
          <p:nvPr/>
        </p:nvPicPr>
        <p:blipFill>
          <a:blip r:embed="rId2"/>
          <a:stretch>
            <a:fillRect/>
          </a:stretch>
        </p:blipFill>
        <p:spPr>
          <a:xfrm>
            <a:off x="467360" y="1564005"/>
            <a:ext cx="8426450" cy="1707515"/>
          </a:xfrm>
          <a:prstGeom prst="rect">
            <a:avLst/>
          </a:prstGeom>
          <a:noFill/>
          <a:ln w="9525">
            <a:noFill/>
          </a:ln>
        </p:spPr>
      </p:pic>
      <p:grpSp>
        <p:nvGrpSpPr>
          <p:cNvPr id="5" name="组合 4"/>
          <p:cNvGrpSpPr/>
          <p:nvPr/>
        </p:nvGrpSpPr>
        <p:grpSpPr>
          <a:xfrm>
            <a:off x="251520" y="210918"/>
            <a:ext cx="360040" cy="344608"/>
            <a:chOff x="251520" y="210918"/>
            <a:chExt cx="360040" cy="344608"/>
          </a:xfrm>
        </p:grpSpPr>
        <p:sp>
          <p:nvSpPr>
            <p:cNvPr id="6" name="矩形 5"/>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39" name="直接连接符 38"/>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70843" y="62454"/>
            <a:ext cx="1198880" cy="553085"/>
          </a:xfrm>
          <a:prstGeom prst="rect">
            <a:avLst/>
          </a:prstGeom>
        </p:spPr>
        <p:txBody>
          <a:bodyPr wrap="none">
            <a:spAutoFit/>
          </a:bodyPr>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研究思路</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3306" y="1695150"/>
            <a:ext cx="7102846" cy="2100714"/>
            <a:chOff x="1311075" y="2260200"/>
            <a:chExt cx="9470461" cy="2800952"/>
          </a:xfrm>
        </p:grpSpPr>
        <p:sp>
          <p:nvSpPr>
            <p:cNvPr id="3" name="任意多边形: 形状 2"/>
            <p:cNvSpPr/>
            <p:nvPr/>
          </p:nvSpPr>
          <p:spPr>
            <a:xfrm>
              <a:off x="4286250" y="3876674"/>
              <a:ext cx="432000" cy="1184476"/>
            </a:xfrm>
            <a:custGeom>
              <a:avLst/>
              <a:gdLst>
                <a:gd name="connsiteX0" fmla="*/ 0 w 432000"/>
                <a:gd name="connsiteY0" fmla="*/ 0 h 1184476"/>
                <a:gd name="connsiteX1" fmla="*/ 432000 w 432000"/>
                <a:gd name="connsiteY1" fmla="*/ 0 h 1184476"/>
                <a:gd name="connsiteX2" fmla="*/ 432000 w 432000"/>
                <a:gd name="connsiteY2" fmla="*/ 752476 h 1184476"/>
                <a:gd name="connsiteX3" fmla="*/ 432000 w 432000"/>
                <a:gd name="connsiteY3" fmla="*/ 756325 h 1184476"/>
                <a:gd name="connsiteX4" fmla="*/ 428151 w 432000"/>
                <a:gd name="connsiteY4" fmla="*/ 756325 h 1184476"/>
                <a:gd name="connsiteX5" fmla="*/ 0 w 432000"/>
                <a:gd name="connsiteY5" fmla="*/ 1184476 h 1184476"/>
                <a:gd name="connsiteX6" fmla="*/ 0 w 432000"/>
                <a:gd name="connsiteY6" fmla="*/ 756325 h 1184476"/>
                <a:gd name="connsiteX7" fmla="*/ 0 w 432000"/>
                <a:gd name="connsiteY7" fmla="*/ 752476 h 11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00" h="1184476">
                  <a:moveTo>
                    <a:pt x="0" y="0"/>
                  </a:moveTo>
                  <a:lnTo>
                    <a:pt x="432000" y="0"/>
                  </a:lnTo>
                  <a:lnTo>
                    <a:pt x="432000" y="752476"/>
                  </a:lnTo>
                  <a:lnTo>
                    <a:pt x="432000" y="756325"/>
                  </a:lnTo>
                  <a:lnTo>
                    <a:pt x="428151" y="756325"/>
                  </a:lnTo>
                  <a:lnTo>
                    <a:pt x="0" y="1184476"/>
                  </a:lnTo>
                  <a:lnTo>
                    <a:pt x="0" y="756325"/>
                  </a:lnTo>
                  <a:lnTo>
                    <a:pt x="0" y="7524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4" name="任意多边形: 形状 3"/>
            <p:cNvSpPr/>
            <p:nvPr/>
          </p:nvSpPr>
          <p:spPr>
            <a:xfrm>
              <a:off x="4286250" y="3444675"/>
              <a:ext cx="2975175" cy="432000"/>
            </a:xfrm>
            <a:custGeom>
              <a:avLst/>
              <a:gdLst>
                <a:gd name="connsiteX0" fmla="*/ 432000 w 2975175"/>
                <a:gd name="connsiteY0" fmla="*/ 0 h 432000"/>
                <a:gd name="connsiteX1" fmla="*/ 2975175 w 2975175"/>
                <a:gd name="connsiteY1" fmla="*/ 0 h 432000"/>
                <a:gd name="connsiteX2" fmla="*/ 2975175 w 2975175"/>
                <a:gd name="connsiteY2" fmla="*/ 432000 h 432000"/>
                <a:gd name="connsiteX3" fmla="*/ 432000 w 2975175"/>
                <a:gd name="connsiteY3" fmla="*/ 432000 h 432000"/>
                <a:gd name="connsiteX4" fmla="*/ 0 w 2975175"/>
                <a:gd name="connsiteY4" fmla="*/ 432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5175" h="432000">
                  <a:moveTo>
                    <a:pt x="432000" y="0"/>
                  </a:moveTo>
                  <a:lnTo>
                    <a:pt x="2975175" y="0"/>
                  </a:lnTo>
                  <a:lnTo>
                    <a:pt x="2975175" y="432000"/>
                  </a:lnTo>
                  <a:lnTo>
                    <a:pt x="432000" y="432000"/>
                  </a:lnTo>
                  <a:lnTo>
                    <a:pt x="0" y="43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5" name="任意多边形: 形状 4"/>
            <p:cNvSpPr/>
            <p:nvPr/>
          </p:nvSpPr>
          <p:spPr>
            <a:xfrm>
              <a:off x="7261425" y="2688349"/>
              <a:ext cx="432000" cy="1184476"/>
            </a:xfrm>
            <a:custGeom>
              <a:avLst/>
              <a:gdLst>
                <a:gd name="connsiteX0" fmla="*/ 0 w 432000"/>
                <a:gd name="connsiteY0" fmla="*/ 0 h 1184476"/>
                <a:gd name="connsiteX1" fmla="*/ 432000 w 432000"/>
                <a:gd name="connsiteY1" fmla="*/ 0 h 1184476"/>
                <a:gd name="connsiteX2" fmla="*/ 432000 w 432000"/>
                <a:gd name="connsiteY2" fmla="*/ 752476 h 1184476"/>
                <a:gd name="connsiteX3" fmla="*/ 432000 w 432000"/>
                <a:gd name="connsiteY3" fmla="*/ 756325 h 1184476"/>
                <a:gd name="connsiteX4" fmla="*/ 428151 w 432000"/>
                <a:gd name="connsiteY4" fmla="*/ 756325 h 1184476"/>
                <a:gd name="connsiteX5" fmla="*/ 0 w 432000"/>
                <a:gd name="connsiteY5" fmla="*/ 1184476 h 1184476"/>
                <a:gd name="connsiteX6" fmla="*/ 0 w 432000"/>
                <a:gd name="connsiteY6" fmla="*/ 756325 h 1184476"/>
                <a:gd name="connsiteX7" fmla="*/ 0 w 432000"/>
                <a:gd name="connsiteY7" fmla="*/ 752476 h 11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00" h="1184476">
                  <a:moveTo>
                    <a:pt x="0" y="0"/>
                  </a:moveTo>
                  <a:lnTo>
                    <a:pt x="432000" y="0"/>
                  </a:lnTo>
                  <a:lnTo>
                    <a:pt x="432000" y="752476"/>
                  </a:lnTo>
                  <a:lnTo>
                    <a:pt x="432000" y="756325"/>
                  </a:lnTo>
                  <a:lnTo>
                    <a:pt x="428151" y="756325"/>
                  </a:lnTo>
                  <a:lnTo>
                    <a:pt x="0" y="1184476"/>
                  </a:lnTo>
                  <a:lnTo>
                    <a:pt x="0" y="756325"/>
                  </a:lnTo>
                  <a:lnTo>
                    <a:pt x="0" y="7524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6" name="任意多边形: 形状 5"/>
            <p:cNvSpPr/>
            <p:nvPr/>
          </p:nvSpPr>
          <p:spPr>
            <a:xfrm rot="16200000">
              <a:off x="2582662" y="3357564"/>
              <a:ext cx="432000" cy="2975175"/>
            </a:xfrm>
            <a:custGeom>
              <a:avLst/>
              <a:gdLst>
                <a:gd name="connsiteX0" fmla="*/ 432000 w 432000"/>
                <a:gd name="connsiteY0" fmla="*/ 432000 h 2975175"/>
                <a:gd name="connsiteX1" fmla="*/ 432000 w 432000"/>
                <a:gd name="connsiteY1" fmla="*/ 2975175 h 2975175"/>
                <a:gd name="connsiteX2" fmla="*/ 0 w 432000"/>
                <a:gd name="connsiteY2" fmla="*/ 2975175 h 2975175"/>
                <a:gd name="connsiteX3" fmla="*/ 0 w 432000"/>
                <a:gd name="connsiteY3" fmla="*/ 432000 h 2975175"/>
                <a:gd name="connsiteX4" fmla="*/ 0 w 432000"/>
                <a:gd name="connsiteY4" fmla="*/ 0 h 297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 h="2975175">
                  <a:moveTo>
                    <a:pt x="432000" y="432000"/>
                  </a:moveTo>
                  <a:lnTo>
                    <a:pt x="432000" y="2975175"/>
                  </a:lnTo>
                  <a:lnTo>
                    <a:pt x="0" y="2975175"/>
                  </a:lnTo>
                  <a:lnTo>
                    <a:pt x="0" y="432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7" name="任意多边形: 形状 6"/>
            <p:cNvSpPr/>
            <p:nvPr/>
          </p:nvSpPr>
          <p:spPr>
            <a:xfrm rot="5400000">
              <a:off x="8747088" y="774537"/>
              <a:ext cx="435849" cy="3407175"/>
            </a:xfrm>
            <a:custGeom>
              <a:avLst/>
              <a:gdLst>
                <a:gd name="connsiteX0" fmla="*/ 0 w 435849"/>
                <a:gd name="connsiteY0" fmla="*/ 432000 h 3407175"/>
                <a:gd name="connsiteX1" fmla="*/ 0 w 435849"/>
                <a:gd name="connsiteY1" fmla="*/ 0 h 3407175"/>
                <a:gd name="connsiteX2" fmla="*/ 432000 w 435849"/>
                <a:gd name="connsiteY2" fmla="*/ 432000 h 3407175"/>
                <a:gd name="connsiteX3" fmla="*/ 435849 w 435849"/>
                <a:gd name="connsiteY3" fmla="*/ 432000 h 3407175"/>
                <a:gd name="connsiteX4" fmla="*/ 435849 w 435849"/>
                <a:gd name="connsiteY4" fmla="*/ 2975175 h 3407175"/>
                <a:gd name="connsiteX5" fmla="*/ 435849 w 435849"/>
                <a:gd name="connsiteY5" fmla="*/ 3407175 h 3407175"/>
                <a:gd name="connsiteX6" fmla="*/ 3849 w 435849"/>
                <a:gd name="connsiteY6" fmla="*/ 2975175 h 3407175"/>
                <a:gd name="connsiteX7" fmla="*/ 3849 w 435849"/>
                <a:gd name="connsiteY7" fmla="*/ 432000 h 340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849" h="3407175">
                  <a:moveTo>
                    <a:pt x="0" y="432000"/>
                  </a:moveTo>
                  <a:lnTo>
                    <a:pt x="0" y="0"/>
                  </a:lnTo>
                  <a:lnTo>
                    <a:pt x="432000" y="432000"/>
                  </a:lnTo>
                  <a:lnTo>
                    <a:pt x="435849" y="432000"/>
                  </a:lnTo>
                  <a:lnTo>
                    <a:pt x="435849" y="2975175"/>
                  </a:lnTo>
                  <a:lnTo>
                    <a:pt x="435849" y="3407175"/>
                  </a:lnTo>
                  <a:lnTo>
                    <a:pt x="3849" y="2975175"/>
                  </a:lnTo>
                  <a:lnTo>
                    <a:pt x="3849" y="43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8" name="文本框 7"/>
            <p:cNvSpPr txBox="1"/>
            <p:nvPr/>
          </p:nvSpPr>
          <p:spPr>
            <a:xfrm>
              <a:off x="1460287" y="4737429"/>
              <a:ext cx="3270673" cy="245533"/>
            </a:xfrm>
            <a:prstGeom prst="rect">
              <a:avLst/>
            </a:prstGeom>
            <a:noFill/>
          </p:spPr>
          <p:txBody>
            <a:bodyPr wrap="none" lIns="0" tIns="0" rIns="0" bIns="0" rtlCol="0">
              <a:spAutoFit/>
            </a:bodyPr>
            <a:lstStyle/>
            <a:p>
              <a:pPr algn="ctr"/>
              <a:r>
                <a:rPr lang="en-US" altLang="zh-CN" sz="1200" dirty="0">
                  <a:solidFill>
                    <a:schemeClr val="bg1"/>
                  </a:solidFill>
                </a:rPr>
                <a:t>启动阶段：2021年6月－2021年12月</a:t>
              </a:r>
              <a:endParaRPr lang="en-US" altLang="zh-CN" sz="1200" dirty="0">
                <a:solidFill>
                  <a:schemeClr val="bg1"/>
                </a:solidFill>
              </a:endParaRPr>
            </a:p>
          </p:txBody>
        </p:sp>
        <p:sp>
          <p:nvSpPr>
            <p:cNvPr id="9" name="文本框 8"/>
            <p:cNvSpPr txBox="1"/>
            <p:nvPr/>
          </p:nvSpPr>
          <p:spPr>
            <a:xfrm>
              <a:off x="4587453" y="3552825"/>
              <a:ext cx="3135207" cy="245533"/>
            </a:xfrm>
            <a:prstGeom prst="rect">
              <a:avLst/>
            </a:prstGeom>
            <a:noFill/>
          </p:spPr>
          <p:txBody>
            <a:bodyPr wrap="none" lIns="0" tIns="0" rIns="0" bIns="0" rtlCol="0">
              <a:spAutoFit/>
            </a:bodyPr>
            <a:lstStyle/>
            <a:p>
              <a:pPr algn="ctr"/>
              <a:r>
                <a:rPr lang="en-US" altLang="zh-CN" sz="1200" dirty="0">
                  <a:solidFill>
                    <a:schemeClr val="bg1"/>
                  </a:solidFill>
                </a:rPr>
                <a:t>实施阶段：2022年2月-2023年12月</a:t>
              </a:r>
              <a:endParaRPr lang="en-US" altLang="zh-CN" sz="1200" dirty="0">
                <a:solidFill>
                  <a:schemeClr val="bg1"/>
                </a:solidFill>
              </a:endParaRPr>
            </a:p>
          </p:txBody>
        </p:sp>
        <p:sp>
          <p:nvSpPr>
            <p:cNvPr id="10" name="文本框 9"/>
            <p:cNvSpPr txBox="1"/>
            <p:nvPr/>
          </p:nvSpPr>
          <p:spPr>
            <a:xfrm>
              <a:off x="7544729" y="2370402"/>
              <a:ext cx="3236807" cy="245533"/>
            </a:xfrm>
            <a:prstGeom prst="rect">
              <a:avLst/>
            </a:prstGeom>
            <a:noFill/>
          </p:spPr>
          <p:txBody>
            <a:bodyPr wrap="none" lIns="0" tIns="0" rIns="0" bIns="0" rtlCol="0">
              <a:spAutoFit/>
            </a:bodyPr>
            <a:lstStyle/>
            <a:p>
              <a:pPr algn="ctr"/>
              <a:r>
                <a:rPr lang="en-US" altLang="zh-CN" sz="1200" dirty="0">
                  <a:solidFill>
                    <a:schemeClr val="bg1"/>
                  </a:solidFill>
                </a:rPr>
                <a:t>总结阶段：2024年2月-2024年12月s</a:t>
              </a:r>
              <a:endParaRPr lang="zh-CN" altLang="en-US" sz="1200" dirty="0">
                <a:solidFill>
                  <a:schemeClr val="bg1"/>
                </a:solidFill>
              </a:endParaRPr>
            </a:p>
          </p:txBody>
        </p:sp>
      </p:grpSp>
      <p:sp>
        <p:nvSpPr>
          <p:cNvPr id="11" name="矩形 10"/>
          <p:cNvSpPr/>
          <p:nvPr/>
        </p:nvSpPr>
        <p:spPr>
          <a:xfrm>
            <a:off x="0" y="159544"/>
            <a:ext cx="178594" cy="37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1307306" y="2456021"/>
            <a:ext cx="1938338" cy="830580"/>
          </a:xfrm>
          <a:prstGeom prst="rect">
            <a:avLst/>
          </a:prstGeom>
          <a:noFill/>
        </p:spPr>
        <p:txBody>
          <a:bodyPr wrap="square" lIns="0" tIns="0" rIns="0" bIns="0" rtlCol="0">
            <a:spAutoFit/>
          </a:bodyPr>
          <a:lstStyle/>
          <a:p>
            <a:pPr algn="just">
              <a:lnSpc>
                <a:spcPct val="150000"/>
              </a:lnSpc>
            </a:pPr>
            <a:r>
              <a:rPr sz="1200" dirty="0">
                <a:solidFill>
                  <a:schemeClr val="tx2"/>
                </a:solidFill>
                <a:latin typeface="+mn-ea"/>
              </a:rPr>
              <a:t>（1）查阅资料、确定课题</a:t>
            </a:r>
            <a:endParaRPr sz="1200" dirty="0">
              <a:solidFill>
                <a:schemeClr val="tx2"/>
              </a:solidFill>
              <a:latin typeface="+mn-ea"/>
            </a:endParaRPr>
          </a:p>
          <a:p>
            <a:pPr algn="just">
              <a:lnSpc>
                <a:spcPct val="150000"/>
              </a:lnSpc>
            </a:pPr>
            <a:r>
              <a:rPr sz="1200" dirty="0">
                <a:solidFill>
                  <a:schemeClr val="tx2"/>
                </a:solidFill>
                <a:latin typeface="+mn-ea"/>
              </a:rPr>
              <a:t>（2）实地调查，形成方案</a:t>
            </a:r>
            <a:endParaRPr sz="1200" dirty="0">
              <a:solidFill>
                <a:schemeClr val="tx2"/>
              </a:solidFill>
              <a:latin typeface="+mn-ea"/>
            </a:endParaRPr>
          </a:p>
          <a:p>
            <a:pPr algn="just">
              <a:lnSpc>
                <a:spcPct val="150000"/>
              </a:lnSpc>
            </a:pPr>
            <a:r>
              <a:rPr sz="1200" dirty="0">
                <a:solidFill>
                  <a:schemeClr val="tx2"/>
                </a:solidFill>
                <a:latin typeface="+mn-ea"/>
              </a:rPr>
              <a:t>（3）启动课题、明确目标</a:t>
            </a:r>
            <a:endParaRPr sz="1200" dirty="0">
              <a:solidFill>
                <a:schemeClr val="tx2"/>
              </a:solidFill>
              <a:latin typeface="+mn-ea"/>
            </a:endParaRPr>
          </a:p>
        </p:txBody>
      </p:sp>
      <p:sp>
        <p:nvSpPr>
          <p:cNvPr id="14" name="文本框 13"/>
          <p:cNvSpPr txBox="1"/>
          <p:nvPr/>
        </p:nvSpPr>
        <p:spPr>
          <a:xfrm>
            <a:off x="3538538" y="1632426"/>
            <a:ext cx="1849279" cy="830580"/>
          </a:xfrm>
          <a:prstGeom prst="rect">
            <a:avLst/>
          </a:prstGeom>
          <a:noFill/>
        </p:spPr>
        <p:txBody>
          <a:bodyPr wrap="square" lIns="0" tIns="0" rIns="0" bIns="0" rtlCol="0">
            <a:spAutoFit/>
          </a:bodyPr>
          <a:lstStyle/>
          <a:p>
            <a:pPr algn="just">
              <a:lnSpc>
                <a:spcPct val="150000"/>
              </a:lnSpc>
            </a:pPr>
            <a:r>
              <a:rPr sz="1200" dirty="0">
                <a:solidFill>
                  <a:schemeClr val="tx2"/>
                </a:solidFill>
                <a:latin typeface="+mn-ea"/>
              </a:rPr>
              <a:t>（1）课题论证、制定计划</a:t>
            </a:r>
            <a:endParaRPr sz="1200" dirty="0">
              <a:solidFill>
                <a:schemeClr val="tx2"/>
              </a:solidFill>
              <a:latin typeface="+mn-ea"/>
            </a:endParaRPr>
          </a:p>
          <a:p>
            <a:pPr algn="just">
              <a:lnSpc>
                <a:spcPct val="150000"/>
              </a:lnSpc>
            </a:pPr>
            <a:r>
              <a:rPr sz="1200" dirty="0">
                <a:solidFill>
                  <a:schemeClr val="tx2"/>
                </a:solidFill>
                <a:latin typeface="+mn-ea"/>
              </a:rPr>
              <a:t>（2）分层推进、扎实研究</a:t>
            </a:r>
            <a:endParaRPr sz="1200" dirty="0">
              <a:solidFill>
                <a:schemeClr val="tx2"/>
              </a:solidFill>
              <a:latin typeface="+mn-ea"/>
            </a:endParaRPr>
          </a:p>
          <a:p>
            <a:pPr algn="just">
              <a:lnSpc>
                <a:spcPct val="150000"/>
              </a:lnSpc>
            </a:pPr>
            <a:r>
              <a:rPr sz="1200" dirty="0">
                <a:solidFill>
                  <a:schemeClr val="tx2"/>
                </a:solidFill>
                <a:latin typeface="+mn-ea"/>
                <a:sym typeface="+mn-ea"/>
              </a:rPr>
              <a:t>（3）</a:t>
            </a:r>
            <a:r>
              <a:rPr lang="zh-CN" sz="1200" dirty="0">
                <a:solidFill>
                  <a:schemeClr val="tx2"/>
                </a:solidFill>
                <a:latin typeface="+mn-ea"/>
                <a:sym typeface="+mn-ea"/>
              </a:rPr>
              <a:t>加强指导、中期评估</a:t>
            </a:r>
            <a:endParaRPr lang="zh-CN" sz="1200" dirty="0">
              <a:solidFill>
                <a:schemeClr val="tx2"/>
              </a:solidFill>
              <a:latin typeface="+mn-ea"/>
              <a:sym typeface="+mn-ea"/>
            </a:endParaRPr>
          </a:p>
        </p:txBody>
      </p:sp>
      <p:sp>
        <p:nvSpPr>
          <p:cNvPr id="15" name="文本框 14"/>
          <p:cNvSpPr txBox="1"/>
          <p:nvPr/>
        </p:nvSpPr>
        <p:spPr>
          <a:xfrm>
            <a:off x="5770245" y="744696"/>
            <a:ext cx="1952149" cy="830580"/>
          </a:xfrm>
          <a:prstGeom prst="rect">
            <a:avLst/>
          </a:prstGeom>
          <a:noFill/>
        </p:spPr>
        <p:txBody>
          <a:bodyPr wrap="square" lIns="0" tIns="0" rIns="0" bIns="0" rtlCol="0">
            <a:spAutoFit/>
          </a:bodyPr>
          <a:lstStyle/>
          <a:p>
            <a:pPr algn="just">
              <a:lnSpc>
                <a:spcPct val="150000"/>
              </a:lnSpc>
            </a:pPr>
            <a:r>
              <a:rPr lang="zh-CN" altLang="en-US" sz="1200" dirty="0">
                <a:solidFill>
                  <a:schemeClr val="tx2"/>
                </a:solidFill>
                <a:latin typeface="+mn-ea"/>
              </a:rPr>
              <a:t>（1）整理成果、汇编成册</a:t>
            </a:r>
            <a:endParaRPr lang="zh-CN" altLang="en-US" sz="1200" dirty="0">
              <a:solidFill>
                <a:schemeClr val="tx2"/>
              </a:solidFill>
              <a:latin typeface="+mn-ea"/>
            </a:endParaRPr>
          </a:p>
          <a:p>
            <a:pPr algn="just">
              <a:lnSpc>
                <a:spcPct val="150000"/>
              </a:lnSpc>
            </a:pPr>
            <a:r>
              <a:rPr lang="zh-CN" altLang="en-US" sz="1200" dirty="0">
                <a:solidFill>
                  <a:schemeClr val="tx2"/>
                </a:solidFill>
                <a:latin typeface="+mn-ea"/>
              </a:rPr>
              <a:t>（2）专家指导、成果展示</a:t>
            </a:r>
            <a:endParaRPr lang="zh-CN" altLang="en-US" sz="1200" dirty="0">
              <a:solidFill>
                <a:schemeClr val="tx2"/>
              </a:solidFill>
              <a:latin typeface="+mn-ea"/>
            </a:endParaRPr>
          </a:p>
          <a:p>
            <a:pPr algn="just">
              <a:lnSpc>
                <a:spcPct val="150000"/>
              </a:lnSpc>
            </a:pPr>
            <a:r>
              <a:rPr lang="zh-CN" altLang="en-US" sz="1200" dirty="0">
                <a:solidFill>
                  <a:schemeClr val="tx2"/>
                </a:solidFill>
                <a:latin typeface="+mn-ea"/>
              </a:rPr>
              <a:t>（</a:t>
            </a:r>
            <a:r>
              <a:rPr lang="en-US" altLang="zh-CN" sz="1200" dirty="0">
                <a:solidFill>
                  <a:schemeClr val="tx2"/>
                </a:solidFill>
                <a:latin typeface="+mn-ea"/>
              </a:rPr>
              <a:t>3</a:t>
            </a:r>
            <a:r>
              <a:rPr lang="zh-CN" altLang="en-US" sz="1200" dirty="0">
                <a:solidFill>
                  <a:schemeClr val="tx2"/>
                </a:solidFill>
                <a:latin typeface="+mn-ea"/>
              </a:rPr>
              <a:t>）回顾反思、部署前行</a:t>
            </a:r>
            <a:endParaRPr lang="zh-CN" altLang="en-US" sz="1200" dirty="0">
              <a:solidFill>
                <a:schemeClr val="tx2"/>
              </a:solidFill>
              <a:latin typeface="+mn-ea"/>
            </a:endParaRPr>
          </a:p>
        </p:txBody>
      </p:sp>
      <p:sp>
        <p:nvSpPr>
          <p:cNvPr id="12" name="任意多边形: 形状 34"/>
          <p:cNvSpPr/>
          <p:nvPr/>
        </p:nvSpPr>
        <p:spPr>
          <a:xfrm>
            <a:off x="-132024" y="4772104"/>
            <a:ext cx="9408048" cy="371395"/>
          </a:xfrm>
          <a:custGeom>
            <a:avLst/>
            <a:gdLst>
              <a:gd name="connsiteX0" fmla="*/ 4704024 w 9408048"/>
              <a:gd name="connsiteY0" fmla="*/ 0 h 555526"/>
              <a:gd name="connsiteX1" fmla="*/ 9331231 w 9408048"/>
              <a:gd name="connsiteY1" fmla="*/ 533831 h 555526"/>
              <a:gd name="connsiteX2" fmla="*/ 9408048 w 9408048"/>
              <a:gd name="connsiteY2" fmla="*/ 555526 h 555526"/>
              <a:gd name="connsiteX3" fmla="*/ 0 w 9408048"/>
              <a:gd name="connsiteY3" fmla="*/ 555526 h 555526"/>
              <a:gd name="connsiteX4" fmla="*/ 76817 w 9408048"/>
              <a:gd name="connsiteY4" fmla="*/ 533831 h 555526"/>
              <a:gd name="connsiteX5" fmla="*/ 4704024 w 9408048"/>
              <a:gd name="connsiteY5" fmla="*/ 0 h 55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8048" h="555526">
                <a:moveTo>
                  <a:pt x="4704024" y="0"/>
                </a:moveTo>
                <a:cubicBezTo>
                  <a:pt x="6418046" y="0"/>
                  <a:pt x="8010368" y="196798"/>
                  <a:pt x="9331231" y="533831"/>
                </a:cubicBezTo>
                <a:lnTo>
                  <a:pt x="9408048" y="555526"/>
                </a:lnTo>
                <a:lnTo>
                  <a:pt x="0" y="555526"/>
                </a:lnTo>
                <a:lnTo>
                  <a:pt x="76817" y="533831"/>
                </a:lnTo>
                <a:cubicBezTo>
                  <a:pt x="1397680" y="196798"/>
                  <a:pt x="2990002" y="0"/>
                  <a:pt x="4704024" y="0"/>
                </a:cubicBezTo>
                <a:close/>
              </a:path>
            </a:pathLst>
          </a:custGeom>
          <a:solidFill>
            <a:srgbClr val="2E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6" name="组合 15"/>
          <p:cNvGrpSpPr/>
          <p:nvPr/>
        </p:nvGrpSpPr>
        <p:grpSpPr>
          <a:xfrm>
            <a:off x="251520" y="210918"/>
            <a:ext cx="360040" cy="344608"/>
            <a:chOff x="251520" y="210918"/>
            <a:chExt cx="360040" cy="344608"/>
          </a:xfrm>
        </p:grpSpPr>
        <p:sp>
          <p:nvSpPr>
            <p:cNvPr id="17" name="矩形 16"/>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39" name="直接连接符 38"/>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70843" y="62454"/>
            <a:ext cx="1198880" cy="553085"/>
          </a:xfrm>
          <a:prstGeom prst="rect">
            <a:avLst/>
          </a:prstGeom>
        </p:spPr>
        <p:txBody>
          <a:bodyPr wrap="none">
            <a:spAutoFit/>
          </a:bodyPr>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研究过程</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63899" y="2235679"/>
            <a:ext cx="360040" cy="445723"/>
          </a:xfrm>
          <a:prstGeom prst="rect">
            <a:avLst/>
          </a:prstGeom>
        </p:spPr>
      </p:pic>
      <p:sp>
        <p:nvSpPr>
          <p:cNvPr id="35" name="任意多边形: 形状 34"/>
          <p:cNvSpPr/>
          <p:nvPr/>
        </p:nvSpPr>
        <p:spPr>
          <a:xfrm>
            <a:off x="-132024" y="4772104"/>
            <a:ext cx="9408048" cy="371395"/>
          </a:xfrm>
          <a:custGeom>
            <a:avLst/>
            <a:gdLst>
              <a:gd name="connsiteX0" fmla="*/ 4704024 w 9408048"/>
              <a:gd name="connsiteY0" fmla="*/ 0 h 555526"/>
              <a:gd name="connsiteX1" fmla="*/ 9331231 w 9408048"/>
              <a:gd name="connsiteY1" fmla="*/ 533831 h 555526"/>
              <a:gd name="connsiteX2" fmla="*/ 9408048 w 9408048"/>
              <a:gd name="connsiteY2" fmla="*/ 555526 h 555526"/>
              <a:gd name="connsiteX3" fmla="*/ 0 w 9408048"/>
              <a:gd name="connsiteY3" fmla="*/ 555526 h 555526"/>
              <a:gd name="connsiteX4" fmla="*/ 76817 w 9408048"/>
              <a:gd name="connsiteY4" fmla="*/ 533831 h 555526"/>
              <a:gd name="connsiteX5" fmla="*/ 4704024 w 9408048"/>
              <a:gd name="connsiteY5" fmla="*/ 0 h 55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8048" h="555526">
                <a:moveTo>
                  <a:pt x="4704024" y="0"/>
                </a:moveTo>
                <a:cubicBezTo>
                  <a:pt x="6418046" y="0"/>
                  <a:pt x="8010368" y="196798"/>
                  <a:pt x="9331231" y="533831"/>
                </a:cubicBezTo>
                <a:lnTo>
                  <a:pt x="9408048" y="555526"/>
                </a:lnTo>
                <a:lnTo>
                  <a:pt x="0" y="555526"/>
                </a:lnTo>
                <a:lnTo>
                  <a:pt x="76817" y="533831"/>
                </a:lnTo>
                <a:cubicBezTo>
                  <a:pt x="1397680" y="196798"/>
                  <a:pt x="2990002" y="0"/>
                  <a:pt x="4704024" y="0"/>
                </a:cubicBezTo>
                <a:close/>
              </a:path>
            </a:pathLst>
          </a:custGeom>
          <a:solidFill>
            <a:srgbClr val="2E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51520" y="210918"/>
            <a:ext cx="360040" cy="344608"/>
            <a:chOff x="251520" y="210918"/>
            <a:chExt cx="360040" cy="344608"/>
          </a:xfrm>
        </p:grpSpPr>
        <p:sp>
          <p:nvSpPr>
            <p:cNvPr id="6" name="矩形 5"/>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39" name="直接连接符 38"/>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70843" y="62454"/>
            <a:ext cx="1198880" cy="553085"/>
          </a:xfrm>
          <a:prstGeom prst="rect">
            <a:avLst/>
          </a:prstGeom>
        </p:spPr>
        <p:txBody>
          <a:bodyPr wrap="none">
            <a:spAutoFit/>
          </a:bodyPr>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研究方法</a:t>
            </a:r>
            <a:endParaRPr lang="zh-CN" altLang="en-US" sz="2000" dirty="0">
              <a:solidFill>
                <a:srgbClr val="2E6CB5"/>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3477229" y="1905111"/>
            <a:ext cx="1873313" cy="2110704"/>
            <a:chOff x="4646187" y="1362074"/>
            <a:chExt cx="2899626" cy="3267075"/>
          </a:xfrm>
        </p:grpSpPr>
        <p:sp>
          <p:nvSpPr>
            <p:cNvPr id="26" name="箭头: V 形 2"/>
            <p:cNvSpPr/>
            <p:nvPr/>
          </p:nvSpPr>
          <p:spPr>
            <a:xfrm>
              <a:off x="4646187" y="1362074"/>
              <a:ext cx="2447924" cy="3267075"/>
            </a:xfrm>
            <a:prstGeom prst="chevron">
              <a:avLst>
                <a:gd name="adj" fmla="val 65882"/>
              </a:avLst>
            </a:prstGeom>
            <a:solidFill>
              <a:srgbClr val="006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tx1"/>
                </a:solidFill>
              </a:endParaRPr>
            </a:p>
          </p:txBody>
        </p:sp>
        <p:sp>
          <p:nvSpPr>
            <p:cNvPr id="27" name="箭头: V 形 3"/>
            <p:cNvSpPr/>
            <p:nvPr/>
          </p:nvSpPr>
          <p:spPr>
            <a:xfrm flipH="1">
              <a:off x="5097889" y="1362074"/>
              <a:ext cx="2447924" cy="3267075"/>
            </a:xfrm>
            <a:prstGeom prst="chevron">
              <a:avLst>
                <a:gd name="adj" fmla="val 6588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tx1"/>
                </a:solidFill>
              </a:endParaRPr>
            </a:p>
          </p:txBody>
        </p:sp>
        <p:sp>
          <p:nvSpPr>
            <p:cNvPr id="28" name="矩形 27"/>
            <p:cNvSpPr/>
            <p:nvPr/>
          </p:nvSpPr>
          <p:spPr>
            <a:xfrm rot="2713074">
              <a:off x="5270360" y="2068976"/>
              <a:ext cx="1572200" cy="593374"/>
            </a:xfrm>
            <a:prstGeom prst="rect">
              <a:avLst/>
            </a:prstGeom>
            <a:solidFill>
              <a:srgbClr val="006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9" name="组合 28"/>
          <p:cNvGrpSpPr/>
          <p:nvPr/>
        </p:nvGrpSpPr>
        <p:grpSpPr>
          <a:xfrm>
            <a:off x="5642365" y="1824614"/>
            <a:ext cx="2660102" cy="322580"/>
            <a:chOff x="7733973" y="1527308"/>
            <a:chExt cx="3546802" cy="430107"/>
          </a:xfrm>
        </p:grpSpPr>
        <p:sp>
          <p:nvSpPr>
            <p:cNvPr id="30" name="文本框 29"/>
            <p:cNvSpPr txBox="1"/>
            <p:nvPr/>
          </p:nvSpPr>
          <p:spPr>
            <a:xfrm>
              <a:off x="8009253" y="1527308"/>
              <a:ext cx="3271522" cy="430107"/>
            </a:xfrm>
            <a:prstGeom prst="rect">
              <a:avLst/>
            </a:prstGeom>
            <a:noFill/>
          </p:spPr>
          <p:txBody>
            <a:bodyPr wrap="square" lIns="0" tIns="0" rIns="0" bIns="0" rtlCol="0" anchor="ctr">
              <a:spAutoFit/>
            </a:bodyPr>
            <a:p>
              <a:pPr>
                <a:buClr>
                  <a:schemeClr val="accent3"/>
                </a:buClr>
              </a:pPr>
              <a:r>
                <a:rPr lang="zh-CN" altLang="en-US" sz="2100" b="1" dirty="0">
                  <a:solidFill>
                    <a:schemeClr val="tx2"/>
                  </a:solidFill>
                  <a:latin typeface="+mj-ea"/>
                  <a:ea typeface="+mj-ea"/>
                </a:rPr>
                <a:t>案例研究法</a:t>
              </a:r>
              <a:endParaRPr lang="zh-CN" altLang="en-US" sz="2100" b="1" dirty="0">
                <a:solidFill>
                  <a:schemeClr val="tx2"/>
                </a:solidFill>
                <a:latin typeface="+mj-ea"/>
                <a:ea typeface="+mj-ea"/>
              </a:endParaRPr>
            </a:p>
          </p:txBody>
        </p:sp>
        <p:sp>
          <p:nvSpPr>
            <p:cNvPr id="31" name="椭圆 30"/>
            <p:cNvSpPr/>
            <p:nvPr/>
          </p:nvSpPr>
          <p:spPr>
            <a:xfrm>
              <a:off x="7733973" y="1685010"/>
              <a:ext cx="114700" cy="1147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32" name="组合 31"/>
          <p:cNvGrpSpPr/>
          <p:nvPr/>
        </p:nvGrpSpPr>
        <p:grpSpPr>
          <a:xfrm>
            <a:off x="5642363" y="3113872"/>
            <a:ext cx="2660102" cy="322580"/>
            <a:chOff x="7733971" y="3246319"/>
            <a:chExt cx="3546802" cy="430107"/>
          </a:xfrm>
        </p:grpSpPr>
        <p:sp>
          <p:nvSpPr>
            <p:cNvPr id="33" name="文本框 32"/>
            <p:cNvSpPr txBox="1"/>
            <p:nvPr/>
          </p:nvSpPr>
          <p:spPr>
            <a:xfrm>
              <a:off x="8009251" y="3246319"/>
              <a:ext cx="3271522" cy="430107"/>
            </a:xfrm>
            <a:prstGeom prst="rect">
              <a:avLst/>
            </a:prstGeom>
            <a:noFill/>
          </p:spPr>
          <p:txBody>
            <a:bodyPr wrap="square" lIns="0" tIns="0" rIns="0" bIns="0" rtlCol="0" anchor="ctr">
              <a:spAutoFit/>
            </a:bodyPr>
            <a:p>
              <a:pPr>
                <a:buClr>
                  <a:schemeClr val="accent3"/>
                </a:buClr>
              </a:pPr>
              <a:r>
                <a:rPr lang="zh-CN" altLang="en-US" sz="2100" b="1" dirty="0">
                  <a:solidFill>
                    <a:schemeClr val="tx2"/>
                  </a:solidFill>
                  <a:latin typeface="+mj-ea"/>
                  <a:ea typeface="+mj-ea"/>
                </a:rPr>
                <a:t>行动研究法</a:t>
              </a:r>
              <a:endParaRPr lang="zh-CN" altLang="en-US" sz="2100" b="1" dirty="0">
                <a:solidFill>
                  <a:schemeClr val="tx2"/>
                </a:solidFill>
                <a:latin typeface="+mj-ea"/>
                <a:ea typeface="+mj-ea"/>
              </a:endParaRPr>
            </a:p>
          </p:txBody>
        </p:sp>
        <p:sp>
          <p:nvSpPr>
            <p:cNvPr id="37" name="椭圆 36"/>
            <p:cNvSpPr/>
            <p:nvPr/>
          </p:nvSpPr>
          <p:spPr>
            <a:xfrm>
              <a:off x="7733971" y="3404021"/>
              <a:ext cx="114700" cy="1147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 name="组合 1"/>
          <p:cNvGrpSpPr/>
          <p:nvPr/>
        </p:nvGrpSpPr>
        <p:grpSpPr>
          <a:xfrm>
            <a:off x="902975" y="1824614"/>
            <a:ext cx="2282429" cy="322580"/>
            <a:chOff x="1414786" y="1527308"/>
            <a:chExt cx="3043239" cy="430107"/>
          </a:xfrm>
        </p:grpSpPr>
        <p:sp>
          <p:nvSpPr>
            <p:cNvPr id="3" name="文本框 2"/>
            <p:cNvSpPr txBox="1"/>
            <p:nvPr/>
          </p:nvSpPr>
          <p:spPr>
            <a:xfrm>
              <a:off x="1414786" y="1527308"/>
              <a:ext cx="2767959" cy="430107"/>
            </a:xfrm>
            <a:prstGeom prst="rect">
              <a:avLst/>
            </a:prstGeom>
            <a:noFill/>
          </p:spPr>
          <p:txBody>
            <a:bodyPr wrap="square" lIns="0" tIns="0" rIns="0" bIns="0" rtlCol="0" anchor="ctr">
              <a:spAutoFit/>
            </a:bodyPr>
            <a:p>
              <a:pPr algn="r">
                <a:buClr>
                  <a:schemeClr val="accent3"/>
                </a:buClr>
              </a:pPr>
              <a:r>
                <a:rPr lang="zh-CN" altLang="en-US" sz="2100" b="1" dirty="0">
                  <a:solidFill>
                    <a:schemeClr val="tx2"/>
                  </a:solidFill>
                  <a:latin typeface="+mj-ea"/>
                  <a:ea typeface="+mj-ea"/>
                </a:rPr>
                <a:t>文献研究法</a:t>
              </a:r>
              <a:endParaRPr lang="zh-CN" altLang="en-US" sz="2100" b="1" dirty="0">
                <a:solidFill>
                  <a:schemeClr val="tx2"/>
                </a:solidFill>
                <a:latin typeface="+mj-ea"/>
                <a:ea typeface="+mj-ea"/>
              </a:endParaRPr>
            </a:p>
          </p:txBody>
        </p:sp>
        <p:sp>
          <p:nvSpPr>
            <p:cNvPr id="40" name="椭圆 39"/>
            <p:cNvSpPr/>
            <p:nvPr/>
          </p:nvSpPr>
          <p:spPr>
            <a:xfrm>
              <a:off x="4343325" y="1685010"/>
              <a:ext cx="114700" cy="114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41" name="组合 40"/>
          <p:cNvGrpSpPr/>
          <p:nvPr/>
        </p:nvGrpSpPr>
        <p:grpSpPr>
          <a:xfrm>
            <a:off x="902974" y="3113872"/>
            <a:ext cx="2282429" cy="322580"/>
            <a:chOff x="1414785" y="3246319"/>
            <a:chExt cx="3043239" cy="430107"/>
          </a:xfrm>
        </p:grpSpPr>
        <p:sp>
          <p:nvSpPr>
            <p:cNvPr id="42" name="文本框 41"/>
            <p:cNvSpPr txBox="1"/>
            <p:nvPr/>
          </p:nvSpPr>
          <p:spPr>
            <a:xfrm>
              <a:off x="1414785" y="3246319"/>
              <a:ext cx="2767959" cy="430107"/>
            </a:xfrm>
            <a:prstGeom prst="rect">
              <a:avLst/>
            </a:prstGeom>
            <a:noFill/>
          </p:spPr>
          <p:txBody>
            <a:bodyPr wrap="square" lIns="0" tIns="0" rIns="0" bIns="0" rtlCol="0" anchor="ctr">
              <a:spAutoFit/>
            </a:bodyPr>
            <a:p>
              <a:pPr algn="r">
                <a:buClr>
                  <a:schemeClr val="accent3"/>
                </a:buClr>
              </a:pPr>
              <a:r>
                <a:rPr lang="zh-CN" altLang="en-US" sz="2100" b="1" dirty="0">
                  <a:solidFill>
                    <a:schemeClr val="tx2"/>
                  </a:solidFill>
                  <a:latin typeface="+mj-ea"/>
                  <a:ea typeface="+mj-ea"/>
                </a:rPr>
                <a:t>调查研究法</a:t>
              </a:r>
              <a:endParaRPr lang="zh-CN" altLang="en-US" sz="2100" b="1" dirty="0">
                <a:solidFill>
                  <a:schemeClr val="tx2"/>
                </a:solidFill>
                <a:latin typeface="+mj-ea"/>
                <a:ea typeface="+mj-ea"/>
              </a:endParaRPr>
            </a:p>
          </p:txBody>
        </p:sp>
        <p:sp>
          <p:nvSpPr>
            <p:cNvPr id="43" name="椭圆 42"/>
            <p:cNvSpPr/>
            <p:nvPr/>
          </p:nvSpPr>
          <p:spPr>
            <a:xfrm>
              <a:off x="4343324" y="3404021"/>
              <a:ext cx="114700" cy="114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
            <a:ext cx="9144000" cy="5143501"/>
          </a:xfrm>
          <a:prstGeom prst="rect">
            <a:avLst/>
          </a:prstGeom>
          <a:gradFill>
            <a:gsLst>
              <a:gs pos="0">
                <a:srgbClr val="0070C0"/>
              </a:gs>
              <a:gs pos="49000">
                <a:srgbClr val="2E6CB5"/>
              </a:gs>
              <a:gs pos="10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08857" tIns="54428" rIns="108857" bIns="54428" rtlCol="0" anchor="ctr"/>
          <a:lstStyle/>
          <a:p>
            <a:pPr algn="ctr"/>
            <a:endParaRPr lang="zh-CN" altLang="en-US"/>
          </a:p>
        </p:txBody>
      </p:sp>
      <p:sp>
        <p:nvSpPr>
          <p:cNvPr id="22" name="TextBox 11"/>
          <p:cNvSpPr txBox="1"/>
          <p:nvPr/>
        </p:nvSpPr>
        <p:spPr>
          <a:xfrm>
            <a:off x="4067886" y="2050549"/>
            <a:ext cx="4653280" cy="3138170"/>
          </a:xfrm>
          <a:prstGeom prst="rect">
            <a:avLst/>
          </a:prstGeom>
          <a:noFill/>
        </p:spPr>
        <p:txBody>
          <a:bodyPr wrap="none" rtlCol="0">
            <a:spAutoFit/>
          </a:bodyPr>
          <a:lstStyle/>
          <a:p>
            <a:pPr marL="0" lvl="1" algn="l" defTabSz="457200">
              <a:lnSpc>
                <a:spcPct val="150000"/>
              </a:lnSpc>
            </a:pPr>
            <a:r>
              <a:rPr lang="en-US" altLang="zh-CN" sz="4400" b="1" dirty="0">
                <a:solidFill>
                  <a:schemeClr val="bg1"/>
                </a:solidFill>
                <a:latin typeface="微软雅黑" panose="020B0503020204020204" pitchFamily="34" charset="-122"/>
                <a:ea typeface="微软雅黑" panose="020B0503020204020204" pitchFamily="34" charset="-122"/>
                <a:sym typeface="+mn-ea"/>
              </a:rPr>
              <a:t>课题研究前段工作</a:t>
            </a:r>
            <a:endParaRPr lang="en-US" altLang="zh-CN" sz="4400" b="1" dirty="0">
              <a:solidFill>
                <a:schemeClr val="bg1"/>
              </a:solidFill>
              <a:latin typeface="微软雅黑" panose="020B0503020204020204" pitchFamily="34" charset="-122"/>
              <a:ea typeface="微软雅黑" panose="020B0503020204020204" pitchFamily="34" charset="-122"/>
              <a:sym typeface="+mn-ea"/>
            </a:endParaRPr>
          </a:p>
          <a:p>
            <a:pPr marL="0" lvl="1" algn="l" defTabSz="457200">
              <a:lnSpc>
                <a:spcPct val="150000"/>
              </a:lnSpc>
            </a:pPr>
            <a:r>
              <a:rPr lang="zh-CN" altLang="en-US" sz="4400" b="1" dirty="0">
                <a:solidFill>
                  <a:schemeClr val="bg1"/>
                </a:solidFill>
                <a:latin typeface="微软雅黑" panose="020B0503020204020204" pitchFamily="34" charset="-122"/>
                <a:ea typeface="微软雅黑" panose="020B0503020204020204" pitchFamily="34" charset="-122"/>
                <a:sym typeface="+mn-ea"/>
              </a:rPr>
              <a:t>及下步计划</a:t>
            </a:r>
            <a:endParaRPr lang="zh-CN" altLang="en-US" sz="4400" kern="0" dirty="0"/>
          </a:p>
          <a:p>
            <a:pPr marL="0" lvl="1" defTabSz="457200">
              <a:lnSpc>
                <a:spcPct val="150000"/>
              </a:lnSpc>
            </a:pP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07704" y="1831878"/>
            <a:ext cx="1815886" cy="1459952"/>
            <a:chOff x="2180050" y="1831878"/>
            <a:chExt cx="1815886" cy="1459952"/>
          </a:xfrm>
        </p:grpSpPr>
        <p:cxnSp>
          <p:nvCxnSpPr>
            <p:cNvPr id="23" name="直接连接符 22"/>
            <p:cNvCxnSpPr/>
            <p:nvPr/>
          </p:nvCxnSpPr>
          <p:spPr>
            <a:xfrm flipV="1">
              <a:off x="3995936" y="1831878"/>
              <a:ext cx="0" cy="1459952"/>
            </a:xfrm>
            <a:prstGeom prst="line">
              <a:avLst/>
            </a:prstGeom>
            <a:noFill/>
            <a:ln w="12700" cap="flat" cmpd="sng" algn="ctr">
              <a:solidFill>
                <a:schemeClr val="bg1">
                  <a:lumMod val="95000"/>
                </a:schemeClr>
              </a:solidFill>
              <a:prstDash val="dash"/>
            </a:ln>
            <a:effectLst/>
          </p:spPr>
        </p:cxnSp>
        <p:grpSp>
          <p:nvGrpSpPr>
            <p:cNvPr id="33" name="组 40"/>
            <p:cNvGrpSpPr/>
            <p:nvPr/>
          </p:nvGrpSpPr>
          <p:grpSpPr>
            <a:xfrm>
              <a:off x="2180050" y="1836617"/>
              <a:ext cx="1296138" cy="1455213"/>
              <a:chOff x="3429320" y="1717342"/>
              <a:chExt cx="1119580" cy="1220560"/>
            </a:xfrm>
          </p:grpSpPr>
          <p:sp>
            <p:nvSpPr>
              <p:cNvPr id="35" name="矩形 10"/>
              <p:cNvSpPr>
                <a:spLocks noChangeAspect="1"/>
              </p:cNvSpPr>
              <p:nvPr/>
            </p:nvSpPr>
            <p:spPr>
              <a:xfrm>
                <a:off x="3429320" y="171734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36" name="矩形 10"/>
              <p:cNvSpPr/>
              <p:nvPr/>
            </p:nvSpPr>
            <p:spPr>
              <a:xfrm>
                <a:off x="3632840" y="194864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70C0"/>
              </a:soli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sp>
        <p:nvSpPr>
          <p:cNvPr id="2" name="矩形 1"/>
          <p:cNvSpPr/>
          <p:nvPr/>
        </p:nvSpPr>
        <p:spPr>
          <a:xfrm>
            <a:off x="4138876" y="1836861"/>
            <a:ext cx="1454785" cy="460375"/>
          </a:xfrm>
          <a:prstGeom prst="rect">
            <a:avLst/>
          </a:prstGeom>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PART 07</a:t>
            </a:r>
            <a:endParaRPr lang="zh-CN" altLang="en-US" sz="2400" dirty="0"/>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93314" y="2298526"/>
            <a:ext cx="622502" cy="584819"/>
          </a:xfrm>
          <a:prstGeom prst="rect">
            <a:avLst/>
          </a:prstGeom>
        </p:spPr>
      </p:pic>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1520" y="210918"/>
            <a:ext cx="360040" cy="344608"/>
            <a:chOff x="251520" y="210918"/>
            <a:chExt cx="360040" cy="344608"/>
          </a:xfrm>
        </p:grpSpPr>
        <p:sp>
          <p:nvSpPr>
            <p:cNvPr id="2" name="矩形 1"/>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70843" y="62454"/>
            <a:ext cx="1198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前段工作</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33" name="Rectangle 2"/>
          <p:cNvSpPr/>
          <p:nvPr/>
        </p:nvSpPr>
        <p:spPr bwMode="auto">
          <a:xfrm>
            <a:off x="494665" y="1357630"/>
            <a:ext cx="2349500" cy="79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r>
              <a:rPr lang="zh-CN" altLang="en-US" sz="2400">
                <a:sym typeface="+mn-ea"/>
              </a:rPr>
              <a:t>1</a:t>
            </a:r>
            <a:r>
              <a:rPr lang="en-US" altLang="zh-CN" sz="2400">
                <a:sym typeface="+mn-ea"/>
              </a:rPr>
              <a:t>.</a:t>
            </a:r>
            <a:r>
              <a:rPr lang="zh-CN" altLang="en-US" sz="2400">
                <a:sym typeface="+mn-ea"/>
              </a:rPr>
              <a:t>组建研究组织，学习文献资料。</a:t>
            </a:r>
            <a:endParaRPr lang="zh-CN" altLang="en-US" sz="2400"/>
          </a:p>
          <a:p>
            <a:pPr algn="r"/>
            <a:endParaRPr lang="en-US" sz="2400" b="1" dirty="0">
              <a:solidFill>
                <a:srgbClr val="2E6CB5"/>
              </a:solidFill>
              <a:latin typeface="Lato" charset="0"/>
              <a:ea typeface="Open Sans Extrabold" panose="020B0906030804020204" pitchFamily="34" charset="0"/>
              <a:cs typeface="Lato" charset="0"/>
              <a:sym typeface="Lato Bold" charset="0"/>
            </a:endParaRPr>
          </a:p>
        </p:txBody>
      </p:sp>
      <p:sp>
        <p:nvSpPr>
          <p:cNvPr id="34" name="Rectangle 2"/>
          <p:cNvSpPr/>
          <p:nvPr/>
        </p:nvSpPr>
        <p:spPr bwMode="auto">
          <a:xfrm>
            <a:off x="264160" y="3507740"/>
            <a:ext cx="258000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r>
              <a:rPr lang="zh-CN" altLang="en-US" sz="2400">
                <a:sym typeface="+mn-ea"/>
              </a:rPr>
              <a:t>3.搭建课题网站，拓展研究资源。</a:t>
            </a:r>
            <a:endParaRPr lang="zh-CN" altLang="en-US" sz="2400">
              <a:sym typeface="Lato Bold" charset="0"/>
            </a:endParaRPr>
          </a:p>
        </p:txBody>
      </p:sp>
      <p:sp>
        <p:nvSpPr>
          <p:cNvPr id="36" name="Rectangle 2"/>
          <p:cNvSpPr/>
          <p:nvPr/>
        </p:nvSpPr>
        <p:spPr bwMode="auto">
          <a:xfrm>
            <a:off x="6348730" y="1283970"/>
            <a:ext cx="2490470" cy="90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zh-CN" altLang="en-US" sz="2400">
                <a:sym typeface="Lato Bold" charset="0"/>
              </a:rPr>
              <a:t> </a:t>
            </a:r>
            <a:r>
              <a:rPr lang="zh-CN" altLang="en-US" sz="2400">
                <a:sym typeface="+mn-ea"/>
              </a:rPr>
              <a:t>2.组成研究团队，</a:t>
            </a:r>
            <a:r>
              <a:rPr lang="en-US" altLang="zh-CN" sz="2400">
                <a:sym typeface="+mn-ea"/>
              </a:rPr>
              <a:t>   </a:t>
            </a:r>
            <a:r>
              <a:rPr lang="zh-CN" altLang="en-US" sz="2400">
                <a:sym typeface="+mn-ea"/>
              </a:rPr>
              <a:t>调查认识现状。</a:t>
            </a:r>
            <a:endParaRPr lang="zh-CN" altLang="en-US"/>
          </a:p>
          <a:p>
            <a:endParaRPr lang="en-US" b="1" dirty="0">
              <a:solidFill>
                <a:srgbClr val="2E6CB5"/>
              </a:solidFill>
              <a:latin typeface="Lato" charset="0"/>
              <a:ea typeface="Open Sans Extrabold" panose="020B0906030804020204" pitchFamily="34" charset="0"/>
              <a:cs typeface="Lato" charset="0"/>
              <a:sym typeface="Lato Bold" charset="0"/>
            </a:endParaRPr>
          </a:p>
        </p:txBody>
      </p:sp>
      <p:sp>
        <p:nvSpPr>
          <p:cNvPr id="48" name="Rectangle 2"/>
          <p:cNvSpPr/>
          <p:nvPr/>
        </p:nvSpPr>
        <p:spPr bwMode="auto">
          <a:xfrm>
            <a:off x="6348730" y="2979420"/>
            <a:ext cx="2505710" cy="85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buClrTx/>
              <a:buSzTx/>
              <a:buFontTx/>
            </a:pPr>
            <a:r>
              <a:rPr lang="zh-CN" altLang="en-US" sz="2400">
                <a:sym typeface="+mn-ea"/>
              </a:rPr>
              <a:t>4.整合现有资源，同步开发研究。</a:t>
            </a:r>
            <a:endParaRPr lang="zh-CN" altLang="en-US" sz="2400">
              <a:sym typeface="Lato Bold" charset="0"/>
            </a:endParaRPr>
          </a:p>
        </p:txBody>
      </p:sp>
      <p:grpSp>
        <p:nvGrpSpPr>
          <p:cNvPr id="57" name="Group 61"/>
          <p:cNvGrpSpPr/>
          <p:nvPr/>
        </p:nvGrpSpPr>
        <p:grpSpPr>
          <a:xfrm>
            <a:off x="5160544" y="1519639"/>
            <a:ext cx="1149425" cy="252067"/>
            <a:chOff x="6508376" y="1129553"/>
            <a:chExt cx="1532965" cy="336176"/>
          </a:xfrm>
        </p:grpSpPr>
        <p:cxnSp>
          <p:nvCxnSpPr>
            <p:cNvPr id="58" name="Straight Connector 62"/>
            <p:cNvCxnSpPr/>
            <p:nvPr/>
          </p:nvCxnSpPr>
          <p:spPr>
            <a:xfrm flipV="1">
              <a:off x="6508376" y="1129553"/>
              <a:ext cx="336177" cy="336176"/>
            </a:xfrm>
            <a:prstGeom prst="line">
              <a:avLst/>
            </a:prstGeom>
            <a:noFill/>
            <a:ln w="6350" cap="flat" cmpd="sng" algn="ctr">
              <a:solidFill>
                <a:sysClr val="window" lastClr="FFFFFF">
                  <a:lumMod val="85000"/>
                </a:sysClr>
              </a:solidFill>
              <a:prstDash val="solid"/>
              <a:miter lim="800000"/>
            </a:ln>
            <a:effectLst/>
          </p:spPr>
        </p:cxnSp>
        <p:cxnSp>
          <p:nvCxnSpPr>
            <p:cNvPr id="59" name="Straight Connector 67"/>
            <p:cNvCxnSpPr/>
            <p:nvPr/>
          </p:nvCxnSpPr>
          <p:spPr>
            <a:xfrm>
              <a:off x="6844553" y="1129553"/>
              <a:ext cx="1196788" cy="0"/>
            </a:xfrm>
            <a:prstGeom prst="line">
              <a:avLst/>
            </a:prstGeom>
            <a:noFill/>
            <a:ln w="6350" cap="flat" cmpd="sng" algn="ctr">
              <a:solidFill>
                <a:sysClr val="window" lastClr="FFFFFF">
                  <a:lumMod val="85000"/>
                </a:sysClr>
              </a:solidFill>
              <a:prstDash val="solid"/>
              <a:miter lim="800000"/>
            </a:ln>
            <a:effectLst/>
          </p:spPr>
        </p:cxnSp>
      </p:grpSp>
      <p:grpSp>
        <p:nvGrpSpPr>
          <p:cNvPr id="60" name="Group 68"/>
          <p:cNvGrpSpPr/>
          <p:nvPr/>
        </p:nvGrpSpPr>
        <p:grpSpPr>
          <a:xfrm flipV="1">
            <a:off x="5160544" y="3399803"/>
            <a:ext cx="1149425" cy="252067"/>
            <a:chOff x="6508376" y="1129553"/>
            <a:chExt cx="1532965" cy="336176"/>
          </a:xfrm>
        </p:grpSpPr>
        <p:cxnSp>
          <p:nvCxnSpPr>
            <p:cNvPr id="61" name="Straight Connector 69"/>
            <p:cNvCxnSpPr/>
            <p:nvPr/>
          </p:nvCxnSpPr>
          <p:spPr>
            <a:xfrm flipV="1">
              <a:off x="6508376" y="1129553"/>
              <a:ext cx="336177" cy="336176"/>
            </a:xfrm>
            <a:prstGeom prst="line">
              <a:avLst/>
            </a:prstGeom>
            <a:noFill/>
            <a:ln w="6350" cap="flat" cmpd="sng" algn="ctr">
              <a:solidFill>
                <a:sysClr val="window" lastClr="FFFFFF">
                  <a:lumMod val="85000"/>
                </a:sysClr>
              </a:solidFill>
              <a:prstDash val="solid"/>
              <a:miter lim="800000"/>
            </a:ln>
            <a:effectLst/>
          </p:spPr>
        </p:cxnSp>
        <p:cxnSp>
          <p:nvCxnSpPr>
            <p:cNvPr id="62" name="Straight Connector 70"/>
            <p:cNvCxnSpPr/>
            <p:nvPr/>
          </p:nvCxnSpPr>
          <p:spPr>
            <a:xfrm>
              <a:off x="6844553" y="1129553"/>
              <a:ext cx="1196788" cy="0"/>
            </a:xfrm>
            <a:prstGeom prst="line">
              <a:avLst/>
            </a:prstGeom>
            <a:noFill/>
            <a:ln w="6350" cap="flat" cmpd="sng" algn="ctr">
              <a:solidFill>
                <a:sysClr val="window" lastClr="FFFFFF">
                  <a:lumMod val="85000"/>
                </a:sysClr>
              </a:solidFill>
              <a:prstDash val="solid"/>
              <a:miter lim="800000"/>
            </a:ln>
            <a:effectLst/>
          </p:spPr>
        </p:cxnSp>
      </p:grpSp>
      <p:grpSp>
        <p:nvGrpSpPr>
          <p:cNvPr id="63" name="Group 71"/>
          <p:cNvGrpSpPr/>
          <p:nvPr/>
        </p:nvGrpSpPr>
        <p:grpSpPr>
          <a:xfrm flipH="1">
            <a:off x="2884084" y="1539962"/>
            <a:ext cx="1149425" cy="252067"/>
            <a:chOff x="6508376" y="1129553"/>
            <a:chExt cx="1532965" cy="336176"/>
          </a:xfrm>
        </p:grpSpPr>
        <p:cxnSp>
          <p:nvCxnSpPr>
            <p:cNvPr id="64" name="Straight Connector 72"/>
            <p:cNvCxnSpPr/>
            <p:nvPr/>
          </p:nvCxnSpPr>
          <p:spPr>
            <a:xfrm flipV="1">
              <a:off x="6508376" y="1129553"/>
              <a:ext cx="336177" cy="336176"/>
            </a:xfrm>
            <a:prstGeom prst="line">
              <a:avLst/>
            </a:prstGeom>
            <a:noFill/>
            <a:ln w="6350" cap="flat" cmpd="sng" algn="ctr">
              <a:solidFill>
                <a:sysClr val="window" lastClr="FFFFFF">
                  <a:lumMod val="85000"/>
                </a:sysClr>
              </a:solidFill>
              <a:prstDash val="solid"/>
              <a:miter lim="800000"/>
            </a:ln>
            <a:effectLst/>
          </p:spPr>
        </p:cxnSp>
        <p:cxnSp>
          <p:nvCxnSpPr>
            <p:cNvPr id="65" name="Straight Connector 73"/>
            <p:cNvCxnSpPr/>
            <p:nvPr/>
          </p:nvCxnSpPr>
          <p:spPr>
            <a:xfrm>
              <a:off x="6844553" y="1129553"/>
              <a:ext cx="1196788" cy="0"/>
            </a:xfrm>
            <a:prstGeom prst="line">
              <a:avLst/>
            </a:prstGeom>
            <a:noFill/>
            <a:ln w="6350" cap="flat" cmpd="sng" algn="ctr">
              <a:solidFill>
                <a:sysClr val="window" lastClr="FFFFFF">
                  <a:lumMod val="85000"/>
                </a:sysClr>
              </a:solidFill>
              <a:prstDash val="solid"/>
              <a:miter lim="800000"/>
            </a:ln>
            <a:effectLst/>
          </p:spPr>
        </p:cxnSp>
      </p:grpSp>
      <p:grpSp>
        <p:nvGrpSpPr>
          <p:cNvPr id="66" name="Group 74"/>
          <p:cNvGrpSpPr/>
          <p:nvPr/>
        </p:nvGrpSpPr>
        <p:grpSpPr>
          <a:xfrm flipH="1" flipV="1">
            <a:off x="2884084" y="3291830"/>
            <a:ext cx="849583" cy="367768"/>
            <a:chOff x="6508376" y="1129553"/>
            <a:chExt cx="1546412" cy="336176"/>
          </a:xfrm>
        </p:grpSpPr>
        <p:cxnSp>
          <p:nvCxnSpPr>
            <p:cNvPr id="67" name="Straight Connector 75"/>
            <p:cNvCxnSpPr/>
            <p:nvPr/>
          </p:nvCxnSpPr>
          <p:spPr>
            <a:xfrm flipV="1">
              <a:off x="6508376" y="1129553"/>
              <a:ext cx="336177" cy="336176"/>
            </a:xfrm>
            <a:prstGeom prst="line">
              <a:avLst/>
            </a:prstGeom>
            <a:noFill/>
            <a:ln w="6350" cap="flat" cmpd="sng" algn="ctr">
              <a:solidFill>
                <a:sysClr val="window" lastClr="FFFFFF">
                  <a:lumMod val="85000"/>
                </a:sysClr>
              </a:solidFill>
              <a:prstDash val="solid"/>
              <a:miter lim="800000"/>
            </a:ln>
            <a:effectLst/>
          </p:spPr>
        </p:cxnSp>
        <p:cxnSp>
          <p:nvCxnSpPr>
            <p:cNvPr id="68" name="Straight Connector 76"/>
            <p:cNvCxnSpPr/>
            <p:nvPr/>
          </p:nvCxnSpPr>
          <p:spPr>
            <a:xfrm>
              <a:off x="6858000" y="1129553"/>
              <a:ext cx="1196788" cy="0"/>
            </a:xfrm>
            <a:prstGeom prst="line">
              <a:avLst/>
            </a:prstGeom>
            <a:noFill/>
            <a:ln w="6350" cap="flat" cmpd="sng" algn="ctr">
              <a:solidFill>
                <a:sysClr val="window" lastClr="FFFFFF">
                  <a:lumMod val="85000"/>
                </a:sysClr>
              </a:solidFill>
              <a:prstDash val="solid"/>
              <a:miter lim="800000"/>
            </a:ln>
            <a:effectLst/>
          </p:spPr>
        </p:cxnSp>
      </p:grpSp>
      <p:sp>
        <p:nvSpPr>
          <p:cNvPr id="35" name="任意多边形: 形状 34"/>
          <p:cNvSpPr>
            <a:spLocks noChangeArrowheads="1"/>
          </p:cNvSpPr>
          <p:nvPr/>
        </p:nvSpPr>
        <p:spPr bwMode="auto">
          <a:xfrm rot="19397468">
            <a:off x="3377428" y="1791366"/>
            <a:ext cx="1297380" cy="1288117"/>
          </a:xfrm>
          <a:custGeom>
            <a:avLst/>
            <a:gdLst>
              <a:gd name="connsiteX0" fmla="*/ 1011379 w 1297380"/>
              <a:gd name="connsiteY0" fmla="*/ 112371 h 1288117"/>
              <a:gd name="connsiteX1" fmla="*/ 1297380 w 1297380"/>
              <a:gd name="connsiteY1" fmla="*/ 657971 h 1288117"/>
              <a:gd name="connsiteX2" fmla="*/ 901190 w 1297380"/>
              <a:gd name="connsiteY2" fmla="*/ 1264235 h 1288117"/>
              <a:gd name="connsiteX3" fmla="*/ 825342 w 1297380"/>
              <a:gd name="connsiteY3" fmla="*/ 1288117 h 1288117"/>
              <a:gd name="connsiteX4" fmla="*/ 812767 w 1297380"/>
              <a:gd name="connsiteY4" fmla="*/ 1171596 h 1288117"/>
              <a:gd name="connsiteX5" fmla="*/ 165197 w 1297380"/>
              <a:gd name="connsiteY5" fmla="*/ 657317 h 1288117"/>
              <a:gd name="connsiteX6" fmla="*/ 32651 w 1297380"/>
              <a:gd name="connsiteY6" fmla="*/ 671235 h 1288117"/>
              <a:gd name="connsiteX7" fmla="*/ 2261 w 1297380"/>
              <a:gd name="connsiteY7" fmla="*/ 680719 h 1288117"/>
              <a:gd name="connsiteX8" fmla="*/ 0 w 1297380"/>
              <a:gd name="connsiteY8" fmla="*/ 657971 h 1288117"/>
              <a:gd name="connsiteX9" fmla="*/ 648690 w 1297380"/>
              <a:gd name="connsiteY9" fmla="*/ 0 h 1288117"/>
              <a:gd name="connsiteX10" fmla="*/ 1011379 w 1297380"/>
              <a:gd name="connsiteY10" fmla="*/ 112371 h 128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7380" h="1288117">
                <a:moveTo>
                  <a:pt x="1011379" y="112371"/>
                </a:moveTo>
                <a:cubicBezTo>
                  <a:pt x="1183931" y="230613"/>
                  <a:pt x="1297380" y="430854"/>
                  <a:pt x="1297380" y="657971"/>
                </a:cubicBezTo>
                <a:cubicBezTo>
                  <a:pt x="1297380" y="930512"/>
                  <a:pt x="1134014" y="1164350"/>
                  <a:pt x="901190" y="1264235"/>
                </a:cubicBezTo>
                <a:lnTo>
                  <a:pt x="825342" y="1288117"/>
                </a:lnTo>
                <a:lnTo>
                  <a:pt x="812767" y="1171596"/>
                </a:lnTo>
                <a:cubicBezTo>
                  <a:pt x="749755" y="876385"/>
                  <a:pt x="483197" y="655541"/>
                  <a:pt x="165197" y="657317"/>
                </a:cubicBezTo>
                <a:cubicBezTo>
                  <a:pt x="119768" y="657571"/>
                  <a:pt x="75440" y="662356"/>
                  <a:pt x="32651" y="671235"/>
                </a:cubicBezTo>
                <a:lnTo>
                  <a:pt x="2261" y="680719"/>
                </a:lnTo>
                <a:lnTo>
                  <a:pt x="0" y="657971"/>
                </a:lnTo>
                <a:cubicBezTo>
                  <a:pt x="0" y="294584"/>
                  <a:pt x="290428" y="0"/>
                  <a:pt x="648690" y="0"/>
                </a:cubicBezTo>
                <a:cubicBezTo>
                  <a:pt x="783038" y="0"/>
                  <a:pt x="907847" y="41426"/>
                  <a:pt x="1011379" y="112371"/>
                </a:cubicBezTo>
                <a:close/>
              </a:path>
            </a:pathLst>
          </a:custGeom>
          <a:solidFill>
            <a:srgbClr val="0070C0"/>
          </a:solidFill>
          <a:ln>
            <a:noFill/>
          </a:ln>
          <a:effectLst>
            <a:outerShdw blurRad="50800" dist="38100" algn="l" rotWithShape="0">
              <a:prstClr val="black">
                <a:alpha val="40000"/>
              </a:prstClr>
            </a:outerShdw>
          </a:effectLst>
        </p:spPr>
        <p:txBody>
          <a:bodyPr wrap="square" lIns="68557" tIns="34278" rIns="68557" bIns="34278"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455" b="0" i="0" u="none" strike="noStrike" kern="0" cap="none" spc="0" normalizeH="0" baseline="0" noProof="0">
              <a:ln>
                <a:noFill/>
              </a:ln>
              <a:solidFill>
                <a:prstClr val="black"/>
              </a:solidFill>
              <a:effectLst/>
              <a:uLnTx/>
              <a:uFillTx/>
              <a:latin typeface="等线" panose="02010600030101010101" charset="-122"/>
            </a:endParaRPr>
          </a:p>
        </p:txBody>
      </p:sp>
      <p:sp>
        <p:nvSpPr>
          <p:cNvPr id="37" name="任意多边形: 形状 36"/>
          <p:cNvSpPr>
            <a:spLocks noChangeArrowheads="1"/>
          </p:cNvSpPr>
          <p:nvPr/>
        </p:nvSpPr>
        <p:spPr bwMode="auto">
          <a:xfrm rot="13978264">
            <a:off x="3397232" y="2659700"/>
            <a:ext cx="1297210" cy="1311222"/>
          </a:xfrm>
          <a:custGeom>
            <a:avLst/>
            <a:gdLst>
              <a:gd name="connsiteX0" fmla="*/ 1186439 w 1297210"/>
              <a:gd name="connsiteY0" fmla="*/ 1025981 h 1311222"/>
              <a:gd name="connsiteX1" fmla="*/ 779321 w 1297210"/>
              <a:gd name="connsiteY1" fmla="*/ 1302743 h 1311222"/>
              <a:gd name="connsiteX2" fmla="*/ 696422 w 1297210"/>
              <a:gd name="connsiteY2" fmla="*/ 1311222 h 1311222"/>
              <a:gd name="connsiteX3" fmla="*/ 680693 w 1297210"/>
              <a:gd name="connsiteY3" fmla="*/ 1261223 h 1311222"/>
              <a:gd name="connsiteX4" fmla="*/ 74528 w 1297210"/>
              <a:gd name="connsiteY4" fmla="*/ 864881 h 1311222"/>
              <a:gd name="connsiteX5" fmla="*/ 37018 w 1297210"/>
              <a:gd name="connsiteY5" fmla="*/ 868599 h 1311222"/>
              <a:gd name="connsiteX6" fmla="*/ 13177 w 1297210"/>
              <a:gd name="connsiteY6" fmla="*/ 790677 h 1311222"/>
              <a:gd name="connsiteX7" fmla="*/ 0 w 1297210"/>
              <a:gd name="connsiteY7" fmla="*/ 658056 h 1311222"/>
              <a:gd name="connsiteX8" fmla="*/ 648605 w 1297210"/>
              <a:gd name="connsiteY8" fmla="*/ 0 h 1311222"/>
              <a:gd name="connsiteX9" fmla="*/ 1297210 w 1297210"/>
              <a:gd name="connsiteY9" fmla="*/ 658056 h 1311222"/>
              <a:gd name="connsiteX10" fmla="*/ 1186439 w 1297210"/>
              <a:gd name="connsiteY10" fmla="*/ 1025981 h 13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7210" h="1311222">
                <a:moveTo>
                  <a:pt x="1186439" y="1025981"/>
                </a:moveTo>
                <a:cubicBezTo>
                  <a:pt x="1093192" y="1166016"/>
                  <a:pt x="948212" y="1267679"/>
                  <a:pt x="779321" y="1302743"/>
                </a:cubicBezTo>
                <a:lnTo>
                  <a:pt x="696422" y="1311222"/>
                </a:lnTo>
                <a:lnTo>
                  <a:pt x="680693" y="1261223"/>
                </a:lnTo>
                <a:cubicBezTo>
                  <a:pt x="580866" y="1028373"/>
                  <a:pt x="347068" y="864949"/>
                  <a:pt x="74528" y="864881"/>
                </a:cubicBezTo>
                <a:lnTo>
                  <a:pt x="37018" y="868599"/>
                </a:lnTo>
                <a:lnTo>
                  <a:pt x="13177" y="790677"/>
                </a:lnTo>
                <a:cubicBezTo>
                  <a:pt x="4537" y="747840"/>
                  <a:pt x="0" y="703485"/>
                  <a:pt x="0" y="658056"/>
                </a:cubicBezTo>
                <a:cubicBezTo>
                  <a:pt x="0" y="294622"/>
                  <a:pt x="290390" y="0"/>
                  <a:pt x="648605" y="0"/>
                </a:cubicBezTo>
                <a:cubicBezTo>
                  <a:pt x="1006820" y="0"/>
                  <a:pt x="1297210" y="294622"/>
                  <a:pt x="1297210" y="658056"/>
                </a:cubicBezTo>
                <a:cubicBezTo>
                  <a:pt x="1297210" y="794344"/>
                  <a:pt x="1256374" y="920955"/>
                  <a:pt x="1186439" y="1025981"/>
                </a:cubicBezTo>
                <a:close/>
              </a:path>
            </a:pathLst>
          </a:custGeom>
          <a:solidFill>
            <a:schemeClr val="tx1">
              <a:lumMod val="50000"/>
              <a:lumOff val="50000"/>
            </a:schemeClr>
          </a:solidFill>
          <a:ln>
            <a:noFill/>
          </a:ln>
          <a:effectLst>
            <a:outerShdw blurRad="50800" dist="38100" algn="l" rotWithShape="0">
              <a:prstClr val="black">
                <a:alpha val="40000"/>
              </a:prstClr>
            </a:outerShdw>
          </a:effectLst>
        </p:spPr>
        <p:txBody>
          <a:bodyPr wrap="square" lIns="68557" tIns="34278" rIns="68557" bIns="34278"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455" b="0" i="0" u="none" strike="noStrike" kern="0" cap="none" spc="0" normalizeH="0" baseline="0" noProof="0">
              <a:ln>
                <a:noFill/>
              </a:ln>
              <a:solidFill>
                <a:prstClr val="black"/>
              </a:solidFill>
              <a:effectLst/>
              <a:uLnTx/>
              <a:uFillTx/>
              <a:latin typeface="等线" panose="02010600030101010101" charset="-122"/>
            </a:endParaRPr>
          </a:p>
        </p:txBody>
      </p:sp>
      <p:grpSp>
        <p:nvGrpSpPr>
          <p:cNvPr id="4" name="组合 3"/>
          <p:cNvGrpSpPr/>
          <p:nvPr/>
        </p:nvGrpSpPr>
        <p:grpSpPr>
          <a:xfrm>
            <a:off x="4467556" y="1756465"/>
            <a:ext cx="1328580" cy="2210564"/>
            <a:chOff x="4505241" y="1779408"/>
            <a:chExt cx="1328580" cy="2210564"/>
          </a:xfrm>
        </p:grpSpPr>
        <p:sp>
          <p:nvSpPr>
            <p:cNvPr id="38" name="任意多边形: 形状 37"/>
            <p:cNvSpPr>
              <a:spLocks noChangeArrowheads="1"/>
            </p:cNvSpPr>
            <p:nvPr/>
          </p:nvSpPr>
          <p:spPr bwMode="auto">
            <a:xfrm rot="8579122">
              <a:off x="4536441" y="2703547"/>
              <a:ext cx="1297380" cy="1286425"/>
            </a:xfrm>
            <a:custGeom>
              <a:avLst/>
              <a:gdLst>
                <a:gd name="connsiteX0" fmla="*/ 3249 w 1297380"/>
                <a:gd name="connsiteY0" fmla="*/ 690656 h 1286425"/>
                <a:gd name="connsiteX1" fmla="*/ 0 w 1297380"/>
                <a:gd name="connsiteY1" fmla="*/ 657971 h 1286425"/>
                <a:gd name="connsiteX2" fmla="*/ 648690 w 1297380"/>
                <a:gd name="connsiteY2" fmla="*/ 0 h 1286425"/>
                <a:gd name="connsiteX3" fmla="*/ 1297380 w 1297380"/>
                <a:gd name="connsiteY3" fmla="*/ 657971 h 1286425"/>
                <a:gd name="connsiteX4" fmla="*/ 901190 w 1297380"/>
                <a:gd name="connsiteY4" fmla="*/ 1264235 h 1286425"/>
                <a:gd name="connsiteX5" fmla="*/ 830715 w 1297380"/>
                <a:gd name="connsiteY5" fmla="*/ 1286425 h 1286425"/>
                <a:gd name="connsiteX6" fmla="*/ 821253 w 1297380"/>
                <a:gd name="connsiteY6" fmla="*/ 1187380 h 1286425"/>
                <a:gd name="connsiteX7" fmla="*/ 180040 w 1297380"/>
                <a:gd name="connsiteY7" fmla="*/ 665198 h 1286425"/>
                <a:gd name="connsiteX8" fmla="*/ 47333 w 1297380"/>
                <a:gd name="connsiteY8" fmla="*/ 677489 h 128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380" h="1286425">
                  <a:moveTo>
                    <a:pt x="3249" y="690656"/>
                  </a:moveTo>
                  <a:lnTo>
                    <a:pt x="0" y="657971"/>
                  </a:lnTo>
                  <a:cubicBezTo>
                    <a:pt x="0" y="294584"/>
                    <a:pt x="290428" y="0"/>
                    <a:pt x="648690" y="0"/>
                  </a:cubicBezTo>
                  <a:cubicBezTo>
                    <a:pt x="1006952" y="0"/>
                    <a:pt x="1297380" y="294584"/>
                    <a:pt x="1297380" y="657971"/>
                  </a:cubicBezTo>
                  <a:cubicBezTo>
                    <a:pt x="1297380" y="930511"/>
                    <a:pt x="1134014" y="1164350"/>
                    <a:pt x="901190" y="1264235"/>
                  </a:cubicBezTo>
                  <a:lnTo>
                    <a:pt x="830715" y="1286425"/>
                  </a:lnTo>
                  <a:lnTo>
                    <a:pt x="821253" y="1187380"/>
                  </a:lnTo>
                  <a:cubicBezTo>
                    <a:pt x="761867" y="891418"/>
                    <a:pt x="498037" y="667322"/>
                    <a:pt x="180040" y="665198"/>
                  </a:cubicBezTo>
                  <a:cubicBezTo>
                    <a:pt x="134611" y="664894"/>
                    <a:pt x="90228" y="669135"/>
                    <a:pt x="47333" y="677489"/>
                  </a:cubicBezTo>
                  <a:close/>
                </a:path>
              </a:pathLst>
            </a:custGeom>
            <a:solidFill>
              <a:schemeClr val="tx2">
                <a:lumMod val="40000"/>
                <a:lumOff val="60000"/>
              </a:schemeClr>
            </a:solidFill>
            <a:ln>
              <a:noFill/>
            </a:ln>
            <a:effectLst>
              <a:outerShdw blurRad="50800" dist="38100" algn="l" rotWithShape="0">
                <a:prstClr val="black">
                  <a:alpha val="40000"/>
                </a:prstClr>
              </a:outerShdw>
            </a:effectLst>
          </p:spPr>
          <p:txBody>
            <a:bodyPr wrap="square" lIns="68557" tIns="34278" rIns="68557" bIns="34278"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455" b="0" i="0" u="none" strike="noStrike" kern="0" cap="none" spc="0" normalizeH="0" baseline="0" noProof="0">
                <a:ln>
                  <a:noFill/>
                </a:ln>
                <a:solidFill>
                  <a:prstClr val="black"/>
                </a:solidFill>
                <a:effectLst/>
                <a:uLnTx/>
                <a:uFillTx/>
                <a:latin typeface="等线" panose="02010600030101010101" charset="-122"/>
              </a:endParaRPr>
            </a:p>
          </p:txBody>
        </p:sp>
        <p:sp>
          <p:nvSpPr>
            <p:cNvPr id="39" name="任意多边形: 形状 38"/>
            <p:cNvSpPr>
              <a:spLocks noChangeArrowheads="1"/>
            </p:cNvSpPr>
            <p:nvPr/>
          </p:nvSpPr>
          <p:spPr bwMode="auto">
            <a:xfrm rot="3202081">
              <a:off x="4511938" y="1772711"/>
              <a:ext cx="1297210" cy="1310604"/>
            </a:xfrm>
            <a:custGeom>
              <a:avLst/>
              <a:gdLst>
                <a:gd name="connsiteX0" fmla="*/ 110771 w 1297210"/>
                <a:gd name="connsiteY0" fmla="*/ 290131 h 1310604"/>
                <a:gd name="connsiteX1" fmla="*/ 648605 w 1297210"/>
                <a:gd name="connsiteY1" fmla="*/ 0 h 1310604"/>
                <a:gd name="connsiteX2" fmla="*/ 1297210 w 1297210"/>
                <a:gd name="connsiteY2" fmla="*/ 658056 h 1310604"/>
                <a:gd name="connsiteX3" fmla="*/ 779322 w 1297210"/>
                <a:gd name="connsiteY3" fmla="*/ 1302743 h 1310604"/>
                <a:gd name="connsiteX4" fmla="*/ 702454 w 1297210"/>
                <a:gd name="connsiteY4" fmla="*/ 1310604 h 1310604"/>
                <a:gd name="connsiteX5" fmla="*/ 685906 w 1297210"/>
                <a:gd name="connsiteY5" fmla="*/ 1258294 h 1310604"/>
                <a:gd name="connsiteX6" fmla="*/ 79110 w 1297210"/>
                <a:gd name="connsiteY6" fmla="*/ 862917 h 1310604"/>
                <a:gd name="connsiteX7" fmla="*/ 36590 w 1297210"/>
                <a:gd name="connsiteY7" fmla="*/ 867201 h 1310604"/>
                <a:gd name="connsiteX8" fmla="*/ 13177 w 1297210"/>
                <a:gd name="connsiteY8" fmla="*/ 790677 h 1310604"/>
                <a:gd name="connsiteX9" fmla="*/ 0 w 1297210"/>
                <a:gd name="connsiteY9" fmla="*/ 658056 h 1310604"/>
                <a:gd name="connsiteX10" fmla="*/ 110771 w 1297210"/>
                <a:gd name="connsiteY10" fmla="*/ 290131 h 131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7210" h="1310604">
                  <a:moveTo>
                    <a:pt x="110771" y="290131"/>
                  </a:moveTo>
                  <a:cubicBezTo>
                    <a:pt x="227330" y="115087"/>
                    <a:pt x="424721" y="0"/>
                    <a:pt x="648605" y="0"/>
                  </a:cubicBezTo>
                  <a:cubicBezTo>
                    <a:pt x="1006820" y="0"/>
                    <a:pt x="1297210" y="294622"/>
                    <a:pt x="1297210" y="658056"/>
                  </a:cubicBezTo>
                  <a:cubicBezTo>
                    <a:pt x="1297210" y="976061"/>
                    <a:pt x="1074880" y="1241381"/>
                    <a:pt x="779322" y="1302743"/>
                  </a:cubicBezTo>
                  <a:lnTo>
                    <a:pt x="702454" y="1310604"/>
                  </a:lnTo>
                  <a:lnTo>
                    <a:pt x="685906" y="1258294"/>
                  </a:lnTo>
                  <a:cubicBezTo>
                    <a:pt x="585708" y="1025603"/>
                    <a:pt x="351651" y="862551"/>
                    <a:pt x="79110" y="862917"/>
                  </a:cubicBezTo>
                  <a:lnTo>
                    <a:pt x="36590" y="867201"/>
                  </a:lnTo>
                  <a:lnTo>
                    <a:pt x="13177" y="790677"/>
                  </a:lnTo>
                  <a:cubicBezTo>
                    <a:pt x="4537" y="747839"/>
                    <a:pt x="0" y="703485"/>
                    <a:pt x="0" y="658056"/>
                  </a:cubicBezTo>
                  <a:cubicBezTo>
                    <a:pt x="0" y="521768"/>
                    <a:pt x="40836" y="395157"/>
                    <a:pt x="110771" y="290131"/>
                  </a:cubicBezTo>
                  <a:close/>
                </a:path>
              </a:pathLst>
            </a:custGeom>
            <a:solidFill>
              <a:schemeClr val="bg1">
                <a:lumMod val="85000"/>
              </a:schemeClr>
            </a:solidFill>
            <a:ln>
              <a:noFill/>
            </a:ln>
            <a:effectLst>
              <a:outerShdw blurRad="50800" dist="38100" algn="l" rotWithShape="0">
                <a:prstClr val="black">
                  <a:alpha val="40000"/>
                </a:prstClr>
              </a:outerShdw>
            </a:effectLst>
          </p:spPr>
          <p:txBody>
            <a:bodyPr wrap="square" lIns="68557" tIns="34278" rIns="68557" bIns="34278"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455" b="0" i="0" u="none" strike="noStrike" kern="0" cap="none" spc="0" normalizeH="0" baseline="0" noProof="0">
                <a:ln>
                  <a:noFill/>
                </a:ln>
                <a:solidFill>
                  <a:prstClr val="black"/>
                </a:solidFill>
                <a:effectLst/>
                <a:uLnTx/>
                <a:uFillTx/>
                <a:latin typeface="等线" panose="02010600030101010101" charset="-122"/>
              </a:endParaRPr>
            </a:p>
          </p:txBody>
        </p:sp>
      </p:grpSp>
      <p:sp>
        <p:nvSpPr>
          <p:cNvPr id="40" name="TextBox 54"/>
          <p:cNvSpPr txBox="1"/>
          <p:nvPr/>
        </p:nvSpPr>
        <p:spPr>
          <a:xfrm>
            <a:off x="3650616" y="1827828"/>
            <a:ext cx="820298" cy="761578"/>
          </a:xfrm>
          <a:prstGeom prst="rect">
            <a:avLst/>
          </a:prstGeom>
          <a:noFill/>
        </p:spPr>
        <p:txBody>
          <a:bodyPr wrap="square" lIns="68542" tIns="34270" rIns="68542" bIns="34270" rtlCol="0">
            <a:spAutoFit/>
          </a:bodyPr>
          <a:lstStyle/>
          <a:p>
            <a:pPr algn="ctr"/>
            <a:r>
              <a:rPr lang="en-US" sz="4500" b="1" dirty="0">
                <a:solidFill>
                  <a:schemeClr val="bg1"/>
                </a:solidFill>
                <a:latin typeface="Lato Black" panose="020F0A02020204030203" pitchFamily="34" charset="0"/>
                <a:cs typeface="Lato Black" panose="020F0A02020204030203" pitchFamily="34" charset="0"/>
              </a:rPr>
              <a:t>S</a:t>
            </a:r>
            <a:endParaRPr lang="ru-RU" sz="4500" b="1" dirty="0">
              <a:solidFill>
                <a:schemeClr val="bg1"/>
              </a:solidFill>
              <a:latin typeface="Lato Black" panose="020F0A02020204030203" pitchFamily="34" charset="0"/>
              <a:cs typeface="Lato Black" panose="020F0A02020204030203" pitchFamily="34" charset="0"/>
            </a:endParaRPr>
          </a:p>
        </p:txBody>
      </p:sp>
      <p:sp>
        <p:nvSpPr>
          <p:cNvPr id="41" name="TextBox 55"/>
          <p:cNvSpPr txBox="1"/>
          <p:nvPr/>
        </p:nvSpPr>
        <p:spPr>
          <a:xfrm>
            <a:off x="4726159" y="3119973"/>
            <a:ext cx="820298" cy="761578"/>
          </a:xfrm>
          <a:prstGeom prst="rect">
            <a:avLst/>
          </a:prstGeom>
          <a:noFill/>
        </p:spPr>
        <p:txBody>
          <a:bodyPr wrap="square" lIns="68542" tIns="34270" rIns="68542" bIns="34270" rtlCol="0">
            <a:spAutoFit/>
          </a:bodyPr>
          <a:lstStyle/>
          <a:p>
            <a:pPr algn="ctr"/>
            <a:r>
              <a:rPr lang="id-ID" sz="4500" b="1" dirty="0" err="1">
                <a:solidFill>
                  <a:prstClr val="white"/>
                </a:solidFill>
                <a:latin typeface="Lato Black" panose="020F0A02020204030203" pitchFamily="34" charset="0"/>
                <a:cs typeface="Lato Black" panose="020F0A02020204030203" pitchFamily="34" charset="0"/>
              </a:rPr>
              <a:t>O</a:t>
            </a:r>
            <a:endParaRPr lang="ru-RU" sz="4500" b="1" dirty="0">
              <a:solidFill>
                <a:prstClr val="white"/>
              </a:solidFill>
              <a:latin typeface="Lato Black" panose="020F0A02020204030203" pitchFamily="34" charset="0"/>
              <a:cs typeface="Lato Black" panose="020F0A02020204030203" pitchFamily="34" charset="0"/>
            </a:endParaRPr>
          </a:p>
        </p:txBody>
      </p:sp>
      <p:sp>
        <p:nvSpPr>
          <p:cNvPr id="42" name="TextBox 57"/>
          <p:cNvSpPr txBox="1"/>
          <p:nvPr/>
        </p:nvSpPr>
        <p:spPr>
          <a:xfrm>
            <a:off x="4758003" y="2036072"/>
            <a:ext cx="820298" cy="761578"/>
          </a:xfrm>
          <a:prstGeom prst="rect">
            <a:avLst/>
          </a:prstGeom>
          <a:noFill/>
        </p:spPr>
        <p:txBody>
          <a:bodyPr wrap="square" lIns="68542" tIns="34270" rIns="68542" bIns="34270" rtlCol="0">
            <a:spAutoFit/>
          </a:bodyPr>
          <a:lstStyle/>
          <a:p>
            <a:pPr algn="ctr"/>
            <a:r>
              <a:rPr lang="en-US" sz="4500" b="1" dirty="0">
                <a:solidFill>
                  <a:srgbClr val="2E6CB5"/>
                </a:solidFill>
                <a:latin typeface="Lato Black" panose="020F0A02020204030203" pitchFamily="34" charset="0"/>
                <a:cs typeface="Lato Black" panose="020F0A02020204030203" pitchFamily="34" charset="0"/>
              </a:rPr>
              <a:t>W</a:t>
            </a:r>
            <a:endParaRPr lang="ru-RU" sz="4500" b="1" dirty="0">
              <a:solidFill>
                <a:srgbClr val="2E6CB5"/>
              </a:solidFill>
              <a:latin typeface="Lato Black" panose="020F0A02020204030203" pitchFamily="34" charset="0"/>
              <a:cs typeface="Lato Black" panose="020F0A02020204030203" pitchFamily="34" charset="0"/>
            </a:endParaRPr>
          </a:p>
        </p:txBody>
      </p:sp>
      <p:sp>
        <p:nvSpPr>
          <p:cNvPr id="43" name="TextBox 58"/>
          <p:cNvSpPr txBox="1"/>
          <p:nvPr/>
        </p:nvSpPr>
        <p:spPr>
          <a:xfrm>
            <a:off x="3574774" y="2859782"/>
            <a:ext cx="820298" cy="761578"/>
          </a:xfrm>
          <a:prstGeom prst="rect">
            <a:avLst/>
          </a:prstGeom>
          <a:noFill/>
        </p:spPr>
        <p:txBody>
          <a:bodyPr wrap="square" lIns="68542" tIns="34270" rIns="68542" bIns="34270" rtlCol="0">
            <a:spAutoFit/>
          </a:bodyPr>
          <a:lstStyle/>
          <a:p>
            <a:pPr algn="ctr"/>
            <a:r>
              <a:rPr lang="id-ID" sz="4500" b="1" dirty="0">
                <a:solidFill>
                  <a:prstClr val="white"/>
                </a:solidFill>
                <a:latin typeface="Lato Black" panose="020F0A02020204030203" pitchFamily="34" charset="0"/>
                <a:cs typeface="Lato Black" panose="020F0A02020204030203" pitchFamily="34" charset="0"/>
              </a:rPr>
              <a:t>T</a:t>
            </a:r>
            <a:endParaRPr lang="ru-RU" sz="4500" b="1" dirty="0">
              <a:solidFill>
                <a:prstClr val="white"/>
              </a:solidFill>
              <a:latin typeface="Lato Black" panose="020F0A02020204030203" pitchFamily="34" charset="0"/>
              <a:cs typeface="Lato Black" panose="020F0A0202020403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0161"/>
            <a:ext cx="9144000" cy="5143501"/>
          </a:xfrm>
          <a:prstGeom prst="rect">
            <a:avLst/>
          </a:prstGeom>
          <a:gradFill>
            <a:gsLst>
              <a:gs pos="0">
                <a:srgbClr val="0070C0"/>
              </a:gs>
              <a:gs pos="49000">
                <a:srgbClr val="2E6CB5"/>
              </a:gs>
              <a:gs pos="10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08857" tIns="54428" rIns="108857" bIns="54428" rtlCol="0" anchor="ctr"/>
          <a:lstStyle/>
          <a:p>
            <a:pPr algn="ctr"/>
            <a:endParaRPr lang="zh-CN" altLang="en-US"/>
          </a:p>
        </p:txBody>
      </p:sp>
      <p:sp>
        <p:nvSpPr>
          <p:cNvPr id="22" name="TextBox 11"/>
          <p:cNvSpPr txBox="1"/>
          <p:nvPr/>
        </p:nvSpPr>
        <p:spPr>
          <a:xfrm>
            <a:off x="4365632" y="2067694"/>
            <a:ext cx="3535680" cy="1106805"/>
          </a:xfrm>
          <a:prstGeom prst="rect">
            <a:avLst/>
          </a:prstGeom>
          <a:noFill/>
        </p:spPr>
        <p:txBody>
          <a:bodyPr wrap="none" rtlCol="0">
            <a:spAutoFit/>
          </a:bodyPr>
          <a:lstStyle/>
          <a:p>
            <a:pPr marL="0" lvl="1" defTabSz="457200">
              <a:lnSpc>
                <a:spcPct val="150000"/>
              </a:lnSpc>
            </a:pPr>
            <a:r>
              <a:rPr lang="zh-CN" altLang="en-US" sz="4400" b="1" dirty="0">
                <a:solidFill>
                  <a:schemeClr val="bg1"/>
                </a:solidFill>
                <a:latin typeface="微软雅黑" panose="020B0503020204020204" pitchFamily="34" charset="-122"/>
                <a:ea typeface="微软雅黑" panose="020B0503020204020204" pitchFamily="34" charset="-122"/>
              </a:rPr>
              <a:t>课题研究背景</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180050" y="1831878"/>
            <a:ext cx="1815886" cy="1459952"/>
            <a:chOff x="2180050" y="1831878"/>
            <a:chExt cx="1815886" cy="1459952"/>
          </a:xfrm>
        </p:grpSpPr>
        <p:cxnSp>
          <p:nvCxnSpPr>
            <p:cNvPr id="23" name="直接连接符 22"/>
            <p:cNvCxnSpPr/>
            <p:nvPr/>
          </p:nvCxnSpPr>
          <p:spPr>
            <a:xfrm flipV="1">
              <a:off x="3995936" y="1831878"/>
              <a:ext cx="0" cy="1459952"/>
            </a:xfrm>
            <a:prstGeom prst="line">
              <a:avLst/>
            </a:prstGeom>
            <a:noFill/>
            <a:ln w="12700" cap="flat" cmpd="sng" algn="ctr">
              <a:solidFill>
                <a:schemeClr val="bg1">
                  <a:lumMod val="95000"/>
                </a:schemeClr>
              </a:solidFill>
              <a:prstDash val="dash"/>
            </a:ln>
            <a:effectLst/>
          </p:spPr>
        </p:cxnSp>
        <p:grpSp>
          <p:nvGrpSpPr>
            <p:cNvPr id="32" name="组 2"/>
            <p:cNvGrpSpPr/>
            <p:nvPr/>
          </p:nvGrpSpPr>
          <p:grpSpPr>
            <a:xfrm>
              <a:off x="2180050" y="1836617"/>
              <a:ext cx="1296138" cy="1455213"/>
              <a:chOff x="2699792" y="2715766"/>
              <a:chExt cx="609331" cy="703359"/>
            </a:xfrm>
          </p:grpSpPr>
          <p:grpSp>
            <p:nvGrpSpPr>
              <p:cNvPr id="33" name="组 40"/>
              <p:cNvGrpSpPr/>
              <p:nvPr/>
            </p:nvGrpSpPr>
            <p:grpSpPr>
              <a:xfrm>
                <a:off x="2699792" y="2715766"/>
                <a:ext cx="609331" cy="703359"/>
                <a:chOff x="3429320" y="1717342"/>
                <a:chExt cx="1119580" cy="1220560"/>
              </a:xfrm>
            </p:grpSpPr>
            <p:sp>
              <p:nvSpPr>
                <p:cNvPr id="35" name="矩形 10"/>
                <p:cNvSpPr>
                  <a:spLocks noChangeAspect="1"/>
                </p:cNvSpPr>
                <p:nvPr/>
              </p:nvSpPr>
              <p:spPr>
                <a:xfrm>
                  <a:off x="3429320" y="171734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36" name="矩形 10"/>
                <p:cNvSpPr/>
                <p:nvPr/>
              </p:nvSpPr>
              <p:spPr>
                <a:xfrm>
                  <a:off x="3632840" y="194864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70C0"/>
                </a:soli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pic>
            <p:nvPicPr>
              <p:cNvPr id="34" name="图片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9518" y="2934332"/>
                <a:ext cx="266223" cy="266224"/>
              </a:xfrm>
              <a:prstGeom prst="rect">
                <a:avLst/>
              </a:prstGeom>
            </p:spPr>
          </p:pic>
        </p:grpSp>
      </p:grpSp>
      <p:sp>
        <p:nvSpPr>
          <p:cNvPr id="2" name="矩形 1"/>
          <p:cNvSpPr/>
          <p:nvPr/>
        </p:nvSpPr>
        <p:spPr>
          <a:xfrm>
            <a:off x="4411222" y="1836861"/>
            <a:ext cx="1467325" cy="461665"/>
          </a:xfrm>
          <a:prstGeom prst="rect">
            <a:avLst/>
          </a:prstGeom>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PART 01</a:t>
            </a:r>
            <a:endParaRPr lang="zh-CN" altLang="en-US" sz="2400" dirty="0"/>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63899" y="2235679"/>
            <a:ext cx="360040" cy="445723"/>
          </a:xfrm>
          <a:prstGeom prst="rect">
            <a:avLst/>
          </a:prstGeom>
        </p:spPr>
      </p:pic>
      <p:sp>
        <p:nvSpPr>
          <p:cNvPr id="35" name="任意多边形: 形状 34"/>
          <p:cNvSpPr/>
          <p:nvPr/>
        </p:nvSpPr>
        <p:spPr>
          <a:xfrm>
            <a:off x="-132024" y="4772104"/>
            <a:ext cx="9408048" cy="371395"/>
          </a:xfrm>
          <a:custGeom>
            <a:avLst/>
            <a:gdLst>
              <a:gd name="connsiteX0" fmla="*/ 4704024 w 9408048"/>
              <a:gd name="connsiteY0" fmla="*/ 0 h 555526"/>
              <a:gd name="connsiteX1" fmla="*/ 9331231 w 9408048"/>
              <a:gd name="connsiteY1" fmla="*/ 533831 h 555526"/>
              <a:gd name="connsiteX2" fmla="*/ 9408048 w 9408048"/>
              <a:gd name="connsiteY2" fmla="*/ 555526 h 555526"/>
              <a:gd name="connsiteX3" fmla="*/ 0 w 9408048"/>
              <a:gd name="connsiteY3" fmla="*/ 555526 h 555526"/>
              <a:gd name="connsiteX4" fmla="*/ 76817 w 9408048"/>
              <a:gd name="connsiteY4" fmla="*/ 533831 h 555526"/>
              <a:gd name="connsiteX5" fmla="*/ 4704024 w 9408048"/>
              <a:gd name="connsiteY5" fmla="*/ 0 h 55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8048" h="555526">
                <a:moveTo>
                  <a:pt x="4704024" y="0"/>
                </a:moveTo>
                <a:cubicBezTo>
                  <a:pt x="6418046" y="0"/>
                  <a:pt x="8010368" y="196798"/>
                  <a:pt x="9331231" y="533831"/>
                </a:cubicBezTo>
                <a:lnTo>
                  <a:pt x="9408048" y="555526"/>
                </a:lnTo>
                <a:lnTo>
                  <a:pt x="0" y="555526"/>
                </a:lnTo>
                <a:lnTo>
                  <a:pt x="76817" y="533831"/>
                </a:lnTo>
                <a:cubicBezTo>
                  <a:pt x="1397680" y="196798"/>
                  <a:pt x="2990002" y="0"/>
                  <a:pt x="4704024" y="0"/>
                </a:cubicBezTo>
                <a:close/>
              </a:path>
            </a:pathLst>
          </a:custGeom>
          <a:solidFill>
            <a:srgbClr val="2E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51520" y="210918"/>
            <a:ext cx="360040" cy="344608"/>
            <a:chOff x="251520" y="210918"/>
            <a:chExt cx="360040" cy="344608"/>
          </a:xfrm>
        </p:grpSpPr>
        <p:sp>
          <p:nvSpPr>
            <p:cNvPr id="6" name="矩形 5"/>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39" name="直接连接符 38"/>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70843" y="62454"/>
            <a:ext cx="1198880" cy="553085"/>
          </a:xfrm>
          <a:prstGeom prst="rect">
            <a:avLst/>
          </a:prstGeom>
        </p:spPr>
        <p:txBody>
          <a:bodyPr wrap="none">
            <a:spAutoFit/>
          </a:bodyPr>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下步计划</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112520" y="1105535"/>
            <a:ext cx="7604125" cy="1753235"/>
          </a:xfrm>
          <a:prstGeom prst="rect">
            <a:avLst/>
          </a:prstGeom>
          <a:noFill/>
        </p:spPr>
        <p:txBody>
          <a:bodyPr wrap="square" rtlCol="0">
            <a:spAutoFit/>
          </a:bodyPr>
          <a:p>
            <a:r>
              <a:rPr lang="zh-CN" altLang="en-US">
                <a:solidFill>
                  <a:srgbClr val="FF0000"/>
                </a:solidFill>
              </a:rPr>
              <a:t>分层推进、扎实研究：</a:t>
            </a:r>
            <a:r>
              <a:rPr lang="zh-CN" altLang="en-US">
                <a:latin typeface="仿宋" panose="02010609060101010101" charset="-122"/>
                <a:ea typeface="仿宋" panose="02010609060101010101" charset="-122"/>
              </a:rPr>
              <a:t>通过理论学习和邀请专家、课题组研讨的形式，从学生成长和现实生活需求的角度重组各类知识，研发基于真实问题情境、任务展开的系列课例。随后，以课堂教学研讨为主要研究方法，梳理、提炼高阶思维取向下小学语文课堂教学的基本结构，形成课程建构，培养高阶思维能力的基本样态。最后，在实施过程中形成学程建构、培养高阶思维的整体评价体系和标准。</a:t>
            </a:r>
            <a:endParaRPr lang="zh-CN" altLang="en-US">
              <a:latin typeface="仿宋" panose="02010609060101010101" charset="-122"/>
              <a:ea typeface="仿宋" panose="02010609060101010101" charset="-122"/>
            </a:endParaRPr>
          </a:p>
        </p:txBody>
      </p:sp>
      <p:sp>
        <p:nvSpPr>
          <p:cNvPr id="7" name="文本框 6"/>
          <p:cNvSpPr txBox="1"/>
          <p:nvPr/>
        </p:nvSpPr>
        <p:spPr>
          <a:xfrm>
            <a:off x="1187450" y="3148330"/>
            <a:ext cx="7604125" cy="645160"/>
          </a:xfrm>
          <a:prstGeom prst="rect">
            <a:avLst/>
          </a:prstGeom>
          <a:noFill/>
        </p:spPr>
        <p:txBody>
          <a:bodyPr wrap="square" rtlCol="0">
            <a:spAutoFit/>
          </a:bodyPr>
          <a:p>
            <a:r>
              <a:rPr lang="zh-CN" altLang="en-US">
                <a:solidFill>
                  <a:srgbClr val="FF0000"/>
                </a:solidFill>
              </a:rPr>
              <a:t>加强反思、适时总结：</a:t>
            </a:r>
            <a:r>
              <a:rPr lang="zh-CN" altLang="en-US">
                <a:latin typeface="仿宋" panose="02010609060101010101" charset="-122"/>
                <a:ea typeface="仿宋" panose="02010609060101010101" charset="-122"/>
              </a:rPr>
              <a:t>加强专题培训，建立新的课程理念。及时分析得失，总结经验。依托本课题的专题网页，通过网站加强学习研究和交流合作。</a:t>
            </a:r>
            <a:endParaRPr lang="zh-CN" altLang="en-US">
              <a:latin typeface="仿宋" panose="02010609060101010101" charset="-122"/>
              <a:ea typeface="仿宋"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
            <a:ext cx="9144000" cy="5143501"/>
          </a:xfrm>
          <a:prstGeom prst="rect">
            <a:avLst/>
          </a:prstGeom>
          <a:gradFill>
            <a:gsLst>
              <a:gs pos="0">
                <a:srgbClr val="0070C0"/>
              </a:gs>
              <a:gs pos="49000">
                <a:srgbClr val="2E6CB5"/>
              </a:gs>
              <a:gs pos="10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08857" tIns="54428" rIns="108857" bIns="54428" rtlCol="0" anchor="ctr"/>
          <a:lstStyle/>
          <a:p>
            <a:pPr algn="ctr"/>
            <a:endParaRPr lang="zh-CN" altLang="en-US"/>
          </a:p>
        </p:txBody>
      </p:sp>
      <p:sp>
        <p:nvSpPr>
          <p:cNvPr id="22" name="TextBox 11"/>
          <p:cNvSpPr txBox="1"/>
          <p:nvPr/>
        </p:nvSpPr>
        <p:spPr>
          <a:xfrm>
            <a:off x="4067886" y="2050549"/>
            <a:ext cx="2418080" cy="1106805"/>
          </a:xfrm>
          <a:prstGeom prst="rect">
            <a:avLst/>
          </a:prstGeom>
          <a:noFill/>
        </p:spPr>
        <p:txBody>
          <a:bodyPr wrap="none" rtlCol="0">
            <a:spAutoFit/>
          </a:bodyPr>
          <a:lstStyle/>
          <a:p>
            <a:pPr marL="0" lvl="1" defTabSz="457200">
              <a:lnSpc>
                <a:spcPct val="150000"/>
              </a:lnSpc>
            </a:pPr>
            <a:r>
              <a:rPr lang="zh-CN" sz="4400" b="1" dirty="0">
                <a:solidFill>
                  <a:schemeClr val="bg1"/>
                </a:solidFill>
                <a:latin typeface="微软雅黑" panose="020B0503020204020204" pitchFamily="34" charset="-122"/>
                <a:ea typeface="微软雅黑" panose="020B0503020204020204" pitchFamily="34" charset="-122"/>
              </a:rPr>
              <a:t>预期成果</a:t>
            </a:r>
            <a:endParaRPr lang="zh-CN" sz="44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07704" y="1831878"/>
            <a:ext cx="1815886" cy="1459952"/>
            <a:chOff x="2180050" y="1831878"/>
            <a:chExt cx="1815886" cy="1459952"/>
          </a:xfrm>
        </p:grpSpPr>
        <p:cxnSp>
          <p:nvCxnSpPr>
            <p:cNvPr id="23" name="直接连接符 22"/>
            <p:cNvCxnSpPr/>
            <p:nvPr/>
          </p:nvCxnSpPr>
          <p:spPr>
            <a:xfrm flipV="1">
              <a:off x="3995936" y="1831878"/>
              <a:ext cx="0" cy="1459952"/>
            </a:xfrm>
            <a:prstGeom prst="line">
              <a:avLst/>
            </a:prstGeom>
            <a:noFill/>
            <a:ln w="12700" cap="flat" cmpd="sng" algn="ctr">
              <a:solidFill>
                <a:schemeClr val="bg1">
                  <a:lumMod val="95000"/>
                </a:schemeClr>
              </a:solidFill>
              <a:prstDash val="dash"/>
            </a:ln>
            <a:effectLst/>
          </p:spPr>
        </p:cxnSp>
        <p:grpSp>
          <p:nvGrpSpPr>
            <p:cNvPr id="33" name="组 40"/>
            <p:cNvGrpSpPr/>
            <p:nvPr/>
          </p:nvGrpSpPr>
          <p:grpSpPr>
            <a:xfrm>
              <a:off x="2180050" y="1836617"/>
              <a:ext cx="1296138" cy="1455213"/>
              <a:chOff x="3429320" y="1717342"/>
              <a:chExt cx="1119580" cy="1220560"/>
            </a:xfrm>
          </p:grpSpPr>
          <p:sp>
            <p:nvSpPr>
              <p:cNvPr id="35" name="矩形 10"/>
              <p:cNvSpPr>
                <a:spLocks noChangeAspect="1"/>
              </p:cNvSpPr>
              <p:nvPr/>
            </p:nvSpPr>
            <p:spPr>
              <a:xfrm>
                <a:off x="3429320" y="171734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36" name="矩形 10"/>
              <p:cNvSpPr/>
              <p:nvPr/>
            </p:nvSpPr>
            <p:spPr>
              <a:xfrm>
                <a:off x="3632840" y="194864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70C0"/>
              </a:soli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sp>
        <p:nvSpPr>
          <p:cNvPr id="2" name="矩形 1"/>
          <p:cNvSpPr/>
          <p:nvPr/>
        </p:nvSpPr>
        <p:spPr>
          <a:xfrm>
            <a:off x="4138876" y="1836861"/>
            <a:ext cx="1454785" cy="460375"/>
          </a:xfrm>
          <a:prstGeom prst="rect">
            <a:avLst/>
          </a:prstGeom>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PART 08</a:t>
            </a:r>
            <a:endParaRPr lang="zh-CN" altLang="en-US" sz="2400" dirty="0"/>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93314" y="2298526"/>
            <a:ext cx="622502" cy="584819"/>
          </a:xfrm>
          <a:prstGeom prst="rect">
            <a:avLst/>
          </a:prstGeom>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2"/>
          <p:cNvSpPr/>
          <p:nvPr/>
        </p:nvSpPr>
        <p:spPr>
          <a:xfrm>
            <a:off x="1257300" y="1978820"/>
            <a:ext cx="6393656" cy="2400300"/>
          </a:xfrm>
          <a:custGeom>
            <a:avLst/>
            <a:gdLst>
              <a:gd name="connsiteX0" fmla="*/ 5523725 w 8953500"/>
              <a:gd name="connsiteY0" fmla="*/ 2543552 h 3400425"/>
              <a:gd name="connsiteX1" fmla="*/ 5928437 w 8953500"/>
              <a:gd name="connsiteY1" fmla="*/ 2591419 h 3400425"/>
              <a:gd name="connsiteX2" fmla="*/ 8263639 w 8953500"/>
              <a:gd name="connsiteY2" fmla="*/ 2726770 h 3400425"/>
              <a:gd name="connsiteX3" fmla="*/ 8373991 w 8953500"/>
              <a:gd name="connsiteY3" fmla="*/ 2612196 h 3400425"/>
              <a:gd name="connsiteX4" fmla="*/ 8953500 w 8953500"/>
              <a:gd name="connsiteY4" fmla="*/ 2975175 h 3400425"/>
              <a:gd name="connsiteX5" fmla="*/ 7639991 w 8953500"/>
              <a:gd name="connsiteY5" fmla="*/ 3400425 h 3400425"/>
              <a:gd name="connsiteX6" fmla="*/ 7852067 w 8953500"/>
              <a:gd name="connsiteY6" fmla="*/ 3179048 h 3400425"/>
              <a:gd name="connsiteX7" fmla="*/ 5177376 w 8953500"/>
              <a:gd name="connsiteY7" fmla="*/ 2951455 h 3400425"/>
              <a:gd name="connsiteX8" fmla="*/ 5126420 w 8953500"/>
              <a:gd name="connsiteY8" fmla="*/ 2941645 h 3400425"/>
              <a:gd name="connsiteX9" fmla="*/ 4423410 w 8953500"/>
              <a:gd name="connsiteY9" fmla="*/ 1478535 h 3400425"/>
              <a:gd name="connsiteX10" fmla="*/ 4808413 w 8953500"/>
              <a:gd name="connsiteY10" fmla="*/ 1594948 h 3400425"/>
              <a:gd name="connsiteX11" fmla="*/ 4769021 w 8953500"/>
              <a:gd name="connsiteY11" fmla="*/ 1619342 h 3400425"/>
              <a:gd name="connsiteX12" fmla="*/ 4199974 w 8953500"/>
              <a:gd name="connsiteY12" fmla="*/ 2247017 h 3400425"/>
              <a:gd name="connsiteX13" fmla="*/ 5103083 w 8953500"/>
              <a:gd name="connsiteY13" fmla="*/ 2486137 h 3400425"/>
              <a:gd name="connsiteX14" fmla="*/ 5265296 w 8953500"/>
              <a:gd name="connsiteY14" fmla="*/ 2510119 h 3400425"/>
              <a:gd name="connsiteX15" fmla="*/ 4882056 w 8953500"/>
              <a:gd name="connsiteY15" fmla="*/ 2894119 h 3400425"/>
              <a:gd name="connsiteX16" fmla="*/ 4641492 w 8953500"/>
              <a:gd name="connsiteY16" fmla="*/ 2840317 h 3400425"/>
              <a:gd name="connsiteX17" fmla="*/ 3472448 w 8953500"/>
              <a:gd name="connsiteY17" fmla="*/ 2400586 h 3400425"/>
              <a:gd name="connsiteX18" fmla="*/ 4409749 w 8953500"/>
              <a:gd name="connsiteY18" fmla="*/ 1486262 h 3400425"/>
              <a:gd name="connsiteX19" fmla="*/ 3732946 w 8953500"/>
              <a:gd name="connsiteY19" fmla="*/ 489280 h 3400425"/>
              <a:gd name="connsiteX20" fmla="*/ 3964896 w 8953500"/>
              <a:gd name="connsiteY20" fmla="*/ 540992 h 3400425"/>
              <a:gd name="connsiteX21" fmla="*/ 5196566 w 8953500"/>
              <a:gd name="connsiteY21" fmla="*/ 946680 h 3400425"/>
              <a:gd name="connsiteX22" fmla="*/ 5054005 w 8953500"/>
              <a:gd name="connsiteY22" fmla="*/ 1436625 h 3400425"/>
              <a:gd name="connsiteX23" fmla="*/ 4969153 w 8953500"/>
              <a:gd name="connsiteY23" fmla="*/ 1493026 h 3400425"/>
              <a:gd name="connsiteX24" fmla="*/ 4594426 w 8953500"/>
              <a:gd name="connsiteY24" fmla="*/ 1379721 h 3400425"/>
              <a:gd name="connsiteX25" fmla="*/ 4659421 w 8953500"/>
              <a:gd name="connsiteY25" fmla="*/ 1340401 h 3400425"/>
              <a:gd name="connsiteX26" fmla="*/ 4834962 w 8953500"/>
              <a:gd name="connsiteY26" fmla="*/ 1209698 h 3400425"/>
              <a:gd name="connsiteX27" fmla="*/ 3646551 w 8953500"/>
              <a:gd name="connsiteY27" fmla="*/ 638988 h 3400425"/>
              <a:gd name="connsiteX28" fmla="*/ 3596160 w 8953500"/>
              <a:gd name="connsiteY28" fmla="*/ 626337 h 3400425"/>
              <a:gd name="connsiteX29" fmla="*/ 2141706 w 8953500"/>
              <a:gd name="connsiteY29" fmla="*/ 210931 h 3400425"/>
              <a:gd name="connsiteX30" fmla="*/ 2190516 w 8953500"/>
              <a:gd name="connsiteY30" fmla="*/ 217151 h 3400425"/>
              <a:gd name="connsiteX31" fmla="*/ 3294213 w 8953500"/>
              <a:gd name="connsiteY31" fmla="*/ 399111 h 3400425"/>
              <a:gd name="connsiteX32" fmla="*/ 3578833 w 8953500"/>
              <a:gd name="connsiteY32" fmla="*/ 456247 h 3400425"/>
              <a:gd name="connsiteX33" fmla="*/ 3446563 w 8953500"/>
              <a:gd name="connsiteY33" fmla="*/ 588779 h 3400425"/>
              <a:gd name="connsiteX34" fmla="*/ 3284952 w 8953500"/>
              <a:gd name="connsiteY34" fmla="*/ 548205 h 3400425"/>
              <a:gd name="connsiteX35" fmla="*/ 2487377 w 8953500"/>
              <a:gd name="connsiteY35" fmla="*/ 373312 h 3400425"/>
              <a:gd name="connsiteX36" fmla="*/ 2058609 w 8953500"/>
              <a:gd name="connsiteY36" fmla="*/ 294192 h 3400425"/>
              <a:gd name="connsiteX37" fmla="*/ 0 w 8953500"/>
              <a:gd name="connsiteY37" fmla="*/ 0 h 3400425"/>
              <a:gd name="connsiteX38" fmla="*/ 1433028 w 8953500"/>
              <a:gd name="connsiteY38" fmla="*/ 120621 h 3400425"/>
              <a:gd name="connsiteX39" fmla="*/ 2007904 w 8953500"/>
              <a:gd name="connsiteY39" fmla="*/ 193880 h 3400425"/>
              <a:gd name="connsiteX40" fmla="*/ 1931245 w 8953500"/>
              <a:gd name="connsiteY40" fmla="*/ 270690 h 3400425"/>
              <a:gd name="connsiteX41" fmla="*/ 1636963 w 8953500"/>
              <a:gd name="connsiteY41" fmla="*/ 216387 h 3400425"/>
              <a:gd name="connsiteX42" fmla="*/ 0 w 8953500"/>
              <a:gd name="connsiteY42" fmla="*/ 0 h 340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953500" h="3400425">
                <a:moveTo>
                  <a:pt x="5523725" y="2543552"/>
                </a:moveTo>
                <a:lnTo>
                  <a:pt x="5928437" y="2591419"/>
                </a:lnTo>
                <a:cubicBezTo>
                  <a:pt x="6715435" y="2672028"/>
                  <a:pt x="7603556" y="2717796"/>
                  <a:pt x="8263639" y="2726770"/>
                </a:cubicBezTo>
                <a:lnTo>
                  <a:pt x="8373991" y="2612196"/>
                </a:lnTo>
                <a:lnTo>
                  <a:pt x="8953500" y="2975175"/>
                </a:lnTo>
                <a:lnTo>
                  <a:pt x="7639991" y="3400425"/>
                </a:lnTo>
                <a:lnTo>
                  <a:pt x="7852067" y="3179048"/>
                </a:lnTo>
                <a:cubicBezTo>
                  <a:pt x="6739834" y="3161161"/>
                  <a:pt x="5858768" y="3072747"/>
                  <a:pt x="5177376" y="2951455"/>
                </a:cubicBezTo>
                <a:lnTo>
                  <a:pt x="5126420" y="2941645"/>
                </a:lnTo>
                <a:close/>
                <a:moveTo>
                  <a:pt x="4423410" y="1478535"/>
                </a:moveTo>
                <a:lnTo>
                  <a:pt x="4808413" y="1594948"/>
                </a:lnTo>
                <a:lnTo>
                  <a:pt x="4769021" y="1619342"/>
                </a:lnTo>
                <a:cubicBezTo>
                  <a:pt x="4368494" y="1862758"/>
                  <a:pt x="3944385" y="2098677"/>
                  <a:pt x="4199974" y="2247017"/>
                </a:cubicBezTo>
                <a:cubicBezTo>
                  <a:pt x="4359718" y="2339730"/>
                  <a:pt x="4687541" y="2419596"/>
                  <a:pt x="5103083" y="2486137"/>
                </a:cubicBezTo>
                <a:lnTo>
                  <a:pt x="5265296" y="2510119"/>
                </a:lnTo>
                <a:lnTo>
                  <a:pt x="4882056" y="2894119"/>
                </a:lnTo>
                <a:lnTo>
                  <a:pt x="4641492" y="2840317"/>
                </a:lnTo>
                <a:cubicBezTo>
                  <a:pt x="4071630" y="2703311"/>
                  <a:pt x="3692445" y="2544184"/>
                  <a:pt x="3472448" y="2400586"/>
                </a:cubicBezTo>
                <a:cubicBezTo>
                  <a:pt x="3095310" y="2154417"/>
                  <a:pt x="3861485" y="1789819"/>
                  <a:pt x="4409749" y="1486262"/>
                </a:cubicBezTo>
                <a:close/>
                <a:moveTo>
                  <a:pt x="3732946" y="489280"/>
                </a:moveTo>
                <a:lnTo>
                  <a:pt x="3964896" y="540992"/>
                </a:lnTo>
                <a:cubicBezTo>
                  <a:pt x="4491753" y="665083"/>
                  <a:pt x="4928159" y="802815"/>
                  <a:pt x="5196566" y="946680"/>
                </a:cubicBezTo>
                <a:cubicBezTo>
                  <a:pt x="5459009" y="1080429"/>
                  <a:pt x="5312589" y="1255005"/>
                  <a:pt x="5054005" y="1436625"/>
                </a:cubicBezTo>
                <a:lnTo>
                  <a:pt x="4969153" y="1493026"/>
                </a:lnTo>
                <a:lnTo>
                  <a:pt x="4594426" y="1379721"/>
                </a:lnTo>
                <a:lnTo>
                  <a:pt x="4659421" y="1340401"/>
                </a:lnTo>
                <a:cubicBezTo>
                  <a:pt x="4732390" y="1294030"/>
                  <a:pt x="4793004" y="1250185"/>
                  <a:pt x="4834962" y="1209698"/>
                </a:cubicBezTo>
                <a:cubicBezTo>
                  <a:pt x="4981813" y="1067993"/>
                  <a:pt x="4453251" y="851820"/>
                  <a:pt x="3646551" y="638988"/>
                </a:cubicBezTo>
                <a:lnTo>
                  <a:pt x="3596160" y="626337"/>
                </a:lnTo>
                <a:close/>
                <a:moveTo>
                  <a:pt x="2141706" y="210931"/>
                </a:moveTo>
                <a:lnTo>
                  <a:pt x="2190516" y="217151"/>
                </a:lnTo>
                <a:cubicBezTo>
                  <a:pt x="2568644" y="270731"/>
                  <a:pt x="2942126" y="331925"/>
                  <a:pt x="3294213" y="399111"/>
                </a:cubicBezTo>
                <a:lnTo>
                  <a:pt x="3578833" y="456247"/>
                </a:lnTo>
                <a:lnTo>
                  <a:pt x="3446563" y="588779"/>
                </a:lnTo>
                <a:lnTo>
                  <a:pt x="3284952" y="548205"/>
                </a:lnTo>
                <a:cubicBezTo>
                  <a:pt x="3034077" y="488122"/>
                  <a:pt x="2765130" y="429219"/>
                  <a:pt x="2487377" y="373312"/>
                </a:cubicBezTo>
                <a:lnTo>
                  <a:pt x="2058609" y="294192"/>
                </a:lnTo>
                <a:close/>
                <a:moveTo>
                  <a:pt x="0" y="0"/>
                </a:moveTo>
                <a:cubicBezTo>
                  <a:pt x="439614" y="22188"/>
                  <a:pt x="930524" y="63676"/>
                  <a:pt x="1433028" y="120621"/>
                </a:cubicBezTo>
                <a:lnTo>
                  <a:pt x="2007904" y="193880"/>
                </a:lnTo>
                <a:lnTo>
                  <a:pt x="1931245" y="270690"/>
                </a:lnTo>
                <a:lnTo>
                  <a:pt x="1636963" y="216387"/>
                </a:lnTo>
                <a:cubicBezTo>
                  <a:pt x="1064763" y="120180"/>
                  <a:pt x="494399" y="43212"/>
                  <a:pt x="0" y="0"/>
                </a:cubicBezTo>
                <a:close/>
              </a:path>
            </a:pathLst>
          </a:custGeom>
          <a:gradFill flip="none" rotWithShape="1">
            <a:gsLst>
              <a:gs pos="0">
                <a:schemeClr val="bg1">
                  <a:lumMod val="6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5721875" y="2972682"/>
            <a:ext cx="871538" cy="871538"/>
            <a:chOff x="7562850" y="3749139"/>
            <a:chExt cx="1525312" cy="1525312"/>
          </a:xfrm>
          <a:solidFill>
            <a:srgbClr val="2E6CB5"/>
          </a:solidFill>
        </p:grpSpPr>
        <p:sp>
          <p:nvSpPr>
            <p:cNvPr id="4" name="任意多边形 7"/>
            <p:cNvSpPr/>
            <p:nvPr/>
          </p:nvSpPr>
          <p:spPr>
            <a:xfrm rot="8100000">
              <a:off x="7562850" y="3749139"/>
              <a:ext cx="1525312" cy="1525312"/>
            </a:xfrm>
            <a:custGeom>
              <a:avLst/>
              <a:gdLst>
                <a:gd name="connsiteX0" fmla="*/ 193892 w 1323976"/>
                <a:gd name="connsiteY0" fmla="*/ 1130084 h 1323976"/>
                <a:gd name="connsiteX1" fmla="*/ 0 w 1323976"/>
                <a:gd name="connsiteY1" fmla="*/ 661988 h 1323976"/>
                <a:gd name="connsiteX2" fmla="*/ 1 w 1323976"/>
                <a:gd name="connsiteY2" fmla="*/ 661988 h 1323976"/>
                <a:gd name="connsiteX3" fmla="*/ 661989 w 1323976"/>
                <a:gd name="connsiteY3" fmla="*/ 0 h 1323976"/>
                <a:gd name="connsiteX4" fmla="*/ 1323976 w 1323976"/>
                <a:gd name="connsiteY4" fmla="*/ 0 h 1323976"/>
                <a:gd name="connsiteX5" fmla="*/ 1323976 w 1323976"/>
                <a:gd name="connsiteY5" fmla="*/ 661988 h 1323976"/>
                <a:gd name="connsiteX6" fmla="*/ 661988 w 1323976"/>
                <a:gd name="connsiteY6" fmla="*/ 1323976 h 1323976"/>
                <a:gd name="connsiteX7" fmla="*/ 193892 w 1323976"/>
                <a:gd name="connsiteY7" fmla="*/ 1130084 h 13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976" h="1323976">
                  <a:moveTo>
                    <a:pt x="193892" y="1130084"/>
                  </a:moveTo>
                  <a:cubicBezTo>
                    <a:pt x="74096" y="1010288"/>
                    <a:pt x="0" y="844791"/>
                    <a:pt x="0" y="661988"/>
                  </a:cubicBezTo>
                  <a:lnTo>
                    <a:pt x="1" y="661988"/>
                  </a:lnTo>
                  <a:cubicBezTo>
                    <a:pt x="1" y="296382"/>
                    <a:pt x="296383" y="0"/>
                    <a:pt x="661989" y="0"/>
                  </a:cubicBezTo>
                  <a:lnTo>
                    <a:pt x="1323976" y="0"/>
                  </a:lnTo>
                  <a:lnTo>
                    <a:pt x="1323976" y="661988"/>
                  </a:lnTo>
                  <a:cubicBezTo>
                    <a:pt x="1323976" y="1027594"/>
                    <a:pt x="1027594" y="1323976"/>
                    <a:pt x="661988" y="1323976"/>
                  </a:cubicBezTo>
                  <a:cubicBezTo>
                    <a:pt x="479185" y="1323976"/>
                    <a:pt x="313688" y="1249881"/>
                    <a:pt x="193892" y="11300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椭圆 4"/>
            <p:cNvSpPr/>
            <p:nvPr/>
          </p:nvSpPr>
          <p:spPr>
            <a:xfrm>
              <a:off x="7694530" y="3880823"/>
              <a:ext cx="1261949" cy="1261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350" dirty="0"/>
            </a:p>
          </p:txBody>
        </p:sp>
      </p:grpSp>
      <p:grpSp>
        <p:nvGrpSpPr>
          <p:cNvPr id="6" name="组合 5"/>
          <p:cNvGrpSpPr/>
          <p:nvPr/>
        </p:nvGrpSpPr>
        <p:grpSpPr>
          <a:xfrm>
            <a:off x="3666447" y="2820602"/>
            <a:ext cx="787709" cy="787709"/>
            <a:chOff x="7562850" y="3749139"/>
            <a:chExt cx="1525312" cy="1525312"/>
          </a:xfrm>
          <a:solidFill>
            <a:srgbClr val="92D050"/>
          </a:solidFill>
        </p:grpSpPr>
        <p:sp>
          <p:nvSpPr>
            <p:cNvPr id="7" name="任意多边形 7"/>
            <p:cNvSpPr/>
            <p:nvPr/>
          </p:nvSpPr>
          <p:spPr>
            <a:xfrm rot="8100000">
              <a:off x="7562850" y="3749139"/>
              <a:ext cx="1525312" cy="1525312"/>
            </a:xfrm>
            <a:custGeom>
              <a:avLst/>
              <a:gdLst>
                <a:gd name="connsiteX0" fmla="*/ 193892 w 1323976"/>
                <a:gd name="connsiteY0" fmla="*/ 1130084 h 1323976"/>
                <a:gd name="connsiteX1" fmla="*/ 0 w 1323976"/>
                <a:gd name="connsiteY1" fmla="*/ 661988 h 1323976"/>
                <a:gd name="connsiteX2" fmla="*/ 1 w 1323976"/>
                <a:gd name="connsiteY2" fmla="*/ 661988 h 1323976"/>
                <a:gd name="connsiteX3" fmla="*/ 661989 w 1323976"/>
                <a:gd name="connsiteY3" fmla="*/ 0 h 1323976"/>
                <a:gd name="connsiteX4" fmla="*/ 1323976 w 1323976"/>
                <a:gd name="connsiteY4" fmla="*/ 0 h 1323976"/>
                <a:gd name="connsiteX5" fmla="*/ 1323976 w 1323976"/>
                <a:gd name="connsiteY5" fmla="*/ 661988 h 1323976"/>
                <a:gd name="connsiteX6" fmla="*/ 661988 w 1323976"/>
                <a:gd name="connsiteY6" fmla="*/ 1323976 h 1323976"/>
                <a:gd name="connsiteX7" fmla="*/ 193892 w 1323976"/>
                <a:gd name="connsiteY7" fmla="*/ 1130084 h 13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976" h="1323976">
                  <a:moveTo>
                    <a:pt x="193892" y="1130084"/>
                  </a:moveTo>
                  <a:cubicBezTo>
                    <a:pt x="74096" y="1010288"/>
                    <a:pt x="0" y="844791"/>
                    <a:pt x="0" y="661988"/>
                  </a:cubicBezTo>
                  <a:lnTo>
                    <a:pt x="1" y="661988"/>
                  </a:lnTo>
                  <a:cubicBezTo>
                    <a:pt x="1" y="296382"/>
                    <a:pt x="296383" y="0"/>
                    <a:pt x="661989" y="0"/>
                  </a:cubicBezTo>
                  <a:lnTo>
                    <a:pt x="1323976" y="0"/>
                  </a:lnTo>
                  <a:lnTo>
                    <a:pt x="1323976" y="661988"/>
                  </a:lnTo>
                  <a:cubicBezTo>
                    <a:pt x="1323976" y="1027594"/>
                    <a:pt x="1027594" y="1323976"/>
                    <a:pt x="661988" y="1323976"/>
                  </a:cubicBezTo>
                  <a:cubicBezTo>
                    <a:pt x="479185" y="1323976"/>
                    <a:pt x="313688" y="1249881"/>
                    <a:pt x="193892" y="11300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椭圆 7"/>
            <p:cNvSpPr/>
            <p:nvPr/>
          </p:nvSpPr>
          <p:spPr>
            <a:xfrm>
              <a:off x="7694530" y="3880823"/>
              <a:ext cx="1261949" cy="1261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350" dirty="0"/>
            </a:p>
          </p:txBody>
        </p:sp>
      </p:grpSp>
      <p:grpSp>
        <p:nvGrpSpPr>
          <p:cNvPr id="12" name="组合 11"/>
          <p:cNvGrpSpPr/>
          <p:nvPr/>
        </p:nvGrpSpPr>
        <p:grpSpPr>
          <a:xfrm>
            <a:off x="3228556" y="1588585"/>
            <a:ext cx="549973" cy="549973"/>
            <a:chOff x="7562850" y="3749139"/>
            <a:chExt cx="1525312" cy="1525312"/>
          </a:xfrm>
          <a:solidFill>
            <a:srgbClr val="92D050"/>
          </a:solidFill>
        </p:grpSpPr>
        <p:sp>
          <p:nvSpPr>
            <p:cNvPr id="13" name="任意多边形 7"/>
            <p:cNvSpPr/>
            <p:nvPr/>
          </p:nvSpPr>
          <p:spPr>
            <a:xfrm rot="8100000">
              <a:off x="7562850" y="3749139"/>
              <a:ext cx="1525312" cy="1525312"/>
            </a:xfrm>
            <a:custGeom>
              <a:avLst/>
              <a:gdLst>
                <a:gd name="connsiteX0" fmla="*/ 193892 w 1323976"/>
                <a:gd name="connsiteY0" fmla="*/ 1130084 h 1323976"/>
                <a:gd name="connsiteX1" fmla="*/ 0 w 1323976"/>
                <a:gd name="connsiteY1" fmla="*/ 661988 h 1323976"/>
                <a:gd name="connsiteX2" fmla="*/ 1 w 1323976"/>
                <a:gd name="connsiteY2" fmla="*/ 661988 h 1323976"/>
                <a:gd name="connsiteX3" fmla="*/ 661989 w 1323976"/>
                <a:gd name="connsiteY3" fmla="*/ 0 h 1323976"/>
                <a:gd name="connsiteX4" fmla="*/ 1323976 w 1323976"/>
                <a:gd name="connsiteY4" fmla="*/ 0 h 1323976"/>
                <a:gd name="connsiteX5" fmla="*/ 1323976 w 1323976"/>
                <a:gd name="connsiteY5" fmla="*/ 661988 h 1323976"/>
                <a:gd name="connsiteX6" fmla="*/ 661988 w 1323976"/>
                <a:gd name="connsiteY6" fmla="*/ 1323976 h 1323976"/>
                <a:gd name="connsiteX7" fmla="*/ 193892 w 1323976"/>
                <a:gd name="connsiteY7" fmla="*/ 1130084 h 13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976" h="1323976">
                  <a:moveTo>
                    <a:pt x="193892" y="1130084"/>
                  </a:moveTo>
                  <a:cubicBezTo>
                    <a:pt x="74096" y="1010288"/>
                    <a:pt x="0" y="844791"/>
                    <a:pt x="0" y="661988"/>
                  </a:cubicBezTo>
                  <a:lnTo>
                    <a:pt x="1" y="661988"/>
                  </a:lnTo>
                  <a:cubicBezTo>
                    <a:pt x="1" y="296382"/>
                    <a:pt x="296383" y="0"/>
                    <a:pt x="661989" y="0"/>
                  </a:cubicBezTo>
                  <a:lnTo>
                    <a:pt x="1323976" y="0"/>
                  </a:lnTo>
                  <a:lnTo>
                    <a:pt x="1323976" y="661988"/>
                  </a:lnTo>
                  <a:cubicBezTo>
                    <a:pt x="1323976" y="1027594"/>
                    <a:pt x="1027594" y="1323976"/>
                    <a:pt x="661988" y="1323976"/>
                  </a:cubicBezTo>
                  <a:cubicBezTo>
                    <a:pt x="479185" y="1323976"/>
                    <a:pt x="313688" y="1249881"/>
                    <a:pt x="193892" y="11300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4" name="椭圆 13"/>
            <p:cNvSpPr/>
            <p:nvPr/>
          </p:nvSpPr>
          <p:spPr>
            <a:xfrm>
              <a:off x="7694530" y="3880823"/>
              <a:ext cx="1261949" cy="1261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900" dirty="0"/>
            </a:p>
          </p:txBody>
        </p:sp>
      </p:grpSp>
      <p:grpSp>
        <p:nvGrpSpPr>
          <p:cNvPr id="15" name="组合 14"/>
          <p:cNvGrpSpPr/>
          <p:nvPr/>
        </p:nvGrpSpPr>
        <p:grpSpPr>
          <a:xfrm>
            <a:off x="1625553" y="1466752"/>
            <a:ext cx="464622" cy="464622"/>
            <a:chOff x="7562850" y="3749139"/>
            <a:chExt cx="1525312" cy="1525312"/>
          </a:xfrm>
          <a:solidFill>
            <a:srgbClr val="0070C0"/>
          </a:solidFill>
        </p:grpSpPr>
        <p:sp>
          <p:nvSpPr>
            <p:cNvPr id="16" name="任意多边形 7"/>
            <p:cNvSpPr/>
            <p:nvPr/>
          </p:nvSpPr>
          <p:spPr>
            <a:xfrm rot="8100000">
              <a:off x="7562850" y="3749139"/>
              <a:ext cx="1525312" cy="1525312"/>
            </a:xfrm>
            <a:custGeom>
              <a:avLst/>
              <a:gdLst>
                <a:gd name="connsiteX0" fmla="*/ 193892 w 1323976"/>
                <a:gd name="connsiteY0" fmla="*/ 1130084 h 1323976"/>
                <a:gd name="connsiteX1" fmla="*/ 0 w 1323976"/>
                <a:gd name="connsiteY1" fmla="*/ 661988 h 1323976"/>
                <a:gd name="connsiteX2" fmla="*/ 1 w 1323976"/>
                <a:gd name="connsiteY2" fmla="*/ 661988 h 1323976"/>
                <a:gd name="connsiteX3" fmla="*/ 661989 w 1323976"/>
                <a:gd name="connsiteY3" fmla="*/ 0 h 1323976"/>
                <a:gd name="connsiteX4" fmla="*/ 1323976 w 1323976"/>
                <a:gd name="connsiteY4" fmla="*/ 0 h 1323976"/>
                <a:gd name="connsiteX5" fmla="*/ 1323976 w 1323976"/>
                <a:gd name="connsiteY5" fmla="*/ 661988 h 1323976"/>
                <a:gd name="connsiteX6" fmla="*/ 661988 w 1323976"/>
                <a:gd name="connsiteY6" fmla="*/ 1323976 h 1323976"/>
                <a:gd name="connsiteX7" fmla="*/ 193892 w 1323976"/>
                <a:gd name="connsiteY7" fmla="*/ 1130084 h 13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976" h="1323976">
                  <a:moveTo>
                    <a:pt x="193892" y="1130084"/>
                  </a:moveTo>
                  <a:cubicBezTo>
                    <a:pt x="74096" y="1010288"/>
                    <a:pt x="0" y="844791"/>
                    <a:pt x="0" y="661988"/>
                  </a:cubicBezTo>
                  <a:lnTo>
                    <a:pt x="1" y="661988"/>
                  </a:lnTo>
                  <a:cubicBezTo>
                    <a:pt x="1" y="296382"/>
                    <a:pt x="296383" y="0"/>
                    <a:pt x="661989" y="0"/>
                  </a:cubicBezTo>
                  <a:lnTo>
                    <a:pt x="1323976" y="0"/>
                  </a:lnTo>
                  <a:lnTo>
                    <a:pt x="1323976" y="661988"/>
                  </a:lnTo>
                  <a:cubicBezTo>
                    <a:pt x="1323976" y="1027594"/>
                    <a:pt x="1027594" y="1323976"/>
                    <a:pt x="661988" y="1323976"/>
                  </a:cubicBezTo>
                  <a:cubicBezTo>
                    <a:pt x="479185" y="1323976"/>
                    <a:pt x="313688" y="1249881"/>
                    <a:pt x="193892" y="11300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17" name="椭圆 16"/>
            <p:cNvSpPr/>
            <p:nvPr/>
          </p:nvSpPr>
          <p:spPr>
            <a:xfrm>
              <a:off x="7694530" y="3880823"/>
              <a:ext cx="1261949" cy="1261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825" dirty="0"/>
            </a:p>
          </p:txBody>
        </p:sp>
      </p:grpSp>
      <p:sp>
        <p:nvSpPr>
          <p:cNvPr id="18" name="矩形 17"/>
          <p:cNvSpPr/>
          <p:nvPr/>
        </p:nvSpPr>
        <p:spPr>
          <a:xfrm>
            <a:off x="0" y="159544"/>
            <a:ext cx="178594" cy="37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0" name="组合 19"/>
          <p:cNvGrpSpPr/>
          <p:nvPr/>
        </p:nvGrpSpPr>
        <p:grpSpPr>
          <a:xfrm>
            <a:off x="6955598" y="2485825"/>
            <a:ext cx="1397720" cy="1130174"/>
            <a:chOff x="8353035" y="1429141"/>
            <a:chExt cx="2927740" cy="1506898"/>
          </a:xfrm>
        </p:grpSpPr>
        <p:sp>
          <p:nvSpPr>
            <p:cNvPr id="21" name="文本框 20"/>
            <p:cNvSpPr txBox="1"/>
            <p:nvPr/>
          </p:nvSpPr>
          <p:spPr>
            <a:xfrm>
              <a:off x="8353037" y="1828599"/>
              <a:ext cx="2927738" cy="1107440"/>
            </a:xfrm>
            <a:prstGeom prst="rect">
              <a:avLst/>
            </a:prstGeom>
            <a:noFill/>
          </p:spPr>
          <p:txBody>
            <a:bodyPr wrap="square" lIns="0" tIns="0" rIns="0" bIns="0" rtlCol="0">
              <a:spAutoFit/>
            </a:bodyPr>
            <a:lstStyle/>
            <a:p>
              <a:pPr algn="just">
                <a:lnSpc>
                  <a:spcPct val="150000"/>
                </a:lnSpc>
              </a:pPr>
              <a:r>
                <a:rPr sz="1200" dirty="0">
                  <a:solidFill>
                    <a:schemeClr val="tx1"/>
                  </a:solidFill>
                  <a:latin typeface="+mn-ea"/>
                </a:rPr>
                <a:t>“学程建构，培养小学生高阶思维”课堂观察量表、评价表</a:t>
              </a:r>
              <a:endParaRPr sz="1200" dirty="0">
                <a:solidFill>
                  <a:schemeClr val="tx1"/>
                </a:solidFill>
                <a:latin typeface="+mn-ea"/>
              </a:endParaRPr>
            </a:p>
          </p:txBody>
        </p:sp>
        <p:sp>
          <p:nvSpPr>
            <p:cNvPr id="22" name="文本框 21"/>
            <p:cNvSpPr txBox="1"/>
            <p:nvPr/>
          </p:nvSpPr>
          <p:spPr>
            <a:xfrm>
              <a:off x="8353035" y="1429141"/>
              <a:ext cx="2927738" cy="430107"/>
            </a:xfrm>
            <a:prstGeom prst="rect">
              <a:avLst/>
            </a:prstGeom>
            <a:noFill/>
          </p:spPr>
          <p:txBody>
            <a:bodyPr wrap="square" lIns="0" tIns="0" rIns="0" bIns="0" rtlCol="0" anchor="ctr">
              <a:spAutoFit/>
            </a:bodyPr>
            <a:lstStyle/>
            <a:p>
              <a:pPr>
                <a:buClr>
                  <a:schemeClr val="accent3"/>
                </a:buClr>
              </a:pPr>
              <a:r>
                <a:rPr lang="zh-CN" altLang="en-US" sz="2100" b="1" dirty="0">
                  <a:solidFill>
                    <a:schemeClr val="tx1"/>
                  </a:solidFill>
                  <a:latin typeface="+mj-ea"/>
                  <a:ea typeface="+mj-ea"/>
                </a:rPr>
                <a:t>结题报告</a:t>
              </a:r>
              <a:endParaRPr lang="zh-CN" altLang="en-US" sz="2100" b="1" dirty="0">
                <a:solidFill>
                  <a:schemeClr val="tx1"/>
                </a:solidFill>
                <a:latin typeface="+mj-ea"/>
                <a:ea typeface="+mj-ea"/>
              </a:endParaRPr>
            </a:p>
          </p:txBody>
        </p:sp>
      </p:grpSp>
      <p:grpSp>
        <p:nvGrpSpPr>
          <p:cNvPr id="23" name="组合 22"/>
          <p:cNvGrpSpPr/>
          <p:nvPr/>
        </p:nvGrpSpPr>
        <p:grpSpPr>
          <a:xfrm>
            <a:off x="2027011" y="3585326"/>
            <a:ext cx="1782419" cy="922528"/>
            <a:chOff x="8353035" y="1429141"/>
            <a:chExt cx="2927740" cy="1230038"/>
          </a:xfrm>
        </p:grpSpPr>
        <p:sp>
          <p:nvSpPr>
            <p:cNvPr id="24" name="文本框 23"/>
            <p:cNvSpPr txBox="1"/>
            <p:nvPr/>
          </p:nvSpPr>
          <p:spPr>
            <a:xfrm>
              <a:off x="8353037" y="1828599"/>
              <a:ext cx="2927738" cy="830580"/>
            </a:xfrm>
            <a:prstGeom prst="rect">
              <a:avLst/>
            </a:prstGeom>
            <a:noFill/>
          </p:spPr>
          <p:txBody>
            <a:bodyPr wrap="square" lIns="0" tIns="0" rIns="0" bIns="0" rtlCol="0">
              <a:spAutoFit/>
            </a:bodyPr>
            <a:lstStyle/>
            <a:p>
              <a:pPr algn="just">
                <a:lnSpc>
                  <a:spcPct val="150000"/>
                </a:lnSpc>
              </a:pPr>
              <a:r>
                <a:rPr sz="1350" dirty="0">
                  <a:solidFill>
                    <a:schemeClr val="tx1"/>
                  </a:solidFill>
                  <a:latin typeface="+mn-ea"/>
                  <a:sym typeface="+mn-ea"/>
                </a:rPr>
                <a:t>高阶思维取向的小学语文学程设计案例集</a:t>
              </a:r>
              <a:endParaRPr sz="1350" dirty="0">
                <a:solidFill>
                  <a:schemeClr val="tx1"/>
                </a:solidFill>
                <a:latin typeface="+mn-ea"/>
                <a:sym typeface="+mn-ea"/>
              </a:endParaRPr>
            </a:p>
          </p:txBody>
        </p:sp>
        <p:sp>
          <p:nvSpPr>
            <p:cNvPr id="25" name="文本框 24"/>
            <p:cNvSpPr txBox="1"/>
            <p:nvPr/>
          </p:nvSpPr>
          <p:spPr>
            <a:xfrm>
              <a:off x="8353035" y="1429141"/>
              <a:ext cx="2927738" cy="430107"/>
            </a:xfrm>
            <a:prstGeom prst="rect">
              <a:avLst/>
            </a:prstGeom>
            <a:noFill/>
          </p:spPr>
          <p:txBody>
            <a:bodyPr wrap="square" lIns="0" tIns="0" rIns="0" bIns="0" rtlCol="0" anchor="ctr">
              <a:spAutoFit/>
            </a:bodyPr>
            <a:lstStyle/>
            <a:p>
              <a:pPr>
                <a:buClr>
                  <a:schemeClr val="accent3"/>
                </a:buClr>
              </a:pPr>
              <a:r>
                <a:rPr lang="zh-CN" altLang="en-US" sz="2100" b="1" dirty="0">
                  <a:solidFill>
                    <a:schemeClr val="tx1"/>
                  </a:solidFill>
                  <a:latin typeface="+mj-ea"/>
                  <a:ea typeface="+mj-ea"/>
                </a:rPr>
                <a:t>精品课例</a:t>
              </a:r>
              <a:endParaRPr lang="zh-CN" altLang="en-US" sz="2100" b="1" dirty="0">
                <a:solidFill>
                  <a:schemeClr val="tx1"/>
                </a:solidFill>
                <a:latin typeface="+mj-ea"/>
                <a:ea typeface="+mj-ea"/>
              </a:endParaRPr>
            </a:p>
          </p:txBody>
        </p:sp>
      </p:grpSp>
      <p:grpSp>
        <p:nvGrpSpPr>
          <p:cNvPr id="26" name="组合 25"/>
          <p:cNvGrpSpPr/>
          <p:nvPr/>
        </p:nvGrpSpPr>
        <p:grpSpPr>
          <a:xfrm>
            <a:off x="2915920" y="627674"/>
            <a:ext cx="1986915" cy="576409"/>
            <a:chOff x="8353035" y="1429074"/>
            <a:chExt cx="2927740" cy="768788"/>
          </a:xfrm>
        </p:grpSpPr>
        <p:sp>
          <p:nvSpPr>
            <p:cNvPr id="27" name="文本框 26"/>
            <p:cNvSpPr txBox="1"/>
            <p:nvPr/>
          </p:nvSpPr>
          <p:spPr>
            <a:xfrm>
              <a:off x="8353036" y="1828599"/>
              <a:ext cx="2927739" cy="369263"/>
            </a:xfrm>
            <a:prstGeom prst="rect">
              <a:avLst/>
            </a:prstGeom>
            <a:noFill/>
          </p:spPr>
          <p:txBody>
            <a:bodyPr wrap="square" lIns="0" tIns="0" rIns="0" bIns="0" rtlCol="0">
              <a:spAutoFit/>
            </a:bodyPr>
            <a:lstStyle/>
            <a:p>
              <a:pPr algn="just">
                <a:lnSpc>
                  <a:spcPct val="150000"/>
                </a:lnSpc>
              </a:pPr>
              <a:r>
                <a:rPr sz="1200" dirty="0">
                  <a:solidFill>
                    <a:schemeClr val="tx1"/>
                  </a:solidFill>
                  <a:latin typeface="+mn-ea"/>
                  <a:sym typeface="+mn-ea"/>
                </a:rPr>
                <a:t>研究方案、中期研究报告</a:t>
              </a:r>
              <a:endParaRPr sz="1200" dirty="0">
                <a:solidFill>
                  <a:schemeClr val="tx1"/>
                </a:solidFill>
                <a:latin typeface="+mn-ea"/>
                <a:sym typeface="+mn-ea"/>
              </a:endParaRPr>
            </a:p>
          </p:txBody>
        </p:sp>
        <p:sp>
          <p:nvSpPr>
            <p:cNvPr id="28" name="文本框 27"/>
            <p:cNvSpPr txBox="1"/>
            <p:nvPr/>
          </p:nvSpPr>
          <p:spPr>
            <a:xfrm>
              <a:off x="8353035" y="1429074"/>
              <a:ext cx="2927738" cy="430243"/>
            </a:xfrm>
            <a:prstGeom prst="rect">
              <a:avLst/>
            </a:prstGeom>
            <a:noFill/>
          </p:spPr>
          <p:txBody>
            <a:bodyPr wrap="square" lIns="0" tIns="0" rIns="0" bIns="0" rtlCol="0" anchor="ctr">
              <a:spAutoFit/>
            </a:bodyPr>
            <a:lstStyle/>
            <a:p>
              <a:pPr>
                <a:buClr>
                  <a:schemeClr val="accent3"/>
                </a:buClr>
              </a:pPr>
              <a:r>
                <a:rPr lang="zh-CN" altLang="en-US" sz="2100" b="1" dirty="0">
                  <a:solidFill>
                    <a:schemeClr val="tx1"/>
                  </a:solidFill>
                  <a:latin typeface="+mj-ea"/>
                  <a:ea typeface="+mj-ea"/>
                </a:rPr>
                <a:t>方案报告</a:t>
              </a:r>
              <a:endParaRPr lang="zh-CN" altLang="en-US" sz="2100" b="1" dirty="0">
                <a:solidFill>
                  <a:schemeClr val="tx1"/>
                </a:solidFill>
                <a:latin typeface="+mj-ea"/>
                <a:ea typeface="+mj-ea"/>
              </a:endParaRPr>
            </a:p>
          </p:txBody>
        </p:sp>
      </p:grpSp>
      <p:grpSp>
        <p:nvGrpSpPr>
          <p:cNvPr id="32" name="组合 31"/>
          <p:cNvGrpSpPr/>
          <p:nvPr/>
        </p:nvGrpSpPr>
        <p:grpSpPr>
          <a:xfrm>
            <a:off x="733988" y="2169290"/>
            <a:ext cx="1708369" cy="922528"/>
            <a:chOff x="8353035" y="1429141"/>
            <a:chExt cx="2927740" cy="1230038"/>
          </a:xfrm>
        </p:grpSpPr>
        <p:sp>
          <p:nvSpPr>
            <p:cNvPr id="33" name="文本框 32"/>
            <p:cNvSpPr txBox="1"/>
            <p:nvPr/>
          </p:nvSpPr>
          <p:spPr>
            <a:xfrm>
              <a:off x="8353036" y="1828599"/>
              <a:ext cx="2927739" cy="830580"/>
            </a:xfrm>
            <a:prstGeom prst="rect">
              <a:avLst/>
            </a:prstGeom>
            <a:noFill/>
          </p:spPr>
          <p:txBody>
            <a:bodyPr wrap="square" lIns="0" tIns="0" rIns="0" bIns="0" rtlCol="0">
              <a:spAutoFit/>
            </a:bodyPr>
            <a:lstStyle/>
            <a:p>
              <a:pPr algn="just">
                <a:lnSpc>
                  <a:spcPct val="150000"/>
                </a:lnSpc>
              </a:pPr>
              <a:r>
                <a:rPr sz="1350" dirty="0">
                  <a:solidFill>
                    <a:schemeClr val="tx1"/>
                  </a:solidFill>
                  <a:latin typeface="+mn-ea"/>
                </a:rPr>
                <a:t>有关学程建构、高阶思维的研究综述</a:t>
              </a:r>
              <a:endParaRPr sz="1350" dirty="0">
                <a:solidFill>
                  <a:schemeClr val="tx1"/>
                </a:solidFill>
                <a:latin typeface="+mn-ea"/>
              </a:endParaRPr>
            </a:p>
          </p:txBody>
        </p:sp>
        <p:sp>
          <p:nvSpPr>
            <p:cNvPr id="34" name="文本框 33"/>
            <p:cNvSpPr txBox="1"/>
            <p:nvPr/>
          </p:nvSpPr>
          <p:spPr>
            <a:xfrm>
              <a:off x="8353035" y="1429141"/>
              <a:ext cx="2927738" cy="430107"/>
            </a:xfrm>
            <a:prstGeom prst="rect">
              <a:avLst/>
            </a:prstGeom>
            <a:noFill/>
          </p:spPr>
          <p:txBody>
            <a:bodyPr wrap="square" lIns="0" tIns="0" rIns="0" bIns="0" rtlCol="0" anchor="ctr">
              <a:spAutoFit/>
            </a:bodyPr>
            <a:lstStyle/>
            <a:p>
              <a:pPr>
                <a:buClr>
                  <a:schemeClr val="accent3"/>
                </a:buClr>
              </a:pPr>
              <a:r>
                <a:rPr lang="zh-CN" altLang="en-US" sz="2100" b="1" dirty="0">
                  <a:solidFill>
                    <a:schemeClr val="tx1"/>
                  </a:solidFill>
                  <a:latin typeface="+mj-ea"/>
                  <a:ea typeface="+mj-ea"/>
                </a:rPr>
                <a:t>文献综述</a:t>
              </a:r>
              <a:endParaRPr lang="zh-CN" altLang="en-US" sz="2100" b="1" dirty="0">
                <a:solidFill>
                  <a:schemeClr val="tx1"/>
                </a:solidFill>
                <a:latin typeface="+mj-ea"/>
                <a:ea typeface="+mj-ea"/>
              </a:endParaRPr>
            </a:p>
          </p:txBody>
        </p:sp>
      </p:grpSp>
      <p:sp>
        <p:nvSpPr>
          <p:cNvPr id="9" name="任意多边形: 形状 34"/>
          <p:cNvSpPr/>
          <p:nvPr/>
        </p:nvSpPr>
        <p:spPr>
          <a:xfrm>
            <a:off x="-132024" y="4772104"/>
            <a:ext cx="9408048" cy="371395"/>
          </a:xfrm>
          <a:custGeom>
            <a:avLst/>
            <a:gdLst>
              <a:gd name="connsiteX0" fmla="*/ 4704024 w 9408048"/>
              <a:gd name="connsiteY0" fmla="*/ 0 h 555526"/>
              <a:gd name="connsiteX1" fmla="*/ 9331231 w 9408048"/>
              <a:gd name="connsiteY1" fmla="*/ 533831 h 555526"/>
              <a:gd name="connsiteX2" fmla="*/ 9408048 w 9408048"/>
              <a:gd name="connsiteY2" fmla="*/ 555526 h 555526"/>
              <a:gd name="connsiteX3" fmla="*/ 0 w 9408048"/>
              <a:gd name="connsiteY3" fmla="*/ 555526 h 555526"/>
              <a:gd name="connsiteX4" fmla="*/ 76817 w 9408048"/>
              <a:gd name="connsiteY4" fmla="*/ 533831 h 555526"/>
              <a:gd name="connsiteX5" fmla="*/ 4704024 w 9408048"/>
              <a:gd name="connsiteY5" fmla="*/ 0 h 55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8048" h="555526">
                <a:moveTo>
                  <a:pt x="4704024" y="0"/>
                </a:moveTo>
                <a:cubicBezTo>
                  <a:pt x="6418046" y="0"/>
                  <a:pt x="8010368" y="196798"/>
                  <a:pt x="9331231" y="533831"/>
                </a:cubicBezTo>
                <a:lnTo>
                  <a:pt x="9408048" y="555526"/>
                </a:lnTo>
                <a:lnTo>
                  <a:pt x="0" y="555526"/>
                </a:lnTo>
                <a:lnTo>
                  <a:pt x="76817" y="533831"/>
                </a:lnTo>
                <a:cubicBezTo>
                  <a:pt x="1397680" y="196798"/>
                  <a:pt x="2990002" y="0"/>
                  <a:pt x="4704024" y="0"/>
                </a:cubicBezTo>
                <a:close/>
              </a:path>
            </a:pathLst>
          </a:custGeom>
          <a:solidFill>
            <a:srgbClr val="2E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251520" y="210918"/>
            <a:ext cx="360040" cy="344608"/>
            <a:chOff x="251520" y="210918"/>
            <a:chExt cx="360040" cy="344608"/>
          </a:xfrm>
        </p:grpSpPr>
        <p:sp>
          <p:nvSpPr>
            <p:cNvPr id="11" name="矩形 10"/>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39" name="直接连接符 38"/>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70843" y="62454"/>
            <a:ext cx="1198880" cy="553085"/>
          </a:xfrm>
          <a:prstGeom prst="rect">
            <a:avLst/>
          </a:prstGeom>
        </p:spPr>
        <p:txBody>
          <a:bodyPr wrap="none">
            <a:spAutoFit/>
          </a:bodyPr>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预期成果</a:t>
            </a:r>
            <a:endParaRPr lang="zh-CN" altLang="en-US" sz="2000" dirty="0">
              <a:solidFill>
                <a:srgbClr val="2E6CB5"/>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511040" y="1906270"/>
            <a:ext cx="623570" cy="615315"/>
            <a:chOff x="7562850" y="3749139"/>
            <a:chExt cx="1525312" cy="1525312"/>
          </a:xfrm>
          <a:solidFill>
            <a:srgbClr val="2E6CB5"/>
          </a:solidFill>
        </p:grpSpPr>
        <p:sp>
          <p:nvSpPr>
            <p:cNvPr id="31" name="任意多边形 7"/>
            <p:cNvSpPr/>
            <p:nvPr/>
          </p:nvSpPr>
          <p:spPr>
            <a:xfrm rot="8100000">
              <a:off x="7562850" y="3749139"/>
              <a:ext cx="1525312" cy="1525312"/>
            </a:xfrm>
            <a:custGeom>
              <a:avLst/>
              <a:gdLst>
                <a:gd name="connsiteX0" fmla="*/ 193892 w 1323976"/>
                <a:gd name="connsiteY0" fmla="*/ 1130084 h 1323976"/>
                <a:gd name="connsiteX1" fmla="*/ 0 w 1323976"/>
                <a:gd name="connsiteY1" fmla="*/ 661988 h 1323976"/>
                <a:gd name="connsiteX2" fmla="*/ 1 w 1323976"/>
                <a:gd name="connsiteY2" fmla="*/ 661988 h 1323976"/>
                <a:gd name="connsiteX3" fmla="*/ 661989 w 1323976"/>
                <a:gd name="connsiteY3" fmla="*/ 0 h 1323976"/>
                <a:gd name="connsiteX4" fmla="*/ 1323976 w 1323976"/>
                <a:gd name="connsiteY4" fmla="*/ 0 h 1323976"/>
                <a:gd name="connsiteX5" fmla="*/ 1323976 w 1323976"/>
                <a:gd name="connsiteY5" fmla="*/ 661988 h 1323976"/>
                <a:gd name="connsiteX6" fmla="*/ 661988 w 1323976"/>
                <a:gd name="connsiteY6" fmla="*/ 1323976 h 1323976"/>
                <a:gd name="connsiteX7" fmla="*/ 193892 w 1323976"/>
                <a:gd name="connsiteY7" fmla="*/ 1130084 h 13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976" h="1323976">
                  <a:moveTo>
                    <a:pt x="193892" y="1130084"/>
                  </a:moveTo>
                  <a:cubicBezTo>
                    <a:pt x="74096" y="1010288"/>
                    <a:pt x="0" y="844791"/>
                    <a:pt x="0" y="661988"/>
                  </a:cubicBezTo>
                  <a:lnTo>
                    <a:pt x="1" y="661988"/>
                  </a:lnTo>
                  <a:cubicBezTo>
                    <a:pt x="1" y="296382"/>
                    <a:pt x="296383" y="0"/>
                    <a:pt x="661989" y="0"/>
                  </a:cubicBezTo>
                  <a:lnTo>
                    <a:pt x="1323976" y="0"/>
                  </a:lnTo>
                  <a:lnTo>
                    <a:pt x="1323976" y="661988"/>
                  </a:lnTo>
                  <a:cubicBezTo>
                    <a:pt x="1323976" y="1027594"/>
                    <a:pt x="1027594" y="1323976"/>
                    <a:pt x="661988" y="1323976"/>
                  </a:cubicBezTo>
                  <a:cubicBezTo>
                    <a:pt x="479185" y="1323976"/>
                    <a:pt x="313688" y="1249881"/>
                    <a:pt x="193892" y="11300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8" name="椭圆 37"/>
            <p:cNvSpPr/>
            <p:nvPr/>
          </p:nvSpPr>
          <p:spPr>
            <a:xfrm>
              <a:off x="7694530" y="3880823"/>
              <a:ext cx="1261949" cy="1261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zh-CN" altLang="en-US" sz="1350" dirty="0"/>
            </a:p>
          </p:txBody>
        </p:sp>
      </p:grpSp>
      <p:grpSp>
        <p:nvGrpSpPr>
          <p:cNvPr id="40" name="组合 39"/>
          <p:cNvGrpSpPr/>
          <p:nvPr/>
        </p:nvGrpSpPr>
        <p:grpSpPr>
          <a:xfrm>
            <a:off x="5147945" y="1191554"/>
            <a:ext cx="1986915" cy="853269"/>
            <a:chOff x="8353035" y="1429074"/>
            <a:chExt cx="2927740" cy="1138052"/>
          </a:xfrm>
        </p:grpSpPr>
        <p:sp>
          <p:nvSpPr>
            <p:cNvPr id="41" name="文本框 40"/>
            <p:cNvSpPr txBox="1"/>
            <p:nvPr/>
          </p:nvSpPr>
          <p:spPr>
            <a:xfrm>
              <a:off x="8353036" y="1828599"/>
              <a:ext cx="2927739" cy="738527"/>
            </a:xfrm>
            <a:prstGeom prst="rect">
              <a:avLst/>
            </a:prstGeom>
            <a:noFill/>
          </p:spPr>
          <p:txBody>
            <a:bodyPr wrap="square" lIns="0" tIns="0" rIns="0" bIns="0" rtlCol="0">
              <a:spAutoFit/>
            </a:bodyPr>
            <a:p>
              <a:pPr algn="just">
                <a:lnSpc>
                  <a:spcPct val="150000"/>
                </a:lnSpc>
              </a:pPr>
              <a:r>
                <a:rPr sz="1200" dirty="0">
                  <a:solidFill>
                    <a:schemeClr val="tx1"/>
                  </a:solidFill>
                  <a:latin typeface="+mn-ea"/>
                  <a:sym typeface="+mn-ea"/>
                </a:rPr>
                <a:t>指向培养小学生高阶思维的学程建构的论文</a:t>
              </a:r>
              <a:endParaRPr sz="1200" dirty="0">
                <a:solidFill>
                  <a:schemeClr val="tx1"/>
                </a:solidFill>
                <a:latin typeface="+mn-ea"/>
                <a:sym typeface="+mn-ea"/>
              </a:endParaRPr>
            </a:p>
          </p:txBody>
        </p:sp>
        <p:sp>
          <p:nvSpPr>
            <p:cNvPr id="42" name="文本框 41"/>
            <p:cNvSpPr txBox="1"/>
            <p:nvPr/>
          </p:nvSpPr>
          <p:spPr>
            <a:xfrm>
              <a:off x="8353035" y="1429074"/>
              <a:ext cx="2927738" cy="430243"/>
            </a:xfrm>
            <a:prstGeom prst="rect">
              <a:avLst/>
            </a:prstGeom>
            <a:noFill/>
          </p:spPr>
          <p:txBody>
            <a:bodyPr wrap="square" lIns="0" tIns="0" rIns="0" bIns="0" rtlCol="0" anchor="ctr">
              <a:spAutoFit/>
            </a:bodyPr>
            <a:p>
              <a:pPr>
                <a:buClr>
                  <a:schemeClr val="accent3"/>
                </a:buClr>
              </a:pPr>
              <a:r>
                <a:rPr lang="zh-CN" altLang="en-US" sz="2100" b="1" dirty="0">
                  <a:solidFill>
                    <a:schemeClr val="tx1"/>
                  </a:solidFill>
                  <a:latin typeface="+mj-ea"/>
                  <a:ea typeface="+mj-ea"/>
                  <a:sym typeface="+mn-ea"/>
                </a:rPr>
                <a:t>论文专著</a:t>
              </a:r>
              <a:endParaRPr lang="zh-CN" altLang="en-US" sz="2100" b="1" dirty="0">
                <a:solidFill>
                  <a:schemeClr val="tx1"/>
                </a:solidFill>
                <a:latin typeface="+mj-ea"/>
                <a:ea typeface="+mj-ea"/>
                <a:sym typeface="+mn-ea"/>
              </a:endParaRP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83661" y="1722804"/>
            <a:ext cx="6376670" cy="913130"/>
          </a:xfrm>
          <a:prstGeom prst="rect">
            <a:avLst/>
          </a:prstGeom>
          <a:noFill/>
          <a:ln>
            <a:noFill/>
          </a:ln>
        </p:spPr>
        <p:txBody>
          <a:bodyPr wrap="none" lIns="0" tIns="0" rIns="0" bIns="0" rtlCol="0">
            <a:spAutoFit/>
          </a:bodyPr>
          <a:lstStyle/>
          <a:p>
            <a:pPr algn="ctr">
              <a:lnSpc>
                <a:spcPct val="110000"/>
              </a:lnSpc>
            </a:pPr>
            <a:r>
              <a:rPr lang="zh-CN" altLang="en-US" sz="5400" b="1">
                <a:solidFill>
                  <a:schemeClr val="tx2"/>
                </a:solidFill>
                <a:latin typeface="+mj-ea"/>
                <a:ea typeface="+mj-ea"/>
              </a:rPr>
              <a:t>汇报完毕</a:t>
            </a:r>
            <a:r>
              <a:rPr lang="en-US" altLang="zh-CN" sz="5400" b="1">
                <a:solidFill>
                  <a:schemeClr val="tx2"/>
                </a:solidFill>
                <a:latin typeface="+mj-ea"/>
                <a:ea typeface="+mj-ea"/>
              </a:rPr>
              <a:t> </a:t>
            </a:r>
            <a:r>
              <a:rPr lang="zh-CN" altLang="en-US" sz="5400" b="1">
                <a:solidFill>
                  <a:schemeClr val="tx2"/>
                </a:solidFill>
                <a:latin typeface="+mj-ea"/>
                <a:ea typeface="+mj-ea"/>
              </a:rPr>
              <a:t>敬请指导！</a:t>
            </a:r>
            <a:endParaRPr lang="zh-CN" altLang="en-US" sz="5400" b="1" dirty="0">
              <a:solidFill>
                <a:schemeClr val="tx2"/>
              </a:solidFill>
              <a:latin typeface="+mj-ea"/>
              <a:ea typeface="+mj-ea"/>
            </a:endParaRPr>
          </a:p>
        </p:txBody>
      </p:sp>
      <p:sp>
        <p:nvSpPr>
          <p:cNvPr id="3" name="文本框 2"/>
          <p:cNvSpPr txBox="1"/>
          <p:nvPr/>
        </p:nvSpPr>
        <p:spPr>
          <a:xfrm>
            <a:off x="3240406" y="2677873"/>
            <a:ext cx="2668905" cy="151765"/>
          </a:xfrm>
          <a:prstGeom prst="rect">
            <a:avLst/>
          </a:prstGeom>
          <a:noFill/>
          <a:ln>
            <a:noFill/>
          </a:ln>
        </p:spPr>
        <p:txBody>
          <a:bodyPr wrap="square" lIns="0" tIns="0" rIns="0" bIns="0" rtlCol="0">
            <a:spAutoFit/>
          </a:bodyPr>
          <a:lstStyle/>
          <a:p>
            <a:pPr algn="dist">
              <a:lnSpc>
                <a:spcPct val="110000"/>
              </a:lnSpc>
            </a:pPr>
            <a:r>
              <a:rPr lang="en-US" altLang="zh-CN" sz="900">
                <a:solidFill>
                  <a:schemeClr val="tx2"/>
                </a:solidFill>
                <a:latin typeface="+mj-ea"/>
                <a:ea typeface="+mj-ea"/>
              </a:rPr>
              <a:t>THANK YOU</a:t>
            </a:r>
            <a:endParaRPr lang="zh-CN" altLang="en-US" sz="900" dirty="0">
              <a:solidFill>
                <a:schemeClr val="tx2"/>
              </a:solidFill>
              <a:latin typeface="+mj-ea"/>
              <a:ea typeface="+mj-ea"/>
            </a:endParaRPr>
          </a:p>
        </p:txBody>
      </p:sp>
      <p:sp>
        <p:nvSpPr>
          <p:cNvPr id="34" name="任意多边形: 形状 33"/>
          <p:cNvSpPr/>
          <p:nvPr/>
        </p:nvSpPr>
        <p:spPr>
          <a:xfrm>
            <a:off x="-132024" y="4772104"/>
            <a:ext cx="9408048" cy="371395"/>
          </a:xfrm>
          <a:custGeom>
            <a:avLst/>
            <a:gdLst>
              <a:gd name="connsiteX0" fmla="*/ 4704024 w 9408048"/>
              <a:gd name="connsiteY0" fmla="*/ 0 h 555526"/>
              <a:gd name="connsiteX1" fmla="*/ 9331231 w 9408048"/>
              <a:gd name="connsiteY1" fmla="*/ 533831 h 555526"/>
              <a:gd name="connsiteX2" fmla="*/ 9408048 w 9408048"/>
              <a:gd name="connsiteY2" fmla="*/ 555526 h 555526"/>
              <a:gd name="connsiteX3" fmla="*/ 0 w 9408048"/>
              <a:gd name="connsiteY3" fmla="*/ 555526 h 555526"/>
              <a:gd name="connsiteX4" fmla="*/ 76817 w 9408048"/>
              <a:gd name="connsiteY4" fmla="*/ 533831 h 555526"/>
              <a:gd name="connsiteX5" fmla="*/ 4704024 w 9408048"/>
              <a:gd name="connsiteY5" fmla="*/ 0 h 55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8048" h="555526">
                <a:moveTo>
                  <a:pt x="4704024" y="0"/>
                </a:moveTo>
                <a:cubicBezTo>
                  <a:pt x="6418046" y="0"/>
                  <a:pt x="8010368" y="196798"/>
                  <a:pt x="9331231" y="533831"/>
                </a:cubicBezTo>
                <a:lnTo>
                  <a:pt x="9408048" y="555526"/>
                </a:lnTo>
                <a:lnTo>
                  <a:pt x="0" y="555526"/>
                </a:lnTo>
                <a:lnTo>
                  <a:pt x="76817" y="533831"/>
                </a:lnTo>
                <a:cubicBezTo>
                  <a:pt x="1397680" y="196798"/>
                  <a:pt x="2990002" y="0"/>
                  <a:pt x="4704024" y="0"/>
                </a:cubicBezTo>
                <a:close/>
              </a:path>
            </a:pathLst>
          </a:custGeom>
          <a:solidFill>
            <a:srgbClr val="2E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5976" b="29482"/>
          <a:stretch>
            <a:fillRect/>
          </a:stretch>
        </p:blipFill>
        <p:spPr>
          <a:xfrm>
            <a:off x="0" y="0"/>
            <a:ext cx="9144000" cy="5143500"/>
          </a:xfrm>
          <a:prstGeom prst="rect">
            <a:avLst/>
          </a:prstGeom>
          <a:ln>
            <a:noFill/>
          </a:ln>
        </p:spPr>
      </p:pic>
      <p:sp>
        <p:nvSpPr>
          <p:cNvPr id="7" name="矩形 6"/>
          <p:cNvSpPr/>
          <p:nvPr/>
        </p:nvSpPr>
        <p:spPr>
          <a:xfrm>
            <a:off x="0" y="987574"/>
            <a:ext cx="9144000" cy="1895447"/>
          </a:xfrm>
          <a:prstGeom prst="rect">
            <a:avLst/>
          </a:prstGeom>
          <a:solidFill>
            <a:srgbClr val="2E6CB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8" name="矩形 7"/>
          <p:cNvSpPr/>
          <p:nvPr/>
        </p:nvSpPr>
        <p:spPr>
          <a:xfrm>
            <a:off x="-144016" y="1097535"/>
            <a:ext cx="9468544" cy="1660776"/>
          </a:xfrm>
          <a:prstGeom prst="rect">
            <a:avLst/>
          </a:prstGeom>
        </p:spPr>
        <p:txBody>
          <a:bodyPr wrap="square">
            <a:spAutoFit/>
          </a:bodyPr>
          <a:lstStyle/>
          <a:p>
            <a:pPr algn="ctr">
              <a:lnSpc>
                <a:spcPct val="110000"/>
              </a:lnSpc>
            </a:pPr>
            <a:r>
              <a:rPr lang="zh-CN" altLang="en-US" sz="4800" b="1" kern="100" dirty="0">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微软雅黑" panose="020B0503020204020204" pitchFamily="34" charset="-122"/>
              </a:rPr>
              <a:t>你不能改变过去</a:t>
            </a:r>
            <a:endParaRPr lang="en-US" altLang="zh-CN" sz="4800" b="1" kern="100" dirty="0">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pPr>
            <a:r>
              <a:rPr lang="zh-CN" altLang="en-US" sz="4800" b="1" kern="100" dirty="0">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微软雅黑" panose="020B0503020204020204" pitchFamily="34" charset="-122"/>
              </a:rPr>
              <a:t>你可以改变未来</a:t>
            </a:r>
            <a:endParaRPr lang="zh-CN" altLang="zh-CN" sz="4400" b="1" kern="100" dirty="0">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2462" y="3003798"/>
            <a:ext cx="1033501" cy="19998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9"/>
          <p:cNvSpPr/>
          <p:nvPr/>
        </p:nvSpPr>
        <p:spPr>
          <a:xfrm>
            <a:off x="3276238" y="987574"/>
            <a:ext cx="5940152" cy="3564992"/>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9"/>
          <p:cNvSpPr/>
          <p:nvPr/>
        </p:nvSpPr>
        <p:spPr>
          <a:xfrm>
            <a:off x="0" y="1532385"/>
            <a:ext cx="3707904" cy="2695549"/>
          </a:xfrm>
          <a:custGeom>
            <a:avLst/>
            <a:gdLst>
              <a:gd name="connsiteX0" fmla="*/ 0 w 4149190"/>
              <a:gd name="connsiteY0" fmla="*/ 0 h 2686024"/>
              <a:gd name="connsiteX1" fmla="*/ 4149190 w 4149190"/>
              <a:gd name="connsiteY1" fmla="*/ 9525 h 2686024"/>
              <a:gd name="connsiteX2" fmla="*/ 3758104 w 4149190"/>
              <a:gd name="connsiteY2" fmla="*/ 2686024 h 2686024"/>
              <a:gd name="connsiteX3" fmla="*/ 0 w 4149190"/>
              <a:gd name="connsiteY3" fmla="*/ 2686024 h 2686024"/>
              <a:gd name="connsiteX4" fmla="*/ 0 w 4149190"/>
              <a:gd name="connsiteY4" fmla="*/ 0 h 2686024"/>
              <a:gd name="connsiteX0-1" fmla="*/ 0 w 4149190"/>
              <a:gd name="connsiteY0-2" fmla="*/ 0 h 2695549"/>
              <a:gd name="connsiteX1-3" fmla="*/ 4149190 w 4149190"/>
              <a:gd name="connsiteY1-4" fmla="*/ 9525 h 2695549"/>
              <a:gd name="connsiteX2-5" fmla="*/ 3881929 w 4149190"/>
              <a:gd name="connsiteY2-6" fmla="*/ 2695549 h 2695549"/>
              <a:gd name="connsiteX3-7" fmla="*/ 0 w 4149190"/>
              <a:gd name="connsiteY3-8" fmla="*/ 2686024 h 2695549"/>
              <a:gd name="connsiteX4-9" fmla="*/ 0 w 4149190"/>
              <a:gd name="connsiteY4-10" fmla="*/ 0 h 26955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49190" h="2695549">
                <a:moveTo>
                  <a:pt x="0" y="0"/>
                </a:moveTo>
                <a:lnTo>
                  <a:pt x="4149190" y="9525"/>
                </a:lnTo>
                <a:lnTo>
                  <a:pt x="3881929" y="2695549"/>
                </a:lnTo>
                <a:lnTo>
                  <a:pt x="0" y="2686024"/>
                </a:lnTo>
                <a:lnTo>
                  <a:pt x="0" y="0"/>
                </a:lnTo>
                <a:close/>
              </a:path>
            </a:pathLst>
          </a:custGeom>
          <a:solidFill>
            <a:srgbClr val="2E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4"/>
          <p:cNvCxnSpPr/>
          <p:nvPr/>
        </p:nvCxnSpPr>
        <p:spPr>
          <a:xfrm>
            <a:off x="539552" y="2853346"/>
            <a:ext cx="1296144"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5"/>
          <p:cNvCxnSpPr/>
          <p:nvPr/>
        </p:nvCxnSpPr>
        <p:spPr>
          <a:xfrm>
            <a:off x="679273" y="2355726"/>
            <a:ext cx="1174367"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919667" y="1714951"/>
            <a:ext cx="5116829" cy="408940"/>
          </a:xfrm>
          <a:prstGeom prst="rect">
            <a:avLst/>
          </a:prstGeom>
        </p:spPr>
        <p:txBody>
          <a:bodyPr wrap="square">
            <a:spAutoFit/>
          </a:bodyPr>
          <a:lstStyle/>
          <a:p>
            <a:pPr marL="685800" indent="330200">
              <a:lnSpc>
                <a:spcPct val="115000"/>
              </a:lnSpc>
              <a:spcAft>
                <a:spcPts val="1200"/>
              </a:spcAft>
            </a:pPr>
            <a:r>
              <a:rPr lang="zh-CN" altLang="en-US" b="1" dirty="0">
                <a:solidFill>
                  <a:srgbClr val="2E6CB5"/>
                </a:solidFill>
                <a:latin typeface="微软雅黑" panose="020B0503020204020204" pitchFamily="34" charset="-122"/>
                <a:ea typeface="微软雅黑" panose="020B0503020204020204" pitchFamily="34" charset="-122"/>
              </a:rPr>
              <a:t>社会时代发展的呼唤</a:t>
            </a:r>
            <a:endParaRPr lang="zh-CN" altLang="en-US" b="1" dirty="0">
              <a:solidFill>
                <a:srgbClr val="2E6CB5"/>
              </a:solidFill>
              <a:latin typeface="微软雅黑" panose="020B0503020204020204" pitchFamily="34" charset="-122"/>
              <a:ea typeface="微软雅黑" panose="020B0503020204020204" pitchFamily="34" charset="-122"/>
            </a:endParaRPr>
          </a:p>
        </p:txBody>
      </p:sp>
      <p:cxnSp>
        <p:nvCxnSpPr>
          <p:cNvPr id="32" name="直接连接符 24"/>
          <p:cNvCxnSpPr/>
          <p:nvPr/>
        </p:nvCxnSpPr>
        <p:spPr>
          <a:xfrm>
            <a:off x="179512" y="3363838"/>
            <a:ext cx="1680730"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5" name="组合 35"/>
          <p:cNvGrpSpPr/>
          <p:nvPr/>
        </p:nvGrpSpPr>
        <p:grpSpPr>
          <a:xfrm>
            <a:off x="4595646" y="1852682"/>
            <a:ext cx="184162" cy="184162"/>
            <a:chOff x="4131160" y="713581"/>
            <a:chExt cx="881684" cy="881684"/>
          </a:xfrm>
        </p:grpSpPr>
        <p:sp>
          <p:nvSpPr>
            <p:cNvPr id="37" name="椭圆 3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4237176" y="819597"/>
              <a:ext cx="669652" cy="669652"/>
            </a:xfrm>
            <a:prstGeom prst="ellipse">
              <a:avLst/>
            </a:prstGeom>
            <a:solidFill>
              <a:srgbClr val="2E6CB5"/>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9" name="组合 35"/>
          <p:cNvGrpSpPr/>
          <p:nvPr/>
        </p:nvGrpSpPr>
        <p:grpSpPr>
          <a:xfrm>
            <a:off x="4595646" y="2592984"/>
            <a:ext cx="184162" cy="184162"/>
            <a:chOff x="4131160" y="713581"/>
            <a:chExt cx="881684" cy="881684"/>
          </a:xfrm>
        </p:grpSpPr>
        <p:sp>
          <p:nvSpPr>
            <p:cNvPr id="40" name="椭圆 39"/>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椭圆 40"/>
            <p:cNvSpPr/>
            <p:nvPr/>
          </p:nvSpPr>
          <p:spPr>
            <a:xfrm>
              <a:off x="4237176" y="819597"/>
              <a:ext cx="669652" cy="669652"/>
            </a:xfrm>
            <a:prstGeom prst="ellipse">
              <a:avLst/>
            </a:prstGeom>
            <a:solidFill>
              <a:srgbClr val="2E6CB5"/>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2" name="组合 35"/>
          <p:cNvGrpSpPr/>
          <p:nvPr/>
        </p:nvGrpSpPr>
        <p:grpSpPr>
          <a:xfrm>
            <a:off x="4595646" y="3345827"/>
            <a:ext cx="184162" cy="184162"/>
            <a:chOff x="4131160" y="713581"/>
            <a:chExt cx="881684" cy="881684"/>
          </a:xfrm>
        </p:grpSpPr>
        <p:sp>
          <p:nvSpPr>
            <p:cNvPr id="43" name="椭圆 4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椭圆 43"/>
            <p:cNvSpPr/>
            <p:nvPr/>
          </p:nvSpPr>
          <p:spPr>
            <a:xfrm>
              <a:off x="4237176" y="819597"/>
              <a:ext cx="669652" cy="669652"/>
            </a:xfrm>
            <a:prstGeom prst="ellipse">
              <a:avLst/>
            </a:prstGeom>
            <a:solidFill>
              <a:srgbClr val="2E6CB5"/>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51520" y="210918"/>
            <a:ext cx="360040" cy="344608"/>
            <a:chOff x="251520" y="210918"/>
            <a:chExt cx="360040" cy="344608"/>
          </a:xfrm>
        </p:grpSpPr>
        <p:sp>
          <p:nvSpPr>
            <p:cNvPr id="2" name="矩形 1"/>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70843" y="62454"/>
            <a:ext cx="1706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课题研究背景</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17" name="矩形 16"/>
          <p:cNvSpPr/>
          <p:nvPr/>
        </p:nvSpPr>
        <p:spPr>
          <a:xfrm>
            <a:off x="3919667" y="2492742"/>
            <a:ext cx="4572000" cy="408940"/>
          </a:xfrm>
          <a:prstGeom prst="rect">
            <a:avLst/>
          </a:prstGeom>
        </p:spPr>
        <p:txBody>
          <a:bodyPr>
            <a:spAutoFit/>
          </a:bodyPr>
          <a:lstStyle/>
          <a:p>
            <a:pPr marL="685800" lvl="0" indent="330200" algn="l">
              <a:lnSpc>
                <a:spcPct val="115000"/>
              </a:lnSpc>
              <a:spcAft>
                <a:spcPts val="1200"/>
              </a:spcAft>
              <a:buClrTx/>
              <a:buSzTx/>
              <a:buFontTx/>
            </a:pPr>
            <a:r>
              <a:rPr lang="zh-CN" altLang="en-US" b="1" dirty="0">
                <a:solidFill>
                  <a:srgbClr val="2E6CB5"/>
                </a:solidFill>
                <a:latin typeface="微软雅黑" panose="020B0503020204020204" pitchFamily="34" charset="-122"/>
                <a:ea typeface="微软雅黑" panose="020B0503020204020204" pitchFamily="34" charset="-122"/>
              </a:rPr>
              <a:t>课堂教学改革的需要</a:t>
            </a:r>
            <a:endParaRPr lang="zh-CN" altLang="en-US" b="1" dirty="0">
              <a:solidFill>
                <a:srgbClr val="2E6CB5"/>
              </a:solidFill>
              <a:latin typeface="微软雅黑" panose="020B0503020204020204" pitchFamily="34" charset="-122"/>
              <a:ea typeface="微软雅黑" panose="020B0503020204020204" pitchFamily="34" charset="-122"/>
            </a:endParaRPr>
          </a:p>
        </p:txBody>
      </p:sp>
      <p:sp>
        <p:nvSpPr>
          <p:cNvPr id="20" name="矩形 19"/>
          <p:cNvSpPr/>
          <p:nvPr/>
        </p:nvSpPr>
        <p:spPr>
          <a:xfrm>
            <a:off x="3919667" y="3245288"/>
            <a:ext cx="5116828" cy="408940"/>
          </a:xfrm>
          <a:prstGeom prst="rect">
            <a:avLst/>
          </a:prstGeom>
        </p:spPr>
        <p:txBody>
          <a:bodyPr wrap="square">
            <a:spAutoFit/>
          </a:bodyPr>
          <a:lstStyle/>
          <a:p>
            <a:pPr marL="685800" lvl="0" indent="330200">
              <a:lnSpc>
                <a:spcPct val="115000"/>
              </a:lnSpc>
              <a:spcAft>
                <a:spcPts val="1200"/>
              </a:spcAft>
            </a:pPr>
            <a:r>
              <a:rPr lang="zh-CN" altLang="zh-CN" b="1" dirty="0">
                <a:solidFill>
                  <a:srgbClr val="2E6CB5"/>
                </a:solidFill>
                <a:latin typeface="微软雅黑" panose="020B0503020204020204" pitchFamily="34" charset="-122"/>
                <a:ea typeface="微软雅黑" panose="020B0503020204020204" pitchFamily="34" charset="-122"/>
              </a:rPr>
              <a:t>高阶思维培养的必然</a:t>
            </a:r>
            <a:endParaRPr lang="zh-CN" altLang="en-US" spc="-25" dirty="0">
              <a:solidFill>
                <a:prstClr val="black"/>
              </a:solidFill>
              <a:uFill>
                <a:solidFill>
                  <a:srgbClr val="000000"/>
                </a:solidFill>
              </a:u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9"/>
          <p:cNvSpPr/>
          <p:nvPr/>
        </p:nvSpPr>
        <p:spPr>
          <a:xfrm>
            <a:off x="3276238" y="987574"/>
            <a:ext cx="5940152" cy="3564992"/>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395417" y="816426"/>
            <a:ext cx="5116829" cy="408940"/>
          </a:xfrm>
          <a:prstGeom prst="rect">
            <a:avLst/>
          </a:prstGeom>
        </p:spPr>
        <p:txBody>
          <a:bodyPr wrap="square">
            <a:spAutoFit/>
          </a:bodyPr>
          <a:lstStyle/>
          <a:p>
            <a:pPr marL="685800" indent="330200">
              <a:lnSpc>
                <a:spcPct val="115000"/>
              </a:lnSpc>
              <a:spcAft>
                <a:spcPts val="1200"/>
              </a:spcAft>
            </a:pPr>
            <a:r>
              <a:rPr lang="zh-CN" altLang="en-US" b="1" dirty="0">
                <a:solidFill>
                  <a:srgbClr val="2E6CB5"/>
                </a:solidFill>
                <a:latin typeface="微软雅黑" panose="020B0503020204020204" pitchFamily="34" charset="-122"/>
                <a:ea typeface="微软雅黑" panose="020B0503020204020204" pitchFamily="34" charset="-122"/>
              </a:rPr>
              <a:t>社会时代发展的呼唤</a:t>
            </a:r>
            <a:endParaRPr lang="zh-CN" altLang="en-US" b="1" dirty="0">
              <a:solidFill>
                <a:srgbClr val="2E6CB5"/>
              </a:solidFill>
              <a:latin typeface="微软雅黑" panose="020B0503020204020204" pitchFamily="34" charset="-122"/>
              <a:ea typeface="微软雅黑" panose="020B0503020204020204" pitchFamily="34" charset="-122"/>
            </a:endParaRPr>
          </a:p>
        </p:txBody>
      </p:sp>
      <p:grpSp>
        <p:nvGrpSpPr>
          <p:cNvPr id="35" name="组合 35"/>
          <p:cNvGrpSpPr/>
          <p:nvPr/>
        </p:nvGrpSpPr>
        <p:grpSpPr>
          <a:xfrm>
            <a:off x="1044091" y="928757"/>
            <a:ext cx="184162" cy="184162"/>
            <a:chOff x="4131160" y="713581"/>
            <a:chExt cx="881684" cy="881684"/>
          </a:xfrm>
        </p:grpSpPr>
        <p:sp>
          <p:nvSpPr>
            <p:cNvPr id="37" name="椭圆 3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4237176" y="819597"/>
              <a:ext cx="669652" cy="669652"/>
            </a:xfrm>
            <a:prstGeom prst="ellipse">
              <a:avLst/>
            </a:prstGeom>
            <a:solidFill>
              <a:srgbClr val="2E6CB5"/>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51520" y="210918"/>
            <a:ext cx="360040" cy="344608"/>
            <a:chOff x="251520" y="210918"/>
            <a:chExt cx="360040" cy="344608"/>
          </a:xfrm>
        </p:grpSpPr>
        <p:sp>
          <p:nvSpPr>
            <p:cNvPr id="2" name="矩形 1"/>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70843" y="62454"/>
            <a:ext cx="1706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课题研究背景</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785870" y="1276985"/>
            <a:ext cx="5358130" cy="3046095"/>
          </a:xfrm>
          <a:prstGeom prst="rect">
            <a:avLst/>
          </a:prstGeom>
          <a:noFill/>
        </p:spPr>
        <p:txBody>
          <a:bodyPr wrap="square" rtlCol="0">
            <a:spAutoFit/>
          </a:bodyPr>
          <a:p>
            <a:pPr>
              <a:lnSpc>
                <a:spcPct val="120000"/>
              </a:lnSpc>
            </a:pPr>
            <a:r>
              <a:rPr lang="en-US" altLang="zh-CN"/>
              <a:t>        </a:t>
            </a:r>
            <a:r>
              <a:rPr lang="zh-CN" altLang="en-US" sz="2000" b="1">
                <a:latin typeface="仿宋" panose="02010609060101010101" charset="-122"/>
                <a:ea typeface="仿宋" panose="02010609060101010101" charset="-122"/>
                <a:cs typeface="仿宋" panose="02010609060101010101" charset="-122"/>
              </a:rPr>
              <a:t>习近平总书记明确指出：要培养学生综合能力和创新思维。20</a:t>
            </a:r>
            <a:r>
              <a:rPr lang="en-US" altLang="zh-CN" sz="2000" b="1">
                <a:latin typeface="仿宋" panose="02010609060101010101" charset="-122"/>
                <a:ea typeface="仿宋" panose="02010609060101010101" charset="-122"/>
                <a:cs typeface="仿宋" panose="02010609060101010101" charset="-122"/>
              </a:rPr>
              <a:t>22</a:t>
            </a:r>
            <a:r>
              <a:rPr lang="zh-CN" altLang="en-US" sz="2000" b="1">
                <a:latin typeface="仿宋" panose="02010609060101010101" charset="-122"/>
                <a:ea typeface="仿宋" panose="02010609060101010101" charset="-122"/>
                <a:cs typeface="仿宋" panose="02010609060101010101" charset="-122"/>
              </a:rPr>
              <a:t>版《义务教育语文课程标准》正式颁布，其中提到语文学科核心素养包括“文化自信、语言运用、思维能力、审美创造”。高阶思维是高层次的思维品质，是思维能力培养的核心，是适应信息时代发展的关键能力，集中体现了知识时代人才素质提出的新要求。</a:t>
            </a:r>
            <a:endParaRPr lang="zh-CN" altLang="en-US" sz="2000" b="1">
              <a:latin typeface="仿宋" panose="02010609060101010101" charset="-122"/>
              <a:ea typeface="仿宋" panose="02010609060101010101" charset="-122"/>
              <a:cs typeface="仿宋" panose="02010609060101010101" charset="-122"/>
            </a:endParaRPr>
          </a:p>
        </p:txBody>
      </p:sp>
      <p:pic>
        <p:nvPicPr>
          <p:cNvPr id="4" name="图片 3" descr="微信图片_20220505201736"/>
          <p:cNvPicPr>
            <a:picLocks noChangeAspect="1"/>
          </p:cNvPicPr>
          <p:nvPr/>
        </p:nvPicPr>
        <p:blipFill>
          <a:blip r:embed="rId1"/>
          <a:stretch>
            <a:fillRect/>
          </a:stretch>
        </p:blipFill>
        <p:spPr>
          <a:xfrm>
            <a:off x="540385" y="1502410"/>
            <a:ext cx="2424430" cy="34258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ṧḻíḓe"/>
          <p:cNvSpPr/>
          <p:nvPr/>
        </p:nvSpPr>
        <p:spPr>
          <a:xfrm rot="8100000" flipV="1">
            <a:off x="170815" y="2164715"/>
            <a:ext cx="2813685" cy="2159000"/>
          </a:xfrm>
          <a:prstGeom prst="rect">
            <a:avLst/>
          </a:prstGeom>
          <a:blipFill rotWithShape="1">
            <a:blip r:embed="rId1"/>
            <a:stretch>
              <a:fillRect l="-25172" r="-248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200">
              <a:solidFill>
                <a:schemeClr val="tx1"/>
              </a:solidFill>
            </a:endParaRPr>
          </a:p>
        </p:txBody>
      </p:sp>
      <p:sp>
        <p:nvSpPr>
          <p:cNvPr id="3" name="îṣḻïḑè"/>
          <p:cNvSpPr/>
          <p:nvPr/>
        </p:nvSpPr>
        <p:spPr>
          <a:xfrm rot="18900000" flipH="1">
            <a:off x="2757449" y="1943712"/>
            <a:ext cx="622542" cy="6225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200">
              <a:solidFill>
                <a:schemeClr val="tx1"/>
              </a:solidFill>
            </a:endParaRPr>
          </a:p>
        </p:txBody>
      </p:sp>
      <p:sp>
        <p:nvSpPr>
          <p:cNvPr id="4" name="îṩḷîḑe"/>
          <p:cNvSpPr/>
          <p:nvPr/>
        </p:nvSpPr>
        <p:spPr>
          <a:xfrm rot="13500000" flipH="1">
            <a:off x="2756782" y="3482793"/>
            <a:ext cx="622542" cy="6225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200">
              <a:solidFill>
                <a:schemeClr val="tx1"/>
              </a:solidFill>
            </a:endParaRPr>
          </a:p>
        </p:txBody>
      </p:sp>
      <p:sp>
        <p:nvSpPr>
          <p:cNvPr id="5" name="íṡ1ïḋé"/>
          <p:cNvSpPr/>
          <p:nvPr/>
        </p:nvSpPr>
        <p:spPr>
          <a:xfrm rot="18900000" flipH="1">
            <a:off x="3406785" y="2718181"/>
            <a:ext cx="622542" cy="622544"/>
          </a:xfrm>
          <a:prstGeom prst="rect">
            <a:avLst/>
          </a:prstGeom>
          <a:solidFill>
            <a:srgbClr val="0170C1"/>
          </a:solidFill>
          <a:ln>
            <a:solidFill>
              <a:srgbClr val="017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solidFill>
                <a:schemeClr val="tx1"/>
              </a:solidFill>
            </a:endParaRPr>
          </a:p>
        </p:txBody>
      </p:sp>
      <p:cxnSp>
        <p:nvCxnSpPr>
          <p:cNvPr id="6" name="Straight Connector 52"/>
          <p:cNvCxnSpPr/>
          <p:nvPr/>
        </p:nvCxnSpPr>
        <p:spPr>
          <a:xfrm>
            <a:off x="3761783" y="1950491"/>
            <a:ext cx="1317842" cy="0"/>
          </a:xfrm>
          <a:prstGeom prst="line">
            <a:avLst/>
          </a:prstGeom>
          <a:ln>
            <a:solidFill>
              <a:srgbClr val="0170C1"/>
            </a:solidFill>
            <a:prstDash val="solid"/>
            <a:headEnd type="stealth"/>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2"/>
          <p:cNvCxnSpPr/>
          <p:nvPr/>
        </p:nvCxnSpPr>
        <p:spPr>
          <a:xfrm>
            <a:off x="4086282" y="3030192"/>
            <a:ext cx="993347" cy="0"/>
          </a:xfrm>
          <a:prstGeom prst="line">
            <a:avLst/>
          </a:prstGeom>
          <a:ln>
            <a:solidFill>
              <a:srgbClr val="0170C1"/>
            </a:solidFill>
            <a:prstDash val="solid"/>
            <a:headEnd type="stealth"/>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65"/>
          <p:cNvCxnSpPr/>
          <p:nvPr/>
        </p:nvCxnSpPr>
        <p:spPr>
          <a:xfrm flipV="1">
            <a:off x="3761783" y="4109330"/>
            <a:ext cx="1317842" cy="0"/>
          </a:xfrm>
          <a:prstGeom prst="line">
            <a:avLst/>
          </a:prstGeom>
          <a:ln>
            <a:solidFill>
              <a:srgbClr val="0170C1"/>
            </a:solidFill>
            <a:prstDash val="solid"/>
            <a:headEnd type="stealth"/>
            <a:tailEnd type="arrow"/>
          </a:ln>
        </p:spPr>
        <p:style>
          <a:lnRef idx="1">
            <a:schemeClr val="accent1"/>
          </a:lnRef>
          <a:fillRef idx="0">
            <a:schemeClr val="accent1"/>
          </a:fillRef>
          <a:effectRef idx="0">
            <a:schemeClr val="accent1"/>
          </a:effectRef>
          <a:fontRef idx="minor">
            <a:schemeClr val="tx1"/>
          </a:fontRef>
        </p:style>
      </p:cxnSp>
      <p:sp>
        <p:nvSpPr>
          <p:cNvPr id="10" name="íślîḓe"/>
          <p:cNvSpPr/>
          <p:nvPr/>
        </p:nvSpPr>
        <p:spPr bwMode="auto">
          <a:xfrm>
            <a:off x="2947015" y="3652186"/>
            <a:ext cx="271350" cy="270933"/>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solidFill>
            <a:schemeClr val="bg1"/>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1350"/>
          </a:p>
        </p:txBody>
      </p:sp>
      <p:sp>
        <p:nvSpPr>
          <p:cNvPr id="11" name="ïṣļïḑé"/>
          <p:cNvSpPr/>
          <p:nvPr/>
        </p:nvSpPr>
        <p:spPr bwMode="auto">
          <a:xfrm>
            <a:off x="3597216" y="2894247"/>
            <a:ext cx="226440" cy="271350"/>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solidFill>
              <a:srgbClr val="0170C1"/>
            </a:solid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1350"/>
          </a:p>
        </p:txBody>
      </p:sp>
      <p:sp>
        <p:nvSpPr>
          <p:cNvPr id="14" name="文本框 13"/>
          <p:cNvSpPr txBox="1"/>
          <p:nvPr/>
        </p:nvSpPr>
        <p:spPr>
          <a:xfrm>
            <a:off x="5200650" y="1670050"/>
            <a:ext cx="2117725" cy="460375"/>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zh-CN" altLang="en-US" sz="2400">
                <a:latin typeface="仿宋" panose="02010609060101010101" charset="-122"/>
                <a:ea typeface="仿宋" panose="02010609060101010101" charset="-122"/>
                <a:cs typeface="仿宋" panose="02010609060101010101" charset="-122"/>
                <a:sym typeface="+mn-ea"/>
              </a:rPr>
              <a:t>以学为中心</a:t>
            </a:r>
            <a:endParaRPr lang="zh-CN" altLang="en-US" sz="2400" b="0" dirty="0">
              <a:solidFill>
                <a:schemeClr val="tx1"/>
              </a:solidFill>
              <a:latin typeface="印品黑体" panose="00000500000000000000" pitchFamily="2" charset="-122"/>
              <a:ea typeface="印品黑体" panose="00000500000000000000" pitchFamily="2" charset="-122"/>
              <a:cs typeface="+mn-cs"/>
            </a:endParaRPr>
          </a:p>
        </p:txBody>
      </p:sp>
      <p:sp>
        <p:nvSpPr>
          <p:cNvPr id="17" name="文本框 16"/>
          <p:cNvSpPr txBox="1"/>
          <p:nvPr/>
        </p:nvSpPr>
        <p:spPr>
          <a:xfrm>
            <a:off x="5200650" y="2750185"/>
            <a:ext cx="2084070" cy="460375"/>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zh-CN" altLang="en-US" sz="2400">
                <a:latin typeface="仿宋" panose="02010609060101010101" charset="-122"/>
                <a:ea typeface="仿宋" panose="02010609060101010101" charset="-122"/>
                <a:cs typeface="仿宋" panose="02010609060101010101" charset="-122"/>
                <a:sym typeface="+mn-ea"/>
              </a:rPr>
              <a:t>主动建构</a:t>
            </a:r>
            <a:endParaRPr lang="zh-CN" altLang="en-US" sz="2400" b="0" dirty="0">
              <a:solidFill>
                <a:schemeClr val="tx1"/>
              </a:solidFill>
              <a:latin typeface="印品黑体" panose="00000500000000000000" pitchFamily="2" charset="-122"/>
              <a:ea typeface="印品黑体" panose="00000500000000000000" pitchFamily="2" charset="-122"/>
              <a:cs typeface="+mn-cs"/>
            </a:endParaRPr>
          </a:p>
        </p:txBody>
      </p:sp>
      <p:sp>
        <p:nvSpPr>
          <p:cNvPr id="20" name="文本框 19"/>
          <p:cNvSpPr txBox="1"/>
          <p:nvPr/>
        </p:nvSpPr>
        <p:spPr>
          <a:xfrm>
            <a:off x="5200650" y="3829050"/>
            <a:ext cx="2201545" cy="829945"/>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zh-CN" altLang="en-US" sz="2400" dirty="0">
                <a:solidFill>
                  <a:schemeClr val="tx1"/>
                </a:solidFill>
                <a:latin typeface="仿宋" panose="02010609060101010101" charset="-122"/>
                <a:ea typeface="仿宋" panose="02010609060101010101" charset="-122"/>
                <a:cs typeface="+mn-cs"/>
              </a:rPr>
              <a:t>高阶课堂</a:t>
            </a:r>
            <a:endParaRPr lang="zh-CN" altLang="en-US" sz="2400" dirty="0">
              <a:solidFill>
                <a:schemeClr val="tx1"/>
              </a:solidFill>
              <a:latin typeface="仿宋" panose="02010609060101010101" charset="-122"/>
              <a:ea typeface="仿宋" panose="02010609060101010101" charset="-122"/>
              <a:cs typeface="+mn-cs"/>
            </a:endParaRPr>
          </a:p>
          <a:p>
            <a:pPr algn="dist">
              <a:defRPr/>
            </a:pPr>
            <a:r>
              <a:rPr lang="zh-CN" altLang="en-US" sz="2400" dirty="0">
                <a:solidFill>
                  <a:schemeClr val="tx1"/>
                </a:solidFill>
                <a:latin typeface="仿宋" panose="02010609060101010101" charset="-122"/>
                <a:ea typeface="仿宋" panose="02010609060101010101" charset="-122"/>
                <a:cs typeface="+mn-cs"/>
              </a:rPr>
              <a:t>深度学习</a:t>
            </a:r>
            <a:endParaRPr lang="zh-CN" altLang="en-US" sz="2400" dirty="0">
              <a:solidFill>
                <a:schemeClr val="tx1"/>
              </a:solidFill>
              <a:latin typeface="仿宋" panose="02010609060101010101" charset="-122"/>
              <a:ea typeface="仿宋" panose="02010609060101010101" charset="-122"/>
              <a:cs typeface="+mn-cs"/>
            </a:endParaRPr>
          </a:p>
        </p:txBody>
      </p:sp>
      <p:sp>
        <p:nvSpPr>
          <p:cNvPr id="27" name="矩形 26"/>
          <p:cNvSpPr/>
          <p:nvPr/>
        </p:nvSpPr>
        <p:spPr>
          <a:xfrm>
            <a:off x="1400175" y="816610"/>
            <a:ext cx="2628900" cy="395605"/>
          </a:xfrm>
          <a:prstGeom prst="rect">
            <a:avLst/>
          </a:prstGeom>
        </p:spPr>
        <p:txBody>
          <a:bodyPr wrap="square">
            <a:spAutoFit/>
          </a:bodyPr>
          <a:p>
            <a:pPr algn="l">
              <a:lnSpc>
                <a:spcPct val="110000"/>
              </a:lnSpc>
            </a:pPr>
            <a:r>
              <a:rPr lang="zh-CN" altLang="en-US" b="1" dirty="0">
                <a:solidFill>
                  <a:srgbClr val="2E6CB5"/>
                </a:solidFill>
                <a:latin typeface="微软雅黑" panose="020B0503020204020204" pitchFamily="34" charset="-122"/>
                <a:ea typeface="微软雅黑" panose="020B0503020204020204" pitchFamily="34" charset="-122"/>
                <a:sym typeface="+mn-ea"/>
              </a:rPr>
              <a:t>课堂教学改革的需要</a:t>
            </a:r>
            <a:endParaRPr lang="zh-CN" altLang="en-US" b="1" dirty="0">
              <a:solidFill>
                <a:srgbClr val="2E6CB5"/>
              </a:solidFill>
              <a:latin typeface="微软雅黑" panose="020B0503020204020204" pitchFamily="34" charset="-122"/>
              <a:ea typeface="微软雅黑" panose="020B0503020204020204" pitchFamily="34" charset="-122"/>
            </a:endParaRPr>
          </a:p>
        </p:txBody>
      </p:sp>
      <p:grpSp>
        <p:nvGrpSpPr>
          <p:cNvPr id="35" name="组合 35"/>
          <p:cNvGrpSpPr/>
          <p:nvPr/>
        </p:nvGrpSpPr>
        <p:grpSpPr>
          <a:xfrm>
            <a:off x="1044091" y="928757"/>
            <a:ext cx="184162" cy="184162"/>
            <a:chOff x="4131160" y="713581"/>
            <a:chExt cx="881684" cy="881684"/>
          </a:xfrm>
        </p:grpSpPr>
        <p:sp>
          <p:nvSpPr>
            <p:cNvPr id="37" name="椭圆 3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4237176" y="819597"/>
              <a:ext cx="669652" cy="669652"/>
            </a:xfrm>
            <a:prstGeom prst="ellipse">
              <a:avLst/>
            </a:prstGeom>
            <a:solidFill>
              <a:srgbClr val="2E6CB5"/>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251520" y="210918"/>
            <a:ext cx="360040" cy="344608"/>
            <a:chOff x="251520" y="210918"/>
            <a:chExt cx="360040" cy="344608"/>
          </a:xfrm>
        </p:grpSpPr>
        <p:sp>
          <p:nvSpPr>
            <p:cNvPr id="29" name="矩形 28"/>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30" name="直接连接符 29"/>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70843" y="62454"/>
            <a:ext cx="1706880" cy="553085"/>
          </a:xfrm>
          <a:prstGeom prst="rect">
            <a:avLst/>
          </a:prstGeom>
        </p:spPr>
        <p:txBody>
          <a:bodyPr wrap="none">
            <a:spAutoFit/>
          </a:bodyPr>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课题研究背景</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33" name="îşḷîḑè"/>
          <p:cNvSpPr/>
          <p:nvPr/>
        </p:nvSpPr>
        <p:spPr bwMode="auto">
          <a:xfrm>
            <a:off x="2884167" y="2067844"/>
            <a:ext cx="366942" cy="366941"/>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p>
            <a:pPr algn="ctr"/>
            <a:endParaRPr sz="18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10" grpId="0" bldLvl="0" animBg="1"/>
      <p:bldP spid="11" grpId="0" bldLvl="0" animBg="1"/>
      <p:bldP spid="3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9"/>
          <p:cNvSpPr/>
          <p:nvPr/>
        </p:nvSpPr>
        <p:spPr>
          <a:xfrm>
            <a:off x="3276238" y="987574"/>
            <a:ext cx="5940152" cy="3564992"/>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1" fmla="*/ 6466 w 144016"/>
              <a:gd name="connsiteY0-2" fmla="*/ 0 h 871773"/>
              <a:gd name="connsiteX1-3" fmla="*/ 144016 w 144016"/>
              <a:gd name="connsiteY1-4" fmla="*/ 2329 h 871773"/>
              <a:gd name="connsiteX2-5" fmla="*/ 144016 w 144016"/>
              <a:gd name="connsiteY2-6" fmla="*/ 871773 h 871773"/>
              <a:gd name="connsiteX3-7" fmla="*/ 0 w 144016"/>
              <a:gd name="connsiteY3-8" fmla="*/ 871773 h 871773"/>
              <a:gd name="connsiteX4-9" fmla="*/ 6466 w 144016"/>
              <a:gd name="connsiteY4-10" fmla="*/ 0 h 871773"/>
              <a:gd name="connsiteX0-11" fmla="*/ 6466 w 144016"/>
              <a:gd name="connsiteY0-12" fmla="*/ 0 h 871773"/>
              <a:gd name="connsiteX1-13" fmla="*/ 144016 w 144016"/>
              <a:gd name="connsiteY1-14" fmla="*/ 2329 h 871773"/>
              <a:gd name="connsiteX2-15" fmla="*/ 144016 w 144016"/>
              <a:gd name="connsiteY2-16" fmla="*/ 871773 h 871773"/>
              <a:gd name="connsiteX3-17" fmla="*/ 0 w 144016"/>
              <a:gd name="connsiteY3-18" fmla="*/ 871773 h 871773"/>
              <a:gd name="connsiteX4-19" fmla="*/ 6466 w 144016"/>
              <a:gd name="connsiteY4-20" fmla="*/ 0 h 871773"/>
              <a:gd name="connsiteX0-21" fmla="*/ 6466 w 144016"/>
              <a:gd name="connsiteY0-22" fmla="*/ 0 h 871773"/>
              <a:gd name="connsiteX1-23" fmla="*/ 144016 w 144016"/>
              <a:gd name="connsiteY1-24" fmla="*/ 2329 h 871773"/>
              <a:gd name="connsiteX2-25" fmla="*/ 144016 w 144016"/>
              <a:gd name="connsiteY2-26" fmla="*/ 871773 h 871773"/>
              <a:gd name="connsiteX3-27" fmla="*/ 0 w 144016"/>
              <a:gd name="connsiteY3-28" fmla="*/ 871773 h 871773"/>
              <a:gd name="connsiteX4-29" fmla="*/ 6466 w 144016"/>
              <a:gd name="connsiteY4-30" fmla="*/ 0 h 871773"/>
              <a:gd name="connsiteX0-31" fmla="*/ 8621 w 144016"/>
              <a:gd name="connsiteY0-32" fmla="*/ 0 h 871773"/>
              <a:gd name="connsiteX1-33" fmla="*/ 144016 w 144016"/>
              <a:gd name="connsiteY1-34" fmla="*/ 2329 h 871773"/>
              <a:gd name="connsiteX2-35" fmla="*/ 144016 w 144016"/>
              <a:gd name="connsiteY2-36" fmla="*/ 871773 h 871773"/>
              <a:gd name="connsiteX3-37" fmla="*/ 0 w 144016"/>
              <a:gd name="connsiteY3-38" fmla="*/ 871773 h 871773"/>
              <a:gd name="connsiteX4-39" fmla="*/ 8621 w 144016"/>
              <a:gd name="connsiteY4-40" fmla="*/ 0 h 871773"/>
              <a:gd name="connsiteX0-41" fmla="*/ 8621 w 144016"/>
              <a:gd name="connsiteY0-42" fmla="*/ 0 h 871773"/>
              <a:gd name="connsiteX1-43" fmla="*/ 144016 w 144016"/>
              <a:gd name="connsiteY1-44" fmla="*/ 2329 h 871773"/>
              <a:gd name="connsiteX2-45" fmla="*/ 144016 w 144016"/>
              <a:gd name="connsiteY2-46" fmla="*/ 871773 h 871773"/>
              <a:gd name="connsiteX3-47" fmla="*/ 0 w 144016"/>
              <a:gd name="connsiteY3-48" fmla="*/ 871773 h 871773"/>
              <a:gd name="connsiteX4-49" fmla="*/ 8621 w 144016"/>
              <a:gd name="connsiteY4-50" fmla="*/ 0 h 871773"/>
              <a:gd name="connsiteX0-51" fmla="*/ 8621 w 144016"/>
              <a:gd name="connsiteY0-52" fmla="*/ 0 h 871773"/>
              <a:gd name="connsiteX1-53" fmla="*/ 144016 w 144016"/>
              <a:gd name="connsiteY1-54" fmla="*/ 2329 h 871773"/>
              <a:gd name="connsiteX2-55" fmla="*/ 144016 w 144016"/>
              <a:gd name="connsiteY2-56" fmla="*/ 871773 h 871773"/>
              <a:gd name="connsiteX3-57" fmla="*/ 0 w 144016"/>
              <a:gd name="connsiteY3-58" fmla="*/ 871773 h 871773"/>
              <a:gd name="connsiteX4-59" fmla="*/ 8621 w 144016"/>
              <a:gd name="connsiteY4-60" fmla="*/ 0 h 8717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1400175" y="816610"/>
            <a:ext cx="2628900" cy="395605"/>
          </a:xfrm>
          <a:prstGeom prst="rect">
            <a:avLst/>
          </a:prstGeom>
        </p:spPr>
        <p:txBody>
          <a:bodyPr wrap="square">
            <a:spAutoFit/>
          </a:bodyPr>
          <a:lstStyle/>
          <a:p>
            <a:pPr algn="l">
              <a:lnSpc>
                <a:spcPct val="110000"/>
              </a:lnSpc>
            </a:pPr>
            <a:r>
              <a:rPr lang="zh-CN" altLang="en-US" b="1" dirty="0">
                <a:solidFill>
                  <a:srgbClr val="2E6CB5"/>
                </a:solidFill>
                <a:latin typeface="微软雅黑" panose="020B0503020204020204" pitchFamily="34" charset="-122"/>
                <a:ea typeface="微软雅黑" panose="020B0503020204020204" pitchFamily="34" charset="-122"/>
              </a:rPr>
              <a:t>高阶思维培养的必然</a:t>
            </a:r>
            <a:endParaRPr lang="zh-CN" altLang="en-US" b="1" dirty="0">
              <a:solidFill>
                <a:srgbClr val="2E6CB5"/>
              </a:solidFill>
              <a:latin typeface="微软雅黑" panose="020B0503020204020204" pitchFamily="34" charset="-122"/>
              <a:ea typeface="微软雅黑" panose="020B0503020204020204" pitchFamily="34" charset="-122"/>
            </a:endParaRPr>
          </a:p>
        </p:txBody>
      </p:sp>
      <p:grpSp>
        <p:nvGrpSpPr>
          <p:cNvPr id="35" name="组合 35"/>
          <p:cNvGrpSpPr/>
          <p:nvPr/>
        </p:nvGrpSpPr>
        <p:grpSpPr>
          <a:xfrm>
            <a:off x="1044091" y="928757"/>
            <a:ext cx="184162" cy="184162"/>
            <a:chOff x="4131160" y="713581"/>
            <a:chExt cx="881684" cy="881684"/>
          </a:xfrm>
        </p:grpSpPr>
        <p:sp>
          <p:nvSpPr>
            <p:cNvPr id="37" name="椭圆 3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4237176" y="819597"/>
              <a:ext cx="669652" cy="669652"/>
            </a:xfrm>
            <a:prstGeom prst="ellipse">
              <a:avLst/>
            </a:prstGeom>
            <a:solidFill>
              <a:srgbClr val="2E6CB5"/>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51520" y="210918"/>
            <a:ext cx="360040" cy="344608"/>
            <a:chOff x="251520" y="210918"/>
            <a:chExt cx="360040" cy="344608"/>
          </a:xfrm>
        </p:grpSpPr>
        <p:sp>
          <p:nvSpPr>
            <p:cNvPr id="2" name="矩形 1"/>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70843" y="62454"/>
            <a:ext cx="1706880" cy="553085"/>
          </a:xfrm>
          <a:prstGeom prst="rect">
            <a:avLst/>
          </a:prstGeom>
        </p:spPr>
        <p:txBody>
          <a:bodyPr wrap="none">
            <a:spAutoFit/>
          </a:bodyPr>
          <a:lstStyle/>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课题研究背景</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065530" y="1779905"/>
            <a:ext cx="7353935" cy="1938020"/>
          </a:xfrm>
          <a:prstGeom prst="rect">
            <a:avLst/>
          </a:prstGeom>
          <a:noFill/>
        </p:spPr>
        <p:txBody>
          <a:bodyPr wrap="square" rtlCol="0">
            <a:spAutoFit/>
          </a:bodyPr>
          <a:p>
            <a:pPr>
              <a:lnSpc>
                <a:spcPct val="120000"/>
              </a:lnSpc>
            </a:pPr>
            <a:r>
              <a:rPr lang="en-US" altLang="zh-CN" sz="2000" b="1">
                <a:latin typeface="仿宋" panose="02010609060101010101" charset="-122"/>
                <a:ea typeface="仿宋" panose="02010609060101010101" charset="-122"/>
                <a:cs typeface="仿宋" panose="02010609060101010101" charset="-122"/>
              </a:rPr>
              <a:t>    1</a:t>
            </a:r>
            <a:r>
              <a:rPr lang="zh-CN" altLang="en-US" sz="2000" b="1">
                <a:latin typeface="仿宋" panose="02010609060101010101" charset="-122"/>
                <a:ea typeface="仿宋" panose="02010609060101010101" charset="-122"/>
                <a:cs typeface="仿宋" panose="02010609060101010101" charset="-122"/>
              </a:rPr>
              <a:t>、</a:t>
            </a:r>
            <a:r>
              <a:rPr lang="zh-CN" altLang="en-US" sz="2000" b="1">
                <a:latin typeface="仿宋" panose="02010609060101010101" charset="-122"/>
                <a:ea typeface="仿宋" panose="02010609060101010101" charset="-122"/>
                <a:cs typeface="仿宋" panose="02010609060101010101" charset="-122"/>
                <a:sym typeface="+mn-ea"/>
              </a:rPr>
              <a:t>良好的思维能力，是一种技术、技巧上的训练结果。</a:t>
            </a:r>
            <a:r>
              <a:rPr lang="en-US" altLang="zh-CN" sz="2000" b="1">
                <a:latin typeface="仿宋" panose="02010609060101010101" charset="-122"/>
                <a:ea typeface="仿宋" panose="02010609060101010101" charset="-122"/>
                <a:cs typeface="仿宋" panose="02010609060101010101" charset="-122"/>
                <a:sym typeface="+mn-ea"/>
              </a:rPr>
              <a:t>2</a:t>
            </a:r>
            <a:r>
              <a:rPr lang="zh-CN" altLang="en-US" sz="2000" b="1">
                <a:latin typeface="仿宋" panose="02010609060101010101" charset="-122"/>
                <a:ea typeface="仿宋" panose="02010609060101010101" charset="-122"/>
                <a:cs typeface="仿宋" panose="02010609060101010101" charset="-122"/>
                <a:sym typeface="+mn-ea"/>
              </a:rPr>
              <a:t>、从具体实践研究来看，与学科相整合是培养学生高阶思维最有效的教学方式。</a:t>
            </a:r>
            <a:r>
              <a:rPr lang="en-US" altLang="zh-CN" sz="2000" b="1">
                <a:latin typeface="仿宋" panose="02010609060101010101" charset="-122"/>
                <a:ea typeface="仿宋" panose="02010609060101010101" charset="-122"/>
                <a:cs typeface="仿宋" panose="02010609060101010101" charset="-122"/>
                <a:sym typeface="+mn-ea"/>
              </a:rPr>
              <a:t>3</a:t>
            </a:r>
            <a:r>
              <a:rPr lang="zh-CN" altLang="en-US" sz="2000" b="1">
                <a:latin typeface="仿宋" panose="02010609060101010101" charset="-122"/>
                <a:ea typeface="仿宋" panose="02010609060101010101" charset="-122"/>
                <a:cs typeface="仿宋" panose="02010609060101010101" charset="-122"/>
                <a:sym typeface="+mn-ea"/>
              </a:rPr>
              <a:t>、语言是思维的外壳，阅读是思维的过程，语文学科培养高阶思维具有自己独有的价值和方式，也是语文走向深度学习的重要途径。</a:t>
            </a:r>
            <a:endParaRPr lang="zh-CN" altLang="en-US" sz="2000" b="1">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
            <a:ext cx="9144000" cy="5143501"/>
          </a:xfrm>
          <a:prstGeom prst="rect">
            <a:avLst/>
          </a:prstGeom>
          <a:gradFill>
            <a:gsLst>
              <a:gs pos="0">
                <a:srgbClr val="0070C0"/>
              </a:gs>
              <a:gs pos="49000">
                <a:srgbClr val="2E6CB5"/>
              </a:gs>
              <a:gs pos="10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08857" tIns="54428" rIns="108857" bIns="54428" rtlCol="0" anchor="ctr"/>
          <a:lstStyle/>
          <a:p>
            <a:pPr algn="ctr"/>
            <a:endParaRPr lang="zh-CN" altLang="en-US"/>
          </a:p>
        </p:txBody>
      </p:sp>
      <p:sp>
        <p:nvSpPr>
          <p:cNvPr id="22" name="TextBox 11"/>
          <p:cNvSpPr txBox="1"/>
          <p:nvPr/>
        </p:nvSpPr>
        <p:spPr>
          <a:xfrm>
            <a:off x="4093286" y="2067694"/>
            <a:ext cx="4653280" cy="829945"/>
          </a:xfrm>
          <a:prstGeom prst="rect">
            <a:avLst/>
          </a:prstGeom>
          <a:noFill/>
        </p:spPr>
        <p:txBody>
          <a:bodyPr wrap="none" rtlCol="0">
            <a:spAutoFit/>
          </a:bodyPr>
          <a:lstStyle/>
          <a:p>
            <a:pPr marL="0" lvl="1" defTabSz="457200">
              <a:lnSpc>
                <a:spcPct val="150000"/>
              </a:lnSpc>
            </a:pPr>
            <a:r>
              <a:rPr lang="zh-CN" altLang="en-US" sz="3200" b="1" dirty="0">
                <a:solidFill>
                  <a:schemeClr val="bg1"/>
                </a:solidFill>
                <a:latin typeface="微软雅黑" panose="020B0503020204020204" pitchFamily="34" charset="-122"/>
                <a:ea typeface="微软雅黑" panose="020B0503020204020204" pitchFamily="34" charset="-122"/>
              </a:rPr>
              <a:t>国内外同一研究领域现状</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07704" y="1831878"/>
            <a:ext cx="1815886" cy="1459952"/>
            <a:chOff x="2180050" y="1831878"/>
            <a:chExt cx="1815886" cy="1459952"/>
          </a:xfrm>
        </p:grpSpPr>
        <p:cxnSp>
          <p:nvCxnSpPr>
            <p:cNvPr id="23" name="直接连接符 22"/>
            <p:cNvCxnSpPr/>
            <p:nvPr/>
          </p:nvCxnSpPr>
          <p:spPr>
            <a:xfrm flipV="1">
              <a:off x="3995936" y="1831878"/>
              <a:ext cx="0" cy="1459952"/>
            </a:xfrm>
            <a:prstGeom prst="line">
              <a:avLst/>
            </a:prstGeom>
            <a:noFill/>
            <a:ln w="12700" cap="flat" cmpd="sng" algn="ctr">
              <a:solidFill>
                <a:schemeClr val="bg1">
                  <a:lumMod val="95000"/>
                </a:schemeClr>
              </a:solidFill>
              <a:prstDash val="dash"/>
            </a:ln>
            <a:effectLst/>
          </p:spPr>
        </p:cxnSp>
        <p:grpSp>
          <p:nvGrpSpPr>
            <p:cNvPr id="33" name="组 40"/>
            <p:cNvGrpSpPr/>
            <p:nvPr/>
          </p:nvGrpSpPr>
          <p:grpSpPr>
            <a:xfrm>
              <a:off x="2180050" y="1836617"/>
              <a:ext cx="1296138" cy="1455213"/>
              <a:chOff x="3429320" y="1717342"/>
              <a:chExt cx="1119580" cy="1220560"/>
            </a:xfrm>
          </p:grpSpPr>
          <p:sp>
            <p:nvSpPr>
              <p:cNvPr id="35" name="矩形 10"/>
              <p:cNvSpPr>
                <a:spLocks noChangeAspect="1"/>
              </p:cNvSpPr>
              <p:nvPr/>
            </p:nvSpPr>
            <p:spPr>
              <a:xfrm>
                <a:off x="3429320" y="1717342"/>
                <a:ext cx="1119580" cy="122056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36" name="矩形 10"/>
              <p:cNvSpPr/>
              <p:nvPr/>
            </p:nvSpPr>
            <p:spPr>
              <a:xfrm>
                <a:off x="3632840" y="1948648"/>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70C0"/>
              </a:soli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sp>
        <p:nvSpPr>
          <p:cNvPr id="2" name="矩形 1"/>
          <p:cNvSpPr/>
          <p:nvPr/>
        </p:nvSpPr>
        <p:spPr>
          <a:xfrm>
            <a:off x="4138876" y="1836861"/>
            <a:ext cx="1467325" cy="461665"/>
          </a:xfrm>
          <a:prstGeom prst="rect">
            <a:avLst/>
          </a:prstGeom>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PART 02</a:t>
            </a:r>
            <a:endParaRPr lang="zh-CN" altLang="en-US" sz="2400" dirty="0"/>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95269" y="2353324"/>
            <a:ext cx="521006" cy="500794"/>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4456539" y="1606745"/>
            <a:ext cx="223779" cy="2815095"/>
          </a:xfrm>
          <a:custGeom>
            <a:avLst/>
            <a:gdLst>
              <a:gd name="T0" fmla="*/ 79 w 103"/>
              <a:gd name="T1" fmla="*/ 610 h 1294"/>
              <a:gd name="T2" fmla="*/ 61 w 103"/>
              <a:gd name="T3" fmla="*/ 492 h 1294"/>
              <a:gd name="T4" fmla="*/ 103 w 103"/>
              <a:gd name="T5" fmla="*/ 415 h 1294"/>
              <a:gd name="T6" fmla="*/ 61 w 103"/>
              <a:gd name="T7" fmla="*/ 339 h 1294"/>
              <a:gd name="T8" fmla="*/ 79 w 103"/>
              <a:gd name="T9" fmla="*/ 220 h 1294"/>
              <a:gd name="T10" fmla="*/ 79 w 103"/>
              <a:gd name="T11" fmla="*/ 134 h 1294"/>
              <a:gd name="T12" fmla="*/ 61 w 103"/>
              <a:gd name="T13" fmla="*/ 82 h 1294"/>
              <a:gd name="T14" fmla="*/ 81 w 103"/>
              <a:gd name="T15" fmla="*/ 27 h 1294"/>
              <a:gd name="T16" fmla="*/ 22 w 103"/>
              <a:gd name="T17" fmla="*/ 33 h 1294"/>
              <a:gd name="T18" fmla="*/ 43 w 103"/>
              <a:gd name="T19" fmla="*/ 80 h 1294"/>
              <a:gd name="T20" fmla="*/ 25 w 103"/>
              <a:gd name="T21" fmla="*/ 134 h 1294"/>
              <a:gd name="T22" fmla="*/ 25 w 103"/>
              <a:gd name="T23" fmla="*/ 220 h 1294"/>
              <a:gd name="T24" fmla="*/ 43 w 103"/>
              <a:gd name="T25" fmla="*/ 338 h 1294"/>
              <a:gd name="T26" fmla="*/ 0 w 103"/>
              <a:gd name="T27" fmla="*/ 415 h 1294"/>
              <a:gd name="T28" fmla="*/ 43 w 103"/>
              <a:gd name="T29" fmla="*/ 492 h 1294"/>
              <a:gd name="T30" fmla="*/ 25 w 103"/>
              <a:gd name="T31" fmla="*/ 610 h 1294"/>
              <a:gd name="T32" fmla="*/ 25 w 103"/>
              <a:gd name="T33" fmla="*/ 696 h 1294"/>
              <a:gd name="T34" fmla="*/ 43 w 103"/>
              <a:gd name="T35" fmla="*/ 814 h 1294"/>
              <a:gd name="T36" fmla="*/ 0 w 103"/>
              <a:gd name="T37" fmla="*/ 891 h 1294"/>
              <a:gd name="T38" fmla="*/ 43 w 103"/>
              <a:gd name="T39" fmla="*/ 968 h 1294"/>
              <a:gd name="T40" fmla="*/ 25 w 103"/>
              <a:gd name="T41" fmla="*/ 1086 h 1294"/>
              <a:gd name="T42" fmla="*/ 25 w 103"/>
              <a:gd name="T43" fmla="*/ 1172 h 1294"/>
              <a:gd name="T44" fmla="*/ 43 w 103"/>
              <a:gd name="T45" fmla="*/ 1212 h 1294"/>
              <a:gd name="T46" fmla="*/ 23 w 103"/>
              <a:gd name="T47" fmla="*/ 1267 h 1294"/>
              <a:gd name="T48" fmla="*/ 82 w 103"/>
              <a:gd name="T49" fmla="*/ 1261 h 1294"/>
              <a:gd name="T50" fmla="*/ 61 w 103"/>
              <a:gd name="T51" fmla="*/ 1214 h 1294"/>
              <a:gd name="T52" fmla="*/ 79 w 103"/>
              <a:gd name="T53" fmla="*/ 1172 h 1294"/>
              <a:gd name="T54" fmla="*/ 79 w 103"/>
              <a:gd name="T55" fmla="*/ 1086 h 1294"/>
              <a:gd name="T56" fmla="*/ 61 w 103"/>
              <a:gd name="T57" fmla="*/ 968 h 1294"/>
              <a:gd name="T58" fmla="*/ 103 w 103"/>
              <a:gd name="T59" fmla="*/ 891 h 1294"/>
              <a:gd name="T60" fmla="*/ 61 w 103"/>
              <a:gd name="T61" fmla="*/ 815 h 1294"/>
              <a:gd name="T62" fmla="*/ 79 w 103"/>
              <a:gd name="T63" fmla="*/ 696 h 1294"/>
              <a:gd name="T64" fmla="*/ 65 w 103"/>
              <a:gd name="T65" fmla="*/ 1261 h 1294"/>
              <a:gd name="T66" fmla="*/ 39 w 103"/>
              <a:gd name="T67" fmla="*/ 1261 h 1294"/>
              <a:gd name="T68" fmla="*/ 52 w 103"/>
              <a:gd name="T69" fmla="*/ 1248 h 1294"/>
              <a:gd name="T70" fmla="*/ 65 w 103"/>
              <a:gd name="T71" fmla="*/ 1261 h 1294"/>
              <a:gd name="T72" fmla="*/ 52 w 103"/>
              <a:gd name="T73" fmla="*/ 46 h 1294"/>
              <a:gd name="T74" fmla="*/ 39 w 103"/>
              <a:gd name="T75" fmla="*/ 33 h 1294"/>
              <a:gd name="T76" fmla="*/ 65 w 103"/>
              <a:gd name="T77" fmla="*/ 33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 h="1294">
                <a:moveTo>
                  <a:pt x="103" y="653"/>
                </a:moveTo>
                <a:cubicBezTo>
                  <a:pt x="103" y="635"/>
                  <a:pt x="94" y="619"/>
                  <a:pt x="79" y="610"/>
                </a:cubicBezTo>
                <a:cubicBezTo>
                  <a:pt x="68" y="603"/>
                  <a:pt x="61" y="590"/>
                  <a:pt x="61" y="576"/>
                </a:cubicBezTo>
                <a:cubicBezTo>
                  <a:pt x="61" y="492"/>
                  <a:pt x="61" y="492"/>
                  <a:pt x="61" y="492"/>
                </a:cubicBezTo>
                <a:cubicBezTo>
                  <a:pt x="61" y="478"/>
                  <a:pt x="68" y="465"/>
                  <a:pt x="79" y="458"/>
                </a:cubicBezTo>
                <a:cubicBezTo>
                  <a:pt x="93" y="449"/>
                  <a:pt x="103" y="433"/>
                  <a:pt x="103" y="415"/>
                </a:cubicBezTo>
                <a:cubicBezTo>
                  <a:pt x="103" y="397"/>
                  <a:pt x="93" y="381"/>
                  <a:pt x="79" y="372"/>
                </a:cubicBezTo>
                <a:cubicBezTo>
                  <a:pt x="68" y="365"/>
                  <a:pt x="61" y="352"/>
                  <a:pt x="61" y="339"/>
                </a:cubicBezTo>
                <a:cubicBezTo>
                  <a:pt x="61" y="254"/>
                  <a:pt x="61" y="254"/>
                  <a:pt x="61" y="254"/>
                </a:cubicBezTo>
                <a:cubicBezTo>
                  <a:pt x="61" y="240"/>
                  <a:pt x="68" y="227"/>
                  <a:pt x="79" y="220"/>
                </a:cubicBezTo>
                <a:cubicBezTo>
                  <a:pt x="94" y="211"/>
                  <a:pt x="103" y="195"/>
                  <a:pt x="103" y="177"/>
                </a:cubicBezTo>
                <a:cubicBezTo>
                  <a:pt x="103" y="159"/>
                  <a:pt x="94" y="143"/>
                  <a:pt x="79" y="134"/>
                </a:cubicBezTo>
                <a:cubicBezTo>
                  <a:pt x="68" y="127"/>
                  <a:pt x="61" y="114"/>
                  <a:pt x="61" y="100"/>
                </a:cubicBezTo>
                <a:cubicBezTo>
                  <a:pt x="61" y="82"/>
                  <a:pt x="61" y="82"/>
                  <a:pt x="61" y="82"/>
                </a:cubicBezTo>
                <a:cubicBezTo>
                  <a:pt x="61" y="71"/>
                  <a:pt x="65" y="62"/>
                  <a:pt x="73" y="54"/>
                </a:cubicBezTo>
                <a:cubicBezTo>
                  <a:pt x="80" y="48"/>
                  <a:pt x="83" y="38"/>
                  <a:pt x="81" y="27"/>
                </a:cubicBezTo>
                <a:cubicBezTo>
                  <a:pt x="79" y="15"/>
                  <a:pt x="70" y="6"/>
                  <a:pt x="58" y="4"/>
                </a:cubicBezTo>
                <a:cubicBezTo>
                  <a:pt x="39" y="0"/>
                  <a:pt x="22" y="15"/>
                  <a:pt x="22" y="33"/>
                </a:cubicBezTo>
                <a:cubicBezTo>
                  <a:pt x="22" y="42"/>
                  <a:pt x="26" y="49"/>
                  <a:pt x="32" y="55"/>
                </a:cubicBezTo>
                <a:cubicBezTo>
                  <a:pt x="39" y="62"/>
                  <a:pt x="43" y="70"/>
                  <a:pt x="43" y="80"/>
                </a:cubicBezTo>
                <a:cubicBezTo>
                  <a:pt x="43" y="100"/>
                  <a:pt x="43" y="100"/>
                  <a:pt x="43" y="100"/>
                </a:cubicBezTo>
                <a:cubicBezTo>
                  <a:pt x="43" y="114"/>
                  <a:pt x="36" y="127"/>
                  <a:pt x="25" y="134"/>
                </a:cubicBezTo>
                <a:cubicBezTo>
                  <a:pt x="10" y="143"/>
                  <a:pt x="1" y="159"/>
                  <a:pt x="1" y="177"/>
                </a:cubicBezTo>
                <a:cubicBezTo>
                  <a:pt x="1" y="195"/>
                  <a:pt x="10" y="211"/>
                  <a:pt x="25" y="220"/>
                </a:cubicBezTo>
                <a:cubicBezTo>
                  <a:pt x="36" y="227"/>
                  <a:pt x="43" y="240"/>
                  <a:pt x="43" y="254"/>
                </a:cubicBezTo>
                <a:cubicBezTo>
                  <a:pt x="43" y="338"/>
                  <a:pt x="43" y="338"/>
                  <a:pt x="43" y="338"/>
                </a:cubicBezTo>
                <a:cubicBezTo>
                  <a:pt x="43" y="352"/>
                  <a:pt x="36" y="365"/>
                  <a:pt x="24" y="372"/>
                </a:cubicBezTo>
                <a:cubicBezTo>
                  <a:pt x="10" y="381"/>
                  <a:pt x="0" y="397"/>
                  <a:pt x="0" y="415"/>
                </a:cubicBezTo>
                <a:cubicBezTo>
                  <a:pt x="0" y="433"/>
                  <a:pt x="10" y="449"/>
                  <a:pt x="24" y="458"/>
                </a:cubicBezTo>
                <a:cubicBezTo>
                  <a:pt x="36" y="466"/>
                  <a:pt x="43" y="478"/>
                  <a:pt x="43" y="492"/>
                </a:cubicBezTo>
                <a:cubicBezTo>
                  <a:pt x="43" y="576"/>
                  <a:pt x="43" y="576"/>
                  <a:pt x="43" y="576"/>
                </a:cubicBezTo>
                <a:cubicBezTo>
                  <a:pt x="43" y="590"/>
                  <a:pt x="36" y="603"/>
                  <a:pt x="25" y="610"/>
                </a:cubicBezTo>
                <a:cubicBezTo>
                  <a:pt x="10" y="619"/>
                  <a:pt x="1" y="635"/>
                  <a:pt x="1" y="653"/>
                </a:cubicBezTo>
                <a:cubicBezTo>
                  <a:pt x="1" y="671"/>
                  <a:pt x="10" y="687"/>
                  <a:pt x="25" y="696"/>
                </a:cubicBezTo>
                <a:cubicBezTo>
                  <a:pt x="36" y="704"/>
                  <a:pt x="43" y="716"/>
                  <a:pt x="43" y="730"/>
                </a:cubicBezTo>
                <a:cubicBezTo>
                  <a:pt x="43" y="814"/>
                  <a:pt x="43" y="814"/>
                  <a:pt x="43" y="814"/>
                </a:cubicBezTo>
                <a:cubicBezTo>
                  <a:pt x="43" y="828"/>
                  <a:pt x="36" y="841"/>
                  <a:pt x="24" y="848"/>
                </a:cubicBezTo>
                <a:cubicBezTo>
                  <a:pt x="10" y="857"/>
                  <a:pt x="0" y="873"/>
                  <a:pt x="0" y="891"/>
                </a:cubicBezTo>
                <a:cubicBezTo>
                  <a:pt x="0" y="909"/>
                  <a:pt x="10" y="925"/>
                  <a:pt x="24" y="934"/>
                </a:cubicBezTo>
                <a:cubicBezTo>
                  <a:pt x="36" y="942"/>
                  <a:pt x="43" y="954"/>
                  <a:pt x="43" y="968"/>
                </a:cubicBezTo>
                <a:cubicBezTo>
                  <a:pt x="43" y="1053"/>
                  <a:pt x="43" y="1053"/>
                  <a:pt x="43" y="1053"/>
                </a:cubicBezTo>
                <a:cubicBezTo>
                  <a:pt x="43" y="1066"/>
                  <a:pt x="36" y="1079"/>
                  <a:pt x="25" y="1086"/>
                </a:cubicBezTo>
                <a:cubicBezTo>
                  <a:pt x="10" y="1095"/>
                  <a:pt x="1" y="1111"/>
                  <a:pt x="1" y="1129"/>
                </a:cubicBezTo>
                <a:cubicBezTo>
                  <a:pt x="1" y="1147"/>
                  <a:pt x="10" y="1163"/>
                  <a:pt x="25" y="1172"/>
                </a:cubicBezTo>
                <a:cubicBezTo>
                  <a:pt x="36" y="1180"/>
                  <a:pt x="43" y="1192"/>
                  <a:pt x="43" y="1206"/>
                </a:cubicBezTo>
                <a:cubicBezTo>
                  <a:pt x="43" y="1212"/>
                  <a:pt x="43" y="1212"/>
                  <a:pt x="43" y="1212"/>
                </a:cubicBezTo>
                <a:cubicBezTo>
                  <a:pt x="43" y="1223"/>
                  <a:pt x="38" y="1233"/>
                  <a:pt x="31" y="1240"/>
                </a:cubicBezTo>
                <a:cubicBezTo>
                  <a:pt x="24" y="1246"/>
                  <a:pt x="21" y="1256"/>
                  <a:pt x="23" y="1267"/>
                </a:cubicBezTo>
                <a:cubicBezTo>
                  <a:pt x="25" y="1279"/>
                  <a:pt x="34" y="1288"/>
                  <a:pt x="46" y="1291"/>
                </a:cubicBezTo>
                <a:cubicBezTo>
                  <a:pt x="65" y="1294"/>
                  <a:pt x="82" y="1280"/>
                  <a:pt x="82" y="1261"/>
                </a:cubicBezTo>
                <a:cubicBezTo>
                  <a:pt x="82" y="1253"/>
                  <a:pt x="78" y="1245"/>
                  <a:pt x="72" y="1239"/>
                </a:cubicBezTo>
                <a:cubicBezTo>
                  <a:pt x="65" y="1233"/>
                  <a:pt x="61" y="1224"/>
                  <a:pt x="61" y="1214"/>
                </a:cubicBezTo>
                <a:cubicBezTo>
                  <a:pt x="61" y="1206"/>
                  <a:pt x="61" y="1206"/>
                  <a:pt x="61" y="1206"/>
                </a:cubicBezTo>
                <a:cubicBezTo>
                  <a:pt x="61" y="1192"/>
                  <a:pt x="68" y="1180"/>
                  <a:pt x="79" y="1172"/>
                </a:cubicBezTo>
                <a:cubicBezTo>
                  <a:pt x="94" y="1163"/>
                  <a:pt x="103" y="1147"/>
                  <a:pt x="103" y="1129"/>
                </a:cubicBezTo>
                <a:cubicBezTo>
                  <a:pt x="103" y="1111"/>
                  <a:pt x="94" y="1095"/>
                  <a:pt x="79" y="1086"/>
                </a:cubicBezTo>
                <a:cubicBezTo>
                  <a:pt x="68" y="1079"/>
                  <a:pt x="61" y="1066"/>
                  <a:pt x="61" y="1052"/>
                </a:cubicBezTo>
                <a:cubicBezTo>
                  <a:pt x="61" y="968"/>
                  <a:pt x="61" y="968"/>
                  <a:pt x="61" y="968"/>
                </a:cubicBezTo>
                <a:cubicBezTo>
                  <a:pt x="61" y="954"/>
                  <a:pt x="68" y="941"/>
                  <a:pt x="79" y="934"/>
                </a:cubicBezTo>
                <a:cubicBezTo>
                  <a:pt x="93" y="925"/>
                  <a:pt x="103" y="909"/>
                  <a:pt x="103" y="891"/>
                </a:cubicBezTo>
                <a:cubicBezTo>
                  <a:pt x="103" y="873"/>
                  <a:pt x="93" y="857"/>
                  <a:pt x="79" y="848"/>
                </a:cubicBezTo>
                <a:cubicBezTo>
                  <a:pt x="68" y="841"/>
                  <a:pt x="61" y="828"/>
                  <a:pt x="61" y="815"/>
                </a:cubicBezTo>
                <a:cubicBezTo>
                  <a:pt x="61" y="730"/>
                  <a:pt x="61" y="730"/>
                  <a:pt x="61" y="730"/>
                </a:cubicBezTo>
                <a:cubicBezTo>
                  <a:pt x="61" y="716"/>
                  <a:pt x="68" y="704"/>
                  <a:pt x="79" y="696"/>
                </a:cubicBezTo>
                <a:cubicBezTo>
                  <a:pt x="94" y="687"/>
                  <a:pt x="103" y="671"/>
                  <a:pt x="103" y="653"/>
                </a:cubicBezTo>
                <a:close/>
                <a:moveTo>
                  <a:pt x="65" y="1261"/>
                </a:moveTo>
                <a:cubicBezTo>
                  <a:pt x="65" y="1268"/>
                  <a:pt x="59" y="1274"/>
                  <a:pt x="52" y="1274"/>
                </a:cubicBezTo>
                <a:cubicBezTo>
                  <a:pt x="45" y="1274"/>
                  <a:pt x="39" y="1268"/>
                  <a:pt x="39" y="1261"/>
                </a:cubicBezTo>
                <a:cubicBezTo>
                  <a:pt x="39" y="1254"/>
                  <a:pt x="44" y="1249"/>
                  <a:pt x="51" y="1248"/>
                </a:cubicBezTo>
                <a:cubicBezTo>
                  <a:pt x="51" y="1248"/>
                  <a:pt x="52" y="1248"/>
                  <a:pt x="52" y="1248"/>
                </a:cubicBezTo>
                <a:cubicBezTo>
                  <a:pt x="52" y="1248"/>
                  <a:pt x="53" y="1248"/>
                  <a:pt x="53" y="1248"/>
                </a:cubicBezTo>
                <a:cubicBezTo>
                  <a:pt x="60" y="1249"/>
                  <a:pt x="65" y="1254"/>
                  <a:pt x="65" y="1261"/>
                </a:cubicBezTo>
                <a:close/>
                <a:moveTo>
                  <a:pt x="53" y="46"/>
                </a:moveTo>
                <a:cubicBezTo>
                  <a:pt x="53" y="46"/>
                  <a:pt x="52" y="46"/>
                  <a:pt x="52" y="46"/>
                </a:cubicBezTo>
                <a:cubicBezTo>
                  <a:pt x="52" y="46"/>
                  <a:pt x="51" y="46"/>
                  <a:pt x="51" y="46"/>
                </a:cubicBezTo>
                <a:cubicBezTo>
                  <a:pt x="44" y="45"/>
                  <a:pt x="39" y="40"/>
                  <a:pt x="39" y="33"/>
                </a:cubicBezTo>
                <a:cubicBezTo>
                  <a:pt x="39" y="26"/>
                  <a:pt x="45" y="20"/>
                  <a:pt x="52" y="20"/>
                </a:cubicBezTo>
                <a:cubicBezTo>
                  <a:pt x="59" y="20"/>
                  <a:pt x="65" y="26"/>
                  <a:pt x="65" y="33"/>
                </a:cubicBezTo>
                <a:cubicBezTo>
                  <a:pt x="65" y="40"/>
                  <a:pt x="60" y="45"/>
                  <a:pt x="53" y="46"/>
                </a:cubicBez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Freeform 6"/>
          <p:cNvSpPr/>
          <p:nvPr/>
        </p:nvSpPr>
        <p:spPr bwMode="auto">
          <a:xfrm>
            <a:off x="4719600" y="1736490"/>
            <a:ext cx="593968" cy="504694"/>
          </a:xfrm>
          <a:custGeom>
            <a:avLst/>
            <a:gdLst>
              <a:gd name="T0" fmla="*/ 66 w 273"/>
              <a:gd name="T1" fmla="*/ 0 h 232"/>
              <a:gd name="T2" fmla="*/ 32 w 273"/>
              <a:gd name="T3" fmla="*/ 17 h 232"/>
              <a:gd name="T4" fmla="*/ 0 w 273"/>
              <a:gd name="T5" fmla="*/ 61 h 232"/>
              <a:gd name="T6" fmla="*/ 0 w 273"/>
              <a:gd name="T7" fmla="*/ 61 h 232"/>
              <a:gd name="T8" fmla="*/ 0 w 273"/>
              <a:gd name="T9" fmla="*/ 171 h 232"/>
              <a:gd name="T10" fmla="*/ 32 w 273"/>
              <a:gd name="T11" fmla="*/ 215 h 232"/>
              <a:gd name="T12" fmla="*/ 66 w 273"/>
              <a:gd name="T13" fmla="*/ 232 h 232"/>
              <a:gd name="T14" fmla="*/ 273 w 273"/>
              <a:gd name="T15" fmla="*/ 232 h 232"/>
              <a:gd name="T16" fmla="*/ 273 w 273"/>
              <a:gd name="T17" fmla="*/ 0 h 232"/>
              <a:gd name="T18" fmla="*/ 66 w 273"/>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32">
                <a:moveTo>
                  <a:pt x="66" y="0"/>
                </a:moveTo>
                <a:cubicBezTo>
                  <a:pt x="52" y="0"/>
                  <a:pt x="40" y="7"/>
                  <a:pt x="32" y="17"/>
                </a:cubicBezTo>
                <a:cubicBezTo>
                  <a:pt x="0" y="61"/>
                  <a:pt x="0" y="61"/>
                  <a:pt x="0" y="61"/>
                </a:cubicBezTo>
                <a:cubicBezTo>
                  <a:pt x="0" y="61"/>
                  <a:pt x="0" y="61"/>
                  <a:pt x="0" y="61"/>
                </a:cubicBezTo>
                <a:cubicBezTo>
                  <a:pt x="27" y="93"/>
                  <a:pt x="27" y="139"/>
                  <a:pt x="0" y="171"/>
                </a:cubicBezTo>
                <a:cubicBezTo>
                  <a:pt x="32" y="215"/>
                  <a:pt x="32" y="215"/>
                  <a:pt x="32" y="215"/>
                </a:cubicBezTo>
                <a:cubicBezTo>
                  <a:pt x="40" y="226"/>
                  <a:pt x="52" y="232"/>
                  <a:pt x="66" y="232"/>
                </a:cubicBezTo>
                <a:cubicBezTo>
                  <a:pt x="273" y="232"/>
                  <a:pt x="273" y="232"/>
                  <a:pt x="273" y="232"/>
                </a:cubicBezTo>
                <a:cubicBezTo>
                  <a:pt x="273" y="0"/>
                  <a:pt x="273" y="0"/>
                  <a:pt x="273" y="0"/>
                </a:cubicBezTo>
                <a:lnTo>
                  <a:pt x="66"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 name="Freeform 7"/>
          <p:cNvSpPr/>
          <p:nvPr/>
        </p:nvSpPr>
        <p:spPr bwMode="auto">
          <a:xfrm>
            <a:off x="5313567" y="1736490"/>
            <a:ext cx="1049858" cy="504694"/>
          </a:xfrm>
          <a:custGeom>
            <a:avLst/>
            <a:gdLst>
              <a:gd name="T0" fmla="*/ 440 w 483"/>
              <a:gd name="T1" fmla="*/ 0 h 232"/>
              <a:gd name="T2" fmla="*/ 0 w 483"/>
              <a:gd name="T3" fmla="*/ 0 h 232"/>
              <a:gd name="T4" fmla="*/ 0 w 483"/>
              <a:gd name="T5" fmla="*/ 232 h 232"/>
              <a:gd name="T6" fmla="*/ 440 w 483"/>
              <a:gd name="T7" fmla="*/ 232 h 232"/>
              <a:gd name="T8" fmla="*/ 483 w 483"/>
              <a:gd name="T9" fmla="*/ 190 h 232"/>
              <a:gd name="T10" fmla="*/ 483 w 483"/>
              <a:gd name="T11" fmla="*/ 43 h 232"/>
              <a:gd name="T12" fmla="*/ 440 w 483"/>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483" h="232">
                <a:moveTo>
                  <a:pt x="440" y="0"/>
                </a:moveTo>
                <a:cubicBezTo>
                  <a:pt x="0" y="0"/>
                  <a:pt x="0" y="0"/>
                  <a:pt x="0" y="0"/>
                </a:cubicBezTo>
                <a:cubicBezTo>
                  <a:pt x="0" y="232"/>
                  <a:pt x="0" y="232"/>
                  <a:pt x="0" y="232"/>
                </a:cubicBezTo>
                <a:cubicBezTo>
                  <a:pt x="440" y="232"/>
                  <a:pt x="440" y="232"/>
                  <a:pt x="440" y="232"/>
                </a:cubicBezTo>
                <a:cubicBezTo>
                  <a:pt x="464" y="232"/>
                  <a:pt x="483" y="213"/>
                  <a:pt x="483" y="190"/>
                </a:cubicBezTo>
                <a:cubicBezTo>
                  <a:pt x="483" y="43"/>
                  <a:pt x="483" y="43"/>
                  <a:pt x="483" y="43"/>
                </a:cubicBezTo>
                <a:cubicBezTo>
                  <a:pt x="483" y="19"/>
                  <a:pt x="464" y="0"/>
                  <a:pt x="44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Oval 15"/>
          <p:cNvSpPr>
            <a:spLocks noChangeArrowheads="1"/>
          </p:cNvSpPr>
          <p:nvPr/>
        </p:nvSpPr>
        <p:spPr bwMode="auto">
          <a:xfrm>
            <a:off x="4508913" y="1928131"/>
            <a:ext cx="123793" cy="126173"/>
          </a:xfrm>
          <a:prstGeom prst="ellipse">
            <a:avLst/>
          </a:prstGeom>
          <a:solidFill>
            <a:schemeClr val="bg1"/>
          </a:solidFill>
          <a:ln>
            <a:noFill/>
          </a:ln>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6" name="Oval 16"/>
          <p:cNvSpPr>
            <a:spLocks noChangeArrowheads="1"/>
          </p:cNvSpPr>
          <p:nvPr/>
        </p:nvSpPr>
        <p:spPr bwMode="auto">
          <a:xfrm>
            <a:off x="4506533" y="2448299"/>
            <a:ext cx="123793" cy="123793"/>
          </a:xfrm>
          <a:prstGeom prst="ellipse">
            <a:avLst/>
          </a:prstGeom>
          <a:solidFill>
            <a:schemeClr val="bg1"/>
          </a:solidFill>
          <a:ln>
            <a:noFill/>
          </a:ln>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7" name="Freeform 17"/>
          <p:cNvSpPr/>
          <p:nvPr/>
        </p:nvSpPr>
        <p:spPr bwMode="auto">
          <a:xfrm>
            <a:off x="4719600" y="2766112"/>
            <a:ext cx="593968" cy="504694"/>
          </a:xfrm>
          <a:custGeom>
            <a:avLst/>
            <a:gdLst>
              <a:gd name="T0" fmla="*/ 66 w 273"/>
              <a:gd name="T1" fmla="*/ 0 h 232"/>
              <a:gd name="T2" fmla="*/ 32 w 273"/>
              <a:gd name="T3" fmla="*/ 17 h 232"/>
              <a:gd name="T4" fmla="*/ 0 w 273"/>
              <a:gd name="T5" fmla="*/ 61 h 232"/>
              <a:gd name="T6" fmla="*/ 0 w 273"/>
              <a:gd name="T7" fmla="*/ 61 h 232"/>
              <a:gd name="T8" fmla="*/ 0 w 273"/>
              <a:gd name="T9" fmla="*/ 171 h 232"/>
              <a:gd name="T10" fmla="*/ 32 w 273"/>
              <a:gd name="T11" fmla="*/ 215 h 232"/>
              <a:gd name="T12" fmla="*/ 66 w 273"/>
              <a:gd name="T13" fmla="*/ 232 h 232"/>
              <a:gd name="T14" fmla="*/ 273 w 273"/>
              <a:gd name="T15" fmla="*/ 232 h 232"/>
              <a:gd name="T16" fmla="*/ 273 w 273"/>
              <a:gd name="T17" fmla="*/ 0 h 232"/>
              <a:gd name="T18" fmla="*/ 66 w 273"/>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32">
                <a:moveTo>
                  <a:pt x="66" y="0"/>
                </a:moveTo>
                <a:cubicBezTo>
                  <a:pt x="52" y="0"/>
                  <a:pt x="40" y="7"/>
                  <a:pt x="32" y="17"/>
                </a:cubicBezTo>
                <a:cubicBezTo>
                  <a:pt x="0" y="61"/>
                  <a:pt x="0" y="61"/>
                  <a:pt x="0" y="61"/>
                </a:cubicBezTo>
                <a:cubicBezTo>
                  <a:pt x="0" y="61"/>
                  <a:pt x="0" y="61"/>
                  <a:pt x="0" y="61"/>
                </a:cubicBezTo>
                <a:cubicBezTo>
                  <a:pt x="27" y="93"/>
                  <a:pt x="27" y="139"/>
                  <a:pt x="0" y="171"/>
                </a:cubicBezTo>
                <a:cubicBezTo>
                  <a:pt x="32" y="215"/>
                  <a:pt x="32" y="215"/>
                  <a:pt x="32" y="215"/>
                </a:cubicBezTo>
                <a:cubicBezTo>
                  <a:pt x="40" y="226"/>
                  <a:pt x="52" y="232"/>
                  <a:pt x="66" y="232"/>
                </a:cubicBezTo>
                <a:cubicBezTo>
                  <a:pt x="273" y="232"/>
                  <a:pt x="273" y="232"/>
                  <a:pt x="273" y="232"/>
                </a:cubicBezTo>
                <a:cubicBezTo>
                  <a:pt x="273" y="0"/>
                  <a:pt x="273" y="0"/>
                  <a:pt x="273" y="0"/>
                </a:cubicBezTo>
                <a:lnTo>
                  <a:pt x="66"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Freeform 18"/>
          <p:cNvSpPr/>
          <p:nvPr/>
        </p:nvSpPr>
        <p:spPr bwMode="auto">
          <a:xfrm>
            <a:off x="5313567" y="2766112"/>
            <a:ext cx="1049858" cy="504694"/>
          </a:xfrm>
          <a:custGeom>
            <a:avLst/>
            <a:gdLst>
              <a:gd name="T0" fmla="*/ 440 w 483"/>
              <a:gd name="T1" fmla="*/ 0 h 232"/>
              <a:gd name="T2" fmla="*/ 0 w 483"/>
              <a:gd name="T3" fmla="*/ 0 h 232"/>
              <a:gd name="T4" fmla="*/ 0 w 483"/>
              <a:gd name="T5" fmla="*/ 232 h 232"/>
              <a:gd name="T6" fmla="*/ 440 w 483"/>
              <a:gd name="T7" fmla="*/ 232 h 232"/>
              <a:gd name="T8" fmla="*/ 483 w 483"/>
              <a:gd name="T9" fmla="*/ 190 h 232"/>
              <a:gd name="T10" fmla="*/ 483 w 483"/>
              <a:gd name="T11" fmla="*/ 43 h 232"/>
              <a:gd name="T12" fmla="*/ 440 w 483"/>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483" h="232">
                <a:moveTo>
                  <a:pt x="440" y="0"/>
                </a:moveTo>
                <a:cubicBezTo>
                  <a:pt x="0" y="0"/>
                  <a:pt x="0" y="0"/>
                  <a:pt x="0" y="0"/>
                </a:cubicBezTo>
                <a:cubicBezTo>
                  <a:pt x="0" y="232"/>
                  <a:pt x="0" y="232"/>
                  <a:pt x="0" y="232"/>
                </a:cubicBezTo>
                <a:cubicBezTo>
                  <a:pt x="440" y="232"/>
                  <a:pt x="440" y="232"/>
                  <a:pt x="440" y="232"/>
                </a:cubicBezTo>
                <a:cubicBezTo>
                  <a:pt x="464" y="232"/>
                  <a:pt x="483" y="213"/>
                  <a:pt x="483" y="190"/>
                </a:cubicBezTo>
                <a:cubicBezTo>
                  <a:pt x="483" y="43"/>
                  <a:pt x="483" y="43"/>
                  <a:pt x="483" y="43"/>
                </a:cubicBezTo>
                <a:cubicBezTo>
                  <a:pt x="483" y="19"/>
                  <a:pt x="464" y="0"/>
                  <a:pt x="44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Oval 20"/>
          <p:cNvSpPr>
            <a:spLocks noChangeArrowheads="1"/>
          </p:cNvSpPr>
          <p:nvPr/>
        </p:nvSpPr>
        <p:spPr bwMode="auto">
          <a:xfrm>
            <a:off x="4508913" y="2966085"/>
            <a:ext cx="123793" cy="124984"/>
          </a:xfrm>
          <a:prstGeom prst="ellipse">
            <a:avLst/>
          </a:prstGeom>
          <a:solidFill>
            <a:schemeClr val="bg1"/>
          </a:solidFill>
          <a:ln>
            <a:noFill/>
          </a:ln>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10" name="Oval 25"/>
          <p:cNvSpPr>
            <a:spLocks noChangeArrowheads="1"/>
          </p:cNvSpPr>
          <p:nvPr/>
        </p:nvSpPr>
        <p:spPr bwMode="auto">
          <a:xfrm>
            <a:off x="4506533" y="3483872"/>
            <a:ext cx="123793" cy="124984"/>
          </a:xfrm>
          <a:prstGeom prst="ellipse">
            <a:avLst/>
          </a:prstGeom>
          <a:solidFill>
            <a:schemeClr val="bg1"/>
          </a:solidFill>
          <a:ln>
            <a:noFill/>
          </a:ln>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11" name="Oval 26"/>
          <p:cNvSpPr>
            <a:spLocks noChangeArrowheads="1"/>
          </p:cNvSpPr>
          <p:nvPr/>
        </p:nvSpPr>
        <p:spPr bwMode="auto">
          <a:xfrm>
            <a:off x="4508913" y="4002850"/>
            <a:ext cx="123793" cy="123793"/>
          </a:xfrm>
          <a:prstGeom prst="ellipse">
            <a:avLst/>
          </a:prstGeom>
          <a:solidFill>
            <a:schemeClr val="bg1"/>
          </a:solidFill>
          <a:ln>
            <a:noFill/>
          </a:ln>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12" name="Freeform 28"/>
          <p:cNvSpPr/>
          <p:nvPr/>
        </p:nvSpPr>
        <p:spPr bwMode="auto">
          <a:xfrm>
            <a:off x="3830434" y="2248325"/>
            <a:ext cx="593968" cy="504694"/>
          </a:xfrm>
          <a:custGeom>
            <a:avLst/>
            <a:gdLst>
              <a:gd name="T0" fmla="*/ 206 w 273"/>
              <a:gd name="T1" fmla="*/ 0 h 232"/>
              <a:gd name="T2" fmla="*/ 240 w 273"/>
              <a:gd name="T3" fmla="*/ 17 h 232"/>
              <a:gd name="T4" fmla="*/ 273 w 273"/>
              <a:gd name="T5" fmla="*/ 61 h 232"/>
              <a:gd name="T6" fmla="*/ 273 w 273"/>
              <a:gd name="T7" fmla="*/ 61 h 232"/>
              <a:gd name="T8" fmla="*/ 273 w 273"/>
              <a:gd name="T9" fmla="*/ 171 h 232"/>
              <a:gd name="T10" fmla="*/ 240 w 273"/>
              <a:gd name="T11" fmla="*/ 215 h 232"/>
              <a:gd name="T12" fmla="*/ 206 w 273"/>
              <a:gd name="T13" fmla="*/ 232 h 232"/>
              <a:gd name="T14" fmla="*/ 0 w 273"/>
              <a:gd name="T15" fmla="*/ 232 h 232"/>
              <a:gd name="T16" fmla="*/ 0 w 273"/>
              <a:gd name="T17" fmla="*/ 0 h 232"/>
              <a:gd name="T18" fmla="*/ 206 w 273"/>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32">
                <a:moveTo>
                  <a:pt x="206" y="0"/>
                </a:moveTo>
                <a:cubicBezTo>
                  <a:pt x="220" y="0"/>
                  <a:pt x="232" y="6"/>
                  <a:pt x="240" y="17"/>
                </a:cubicBezTo>
                <a:cubicBezTo>
                  <a:pt x="273" y="61"/>
                  <a:pt x="273" y="61"/>
                  <a:pt x="273" y="61"/>
                </a:cubicBezTo>
                <a:cubicBezTo>
                  <a:pt x="273" y="61"/>
                  <a:pt x="273" y="61"/>
                  <a:pt x="273" y="61"/>
                </a:cubicBezTo>
                <a:cubicBezTo>
                  <a:pt x="246" y="93"/>
                  <a:pt x="246" y="139"/>
                  <a:pt x="273" y="171"/>
                </a:cubicBezTo>
                <a:cubicBezTo>
                  <a:pt x="240" y="215"/>
                  <a:pt x="240" y="215"/>
                  <a:pt x="240" y="215"/>
                </a:cubicBezTo>
                <a:cubicBezTo>
                  <a:pt x="232" y="226"/>
                  <a:pt x="220" y="232"/>
                  <a:pt x="206" y="232"/>
                </a:cubicBezTo>
                <a:cubicBezTo>
                  <a:pt x="0" y="232"/>
                  <a:pt x="0" y="232"/>
                  <a:pt x="0" y="232"/>
                </a:cubicBezTo>
                <a:cubicBezTo>
                  <a:pt x="0" y="0"/>
                  <a:pt x="0" y="0"/>
                  <a:pt x="0" y="0"/>
                </a:cubicBezTo>
                <a:lnTo>
                  <a:pt x="206"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Freeform 29"/>
          <p:cNvSpPr/>
          <p:nvPr/>
        </p:nvSpPr>
        <p:spPr bwMode="auto">
          <a:xfrm>
            <a:off x="1771650" y="2248535"/>
            <a:ext cx="2058670" cy="504825"/>
          </a:xfrm>
          <a:custGeom>
            <a:avLst/>
            <a:gdLst>
              <a:gd name="T0" fmla="*/ 42 w 483"/>
              <a:gd name="T1" fmla="*/ 0 h 232"/>
              <a:gd name="T2" fmla="*/ 483 w 483"/>
              <a:gd name="T3" fmla="*/ 0 h 232"/>
              <a:gd name="T4" fmla="*/ 483 w 483"/>
              <a:gd name="T5" fmla="*/ 232 h 232"/>
              <a:gd name="T6" fmla="*/ 42 w 483"/>
              <a:gd name="T7" fmla="*/ 232 h 232"/>
              <a:gd name="T8" fmla="*/ 0 w 483"/>
              <a:gd name="T9" fmla="*/ 190 h 232"/>
              <a:gd name="T10" fmla="*/ 0 w 483"/>
              <a:gd name="T11" fmla="*/ 42 h 232"/>
              <a:gd name="T12" fmla="*/ 42 w 483"/>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483" h="232">
                <a:moveTo>
                  <a:pt x="42" y="0"/>
                </a:moveTo>
                <a:cubicBezTo>
                  <a:pt x="483" y="0"/>
                  <a:pt x="483" y="0"/>
                  <a:pt x="483" y="0"/>
                </a:cubicBezTo>
                <a:cubicBezTo>
                  <a:pt x="483" y="232"/>
                  <a:pt x="483" y="232"/>
                  <a:pt x="483" y="232"/>
                </a:cubicBezTo>
                <a:cubicBezTo>
                  <a:pt x="42" y="232"/>
                  <a:pt x="42" y="232"/>
                  <a:pt x="42" y="232"/>
                </a:cubicBezTo>
                <a:cubicBezTo>
                  <a:pt x="18" y="232"/>
                  <a:pt x="0" y="213"/>
                  <a:pt x="0" y="190"/>
                </a:cubicBezTo>
                <a:cubicBezTo>
                  <a:pt x="0" y="42"/>
                  <a:pt x="0" y="42"/>
                  <a:pt x="0" y="42"/>
                </a:cubicBezTo>
                <a:cubicBezTo>
                  <a:pt x="0" y="19"/>
                  <a:pt x="18" y="0"/>
                  <a:pt x="4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Freeform 31"/>
          <p:cNvSpPr/>
          <p:nvPr/>
        </p:nvSpPr>
        <p:spPr bwMode="auto">
          <a:xfrm>
            <a:off x="3830434" y="3283900"/>
            <a:ext cx="593968" cy="504694"/>
          </a:xfrm>
          <a:custGeom>
            <a:avLst/>
            <a:gdLst>
              <a:gd name="T0" fmla="*/ 206 w 273"/>
              <a:gd name="T1" fmla="*/ 0 h 232"/>
              <a:gd name="T2" fmla="*/ 240 w 273"/>
              <a:gd name="T3" fmla="*/ 17 h 232"/>
              <a:gd name="T4" fmla="*/ 273 w 273"/>
              <a:gd name="T5" fmla="*/ 61 h 232"/>
              <a:gd name="T6" fmla="*/ 273 w 273"/>
              <a:gd name="T7" fmla="*/ 61 h 232"/>
              <a:gd name="T8" fmla="*/ 273 w 273"/>
              <a:gd name="T9" fmla="*/ 171 h 232"/>
              <a:gd name="T10" fmla="*/ 240 w 273"/>
              <a:gd name="T11" fmla="*/ 215 h 232"/>
              <a:gd name="T12" fmla="*/ 206 w 273"/>
              <a:gd name="T13" fmla="*/ 232 h 232"/>
              <a:gd name="T14" fmla="*/ 0 w 273"/>
              <a:gd name="T15" fmla="*/ 232 h 232"/>
              <a:gd name="T16" fmla="*/ 0 w 273"/>
              <a:gd name="T17" fmla="*/ 0 h 232"/>
              <a:gd name="T18" fmla="*/ 206 w 273"/>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32">
                <a:moveTo>
                  <a:pt x="206" y="0"/>
                </a:moveTo>
                <a:cubicBezTo>
                  <a:pt x="220" y="0"/>
                  <a:pt x="232" y="7"/>
                  <a:pt x="240" y="17"/>
                </a:cubicBezTo>
                <a:cubicBezTo>
                  <a:pt x="273" y="61"/>
                  <a:pt x="273" y="61"/>
                  <a:pt x="273" y="61"/>
                </a:cubicBezTo>
                <a:cubicBezTo>
                  <a:pt x="273" y="61"/>
                  <a:pt x="273" y="61"/>
                  <a:pt x="273" y="61"/>
                </a:cubicBezTo>
                <a:cubicBezTo>
                  <a:pt x="246" y="93"/>
                  <a:pt x="246" y="139"/>
                  <a:pt x="273" y="171"/>
                </a:cubicBezTo>
                <a:cubicBezTo>
                  <a:pt x="240" y="215"/>
                  <a:pt x="240" y="215"/>
                  <a:pt x="240" y="215"/>
                </a:cubicBezTo>
                <a:cubicBezTo>
                  <a:pt x="232" y="226"/>
                  <a:pt x="220" y="232"/>
                  <a:pt x="206" y="232"/>
                </a:cubicBezTo>
                <a:cubicBezTo>
                  <a:pt x="0" y="232"/>
                  <a:pt x="0" y="232"/>
                  <a:pt x="0" y="232"/>
                </a:cubicBezTo>
                <a:cubicBezTo>
                  <a:pt x="0" y="0"/>
                  <a:pt x="0" y="0"/>
                  <a:pt x="0" y="0"/>
                </a:cubicBezTo>
                <a:lnTo>
                  <a:pt x="206"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Freeform 32"/>
          <p:cNvSpPr/>
          <p:nvPr/>
        </p:nvSpPr>
        <p:spPr bwMode="auto">
          <a:xfrm>
            <a:off x="1732280" y="3283585"/>
            <a:ext cx="2098040" cy="504825"/>
          </a:xfrm>
          <a:custGeom>
            <a:avLst/>
            <a:gdLst>
              <a:gd name="T0" fmla="*/ 42 w 483"/>
              <a:gd name="T1" fmla="*/ 0 h 232"/>
              <a:gd name="T2" fmla="*/ 483 w 483"/>
              <a:gd name="T3" fmla="*/ 0 h 232"/>
              <a:gd name="T4" fmla="*/ 483 w 483"/>
              <a:gd name="T5" fmla="*/ 232 h 232"/>
              <a:gd name="T6" fmla="*/ 42 w 483"/>
              <a:gd name="T7" fmla="*/ 232 h 232"/>
              <a:gd name="T8" fmla="*/ 0 w 483"/>
              <a:gd name="T9" fmla="*/ 190 h 232"/>
              <a:gd name="T10" fmla="*/ 0 w 483"/>
              <a:gd name="T11" fmla="*/ 43 h 232"/>
              <a:gd name="T12" fmla="*/ 42 w 483"/>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483" h="232">
                <a:moveTo>
                  <a:pt x="42" y="0"/>
                </a:moveTo>
                <a:cubicBezTo>
                  <a:pt x="483" y="0"/>
                  <a:pt x="483" y="0"/>
                  <a:pt x="483" y="0"/>
                </a:cubicBezTo>
                <a:cubicBezTo>
                  <a:pt x="483" y="232"/>
                  <a:pt x="483" y="232"/>
                  <a:pt x="483" y="232"/>
                </a:cubicBezTo>
                <a:cubicBezTo>
                  <a:pt x="42" y="232"/>
                  <a:pt x="42" y="232"/>
                  <a:pt x="42" y="232"/>
                </a:cubicBezTo>
                <a:cubicBezTo>
                  <a:pt x="18" y="232"/>
                  <a:pt x="0" y="213"/>
                  <a:pt x="0" y="190"/>
                </a:cubicBezTo>
                <a:cubicBezTo>
                  <a:pt x="0" y="43"/>
                  <a:pt x="0" y="43"/>
                  <a:pt x="0" y="43"/>
                </a:cubicBezTo>
                <a:cubicBezTo>
                  <a:pt x="0" y="19"/>
                  <a:pt x="18" y="0"/>
                  <a:pt x="4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Freeform 51"/>
          <p:cNvSpPr/>
          <p:nvPr/>
        </p:nvSpPr>
        <p:spPr bwMode="auto">
          <a:xfrm>
            <a:off x="4719600" y="3804068"/>
            <a:ext cx="593968" cy="503504"/>
          </a:xfrm>
          <a:custGeom>
            <a:avLst/>
            <a:gdLst>
              <a:gd name="T0" fmla="*/ 66 w 273"/>
              <a:gd name="T1" fmla="*/ 0 h 231"/>
              <a:gd name="T2" fmla="*/ 32 w 273"/>
              <a:gd name="T3" fmla="*/ 17 h 231"/>
              <a:gd name="T4" fmla="*/ 0 w 273"/>
              <a:gd name="T5" fmla="*/ 60 h 231"/>
              <a:gd name="T6" fmla="*/ 0 w 273"/>
              <a:gd name="T7" fmla="*/ 60 h 231"/>
              <a:gd name="T8" fmla="*/ 0 w 273"/>
              <a:gd name="T9" fmla="*/ 171 h 231"/>
              <a:gd name="T10" fmla="*/ 32 w 273"/>
              <a:gd name="T11" fmla="*/ 214 h 231"/>
              <a:gd name="T12" fmla="*/ 66 w 273"/>
              <a:gd name="T13" fmla="*/ 231 h 231"/>
              <a:gd name="T14" fmla="*/ 273 w 273"/>
              <a:gd name="T15" fmla="*/ 231 h 231"/>
              <a:gd name="T16" fmla="*/ 273 w 273"/>
              <a:gd name="T17" fmla="*/ 0 h 231"/>
              <a:gd name="T18" fmla="*/ 66 w 273"/>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31">
                <a:moveTo>
                  <a:pt x="66" y="0"/>
                </a:moveTo>
                <a:cubicBezTo>
                  <a:pt x="52" y="0"/>
                  <a:pt x="40" y="6"/>
                  <a:pt x="32" y="17"/>
                </a:cubicBezTo>
                <a:cubicBezTo>
                  <a:pt x="0" y="60"/>
                  <a:pt x="0" y="60"/>
                  <a:pt x="0" y="60"/>
                </a:cubicBezTo>
                <a:cubicBezTo>
                  <a:pt x="0" y="60"/>
                  <a:pt x="0" y="60"/>
                  <a:pt x="0" y="60"/>
                </a:cubicBezTo>
                <a:cubicBezTo>
                  <a:pt x="27" y="92"/>
                  <a:pt x="27" y="139"/>
                  <a:pt x="0" y="171"/>
                </a:cubicBezTo>
                <a:cubicBezTo>
                  <a:pt x="32" y="214"/>
                  <a:pt x="32" y="214"/>
                  <a:pt x="32" y="214"/>
                </a:cubicBezTo>
                <a:cubicBezTo>
                  <a:pt x="40" y="225"/>
                  <a:pt x="52" y="231"/>
                  <a:pt x="66" y="231"/>
                </a:cubicBezTo>
                <a:cubicBezTo>
                  <a:pt x="273" y="231"/>
                  <a:pt x="273" y="231"/>
                  <a:pt x="273" y="231"/>
                </a:cubicBezTo>
                <a:cubicBezTo>
                  <a:pt x="273" y="0"/>
                  <a:pt x="273" y="0"/>
                  <a:pt x="273" y="0"/>
                </a:cubicBezTo>
                <a:lnTo>
                  <a:pt x="66"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Freeform 52"/>
          <p:cNvSpPr/>
          <p:nvPr/>
        </p:nvSpPr>
        <p:spPr bwMode="auto">
          <a:xfrm>
            <a:off x="5313567" y="3804068"/>
            <a:ext cx="1049858" cy="503504"/>
          </a:xfrm>
          <a:custGeom>
            <a:avLst/>
            <a:gdLst>
              <a:gd name="T0" fmla="*/ 440 w 483"/>
              <a:gd name="T1" fmla="*/ 0 h 231"/>
              <a:gd name="T2" fmla="*/ 0 w 483"/>
              <a:gd name="T3" fmla="*/ 0 h 231"/>
              <a:gd name="T4" fmla="*/ 0 w 483"/>
              <a:gd name="T5" fmla="*/ 231 h 231"/>
              <a:gd name="T6" fmla="*/ 440 w 483"/>
              <a:gd name="T7" fmla="*/ 231 h 231"/>
              <a:gd name="T8" fmla="*/ 483 w 483"/>
              <a:gd name="T9" fmla="*/ 189 h 231"/>
              <a:gd name="T10" fmla="*/ 483 w 483"/>
              <a:gd name="T11" fmla="*/ 42 h 231"/>
              <a:gd name="T12" fmla="*/ 440 w 483"/>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483" h="231">
                <a:moveTo>
                  <a:pt x="440" y="0"/>
                </a:moveTo>
                <a:cubicBezTo>
                  <a:pt x="0" y="0"/>
                  <a:pt x="0" y="0"/>
                  <a:pt x="0" y="0"/>
                </a:cubicBezTo>
                <a:cubicBezTo>
                  <a:pt x="0" y="231"/>
                  <a:pt x="0" y="231"/>
                  <a:pt x="0" y="231"/>
                </a:cubicBezTo>
                <a:cubicBezTo>
                  <a:pt x="440" y="231"/>
                  <a:pt x="440" y="231"/>
                  <a:pt x="440" y="231"/>
                </a:cubicBezTo>
                <a:cubicBezTo>
                  <a:pt x="464" y="231"/>
                  <a:pt x="483" y="212"/>
                  <a:pt x="483" y="189"/>
                </a:cubicBezTo>
                <a:cubicBezTo>
                  <a:pt x="483" y="42"/>
                  <a:pt x="483" y="42"/>
                  <a:pt x="483" y="42"/>
                </a:cubicBezTo>
                <a:cubicBezTo>
                  <a:pt x="483" y="19"/>
                  <a:pt x="464" y="0"/>
                  <a:pt x="44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65"/>
          <p:cNvSpPr/>
          <p:nvPr/>
        </p:nvSpPr>
        <p:spPr>
          <a:xfrm>
            <a:off x="3984053" y="2355237"/>
            <a:ext cx="286730" cy="290870"/>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19" name="椭圆 66"/>
          <p:cNvSpPr/>
          <p:nvPr/>
        </p:nvSpPr>
        <p:spPr>
          <a:xfrm>
            <a:off x="3986679" y="3393515"/>
            <a:ext cx="281477" cy="290870"/>
          </a:xfrm>
          <a:custGeom>
            <a:avLst/>
            <a:gdLst>
              <a:gd name="connsiteX0" fmla="*/ 201045 w 587108"/>
              <a:gd name="connsiteY0" fmla="*/ 374989 h 606698"/>
              <a:gd name="connsiteX1" fmla="*/ 401729 w 587108"/>
              <a:gd name="connsiteY1" fmla="*/ 374989 h 606698"/>
              <a:gd name="connsiteX2" fmla="*/ 432462 w 587108"/>
              <a:gd name="connsiteY2" fmla="*/ 405650 h 606698"/>
              <a:gd name="connsiteX3" fmla="*/ 401729 w 587108"/>
              <a:gd name="connsiteY3" fmla="*/ 436310 h 606698"/>
              <a:gd name="connsiteX4" fmla="*/ 201045 w 587108"/>
              <a:gd name="connsiteY4" fmla="*/ 436310 h 606698"/>
              <a:gd name="connsiteX5" fmla="*/ 170312 w 587108"/>
              <a:gd name="connsiteY5" fmla="*/ 405650 h 606698"/>
              <a:gd name="connsiteX6" fmla="*/ 201045 w 587108"/>
              <a:gd name="connsiteY6" fmla="*/ 374989 h 606698"/>
              <a:gd name="connsiteX7" fmla="*/ 201041 w 587108"/>
              <a:gd name="connsiteY7" fmla="*/ 247195 h 606698"/>
              <a:gd name="connsiteX8" fmla="*/ 539054 w 587108"/>
              <a:gd name="connsiteY8" fmla="*/ 247195 h 606698"/>
              <a:gd name="connsiteX9" fmla="*/ 569783 w 587108"/>
              <a:gd name="connsiteY9" fmla="*/ 277856 h 606698"/>
              <a:gd name="connsiteX10" fmla="*/ 539054 w 587108"/>
              <a:gd name="connsiteY10" fmla="*/ 308516 h 606698"/>
              <a:gd name="connsiteX11" fmla="*/ 201041 w 587108"/>
              <a:gd name="connsiteY11" fmla="*/ 308516 h 606698"/>
              <a:gd name="connsiteX12" fmla="*/ 170312 w 587108"/>
              <a:gd name="connsiteY12" fmla="*/ 277856 h 606698"/>
              <a:gd name="connsiteX13" fmla="*/ 201041 w 587108"/>
              <a:gd name="connsiteY13" fmla="*/ 247195 h 606698"/>
              <a:gd name="connsiteX14" fmla="*/ 201045 w 587108"/>
              <a:gd name="connsiteY14" fmla="*/ 119189 h 606698"/>
              <a:gd name="connsiteX15" fmla="*/ 356709 w 587108"/>
              <a:gd name="connsiteY15" fmla="*/ 119189 h 606698"/>
              <a:gd name="connsiteX16" fmla="*/ 387442 w 587108"/>
              <a:gd name="connsiteY16" fmla="*/ 149885 h 606698"/>
              <a:gd name="connsiteX17" fmla="*/ 356709 w 587108"/>
              <a:gd name="connsiteY17" fmla="*/ 180581 h 606698"/>
              <a:gd name="connsiteX18" fmla="*/ 201045 w 587108"/>
              <a:gd name="connsiteY18" fmla="*/ 180581 h 606698"/>
              <a:gd name="connsiteX19" fmla="*/ 170312 w 587108"/>
              <a:gd name="connsiteY19" fmla="*/ 149885 h 606698"/>
              <a:gd name="connsiteX20" fmla="*/ 201045 w 587108"/>
              <a:gd name="connsiteY20" fmla="*/ 119189 h 606698"/>
              <a:gd name="connsiteX21" fmla="*/ 87274 w 587108"/>
              <a:gd name="connsiteY21" fmla="*/ 0 h 606698"/>
              <a:gd name="connsiteX22" fmla="*/ 109016 w 587108"/>
              <a:gd name="connsiteY22" fmla="*/ 9089 h 606698"/>
              <a:gd name="connsiteX23" fmla="*/ 165407 w 587108"/>
              <a:gd name="connsiteY23" fmla="*/ 65391 h 606698"/>
              <a:gd name="connsiteX24" fmla="*/ 165407 w 587108"/>
              <a:gd name="connsiteY24" fmla="*/ 108806 h 606698"/>
              <a:gd name="connsiteX25" fmla="*/ 122077 w 587108"/>
              <a:gd name="connsiteY25" fmla="*/ 108806 h 606698"/>
              <a:gd name="connsiteX26" fmla="*/ 117928 w 587108"/>
              <a:gd name="connsiteY26" fmla="*/ 104817 h 606698"/>
              <a:gd name="connsiteX27" fmla="*/ 117928 w 587108"/>
              <a:gd name="connsiteY27" fmla="*/ 488956 h 606698"/>
              <a:gd name="connsiteX28" fmla="*/ 482240 w 587108"/>
              <a:gd name="connsiteY28" fmla="*/ 488956 h 606698"/>
              <a:gd name="connsiteX29" fmla="*/ 478245 w 587108"/>
              <a:gd name="connsiteY29" fmla="*/ 484814 h 606698"/>
              <a:gd name="connsiteX30" fmla="*/ 478245 w 587108"/>
              <a:gd name="connsiteY30" fmla="*/ 441553 h 606698"/>
              <a:gd name="connsiteX31" fmla="*/ 521576 w 587108"/>
              <a:gd name="connsiteY31" fmla="*/ 441553 h 606698"/>
              <a:gd name="connsiteX32" fmla="*/ 578120 w 587108"/>
              <a:gd name="connsiteY32" fmla="*/ 497854 h 606698"/>
              <a:gd name="connsiteX33" fmla="*/ 578120 w 587108"/>
              <a:gd name="connsiteY33" fmla="*/ 541269 h 606698"/>
              <a:gd name="connsiteX34" fmla="*/ 521576 w 587108"/>
              <a:gd name="connsiteY34" fmla="*/ 597724 h 606698"/>
              <a:gd name="connsiteX35" fmla="*/ 478245 w 587108"/>
              <a:gd name="connsiteY35" fmla="*/ 597724 h 606698"/>
              <a:gd name="connsiteX36" fmla="*/ 478245 w 587108"/>
              <a:gd name="connsiteY36" fmla="*/ 554309 h 606698"/>
              <a:gd name="connsiteX37" fmla="*/ 482240 w 587108"/>
              <a:gd name="connsiteY37" fmla="*/ 550320 h 606698"/>
              <a:gd name="connsiteX38" fmla="*/ 87198 w 587108"/>
              <a:gd name="connsiteY38" fmla="*/ 550320 h 606698"/>
              <a:gd name="connsiteX39" fmla="*/ 56467 w 587108"/>
              <a:gd name="connsiteY39" fmla="*/ 519638 h 606698"/>
              <a:gd name="connsiteX40" fmla="*/ 56467 w 587108"/>
              <a:gd name="connsiteY40" fmla="*/ 104817 h 606698"/>
              <a:gd name="connsiteX41" fmla="*/ 52472 w 587108"/>
              <a:gd name="connsiteY41" fmla="*/ 108806 h 606698"/>
              <a:gd name="connsiteX42" fmla="*/ 8988 w 587108"/>
              <a:gd name="connsiteY42" fmla="*/ 108806 h 606698"/>
              <a:gd name="connsiteX43" fmla="*/ 8988 w 587108"/>
              <a:gd name="connsiteY43" fmla="*/ 65391 h 606698"/>
              <a:gd name="connsiteX44" fmla="*/ 65532 w 587108"/>
              <a:gd name="connsiteY44" fmla="*/ 9089 h 606698"/>
              <a:gd name="connsiteX45" fmla="*/ 87274 w 587108"/>
              <a:gd name="connsiteY45" fmla="*/ 0 h 60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87108" h="606698">
                <a:moveTo>
                  <a:pt x="201045" y="374989"/>
                </a:moveTo>
                <a:lnTo>
                  <a:pt x="401729" y="374989"/>
                </a:lnTo>
                <a:cubicBezTo>
                  <a:pt x="418786" y="374989"/>
                  <a:pt x="432462" y="388633"/>
                  <a:pt x="432462" y="405650"/>
                </a:cubicBezTo>
                <a:cubicBezTo>
                  <a:pt x="432462" y="422513"/>
                  <a:pt x="418786" y="436310"/>
                  <a:pt x="401729" y="436310"/>
                </a:cubicBezTo>
                <a:lnTo>
                  <a:pt x="201045" y="436310"/>
                </a:lnTo>
                <a:cubicBezTo>
                  <a:pt x="183988" y="436310"/>
                  <a:pt x="170312" y="422513"/>
                  <a:pt x="170312" y="405650"/>
                </a:cubicBezTo>
                <a:cubicBezTo>
                  <a:pt x="170312" y="388633"/>
                  <a:pt x="183988" y="374989"/>
                  <a:pt x="201045" y="374989"/>
                </a:cubicBezTo>
                <a:close/>
                <a:moveTo>
                  <a:pt x="201041" y="247195"/>
                </a:moveTo>
                <a:lnTo>
                  <a:pt x="539054" y="247195"/>
                </a:lnTo>
                <a:cubicBezTo>
                  <a:pt x="555955" y="247195"/>
                  <a:pt x="569783" y="260839"/>
                  <a:pt x="569783" y="277856"/>
                </a:cubicBezTo>
                <a:cubicBezTo>
                  <a:pt x="569783" y="294719"/>
                  <a:pt x="555955" y="308516"/>
                  <a:pt x="539054" y="308516"/>
                </a:cubicBezTo>
                <a:lnTo>
                  <a:pt x="201041" y="308516"/>
                </a:lnTo>
                <a:cubicBezTo>
                  <a:pt x="183986" y="308516"/>
                  <a:pt x="170312" y="294719"/>
                  <a:pt x="170312" y="277856"/>
                </a:cubicBezTo>
                <a:cubicBezTo>
                  <a:pt x="170312" y="260839"/>
                  <a:pt x="183986" y="247195"/>
                  <a:pt x="201041" y="247195"/>
                </a:cubicBezTo>
                <a:close/>
                <a:moveTo>
                  <a:pt x="201045" y="119189"/>
                </a:moveTo>
                <a:lnTo>
                  <a:pt x="356709" y="119189"/>
                </a:lnTo>
                <a:cubicBezTo>
                  <a:pt x="373612" y="119189"/>
                  <a:pt x="387442" y="133002"/>
                  <a:pt x="387442" y="149885"/>
                </a:cubicBezTo>
                <a:cubicBezTo>
                  <a:pt x="387442" y="166921"/>
                  <a:pt x="373612" y="180581"/>
                  <a:pt x="356709" y="180581"/>
                </a:cubicBezTo>
                <a:lnTo>
                  <a:pt x="201045" y="180581"/>
                </a:lnTo>
                <a:cubicBezTo>
                  <a:pt x="183988" y="180581"/>
                  <a:pt x="170312" y="166921"/>
                  <a:pt x="170312" y="149885"/>
                </a:cubicBezTo>
                <a:cubicBezTo>
                  <a:pt x="170312" y="133002"/>
                  <a:pt x="183988" y="119189"/>
                  <a:pt x="201045" y="119189"/>
                </a:cubicBezTo>
                <a:close/>
                <a:moveTo>
                  <a:pt x="87274" y="0"/>
                </a:moveTo>
                <a:cubicBezTo>
                  <a:pt x="95149" y="0"/>
                  <a:pt x="103024" y="3030"/>
                  <a:pt x="109016" y="9089"/>
                </a:cubicBezTo>
                <a:lnTo>
                  <a:pt x="165407" y="65391"/>
                </a:lnTo>
                <a:cubicBezTo>
                  <a:pt x="177546" y="77357"/>
                  <a:pt x="177546" y="96840"/>
                  <a:pt x="165407" y="108806"/>
                </a:cubicBezTo>
                <a:cubicBezTo>
                  <a:pt x="153422" y="120772"/>
                  <a:pt x="134062" y="120772"/>
                  <a:pt x="122077" y="108806"/>
                </a:cubicBezTo>
                <a:lnTo>
                  <a:pt x="117928" y="104817"/>
                </a:lnTo>
                <a:lnTo>
                  <a:pt x="117928" y="488956"/>
                </a:lnTo>
                <a:lnTo>
                  <a:pt x="482240" y="488956"/>
                </a:lnTo>
                <a:lnTo>
                  <a:pt x="478245" y="484814"/>
                </a:lnTo>
                <a:cubicBezTo>
                  <a:pt x="466107" y="472848"/>
                  <a:pt x="466107" y="453519"/>
                  <a:pt x="478245" y="441553"/>
                </a:cubicBezTo>
                <a:cubicBezTo>
                  <a:pt x="490230" y="429433"/>
                  <a:pt x="509591" y="429433"/>
                  <a:pt x="521576" y="441553"/>
                </a:cubicBezTo>
                <a:lnTo>
                  <a:pt x="578120" y="497854"/>
                </a:lnTo>
                <a:cubicBezTo>
                  <a:pt x="590105" y="509820"/>
                  <a:pt x="590105" y="529303"/>
                  <a:pt x="578120" y="541269"/>
                </a:cubicBezTo>
                <a:lnTo>
                  <a:pt x="521576" y="597724"/>
                </a:lnTo>
                <a:cubicBezTo>
                  <a:pt x="509591" y="609690"/>
                  <a:pt x="490230" y="609690"/>
                  <a:pt x="478245" y="597724"/>
                </a:cubicBezTo>
                <a:cubicBezTo>
                  <a:pt x="466107" y="585758"/>
                  <a:pt x="466107" y="566275"/>
                  <a:pt x="478245" y="554309"/>
                </a:cubicBezTo>
                <a:lnTo>
                  <a:pt x="482240" y="550320"/>
                </a:lnTo>
                <a:lnTo>
                  <a:pt x="87198" y="550320"/>
                </a:lnTo>
                <a:cubicBezTo>
                  <a:pt x="70296" y="550320"/>
                  <a:pt x="56467" y="536514"/>
                  <a:pt x="56467" y="519638"/>
                </a:cubicBezTo>
                <a:lnTo>
                  <a:pt x="56467" y="104817"/>
                </a:lnTo>
                <a:lnTo>
                  <a:pt x="52472" y="108806"/>
                </a:lnTo>
                <a:cubicBezTo>
                  <a:pt x="40487" y="120772"/>
                  <a:pt x="20973" y="120772"/>
                  <a:pt x="8988" y="108806"/>
                </a:cubicBezTo>
                <a:cubicBezTo>
                  <a:pt x="-2997" y="96840"/>
                  <a:pt x="-2997" y="77357"/>
                  <a:pt x="8988" y="65391"/>
                </a:cubicBezTo>
                <a:lnTo>
                  <a:pt x="65532" y="9089"/>
                </a:lnTo>
                <a:cubicBezTo>
                  <a:pt x="71525" y="3030"/>
                  <a:pt x="79399" y="0"/>
                  <a:pt x="872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20" name="椭圆 67"/>
          <p:cNvSpPr/>
          <p:nvPr/>
        </p:nvSpPr>
        <p:spPr>
          <a:xfrm>
            <a:off x="4877262" y="1866336"/>
            <a:ext cx="290870" cy="282113"/>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21" name="椭圆 68"/>
          <p:cNvSpPr/>
          <p:nvPr/>
        </p:nvSpPr>
        <p:spPr>
          <a:xfrm>
            <a:off x="4877262" y="2869079"/>
            <a:ext cx="290870" cy="290430"/>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22" name="椭圆 69"/>
          <p:cNvSpPr/>
          <p:nvPr/>
        </p:nvSpPr>
        <p:spPr>
          <a:xfrm>
            <a:off x="4877262" y="3931969"/>
            <a:ext cx="290870" cy="247700"/>
          </a:xfrm>
          <a:custGeom>
            <a:avLst/>
            <a:gdLst>
              <a:gd name="connsiteX0" fmla="*/ 303714 w 607639"/>
              <a:gd name="connsiteY0" fmla="*/ 173520 h 517456"/>
              <a:gd name="connsiteX1" fmla="*/ 337586 w 607639"/>
              <a:gd name="connsiteY1" fmla="*/ 207321 h 517456"/>
              <a:gd name="connsiteX2" fmla="*/ 303714 w 607639"/>
              <a:gd name="connsiteY2" fmla="*/ 241122 h 517456"/>
              <a:gd name="connsiteX3" fmla="*/ 269842 w 607639"/>
              <a:gd name="connsiteY3" fmla="*/ 207321 h 517456"/>
              <a:gd name="connsiteX4" fmla="*/ 303714 w 607639"/>
              <a:gd name="connsiteY4" fmla="*/ 173520 h 517456"/>
              <a:gd name="connsiteX5" fmla="*/ 303758 w 607639"/>
              <a:gd name="connsiteY5" fmla="*/ 139994 h 517456"/>
              <a:gd name="connsiteX6" fmla="*/ 236373 w 607639"/>
              <a:gd name="connsiteY6" fmla="*/ 207277 h 517456"/>
              <a:gd name="connsiteX7" fmla="*/ 303758 w 607639"/>
              <a:gd name="connsiteY7" fmla="*/ 274559 h 517456"/>
              <a:gd name="connsiteX8" fmla="*/ 371054 w 607639"/>
              <a:gd name="connsiteY8" fmla="*/ 207277 h 517456"/>
              <a:gd name="connsiteX9" fmla="*/ 303758 w 607639"/>
              <a:gd name="connsiteY9" fmla="*/ 139994 h 517456"/>
              <a:gd name="connsiteX10" fmla="*/ 282839 w 607639"/>
              <a:gd name="connsiteY10" fmla="*/ 68801 h 517456"/>
              <a:gd name="connsiteX11" fmla="*/ 303669 w 607639"/>
              <a:gd name="connsiteY11" fmla="*/ 68801 h 517456"/>
              <a:gd name="connsiteX12" fmla="*/ 303847 w 607639"/>
              <a:gd name="connsiteY12" fmla="*/ 68801 h 517456"/>
              <a:gd name="connsiteX13" fmla="*/ 324588 w 607639"/>
              <a:gd name="connsiteY13" fmla="*/ 68801 h 517456"/>
              <a:gd name="connsiteX14" fmla="*/ 327703 w 607639"/>
              <a:gd name="connsiteY14" fmla="*/ 99465 h 517456"/>
              <a:gd name="connsiteX15" fmla="*/ 363221 w 607639"/>
              <a:gd name="connsiteY15" fmla="*/ 114219 h 517456"/>
              <a:gd name="connsiteX16" fmla="*/ 387166 w 607639"/>
              <a:gd name="connsiteY16" fmla="*/ 94665 h 517456"/>
              <a:gd name="connsiteX17" fmla="*/ 416541 w 607639"/>
              <a:gd name="connsiteY17" fmla="*/ 124085 h 517456"/>
              <a:gd name="connsiteX18" fmla="*/ 396958 w 607639"/>
              <a:gd name="connsiteY18" fmla="*/ 147993 h 517456"/>
              <a:gd name="connsiteX19" fmla="*/ 411645 w 607639"/>
              <a:gd name="connsiteY19" fmla="*/ 183457 h 517456"/>
              <a:gd name="connsiteX20" fmla="*/ 442445 w 607639"/>
              <a:gd name="connsiteY20" fmla="*/ 186479 h 517456"/>
              <a:gd name="connsiteX21" fmla="*/ 442445 w 607639"/>
              <a:gd name="connsiteY21" fmla="*/ 228075 h 517456"/>
              <a:gd name="connsiteX22" fmla="*/ 411645 w 607639"/>
              <a:gd name="connsiteY22" fmla="*/ 231185 h 517456"/>
              <a:gd name="connsiteX23" fmla="*/ 396958 w 607639"/>
              <a:gd name="connsiteY23" fmla="*/ 266649 h 517456"/>
              <a:gd name="connsiteX24" fmla="*/ 416541 w 607639"/>
              <a:gd name="connsiteY24" fmla="*/ 290558 h 517456"/>
              <a:gd name="connsiteX25" fmla="*/ 387166 w 607639"/>
              <a:gd name="connsiteY25" fmla="*/ 319977 h 517456"/>
              <a:gd name="connsiteX26" fmla="*/ 363221 w 607639"/>
              <a:gd name="connsiteY26" fmla="*/ 300423 h 517456"/>
              <a:gd name="connsiteX27" fmla="*/ 327703 w 607639"/>
              <a:gd name="connsiteY27" fmla="*/ 315177 h 517456"/>
              <a:gd name="connsiteX28" fmla="*/ 324588 w 607639"/>
              <a:gd name="connsiteY28" fmla="*/ 345841 h 517456"/>
              <a:gd name="connsiteX29" fmla="*/ 303847 w 607639"/>
              <a:gd name="connsiteY29" fmla="*/ 345841 h 517456"/>
              <a:gd name="connsiteX30" fmla="*/ 303669 w 607639"/>
              <a:gd name="connsiteY30" fmla="*/ 345841 h 517456"/>
              <a:gd name="connsiteX31" fmla="*/ 282839 w 607639"/>
              <a:gd name="connsiteY31" fmla="*/ 345841 h 517456"/>
              <a:gd name="connsiteX32" fmla="*/ 279813 w 607639"/>
              <a:gd name="connsiteY32" fmla="*/ 315177 h 517456"/>
              <a:gd name="connsiteX33" fmla="*/ 244295 w 607639"/>
              <a:gd name="connsiteY33" fmla="*/ 300423 h 517456"/>
              <a:gd name="connsiteX34" fmla="*/ 220350 w 607639"/>
              <a:gd name="connsiteY34" fmla="*/ 319977 h 517456"/>
              <a:gd name="connsiteX35" fmla="*/ 190886 w 607639"/>
              <a:gd name="connsiteY35" fmla="*/ 290558 h 517456"/>
              <a:gd name="connsiteX36" fmla="*/ 210558 w 607639"/>
              <a:gd name="connsiteY36" fmla="*/ 266649 h 517456"/>
              <a:gd name="connsiteX37" fmla="*/ 195782 w 607639"/>
              <a:gd name="connsiteY37" fmla="*/ 231185 h 517456"/>
              <a:gd name="connsiteX38" fmla="*/ 164982 w 607639"/>
              <a:gd name="connsiteY38" fmla="*/ 228075 h 517456"/>
              <a:gd name="connsiteX39" fmla="*/ 164982 w 607639"/>
              <a:gd name="connsiteY39" fmla="*/ 186568 h 517456"/>
              <a:gd name="connsiteX40" fmla="*/ 195782 w 607639"/>
              <a:gd name="connsiteY40" fmla="*/ 183457 h 517456"/>
              <a:gd name="connsiteX41" fmla="*/ 210558 w 607639"/>
              <a:gd name="connsiteY41" fmla="*/ 147993 h 517456"/>
              <a:gd name="connsiteX42" fmla="*/ 190886 w 607639"/>
              <a:gd name="connsiteY42" fmla="*/ 124085 h 517456"/>
              <a:gd name="connsiteX43" fmla="*/ 220350 w 607639"/>
              <a:gd name="connsiteY43" fmla="*/ 94665 h 517456"/>
              <a:gd name="connsiteX44" fmla="*/ 244295 w 607639"/>
              <a:gd name="connsiteY44" fmla="*/ 114219 h 517456"/>
              <a:gd name="connsiteX45" fmla="*/ 279813 w 607639"/>
              <a:gd name="connsiteY45" fmla="*/ 99465 h 517456"/>
              <a:gd name="connsiteX46" fmla="*/ 38005 w 607639"/>
              <a:gd name="connsiteY46" fmla="*/ 37951 h 517456"/>
              <a:gd name="connsiteX47" fmla="*/ 38005 w 607639"/>
              <a:gd name="connsiteY47" fmla="*/ 376049 h 517456"/>
              <a:gd name="connsiteX48" fmla="*/ 569634 w 607639"/>
              <a:gd name="connsiteY48" fmla="*/ 376049 h 517456"/>
              <a:gd name="connsiteX49" fmla="*/ 569634 w 607639"/>
              <a:gd name="connsiteY49" fmla="*/ 37951 h 517456"/>
              <a:gd name="connsiteX50" fmla="*/ 28482 w 607639"/>
              <a:gd name="connsiteY50" fmla="*/ 0 h 517456"/>
              <a:gd name="connsiteX51" fmla="*/ 579157 w 607639"/>
              <a:gd name="connsiteY51" fmla="*/ 0 h 517456"/>
              <a:gd name="connsiteX52" fmla="*/ 607639 w 607639"/>
              <a:gd name="connsiteY52" fmla="*/ 28441 h 517456"/>
              <a:gd name="connsiteX53" fmla="*/ 607639 w 607639"/>
              <a:gd name="connsiteY53" fmla="*/ 385559 h 517456"/>
              <a:gd name="connsiteX54" fmla="*/ 579157 w 607639"/>
              <a:gd name="connsiteY54" fmla="*/ 414000 h 517456"/>
              <a:gd name="connsiteX55" fmla="*/ 351304 w 607639"/>
              <a:gd name="connsiteY55" fmla="*/ 414000 h 517456"/>
              <a:gd name="connsiteX56" fmla="*/ 351304 w 607639"/>
              <a:gd name="connsiteY56" fmla="*/ 479593 h 517456"/>
              <a:gd name="connsiteX57" fmla="*/ 437906 w 607639"/>
              <a:gd name="connsiteY57" fmla="*/ 479593 h 517456"/>
              <a:gd name="connsiteX58" fmla="*/ 437906 w 607639"/>
              <a:gd name="connsiteY58" fmla="*/ 517456 h 517456"/>
              <a:gd name="connsiteX59" fmla="*/ 169733 w 607639"/>
              <a:gd name="connsiteY59" fmla="*/ 517456 h 517456"/>
              <a:gd name="connsiteX60" fmla="*/ 169733 w 607639"/>
              <a:gd name="connsiteY60" fmla="*/ 479593 h 517456"/>
              <a:gd name="connsiteX61" fmla="*/ 256335 w 607639"/>
              <a:gd name="connsiteY61" fmla="*/ 479593 h 517456"/>
              <a:gd name="connsiteX62" fmla="*/ 256335 w 607639"/>
              <a:gd name="connsiteY62" fmla="*/ 414000 h 517456"/>
              <a:gd name="connsiteX63" fmla="*/ 28482 w 607639"/>
              <a:gd name="connsiteY63" fmla="*/ 414000 h 517456"/>
              <a:gd name="connsiteX64" fmla="*/ 0 w 607639"/>
              <a:gd name="connsiteY64" fmla="*/ 385559 h 517456"/>
              <a:gd name="connsiteX65" fmla="*/ 0 w 607639"/>
              <a:gd name="connsiteY65" fmla="*/ 28441 h 517456"/>
              <a:gd name="connsiteX66" fmla="*/ 28482 w 607639"/>
              <a:gd name="connsiteY66" fmla="*/ 0 h 5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7639" h="517456">
                <a:moveTo>
                  <a:pt x="303714" y="173520"/>
                </a:moveTo>
                <a:cubicBezTo>
                  <a:pt x="322421" y="173520"/>
                  <a:pt x="337586" y="188653"/>
                  <a:pt x="337586" y="207321"/>
                </a:cubicBezTo>
                <a:cubicBezTo>
                  <a:pt x="337586" y="225989"/>
                  <a:pt x="322421" y="241122"/>
                  <a:pt x="303714" y="241122"/>
                </a:cubicBezTo>
                <a:cubicBezTo>
                  <a:pt x="285007" y="241122"/>
                  <a:pt x="269842" y="225989"/>
                  <a:pt x="269842" y="207321"/>
                </a:cubicBezTo>
                <a:cubicBezTo>
                  <a:pt x="269842" y="188653"/>
                  <a:pt x="285007" y="173520"/>
                  <a:pt x="303714" y="173520"/>
                </a:cubicBezTo>
                <a:close/>
                <a:moveTo>
                  <a:pt x="303758" y="139994"/>
                </a:moveTo>
                <a:cubicBezTo>
                  <a:pt x="266549" y="139994"/>
                  <a:pt x="236373" y="170125"/>
                  <a:pt x="236373" y="207277"/>
                </a:cubicBezTo>
                <a:cubicBezTo>
                  <a:pt x="236373" y="244517"/>
                  <a:pt x="266549" y="274559"/>
                  <a:pt x="303758" y="274559"/>
                </a:cubicBezTo>
                <a:cubicBezTo>
                  <a:pt x="340967" y="274559"/>
                  <a:pt x="371054" y="244517"/>
                  <a:pt x="371054" y="207277"/>
                </a:cubicBezTo>
                <a:cubicBezTo>
                  <a:pt x="371054" y="170125"/>
                  <a:pt x="340967" y="139994"/>
                  <a:pt x="303758" y="139994"/>
                </a:cubicBezTo>
                <a:close/>
                <a:moveTo>
                  <a:pt x="282839" y="68801"/>
                </a:moveTo>
                <a:lnTo>
                  <a:pt x="303669" y="68801"/>
                </a:lnTo>
                <a:lnTo>
                  <a:pt x="303847" y="68801"/>
                </a:lnTo>
                <a:lnTo>
                  <a:pt x="324588" y="68801"/>
                </a:lnTo>
                <a:lnTo>
                  <a:pt x="327703" y="99465"/>
                </a:lnTo>
                <a:cubicBezTo>
                  <a:pt x="340522" y="102309"/>
                  <a:pt x="352450" y="107375"/>
                  <a:pt x="363221" y="114219"/>
                </a:cubicBezTo>
                <a:lnTo>
                  <a:pt x="387166" y="94665"/>
                </a:lnTo>
                <a:lnTo>
                  <a:pt x="416541" y="124085"/>
                </a:lnTo>
                <a:lnTo>
                  <a:pt x="396958" y="147993"/>
                </a:lnTo>
                <a:cubicBezTo>
                  <a:pt x="403812" y="158748"/>
                  <a:pt x="408797" y="170658"/>
                  <a:pt x="411645" y="183457"/>
                </a:cubicBezTo>
                <a:lnTo>
                  <a:pt x="442445" y="186479"/>
                </a:lnTo>
                <a:lnTo>
                  <a:pt x="442445" y="228075"/>
                </a:lnTo>
                <a:lnTo>
                  <a:pt x="411645" y="231185"/>
                </a:lnTo>
                <a:cubicBezTo>
                  <a:pt x="408886" y="243984"/>
                  <a:pt x="403812" y="255894"/>
                  <a:pt x="396958" y="266649"/>
                </a:cubicBezTo>
                <a:lnTo>
                  <a:pt x="416541" y="290558"/>
                </a:lnTo>
                <a:lnTo>
                  <a:pt x="387166" y="319977"/>
                </a:lnTo>
                <a:lnTo>
                  <a:pt x="363221" y="300423"/>
                </a:lnTo>
                <a:cubicBezTo>
                  <a:pt x="352450" y="307267"/>
                  <a:pt x="340522" y="312333"/>
                  <a:pt x="327703" y="315177"/>
                </a:cubicBezTo>
                <a:lnTo>
                  <a:pt x="324588" y="345841"/>
                </a:lnTo>
                <a:lnTo>
                  <a:pt x="303847" y="345841"/>
                </a:lnTo>
                <a:lnTo>
                  <a:pt x="303669" y="345841"/>
                </a:lnTo>
                <a:lnTo>
                  <a:pt x="282839" y="345841"/>
                </a:lnTo>
                <a:lnTo>
                  <a:pt x="279813" y="315177"/>
                </a:lnTo>
                <a:cubicBezTo>
                  <a:pt x="266994" y="312333"/>
                  <a:pt x="254977" y="307267"/>
                  <a:pt x="244295" y="300423"/>
                </a:cubicBezTo>
                <a:lnTo>
                  <a:pt x="220350" y="319977"/>
                </a:lnTo>
                <a:lnTo>
                  <a:pt x="190886" y="290558"/>
                </a:lnTo>
                <a:lnTo>
                  <a:pt x="210558" y="266649"/>
                </a:lnTo>
                <a:cubicBezTo>
                  <a:pt x="203704" y="255894"/>
                  <a:pt x="198630" y="243984"/>
                  <a:pt x="195782" y="231185"/>
                </a:cubicBezTo>
                <a:lnTo>
                  <a:pt x="164982" y="228075"/>
                </a:lnTo>
                <a:lnTo>
                  <a:pt x="164982" y="186568"/>
                </a:lnTo>
                <a:lnTo>
                  <a:pt x="195782" y="183457"/>
                </a:lnTo>
                <a:cubicBezTo>
                  <a:pt x="198630" y="170658"/>
                  <a:pt x="203704" y="158748"/>
                  <a:pt x="210558" y="147993"/>
                </a:cubicBezTo>
                <a:lnTo>
                  <a:pt x="190886" y="124085"/>
                </a:lnTo>
                <a:lnTo>
                  <a:pt x="220350" y="94665"/>
                </a:lnTo>
                <a:lnTo>
                  <a:pt x="244295" y="114219"/>
                </a:lnTo>
                <a:cubicBezTo>
                  <a:pt x="254977" y="107375"/>
                  <a:pt x="266905" y="102309"/>
                  <a:pt x="279813" y="99465"/>
                </a:cubicBezTo>
                <a:close/>
                <a:moveTo>
                  <a:pt x="38005" y="37951"/>
                </a:moveTo>
                <a:lnTo>
                  <a:pt x="38005" y="376049"/>
                </a:lnTo>
                <a:lnTo>
                  <a:pt x="569634" y="376049"/>
                </a:lnTo>
                <a:lnTo>
                  <a:pt x="569634" y="37951"/>
                </a:lnTo>
                <a:close/>
                <a:moveTo>
                  <a:pt x="28482" y="0"/>
                </a:moveTo>
                <a:lnTo>
                  <a:pt x="579157" y="0"/>
                </a:lnTo>
                <a:cubicBezTo>
                  <a:pt x="594822" y="0"/>
                  <a:pt x="607639" y="12799"/>
                  <a:pt x="607639" y="28441"/>
                </a:cubicBezTo>
                <a:lnTo>
                  <a:pt x="607639" y="385559"/>
                </a:lnTo>
                <a:cubicBezTo>
                  <a:pt x="607639" y="401202"/>
                  <a:pt x="594822" y="414000"/>
                  <a:pt x="579157" y="414000"/>
                </a:cubicBezTo>
                <a:lnTo>
                  <a:pt x="351304" y="414000"/>
                </a:lnTo>
                <a:lnTo>
                  <a:pt x="351304" y="479593"/>
                </a:lnTo>
                <a:lnTo>
                  <a:pt x="437906" y="479593"/>
                </a:lnTo>
                <a:lnTo>
                  <a:pt x="437906" y="517456"/>
                </a:lnTo>
                <a:lnTo>
                  <a:pt x="169733" y="517456"/>
                </a:lnTo>
                <a:lnTo>
                  <a:pt x="169733" y="479593"/>
                </a:lnTo>
                <a:lnTo>
                  <a:pt x="256335" y="479593"/>
                </a:lnTo>
                <a:lnTo>
                  <a:pt x="256335" y="414000"/>
                </a:lnTo>
                <a:lnTo>
                  <a:pt x="28482" y="414000"/>
                </a:lnTo>
                <a:cubicBezTo>
                  <a:pt x="12817" y="414000"/>
                  <a:pt x="0" y="401202"/>
                  <a:pt x="0" y="385559"/>
                </a:cubicBezTo>
                <a:lnTo>
                  <a:pt x="0" y="28441"/>
                </a:lnTo>
                <a:cubicBezTo>
                  <a:pt x="0" y="12799"/>
                  <a:pt x="12817" y="0"/>
                  <a:pt x="28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endParaRPr>
          </a:p>
        </p:txBody>
      </p:sp>
      <p:sp>
        <p:nvSpPr>
          <p:cNvPr id="24" name="文本框 23"/>
          <p:cNvSpPr txBox="1"/>
          <p:nvPr/>
        </p:nvSpPr>
        <p:spPr>
          <a:xfrm>
            <a:off x="5388080" y="1713822"/>
            <a:ext cx="902581" cy="50673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solidFill>
                  <a:schemeClr val="tx1">
                    <a:lumMod val="85000"/>
                    <a:lumOff val="15000"/>
                  </a:schemeClr>
                </a:solidFill>
                <a:latin typeface="印品黑体" panose="00000500000000000000" pitchFamily="2" charset="-122"/>
                <a:ea typeface="印品黑体" panose="00000500000000000000" pitchFamily="2" charset="-122"/>
              </a:defRPr>
            </a:lvl1pPr>
          </a:lstStyle>
          <a:p>
            <a:r>
              <a:rPr lang="zh-CN" altLang="en-US" sz="1350" dirty="0">
                <a:solidFill>
                  <a:schemeClr val="bg1"/>
                </a:solidFill>
              </a:rPr>
              <a:t>已提出的教育主张</a:t>
            </a:r>
            <a:endParaRPr lang="zh-CN" altLang="en-US" sz="1350" dirty="0">
              <a:solidFill>
                <a:schemeClr val="bg1"/>
              </a:solidFill>
            </a:endParaRPr>
          </a:p>
        </p:txBody>
      </p:sp>
      <p:sp>
        <p:nvSpPr>
          <p:cNvPr id="25" name="文本框 24"/>
          <p:cNvSpPr txBox="1"/>
          <p:nvPr/>
        </p:nvSpPr>
        <p:spPr>
          <a:xfrm>
            <a:off x="5388080" y="2748915"/>
            <a:ext cx="902581" cy="50673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solidFill>
                  <a:schemeClr val="tx1">
                    <a:lumMod val="85000"/>
                    <a:lumOff val="15000"/>
                  </a:schemeClr>
                </a:solidFill>
                <a:latin typeface="印品黑体" panose="00000500000000000000" pitchFamily="2" charset="-122"/>
                <a:ea typeface="印品黑体" panose="00000500000000000000" pitchFamily="2" charset="-122"/>
              </a:defRPr>
            </a:lvl1pPr>
          </a:lstStyle>
          <a:p>
            <a:r>
              <a:rPr lang="zh-CN" altLang="en-US" sz="1350" dirty="0">
                <a:solidFill>
                  <a:schemeClr val="bg1"/>
                </a:solidFill>
              </a:rPr>
              <a:t>已进行的课题研究</a:t>
            </a:r>
            <a:endParaRPr lang="zh-CN" altLang="en-US" sz="1350" dirty="0">
              <a:solidFill>
                <a:schemeClr val="bg1"/>
              </a:solidFill>
            </a:endParaRPr>
          </a:p>
        </p:txBody>
      </p:sp>
      <p:sp>
        <p:nvSpPr>
          <p:cNvPr id="26" name="文本框 25"/>
          <p:cNvSpPr txBox="1"/>
          <p:nvPr/>
        </p:nvSpPr>
        <p:spPr>
          <a:xfrm>
            <a:off x="5388080" y="3776157"/>
            <a:ext cx="902581" cy="50673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solidFill>
                  <a:schemeClr val="tx1">
                    <a:lumMod val="85000"/>
                    <a:lumOff val="15000"/>
                  </a:schemeClr>
                </a:solidFill>
                <a:latin typeface="印品黑体" panose="00000500000000000000" pitchFamily="2" charset="-122"/>
                <a:ea typeface="印品黑体" panose="00000500000000000000" pitchFamily="2" charset="-122"/>
              </a:defRPr>
            </a:lvl1pPr>
          </a:lstStyle>
          <a:p>
            <a:r>
              <a:rPr lang="zh-CN" altLang="en-US" sz="1350" dirty="0">
                <a:solidFill>
                  <a:schemeClr val="bg1"/>
                </a:solidFill>
              </a:rPr>
              <a:t>已发现的培养策略</a:t>
            </a:r>
            <a:endParaRPr lang="zh-CN" altLang="en-US" sz="1350" dirty="0">
              <a:solidFill>
                <a:schemeClr val="bg1"/>
              </a:solidFill>
            </a:endParaRPr>
          </a:p>
        </p:txBody>
      </p:sp>
      <p:sp>
        <p:nvSpPr>
          <p:cNvPr id="28" name="文本框 27"/>
          <p:cNvSpPr txBox="1"/>
          <p:nvPr/>
        </p:nvSpPr>
        <p:spPr>
          <a:xfrm>
            <a:off x="1854835" y="2359660"/>
            <a:ext cx="1898015" cy="299085"/>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solidFill>
                  <a:schemeClr val="tx1">
                    <a:lumMod val="85000"/>
                    <a:lumOff val="15000"/>
                  </a:schemeClr>
                </a:solidFill>
                <a:latin typeface="印品黑体" panose="00000500000000000000" pitchFamily="2" charset="-122"/>
                <a:ea typeface="印品黑体" panose="00000500000000000000" pitchFamily="2" charset="-122"/>
              </a:defRPr>
            </a:lvl1pPr>
          </a:lstStyle>
          <a:p>
            <a:r>
              <a:rPr lang="zh-CN" altLang="en-US" sz="1350" dirty="0">
                <a:solidFill>
                  <a:schemeClr val="bg1"/>
                </a:solidFill>
              </a:rPr>
              <a:t>国外对思维的相关研究</a:t>
            </a:r>
            <a:endParaRPr lang="zh-CN" altLang="en-US" sz="1350" dirty="0">
              <a:solidFill>
                <a:schemeClr val="bg1"/>
              </a:solidFill>
            </a:endParaRPr>
          </a:p>
        </p:txBody>
      </p:sp>
      <p:pic>
        <p:nvPicPr>
          <p:cNvPr id="1073742851" name="图片 1073742850" descr="9C2F20CA8837A6D4AF7BE89AB50055FB"/>
          <p:cNvPicPr>
            <a:picLocks noChangeAspect="1"/>
          </p:cNvPicPr>
          <p:nvPr/>
        </p:nvPicPr>
        <p:blipFill>
          <a:blip r:embed="rId1"/>
          <a:stretch>
            <a:fillRect/>
          </a:stretch>
        </p:blipFill>
        <p:spPr>
          <a:xfrm>
            <a:off x="6350" y="3554095"/>
            <a:ext cx="4300855" cy="1589405"/>
          </a:xfrm>
          <a:prstGeom prst="rect">
            <a:avLst/>
          </a:prstGeom>
          <a:noFill/>
          <a:ln w="9525">
            <a:noFill/>
          </a:ln>
        </p:spPr>
      </p:pic>
      <p:grpSp>
        <p:nvGrpSpPr>
          <p:cNvPr id="43" name="组合 42"/>
          <p:cNvGrpSpPr/>
          <p:nvPr/>
        </p:nvGrpSpPr>
        <p:grpSpPr>
          <a:xfrm>
            <a:off x="251520" y="210918"/>
            <a:ext cx="360040" cy="344608"/>
            <a:chOff x="251520" y="210918"/>
            <a:chExt cx="360040" cy="344608"/>
          </a:xfrm>
        </p:grpSpPr>
        <p:sp>
          <p:nvSpPr>
            <p:cNvPr id="44" name="矩形 43"/>
            <p:cNvSpPr/>
            <p:nvPr/>
          </p:nvSpPr>
          <p:spPr>
            <a:xfrm>
              <a:off x="251520" y="210918"/>
              <a:ext cx="288032" cy="252477"/>
            </a:xfrm>
            <a:prstGeom prst="rect">
              <a:avLst/>
            </a:prstGeom>
            <a:no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矩形 44"/>
            <p:cNvSpPr/>
            <p:nvPr/>
          </p:nvSpPr>
          <p:spPr>
            <a:xfrm>
              <a:off x="403920" y="354934"/>
              <a:ext cx="207640" cy="200592"/>
            </a:xfrm>
            <a:prstGeom prst="rect">
              <a:avLst/>
            </a:prstGeom>
            <a:solidFill>
              <a:srgbClr val="2E6CB5"/>
            </a:solidFill>
            <a:ln>
              <a:solidFill>
                <a:srgbClr val="2E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46" name="直接连接符 45"/>
          <p:cNvCxnSpPr/>
          <p:nvPr/>
        </p:nvCxnSpPr>
        <p:spPr>
          <a:xfrm>
            <a:off x="679273" y="555526"/>
            <a:ext cx="8285215" cy="0"/>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70843" y="62454"/>
            <a:ext cx="2722880" cy="553085"/>
          </a:xfrm>
          <a:prstGeom prst="rect">
            <a:avLst/>
          </a:prstGeom>
        </p:spPr>
        <p:txBody>
          <a:bodyPr wrap="none">
            <a:spAutoFit/>
          </a:bodyPr>
          <a:p>
            <a:pPr marL="0" lvl="1" defTabSz="457200">
              <a:lnSpc>
                <a:spcPct val="150000"/>
              </a:lnSpc>
            </a:pPr>
            <a:r>
              <a:rPr lang="zh-CN" altLang="en-US" sz="2000" dirty="0">
                <a:solidFill>
                  <a:srgbClr val="2E6CB5"/>
                </a:solidFill>
                <a:latin typeface="微软雅黑" panose="020B0503020204020204" pitchFamily="34" charset="-122"/>
                <a:ea typeface="微软雅黑" panose="020B0503020204020204" pitchFamily="34" charset="-122"/>
              </a:rPr>
              <a:t>国外同一研究领域现状</a:t>
            </a:r>
            <a:endParaRPr lang="zh-CN" altLang="en-US" sz="2000" dirty="0">
              <a:solidFill>
                <a:srgbClr val="2E6CB5"/>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844675" y="3263900"/>
            <a:ext cx="1979930" cy="299085"/>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solidFill>
                  <a:schemeClr val="tx1">
                    <a:lumMod val="85000"/>
                    <a:lumOff val="15000"/>
                  </a:schemeClr>
                </a:solidFill>
                <a:latin typeface="印品黑体" panose="00000500000000000000" pitchFamily="2" charset="-122"/>
                <a:ea typeface="印品黑体" panose="00000500000000000000" pitchFamily="2" charset="-122"/>
              </a:defRPr>
            </a:lvl1pPr>
          </a:lstStyle>
          <a:p>
            <a:r>
              <a:rPr lang="zh-CN" altLang="en-US" sz="1350" dirty="0">
                <a:solidFill>
                  <a:schemeClr val="bg1"/>
                </a:solidFill>
              </a:rPr>
              <a:t>国内对思维的相关研究</a:t>
            </a:r>
            <a:endParaRPr lang="zh-CN" altLang="en-US" sz="1350" dirty="0">
              <a:solidFill>
                <a:schemeClr val="bg1"/>
              </a:solidFill>
            </a:endParaRPr>
          </a:p>
        </p:txBody>
      </p:sp>
      <p:grpSp>
        <p:nvGrpSpPr>
          <p:cNvPr id="121" name="Group 71"/>
          <p:cNvGrpSpPr/>
          <p:nvPr/>
        </p:nvGrpSpPr>
        <p:grpSpPr>
          <a:xfrm rot="2760000" flipH="1">
            <a:off x="2758470" y="1506810"/>
            <a:ext cx="1149425" cy="252067"/>
            <a:chOff x="6508376" y="1129553"/>
            <a:chExt cx="1532965" cy="336176"/>
          </a:xfrm>
        </p:grpSpPr>
        <p:cxnSp>
          <p:nvCxnSpPr>
            <p:cNvPr id="122" name="Straight Connector 72"/>
            <p:cNvCxnSpPr/>
            <p:nvPr/>
          </p:nvCxnSpPr>
          <p:spPr>
            <a:xfrm flipV="1">
              <a:off x="6508376" y="1129553"/>
              <a:ext cx="336177" cy="336176"/>
            </a:xfrm>
            <a:prstGeom prst="line">
              <a:avLst/>
            </a:prstGeom>
            <a:noFill/>
            <a:ln w="6350" cap="flat" cmpd="sng" algn="ctr">
              <a:solidFill>
                <a:schemeClr val="bg1">
                  <a:lumMod val="50000"/>
                </a:schemeClr>
              </a:solidFill>
              <a:prstDash val="solid"/>
              <a:miter lim="800000"/>
            </a:ln>
            <a:effectLst/>
          </p:spPr>
        </p:cxnSp>
        <p:cxnSp>
          <p:nvCxnSpPr>
            <p:cNvPr id="123" name="Straight Connector 73"/>
            <p:cNvCxnSpPr/>
            <p:nvPr/>
          </p:nvCxnSpPr>
          <p:spPr>
            <a:xfrm>
              <a:off x="6844553" y="1129553"/>
              <a:ext cx="1196788" cy="0"/>
            </a:xfrm>
            <a:prstGeom prst="line">
              <a:avLst/>
            </a:prstGeom>
            <a:noFill/>
            <a:ln w="6350" cap="flat" cmpd="sng" algn="ctr">
              <a:solidFill>
                <a:schemeClr val="bg1">
                  <a:lumMod val="50000"/>
                </a:schemeClr>
              </a:solidFill>
              <a:prstDash val="solid"/>
              <a:miter lim="800000"/>
            </a:ln>
            <a:effectLst/>
          </p:spPr>
        </p:cxnSp>
      </p:grpSp>
      <p:sp>
        <p:nvSpPr>
          <p:cNvPr id="48" name="文本框 47"/>
          <p:cNvSpPr txBox="1"/>
          <p:nvPr/>
        </p:nvSpPr>
        <p:spPr>
          <a:xfrm>
            <a:off x="1259840" y="763270"/>
            <a:ext cx="2412365" cy="368300"/>
          </a:xfrm>
          <a:prstGeom prst="rect">
            <a:avLst/>
          </a:prstGeom>
          <a:noFill/>
        </p:spPr>
        <p:txBody>
          <a:bodyPr wrap="square" rtlCol="0">
            <a:spAutoFit/>
          </a:bodyPr>
          <a:p>
            <a:r>
              <a:rPr lang="zh-CN" altLang="en-US"/>
              <a:t>杜威《我们如何思维》</a:t>
            </a:r>
            <a:endParaRPr lang="zh-CN" altLang="en-US"/>
          </a:p>
        </p:txBody>
      </p:sp>
      <p:cxnSp>
        <p:nvCxnSpPr>
          <p:cNvPr id="127" name="Straight Connector 73"/>
          <p:cNvCxnSpPr/>
          <p:nvPr/>
        </p:nvCxnSpPr>
        <p:spPr>
          <a:xfrm flipH="1" flipV="1">
            <a:off x="2339975" y="1707515"/>
            <a:ext cx="791845" cy="432435"/>
          </a:xfrm>
          <a:prstGeom prst="line">
            <a:avLst/>
          </a:prstGeom>
          <a:noFill/>
          <a:ln w="6350" cap="flat" cmpd="sng" algn="ctr">
            <a:solidFill>
              <a:schemeClr val="bg1">
                <a:lumMod val="50000"/>
              </a:schemeClr>
            </a:solidFill>
            <a:prstDash val="solid"/>
            <a:miter lim="800000"/>
          </a:ln>
          <a:effectLst/>
        </p:spPr>
      </p:cxnSp>
      <p:sp>
        <p:nvSpPr>
          <p:cNvPr id="49" name="文本框 48"/>
          <p:cNvSpPr txBox="1"/>
          <p:nvPr/>
        </p:nvSpPr>
        <p:spPr>
          <a:xfrm>
            <a:off x="459740" y="1348740"/>
            <a:ext cx="2708275" cy="368300"/>
          </a:xfrm>
          <a:prstGeom prst="rect">
            <a:avLst/>
          </a:prstGeom>
          <a:noFill/>
        </p:spPr>
        <p:txBody>
          <a:bodyPr wrap="square" rtlCol="0">
            <a:spAutoFit/>
          </a:bodyPr>
          <a:p>
            <a:r>
              <a:rPr lang="zh-CN" altLang="en-US"/>
              <a:t>布卢姆等人认知目标分类</a:t>
            </a:r>
            <a:endParaRPr lang="zh-CN" altLang="en-US"/>
          </a:p>
        </p:txBody>
      </p:sp>
      <p:grpSp>
        <p:nvGrpSpPr>
          <p:cNvPr id="124" name="Group 74"/>
          <p:cNvGrpSpPr/>
          <p:nvPr/>
        </p:nvGrpSpPr>
        <p:grpSpPr>
          <a:xfrm flipH="1" flipV="1">
            <a:off x="1503710" y="2602417"/>
            <a:ext cx="1080120" cy="277900"/>
            <a:chOff x="6508376" y="1129553"/>
            <a:chExt cx="1546412" cy="336176"/>
          </a:xfrm>
        </p:grpSpPr>
        <p:cxnSp>
          <p:nvCxnSpPr>
            <p:cNvPr id="125" name="Straight Connector 75"/>
            <p:cNvCxnSpPr/>
            <p:nvPr/>
          </p:nvCxnSpPr>
          <p:spPr>
            <a:xfrm flipV="1">
              <a:off x="6508376" y="1129553"/>
              <a:ext cx="336177" cy="336176"/>
            </a:xfrm>
            <a:prstGeom prst="line">
              <a:avLst/>
            </a:prstGeom>
            <a:noFill/>
            <a:ln w="6350" cap="flat" cmpd="sng" algn="ctr">
              <a:solidFill>
                <a:schemeClr val="bg1">
                  <a:lumMod val="50000"/>
                </a:schemeClr>
              </a:solidFill>
              <a:prstDash val="solid"/>
              <a:miter lim="800000"/>
            </a:ln>
            <a:effectLst/>
          </p:spPr>
        </p:cxnSp>
        <p:cxnSp>
          <p:nvCxnSpPr>
            <p:cNvPr id="126" name="Straight Connector 76"/>
            <p:cNvCxnSpPr/>
            <p:nvPr/>
          </p:nvCxnSpPr>
          <p:spPr>
            <a:xfrm>
              <a:off x="6858000" y="1129553"/>
              <a:ext cx="1196788" cy="0"/>
            </a:xfrm>
            <a:prstGeom prst="line">
              <a:avLst/>
            </a:prstGeom>
            <a:noFill/>
            <a:ln w="6350" cap="flat" cmpd="sng" algn="ctr">
              <a:solidFill>
                <a:schemeClr val="bg1">
                  <a:lumMod val="50000"/>
                </a:schemeClr>
              </a:solidFill>
              <a:prstDash val="solid"/>
              <a:miter lim="800000"/>
            </a:ln>
            <a:effectLst/>
          </p:spPr>
        </p:cxnSp>
      </p:grpSp>
      <p:sp>
        <p:nvSpPr>
          <p:cNvPr id="50" name="文本框 49"/>
          <p:cNvSpPr txBox="1"/>
          <p:nvPr/>
        </p:nvSpPr>
        <p:spPr>
          <a:xfrm>
            <a:off x="179705" y="2067560"/>
            <a:ext cx="1652905" cy="922020"/>
          </a:xfrm>
          <a:prstGeom prst="rect">
            <a:avLst/>
          </a:prstGeom>
          <a:noFill/>
        </p:spPr>
        <p:txBody>
          <a:bodyPr wrap="square" rtlCol="0">
            <a:spAutoFit/>
          </a:bodyPr>
          <a:p>
            <a:r>
              <a:rPr lang="zh-CN" altLang="en-US"/>
              <a:t>戴维等教授对高阶思维培养的关注</a:t>
            </a:r>
            <a:endParaRPr lang="zh-CN" altLang="en-US"/>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1"/>
                                        </p:tgtEl>
                                        <p:attrNameLst>
                                          <p:attrName>style.visibility</p:attrName>
                                        </p:attrNameLst>
                                      </p:cBhvr>
                                      <p:to>
                                        <p:strVal val="visible"/>
                                      </p:to>
                                    </p:set>
                                    <p:anim calcmode="lin" valueType="num">
                                      <p:cBhvr additive="base">
                                        <p:cTn id="29" dur="500" fill="hold"/>
                                        <p:tgtEl>
                                          <p:spTgt spid="121"/>
                                        </p:tgtEl>
                                        <p:attrNameLst>
                                          <p:attrName>ppt_x</p:attrName>
                                        </p:attrNameLst>
                                      </p:cBhvr>
                                      <p:tavLst>
                                        <p:tav tm="0">
                                          <p:val>
                                            <p:strVal val="#ppt_x"/>
                                          </p:val>
                                        </p:tav>
                                        <p:tav tm="100000">
                                          <p:val>
                                            <p:strVal val="#ppt_x"/>
                                          </p:val>
                                        </p:tav>
                                      </p:tavLst>
                                    </p:anim>
                                    <p:anim calcmode="lin" valueType="num">
                                      <p:cBhvr additive="base">
                                        <p:cTn id="30" dur="500" fill="hold"/>
                                        <p:tgtEl>
                                          <p:spTgt spid="1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7"/>
                                        </p:tgtEl>
                                        <p:attrNameLst>
                                          <p:attrName>style.visibility</p:attrName>
                                        </p:attrNameLst>
                                      </p:cBhvr>
                                      <p:to>
                                        <p:strVal val="visible"/>
                                      </p:to>
                                    </p:set>
                                    <p:anim calcmode="lin" valueType="num">
                                      <p:cBhvr additive="base">
                                        <p:cTn id="39" dur="500" fill="hold"/>
                                        <p:tgtEl>
                                          <p:spTgt spid="127"/>
                                        </p:tgtEl>
                                        <p:attrNameLst>
                                          <p:attrName>ppt_x</p:attrName>
                                        </p:attrNameLst>
                                      </p:cBhvr>
                                      <p:tavLst>
                                        <p:tav tm="0">
                                          <p:val>
                                            <p:strVal val="#ppt_x"/>
                                          </p:val>
                                        </p:tav>
                                        <p:tav tm="100000">
                                          <p:val>
                                            <p:strVal val="#ppt_x"/>
                                          </p:val>
                                        </p:tav>
                                      </p:tavLst>
                                    </p:anim>
                                    <p:anim calcmode="lin" valueType="num">
                                      <p:cBhvr additive="base">
                                        <p:cTn id="40" dur="500" fill="hold"/>
                                        <p:tgtEl>
                                          <p:spTgt spid="1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4"/>
                                        </p:tgtEl>
                                        <p:attrNameLst>
                                          <p:attrName>style.visibility</p:attrName>
                                        </p:attrNameLst>
                                      </p:cBhvr>
                                      <p:to>
                                        <p:strVal val="visible"/>
                                      </p:to>
                                    </p:set>
                                    <p:anim calcmode="lin" valueType="num">
                                      <p:cBhvr additive="base">
                                        <p:cTn id="49" dur="500" fill="hold"/>
                                        <p:tgtEl>
                                          <p:spTgt spid="124"/>
                                        </p:tgtEl>
                                        <p:attrNameLst>
                                          <p:attrName>ppt_x</p:attrName>
                                        </p:attrNameLst>
                                      </p:cBhvr>
                                      <p:tavLst>
                                        <p:tav tm="0">
                                          <p:val>
                                            <p:strVal val="#ppt_x"/>
                                          </p:val>
                                        </p:tav>
                                        <p:tav tm="100000">
                                          <p:val>
                                            <p:strVal val="#ppt_x"/>
                                          </p:val>
                                        </p:tav>
                                      </p:tavLst>
                                    </p:anim>
                                    <p:anim calcmode="lin" valueType="num">
                                      <p:cBhvr additive="base">
                                        <p:cTn id="50" dur="500" fill="hold"/>
                                        <p:tgtEl>
                                          <p:spTgt spid="1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fill="hold"/>
                                        <p:tgtEl>
                                          <p:spTgt spid="50"/>
                                        </p:tgtEl>
                                        <p:attrNameLst>
                                          <p:attrName>ppt_x</p:attrName>
                                        </p:attrNameLst>
                                      </p:cBhvr>
                                      <p:tavLst>
                                        <p:tav tm="0">
                                          <p:val>
                                            <p:strVal val="#ppt_x"/>
                                          </p:val>
                                        </p:tav>
                                        <p:tav tm="100000">
                                          <p:val>
                                            <p:strVal val="#ppt_x"/>
                                          </p:val>
                                        </p:tav>
                                      </p:tavLst>
                                    </p:anim>
                                    <p:anim calcmode="lin" valueType="num">
                                      <p:cBhvr additive="base">
                                        <p:cTn id="5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73742851"/>
                                        </p:tgtEl>
                                        <p:attrNameLst>
                                          <p:attrName>style.visibility</p:attrName>
                                        </p:attrNameLst>
                                      </p:cBhvr>
                                      <p:to>
                                        <p:strVal val="visible"/>
                                      </p:to>
                                    </p:set>
                                    <p:anim calcmode="lin" valueType="num">
                                      <p:cBhvr additive="base">
                                        <p:cTn id="77" dur="500" fill="hold"/>
                                        <p:tgtEl>
                                          <p:spTgt spid="1073742851"/>
                                        </p:tgtEl>
                                        <p:attrNameLst>
                                          <p:attrName>ppt_x</p:attrName>
                                        </p:attrNameLst>
                                      </p:cBhvr>
                                      <p:tavLst>
                                        <p:tav tm="0">
                                          <p:val>
                                            <p:strVal val="#ppt_x"/>
                                          </p:val>
                                        </p:tav>
                                        <p:tav tm="100000">
                                          <p:val>
                                            <p:strVal val="#ppt_x"/>
                                          </p:val>
                                        </p:tav>
                                      </p:tavLst>
                                    </p:anim>
                                    <p:anim calcmode="lin" valueType="num">
                                      <p:cBhvr additive="base">
                                        <p:cTn id="78" dur="500" fill="hold"/>
                                        <p:tgtEl>
                                          <p:spTgt spid="107374285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additive="base">
                                        <p:cTn id="87" dur="500" fill="hold"/>
                                        <p:tgtEl>
                                          <p:spTgt spid="3"/>
                                        </p:tgtEl>
                                        <p:attrNameLst>
                                          <p:attrName>ppt_x</p:attrName>
                                        </p:attrNameLst>
                                      </p:cBhvr>
                                      <p:tavLst>
                                        <p:tav tm="0">
                                          <p:val>
                                            <p:strVal val="#ppt_x"/>
                                          </p:val>
                                        </p:tav>
                                        <p:tav tm="100000">
                                          <p:val>
                                            <p:strVal val="#ppt_x"/>
                                          </p:val>
                                        </p:tav>
                                      </p:tavLst>
                                    </p:anim>
                                    <p:anim calcmode="lin" valueType="num">
                                      <p:cBhvr additive="base">
                                        <p:cTn id="88" dur="500" fill="hold"/>
                                        <p:tgtEl>
                                          <p:spTgt spid="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500" fill="hold"/>
                                        <p:tgtEl>
                                          <p:spTgt spid="7"/>
                                        </p:tgtEl>
                                        <p:attrNameLst>
                                          <p:attrName>ppt_x</p:attrName>
                                        </p:attrNameLst>
                                      </p:cBhvr>
                                      <p:tavLst>
                                        <p:tav tm="0">
                                          <p:val>
                                            <p:strVal val="#ppt_x"/>
                                          </p:val>
                                        </p:tav>
                                        <p:tav tm="100000">
                                          <p:val>
                                            <p:strVal val="#ppt_x"/>
                                          </p:val>
                                        </p:tav>
                                      </p:tavLst>
                                    </p:anim>
                                    <p:anim calcmode="lin" valueType="num">
                                      <p:cBhvr additive="base">
                                        <p:cTn id="102" dur="500" fill="hold"/>
                                        <p:tgtEl>
                                          <p:spTgt spid="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additive="base">
                                        <p:cTn id="105" dur="500" fill="hold"/>
                                        <p:tgtEl>
                                          <p:spTgt spid="21"/>
                                        </p:tgtEl>
                                        <p:attrNameLst>
                                          <p:attrName>ppt_x</p:attrName>
                                        </p:attrNameLst>
                                      </p:cBhvr>
                                      <p:tavLst>
                                        <p:tav tm="0">
                                          <p:val>
                                            <p:strVal val="#ppt_x"/>
                                          </p:val>
                                        </p:tav>
                                        <p:tav tm="100000">
                                          <p:val>
                                            <p:strVal val="#ppt_x"/>
                                          </p:val>
                                        </p:tav>
                                      </p:tavLst>
                                    </p:anim>
                                    <p:anim calcmode="lin" valueType="num">
                                      <p:cBhvr additive="base">
                                        <p:cTn id="106" dur="500" fill="hold"/>
                                        <p:tgtEl>
                                          <p:spTgt spid="2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8"/>
                                        </p:tgtEl>
                                        <p:attrNameLst>
                                          <p:attrName>style.visibility</p:attrName>
                                        </p:attrNameLst>
                                      </p:cBhvr>
                                      <p:to>
                                        <p:strVal val="visible"/>
                                      </p:to>
                                    </p:set>
                                    <p:anim calcmode="lin" valueType="num">
                                      <p:cBhvr additive="base">
                                        <p:cTn id="113" dur="500" fill="hold"/>
                                        <p:tgtEl>
                                          <p:spTgt spid="8"/>
                                        </p:tgtEl>
                                        <p:attrNameLst>
                                          <p:attrName>ppt_x</p:attrName>
                                        </p:attrNameLst>
                                      </p:cBhvr>
                                      <p:tavLst>
                                        <p:tav tm="0">
                                          <p:val>
                                            <p:strVal val="#ppt_x"/>
                                          </p:val>
                                        </p:tav>
                                        <p:tav tm="100000">
                                          <p:val>
                                            <p:strVal val="#ppt_x"/>
                                          </p:val>
                                        </p:tav>
                                      </p:tavLst>
                                    </p:anim>
                                    <p:anim calcmode="lin" valueType="num">
                                      <p:cBhvr additive="base">
                                        <p:cTn id="1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6"/>
                                        </p:tgtEl>
                                        <p:attrNameLst>
                                          <p:attrName>style.visibility</p:attrName>
                                        </p:attrNameLst>
                                      </p:cBhvr>
                                      <p:to>
                                        <p:strVal val="visible"/>
                                      </p:to>
                                    </p:set>
                                    <p:anim calcmode="lin" valueType="num">
                                      <p:cBhvr additive="base">
                                        <p:cTn id="119" dur="500" fill="hold"/>
                                        <p:tgtEl>
                                          <p:spTgt spid="16"/>
                                        </p:tgtEl>
                                        <p:attrNameLst>
                                          <p:attrName>ppt_x</p:attrName>
                                        </p:attrNameLst>
                                      </p:cBhvr>
                                      <p:tavLst>
                                        <p:tav tm="0">
                                          <p:val>
                                            <p:strVal val="#ppt_x"/>
                                          </p:val>
                                        </p:tav>
                                        <p:tav tm="100000">
                                          <p:val>
                                            <p:strVal val="#ppt_x"/>
                                          </p:val>
                                        </p:tav>
                                      </p:tavLst>
                                    </p:anim>
                                    <p:anim calcmode="lin" valueType="num">
                                      <p:cBhvr additive="base">
                                        <p:cTn id="120" dur="500" fill="hold"/>
                                        <p:tgtEl>
                                          <p:spTgt spid="1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additive="base">
                                        <p:cTn id="123" dur="500" fill="hold"/>
                                        <p:tgtEl>
                                          <p:spTgt spid="22"/>
                                        </p:tgtEl>
                                        <p:attrNameLst>
                                          <p:attrName>ppt_x</p:attrName>
                                        </p:attrNameLst>
                                      </p:cBhvr>
                                      <p:tavLst>
                                        <p:tav tm="0">
                                          <p:val>
                                            <p:strVal val="#ppt_x"/>
                                          </p:val>
                                        </p:tav>
                                        <p:tav tm="100000">
                                          <p:val>
                                            <p:strVal val="#ppt_x"/>
                                          </p:val>
                                        </p:tav>
                                      </p:tavLst>
                                    </p:anim>
                                    <p:anim calcmode="lin" valueType="num">
                                      <p:cBhvr additive="base">
                                        <p:cTn id="124" dur="500" fill="hold"/>
                                        <p:tgtEl>
                                          <p:spTgt spid="2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500" fill="hold"/>
                                        <p:tgtEl>
                                          <p:spTgt spid="26"/>
                                        </p:tgtEl>
                                        <p:attrNameLst>
                                          <p:attrName>ppt_x</p:attrName>
                                        </p:attrNameLst>
                                      </p:cBhvr>
                                      <p:tavLst>
                                        <p:tav tm="0">
                                          <p:val>
                                            <p:strVal val="#ppt_x"/>
                                          </p:val>
                                        </p:tav>
                                        <p:tav tm="100000">
                                          <p:val>
                                            <p:strVal val="#ppt_x"/>
                                          </p:val>
                                        </p:tav>
                                      </p:tavLst>
                                    </p:anim>
                                    <p:anim calcmode="lin" valueType="num">
                                      <p:cBhvr additive="base">
                                        <p:cTn id="128" dur="500" fill="hold"/>
                                        <p:tgtEl>
                                          <p:spTgt spid="2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7"/>
                                        </p:tgtEl>
                                        <p:attrNameLst>
                                          <p:attrName>style.visibility</p:attrName>
                                        </p:attrNameLst>
                                      </p:cBhvr>
                                      <p:to>
                                        <p:strVal val="visible"/>
                                      </p:to>
                                    </p:set>
                                    <p:anim calcmode="lin" valueType="num">
                                      <p:cBhvr additive="base">
                                        <p:cTn id="131" dur="500" fill="hold"/>
                                        <p:tgtEl>
                                          <p:spTgt spid="17"/>
                                        </p:tgtEl>
                                        <p:attrNameLst>
                                          <p:attrName>ppt_x</p:attrName>
                                        </p:attrNameLst>
                                      </p:cBhvr>
                                      <p:tavLst>
                                        <p:tav tm="0">
                                          <p:val>
                                            <p:strVal val="#ppt_x"/>
                                          </p:val>
                                        </p:tav>
                                        <p:tav tm="100000">
                                          <p:val>
                                            <p:strVal val="#ppt_x"/>
                                          </p:val>
                                        </p:tav>
                                      </p:tavLst>
                                    </p:anim>
                                    <p:anim calcmode="lin" valueType="num">
                                      <p:cBhvr additive="base">
                                        <p:cTn id="1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8" grpId="0" animBg="1"/>
      <p:bldP spid="13" grpId="0" animBg="1"/>
      <p:bldP spid="28" grpId="0"/>
      <p:bldP spid="48" grpId="0"/>
      <p:bldP spid="49" grpId="0"/>
      <p:bldP spid="50" grpId="0"/>
      <p:bldP spid="27" grpId="0"/>
      <p:bldP spid="15" grpId="0" animBg="1"/>
      <p:bldP spid="14" grpId="0" animBg="1"/>
      <p:bldP spid="19" grpId="0" animBg="1"/>
      <p:bldP spid="4" grpId="0" bldLvl="0" animBg="1"/>
      <p:bldP spid="3" grpId="0" animBg="1"/>
      <p:bldP spid="20" grpId="0" animBg="1"/>
      <p:bldP spid="24" grpId="0"/>
      <p:bldP spid="7" grpId="0" animBg="1"/>
      <p:bldP spid="21" grpId="0" animBg="1"/>
      <p:bldP spid="25" grpId="0"/>
      <p:bldP spid="8" grpId="0" bldLvl="0" animBg="1"/>
      <p:bldP spid="16" grpId="0" animBg="1"/>
      <p:bldP spid="22" grpId="0" animBg="1"/>
      <p:bldP spid="26" grpId="0"/>
      <p:bldP spid="17" grpId="0" bldLvl="0" animBg="1"/>
    </p:bldLst>
  </p:timing>
</p:sld>
</file>

<file path=ppt/tags/tag1.xml><?xml version="1.0" encoding="utf-8"?>
<p:tagLst xmlns:p="http://schemas.openxmlformats.org/presentationml/2006/main">
  <p:tag name="MH" val="20160329142024"/>
  <p:tag name="MH_LIBRARY" val="GRAPHIC"/>
  <p:tag name="MH_ORDER" val="标题 1"/>
</p:tagLst>
</file>

<file path=ppt/tags/tag10.xml><?xml version="1.0" encoding="utf-8"?>
<p:tagLst xmlns:p="http://schemas.openxmlformats.org/presentationml/2006/main">
  <p:tag name="MH" val="20160219112043"/>
  <p:tag name="MH_LIBRARY" val="GRAPHIC"/>
  <p:tag name="MH_TYPE" val="SubTitle"/>
  <p:tag name="MH_ORDER" val="1"/>
</p:tagLst>
</file>

<file path=ppt/tags/tag11.xml><?xml version="1.0" encoding="utf-8"?>
<p:tagLst xmlns:p="http://schemas.openxmlformats.org/presentationml/2006/main">
  <p:tag name="MH" val="20160219112043"/>
  <p:tag name="MH_LIBRARY" val="GRAPHIC"/>
  <p:tag name="MH_TYPE" val="SubTitle"/>
  <p:tag name="MH_ORDER" val="1"/>
</p:tagLst>
</file>

<file path=ppt/tags/tag12.xml><?xml version="1.0" encoding="utf-8"?>
<p:tagLst xmlns:p="http://schemas.openxmlformats.org/presentationml/2006/main">
  <p:tag name="MH" val="20161117112747"/>
  <p:tag name="MH_LIBRARY" val="GRAPHIC"/>
</p:tagLst>
</file>

<file path=ppt/tags/tag13.xml><?xml version="1.0" encoding="utf-8"?>
<p:tagLst xmlns:p="http://schemas.openxmlformats.org/presentationml/2006/main">
  <p:tag name="MH" val="20161117112747"/>
  <p:tag name="MH_LIBRARY" val="GRAPHIC"/>
</p:tagLst>
</file>

<file path=ppt/tags/tag14.xml><?xml version="1.0" encoding="utf-8"?>
<p:tagLst xmlns:p="http://schemas.openxmlformats.org/presentationml/2006/main">
  <p:tag name="MH" val="20161117112747"/>
  <p:tag name="MH_LIBRARY" val="GRAPHIC"/>
</p:tagLst>
</file>

<file path=ppt/tags/tag15.xml><?xml version="1.0" encoding="utf-8"?>
<p:tagLst xmlns:p="http://schemas.openxmlformats.org/presentationml/2006/main">
  <p:tag name="MH" val="20161117112747"/>
  <p:tag name="MH_LIBRARY" val="GRAPHIC"/>
</p:tagLst>
</file>

<file path=ppt/tags/tag16.xml><?xml version="1.0" encoding="utf-8"?>
<p:tagLst xmlns:p="http://schemas.openxmlformats.org/presentationml/2006/main">
  <p:tag name="MH" val="20161117112747"/>
  <p:tag name="MH_LIBRARY" val="GRAPHIC"/>
</p:tagLst>
</file>

<file path=ppt/tags/tag17.xml><?xml version="1.0" encoding="utf-8"?>
<p:tagLst xmlns:p="http://schemas.openxmlformats.org/presentationml/2006/main">
  <p:tag name="KSO_WPP_MARK_KEY" val="bfc6a7ee-9d1e-4886-8433-f4f43f770e66"/>
  <p:tag name="COMMONDATA" val="eyJjb3VudCI6MSwiaGRpZCI6ImQ5NDk2ODBjOTY4YzIzN2Q0OGIxM2Y5NWM4MTM1YzgzIiwidXNlckNvdW50IjoxfQ=="/>
</p:tagLst>
</file>

<file path=ppt/tags/tag2.xml><?xml version="1.0" encoding="utf-8"?>
<p:tagLst xmlns:p="http://schemas.openxmlformats.org/presentationml/2006/main">
  <p:tag name="MH" val="20161117112747"/>
  <p:tag name="MH_LIBRARY" val="GRAPHIC"/>
</p:tagLst>
</file>

<file path=ppt/tags/tag3.xml><?xml version="1.0" encoding="utf-8"?>
<p:tagLst xmlns:p="http://schemas.openxmlformats.org/presentationml/2006/main">
  <p:tag name="MH_TYPE" val="#NeiR#"/>
  <p:tag name="MH_NUMBER" val="4"/>
  <p:tag name="MH" val="20151210092846"/>
  <p:tag name="MH_LIBRARY" val="GRAPHIC"/>
</p:tagLst>
</file>

<file path=ppt/tags/tag4.xml><?xml version="1.0" encoding="utf-8"?>
<p:tagLst xmlns:p="http://schemas.openxmlformats.org/presentationml/2006/main">
  <p:tag name="MH" val="20161117112747"/>
  <p:tag name="MH_LIBRARY" val="GRAPHIC"/>
</p:tagLst>
</file>

<file path=ppt/tags/tag5.xml><?xml version="1.0" encoding="utf-8"?>
<p:tagLst xmlns:p="http://schemas.openxmlformats.org/presentationml/2006/main">
  <p:tag name="MH" val="20161117112747"/>
  <p:tag name="MH_LIBRARY" val="GRAPHIC"/>
</p:tagLst>
</file>

<file path=ppt/tags/tag6.xml><?xml version="1.0" encoding="utf-8"?>
<p:tagLst xmlns:p="http://schemas.openxmlformats.org/presentationml/2006/main">
  <p:tag name="MH" val="20160219112043"/>
  <p:tag name="MH_LIBRARY" val="GRAPHIC"/>
  <p:tag name="MH_TYPE" val="SubTitle"/>
  <p:tag name="MH_ORDER" val="1"/>
</p:tagLst>
</file>

<file path=ppt/tags/tag7.xml><?xml version="1.0" encoding="utf-8"?>
<p:tagLst xmlns:p="http://schemas.openxmlformats.org/presentationml/2006/main">
  <p:tag name="MH" val="20160219112043"/>
  <p:tag name="MH_LIBRARY" val="GRAPHIC"/>
  <p:tag name="MH_TYPE" val="SubTitle"/>
  <p:tag name="MH_ORDER" val="1"/>
</p:tagLst>
</file>

<file path=ppt/tags/tag8.xml><?xml version="1.0" encoding="utf-8"?>
<p:tagLst xmlns:p="http://schemas.openxmlformats.org/presentationml/2006/main">
  <p:tag name="MH" val="20160219112043"/>
  <p:tag name="MH_LIBRARY" val="GRAPHIC"/>
  <p:tag name="MH_TYPE" val="SubTitle"/>
  <p:tag name="MH_ORDER" val="1"/>
</p:tagLst>
</file>

<file path=ppt/tags/tag9.xml><?xml version="1.0" encoding="utf-8"?>
<p:tagLst xmlns:p="http://schemas.openxmlformats.org/presentationml/2006/main">
  <p:tag name="MH" val="20160219112043"/>
  <p:tag name="MH_LIBRARY" val="GRAPHIC"/>
  <p:tag name="MH_TYPE" val="SubTitle"/>
  <p:tag name="MH_ORDER" val="1"/>
</p:tagLst>
</file>

<file path=ppt/theme/theme1.xml><?xml version="1.0" encoding="utf-8"?>
<a:theme xmlns:a="http://schemas.openxmlformats.org/drawingml/2006/main" name="Theme of zhix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透明">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A000120151104A03KPBG</Template>
  <TotalTime>0</TotalTime>
  <Words>3144</Words>
  <Application>WPS 演示</Application>
  <PresentationFormat>全屏显示(16:9)</PresentationFormat>
  <Paragraphs>306</Paragraphs>
  <Slides>34</Slides>
  <Notes>20</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34</vt:i4>
      </vt:variant>
    </vt:vector>
  </HeadingPairs>
  <TitlesOfParts>
    <vt:vector size="60" baseType="lpstr">
      <vt:lpstr>Arial</vt:lpstr>
      <vt:lpstr>宋体</vt:lpstr>
      <vt:lpstr>Wingdings</vt:lpstr>
      <vt:lpstr>微软雅黑</vt:lpstr>
      <vt:lpstr>Arial Narrow</vt:lpstr>
      <vt:lpstr>Times New Roman</vt:lpstr>
      <vt:lpstr>仿宋</vt:lpstr>
      <vt:lpstr>Segoe UI Light</vt:lpstr>
      <vt:lpstr>印品黑体</vt:lpstr>
      <vt:lpstr>黑体</vt:lpstr>
      <vt:lpstr>Arial Unicode MS</vt:lpstr>
      <vt:lpstr>Calibri</vt:lpstr>
      <vt:lpstr>Impact</vt:lpstr>
      <vt:lpstr>华文行楷</vt:lpstr>
      <vt:lpstr>Lato</vt:lpstr>
      <vt:lpstr>Open Sans Extrabold</vt:lpstr>
      <vt:lpstr>Lato Bold</vt:lpstr>
      <vt:lpstr>Segoe Print</vt:lpstr>
      <vt:lpstr>等线</vt:lpstr>
      <vt:lpstr>Lato Black</vt:lpstr>
      <vt:lpstr>Calibri</vt:lpstr>
      <vt:lpstr>思源黑体 CN Bold</vt:lpstr>
      <vt:lpstr>Arial Black</vt:lpstr>
      <vt:lpstr>等线 Light</vt:lpstr>
      <vt:lpstr>Yu Gothic UI Semibold</vt:lpstr>
      <vt:lpstr>Theme of zhixin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selina</dc:creator>
  <cp:lastModifiedBy>小小吴</cp:lastModifiedBy>
  <cp:revision>1748</cp:revision>
  <cp:lastPrinted>2019-01-14T04:36:00Z</cp:lastPrinted>
  <dcterms:created xsi:type="dcterms:W3CDTF">2014-10-27T07:39:00Z</dcterms:created>
  <dcterms:modified xsi:type="dcterms:W3CDTF">2023-06-12T11:51:17Z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KSOTemplateUUID">
    <vt:lpwstr>v1.0_mb_Z+vxl6MJ9EWI0OXFlq6gLA==</vt:lpwstr>
  </property>
  <property fmtid="{D5CDD505-2E9C-101B-9397-08002B2CF9AE}" pid="4" name="ICV">
    <vt:lpwstr>DD31C014B66244D5A0B5E896DB469687</vt:lpwstr>
  </property>
</Properties>
</file>