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87" r:id="rId5"/>
    <p:sldId id="288" r:id="rId6"/>
    <p:sldId id="289" r:id="rId7"/>
    <p:sldId id="290" r:id="rId8"/>
    <p:sldId id="301" r:id="rId9"/>
    <p:sldId id="302" r:id="rId10"/>
    <p:sldId id="303" r:id="rId11"/>
    <p:sldId id="300" r:id="rId12"/>
    <p:sldId id="269" r:id="rId13"/>
    <p:sldId id="304" r:id="rId14"/>
    <p:sldId id="292" r:id="rId15"/>
    <p:sldId id="270" r:id="rId16"/>
    <p:sldId id="262" r:id="rId17"/>
    <p:sldId id="295" r:id="rId18"/>
    <p:sldId id="305" r:id="rId19"/>
    <p:sldId id="299" r:id="rId20"/>
    <p:sldId id="293" r:id="rId21"/>
    <p:sldId id="259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BC98"/>
    <a:srgbClr val="CF806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71" y="45"/>
      </p:cViewPr>
      <p:guideLst>
        <p:guide orient="horz" pos="21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1C90-5A2B-460D-9078-36ED62F0F5A6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8C1-870B-4EF2-BD2B-C30FF11D11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1C90-5A2B-460D-9078-36ED62F0F5A6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8C1-870B-4EF2-BD2B-C30FF11D11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1C90-5A2B-460D-9078-36ED62F0F5A6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8C1-870B-4EF2-BD2B-C30FF11D11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1C90-5A2B-460D-9078-36ED62F0F5A6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8C1-870B-4EF2-BD2B-C30FF11D11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1C90-5A2B-460D-9078-36ED62F0F5A6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8C1-870B-4EF2-BD2B-C30FF11D11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1C90-5A2B-460D-9078-36ED62F0F5A6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8C1-870B-4EF2-BD2B-C30FF11D11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1C90-5A2B-460D-9078-36ED62F0F5A6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8C1-870B-4EF2-BD2B-C30FF11D11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1C90-5A2B-460D-9078-36ED62F0F5A6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8C1-870B-4EF2-BD2B-C30FF11D11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1C90-5A2B-460D-9078-36ED62F0F5A6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8C1-870B-4EF2-BD2B-C30FF11D11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1C90-5A2B-460D-9078-36ED62F0F5A6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8C1-870B-4EF2-BD2B-C30FF11D11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1C90-5A2B-460D-9078-36ED62F0F5A6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D8C1-870B-4EF2-BD2B-C30FF11D11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2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1C90-5A2B-460D-9078-36ED62F0F5A6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D8C1-870B-4EF2-BD2B-C30FF11D11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1482272" y="707604"/>
            <a:ext cx="7661728" cy="548791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62681" y="1555212"/>
            <a:ext cx="7527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关于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4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学历案”的文献综述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F37E65-7947-0C37-9508-8CA5E0BD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50A306-817C-8EF1-4F75-55E67B9C4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E11827-92BD-9573-B865-92053E8F7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74"/>
          <a:stretch/>
        </p:blipFill>
        <p:spPr>
          <a:xfrm>
            <a:off x="152038" y="681037"/>
            <a:ext cx="8839923" cy="49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6F418D7-EE85-C124-63AC-58A9F7710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014" y="2331418"/>
            <a:ext cx="8408749" cy="20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6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9"/>
          <a:stretch>
            <a:fillRect/>
          </a:stretch>
        </p:blipFill>
        <p:spPr>
          <a:xfrm>
            <a:off x="2849884" y="1786156"/>
            <a:ext cx="3200135" cy="3225765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307727" y="2473215"/>
            <a:ext cx="63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dirty="0">
                <a:latin typeface="汉仪PP体简" panose="00020600040101010101" pitchFamily="18" charset="-122"/>
                <a:ea typeface="汉仪PP体简" panose="00020600040101010101" pitchFamily="18" charset="-122"/>
                <a:cs typeface="Open Sans Extrabold" panose="020B0906030804020204" pitchFamily="34" charset="0"/>
              </a:rPr>
              <a:t>1</a:t>
            </a:r>
            <a:endParaRPr lang="en-US" sz="3200" dirty="0">
              <a:latin typeface="汉仪PP体简" panose="00020600040101010101" pitchFamily="18" charset="-122"/>
              <a:ea typeface="汉仪PP体简" panose="00020600040101010101" pitchFamily="18" charset="-122"/>
              <a:cs typeface="Open Sans Extrabold" panose="020B090603080402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07727" y="3504328"/>
            <a:ext cx="63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dirty="0">
                <a:latin typeface="汉仪PP体简" panose="00020600040101010101" pitchFamily="18" charset="-122"/>
                <a:ea typeface="汉仪PP体简" panose="00020600040101010101" pitchFamily="18" charset="-122"/>
                <a:cs typeface="Open Sans Extrabold" panose="020B0906030804020204" pitchFamily="34" charset="0"/>
              </a:rPr>
              <a:t>2</a:t>
            </a:r>
            <a:endParaRPr lang="en-US" sz="3200" dirty="0">
              <a:latin typeface="汉仪PP体简" panose="00020600040101010101" pitchFamily="18" charset="-122"/>
              <a:ea typeface="汉仪PP体简" panose="00020600040101010101" pitchFamily="18" charset="-122"/>
              <a:cs typeface="Open Sans Extrabold" panose="020B0906030804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07912" y="4427110"/>
            <a:ext cx="63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汉仪PP体简" panose="00020600040101010101" pitchFamily="18" charset="-122"/>
                <a:ea typeface="汉仪PP体简" panose="00020600040101010101" pitchFamily="18" charset="-122"/>
                <a:cs typeface="Open Sans Extrabold" panose="020B0906030804020204" pitchFamily="34" charset="0"/>
              </a:rPr>
              <a:t>3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5688267" y="2364503"/>
            <a:ext cx="63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汉仪PP体简" panose="00020600040101010101" pitchFamily="18" charset="-122"/>
                <a:ea typeface="汉仪PP体简" panose="00020600040101010101" pitchFamily="18" charset="-122"/>
                <a:cs typeface="Open Sans Extrabold" panose="020B0906030804020204" pitchFamily="34" charset="0"/>
              </a:rPr>
              <a:t>4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86393" y="729933"/>
            <a:ext cx="520724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zh-CN" sz="36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学历案的结构：六要素</a:t>
            </a:r>
            <a:endParaRPr lang="zh-CN" altLang="en-US" sz="3600" b="1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2095" y="2427605"/>
            <a:ext cx="16273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学习过程</a:t>
            </a:r>
            <a:endParaRPr lang="zh-CN" altLang="en-US" sz="2800" b="1" dirty="0">
              <a:highlight>
                <a:srgbClr val="FFFF00"/>
              </a:highlight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2891" y="3519581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课时</a:t>
            </a:r>
            <a:endParaRPr lang="zh-CN" altLang="en-US" b="1" dirty="0">
              <a:highlight>
                <a:srgbClr val="FFFF00"/>
              </a:highligh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40790" y="4535170"/>
            <a:ext cx="16273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学习目标</a:t>
            </a:r>
            <a:endParaRPr lang="zh-CN" altLang="en-US" b="1" dirty="0">
              <a:highlight>
                <a:srgbClr val="FFFF00"/>
              </a:highligh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21555" y="2503992"/>
            <a:ext cx="16273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学习主题</a:t>
            </a:r>
            <a:endParaRPr lang="zh-CN" altLang="en-US" sz="2800" b="1" dirty="0">
              <a:highlight>
                <a:srgbClr val="FFFF00"/>
              </a:highlight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5688267" y="3388123"/>
            <a:ext cx="630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汉仪PP体简" panose="00020600040101010101" pitchFamily="18" charset="-122"/>
                <a:ea typeface="汉仪PP体简" panose="00020600040101010101" pitchFamily="18" charset="-122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5623747" y="4355996"/>
            <a:ext cx="702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汉仪PP体简" panose="00020600040101010101" pitchFamily="18" charset="-122"/>
                <a:ea typeface="汉仪PP体简" panose="00020600040101010101" pitchFamily="18" charset="-122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02095" y="3449955"/>
            <a:ext cx="198804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检测与作业</a:t>
            </a:r>
            <a:endParaRPr lang="zh-CN" altLang="en-US" b="1" dirty="0">
              <a:highlight>
                <a:srgbClr val="FFFF00"/>
              </a:highligh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48606" y="4427110"/>
            <a:ext cx="16273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>
                <a:highlight>
                  <a:srgbClr val="FFFF00"/>
                </a:highlight>
                <a:ea typeface="宋体" panose="02010600030101010101" pitchFamily="2" charset="-122"/>
                <a:sym typeface="+mn-ea"/>
              </a:rPr>
              <a:t>学后反思</a:t>
            </a:r>
            <a:endParaRPr lang="zh-CN" altLang="en-US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D8F6A-E6C8-410E-3871-9FA84403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1A4AB9-F97E-1D0C-BD0A-D63FAD1F4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475393-DECB-0F6D-C9CC-171870DB3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FD0439-067B-83ED-0028-EEAB195A2C29}"/>
              </a:ext>
            </a:extLst>
          </p:cNvPr>
          <p:cNvSpPr txBox="1"/>
          <p:nvPr/>
        </p:nvSpPr>
        <p:spPr>
          <a:xfrm>
            <a:off x="6527968" y="5419788"/>
            <a:ext cx="2422252" cy="460228"/>
          </a:xfrm>
          <a:prstGeom prst="rect">
            <a:avLst/>
          </a:prstGeom>
          <a:solidFill>
            <a:schemeClr val="bg2">
              <a:lumMod val="90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190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8" y="669607"/>
            <a:ext cx="4199255" cy="55187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03" y="1027907"/>
            <a:ext cx="3966210" cy="35509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99344" y="598895"/>
            <a:ext cx="7890484" cy="353943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355600"/>
            <a:r>
              <a:rPr lang="zh-CN" sz="3200" b="0" dirty="0">
                <a:solidFill>
                  <a:srgbClr val="0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学历案的特征：</a:t>
            </a:r>
            <a:endParaRPr lang="en-US" altLang="zh-CN" sz="3200" b="0" dirty="0">
              <a:solidFill>
                <a:srgbClr val="000000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5600"/>
            <a:r>
              <a:rPr lang="zh-CN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尤小平老师提出了有关学历案的</a:t>
            </a:r>
            <a:r>
              <a:rPr lang="zh-CN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5个特征：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355600"/>
            <a: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①</a:t>
            </a:r>
            <a:r>
              <a:rPr lang="zh-CN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体现了课程理念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355600"/>
            <a: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②</a:t>
            </a:r>
            <a:r>
              <a:rPr lang="zh-CN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体现了学生立场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355600"/>
            <a: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③</a:t>
            </a:r>
            <a:r>
              <a:rPr lang="zh-CN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体现了“教—学—评”的一致性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355600"/>
            <a: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④促进深度学习</a:t>
            </a:r>
            <a:endParaRPr lang="en-US" altLang="zh-CN" sz="3200" b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355600"/>
            <a:r>
              <a:rPr lang="zh-CN" altLang="en-US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⑤</a:t>
            </a:r>
            <a:r>
              <a:rPr lang="zh-CN" sz="3200" b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为翻转课堂奠基。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边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466283" y="773061"/>
            <a:ext cx="8292417" cy="539747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1896" y="1551563"/>
            <a:ext cx="7769373" cy="3754874"/>
          </a:xfrm>
          <a:prstGeom prst="rect">
            <a:avLst/>
          </a:prstGeom>
          <a:solidFill>
            <a:schemeClr val="bg1">
              <a:alpha val="7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如何才能更好地撰写学历案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  <a:p>
            <a:pPr algn="just"/>
            <a:endParaRPr lang="zh-CN" altLang="en-US" sz="2400" b="1" i="0" dirty="0">
              <a:solidFill>
                <a:srgbClr val="DC1D13"/>
              </a:solidFill>
              <a:effectLst/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en-US" altLang="zh-CN" sz="2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、构建单元学习任务群，依体而学，打破教师满堂问。</a:t>
            </a:r>
            <a:endParaRPr lang="zh-CN" altLang="en-US" sz="2400" b="1" i="0" dirty="0">
              <a:solidFill>
                <a:srgbClr val="DC1D1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en-US" altLang="zh-CN" sz="2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、基于课程资源，基于学生学情，明确课堂学习目标。</a:t>
            </a:r>
            <a:endParaRPr lang="zh-CN" altLang="en-US" sz="2400" b="1" i="0" dirty="0">
              <a:solidFill>
                <a:srgbClr val="DC1D1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en-US" altLang="zh-CN" sz="2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、设置进阶，提供学习资源与策略，指导语言与方法要简明扼要。</a:t>
            </a:r>
            <a:endParaRPr lang="zh-CN" altLang="en-US" sz="2400" b="1" i="0" dirty="0">
              <a:solidFill>
                <a:srgbClr val="DC1D1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en-US" altLang="zh-CN" sz="2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、遵循多样化原则设计作业，指导反思与评价，提升学生学历。</a:t>
            </a:r>
            <a:endParaRPr lang="zh-CN" altLang="en-US" sz="2400" b="1" i="0" dirty="0">
              <a:solidFill>
                <a:srgbClr val="DC1D1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endParaRPr lang="zh-CN" altLang="en-US" dirty="0"/>
          </a:p>
          <a:p>
            <a:pPr indent="0"/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边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1284953" y="806472"/>
            <a:ext cx="7473747" cy="5353266"/>
          </a:xfrm>
          <a:prstGeom prst="rect">
            <a:avLst/>
          </a:prstGeom>
          <a:solidFill>
            <a:schemeClr val="bg1">
              <a:alpha val="53000"/>
            </a:schemeClr>
          </a:solidFill>
        </p:spPr>
      </p:pic>
      <p:sp>
        <p:nvSpPr>
          <p:cNvPr id="100" name="文本框 99"/>
          <p:cNvSpPr txBox="1"/>
          <p:nvPr/>
        </p:nvSpPr>
        <p:spPr>
          <a:xfrm>
            <a:off x="1603375" y="1542415"/>
            <a:ext cx="5937885" cy="3016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存在问题：</a:t>
            </a:r>
            <a:endParaRPr lang="zh-CN" sz="1200" b="0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1.“学历案”变成题案。</a:t>
            </a:r>
          </a:p>
          <a:p>
            <a:pPr indent="0"/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2.“学历案”成为教材的翻版。</a:t>
            </a:r>
          </a:p>
          <a:p>
            <a:pPr indent="0"/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3.“学历案”抢占学生的思维空间。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3E85AE-16F8-D685-F216-9C3514D82A22}"/>
              </a:ext>
            </a:extLst>
          </p:cNvPr>
          <p:cNvSpPr txBox="1"/>
          <p:nvPr/>
        </p:nvSpPr>
        <p:spPr>
          <a:xfrm>
            <a:off x="1245775" y="1690689"/>
            <a:ext cx="6771878" cy="3016210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热点方向</a:t>
            </a:r>
            <a:r>
              <a:rPr lang="zh-CN" sz="3200" b="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sz="1200" b="0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1.“学历案”如何促进深度学习。</a:t>
            </a:r>
          </a:p>
          <a:p>
            <a:pPr indent="0"/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2.核心素养导向下的“学历案”的研究。</a:t>
            </a:r>
          </a:p>
          <a:p>
            <a:pPr indent="0"/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3.基于学习任务群的“学历案” 的设计。</a:t>
            </a:r>
          </a:p>
        </p:txBody>
      </p:sp>
    </p:spTree>
    <p:extLst>
      <p:ext uri="{BB962C8B-B14F-4D97-AF65-F5344CB8AC3E}">
        <p14:creationId xmlns:p14="http://schemas.microsoft.com/office/powerpoint/2010/main" val="1904523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边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1284953" y="806472"/>
            <a:ext cx="7473747" cy="535326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603057" y="1542415"/>
            <a:ext cx="6771878" cy="341632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zh-CN" altLang="en-US" sz="2400" b="1" i="0" dirty="0">
                <a:solidFill>
                  <a:srgbClr val="222222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毋庸置疑，学历案的诞生不论是对老师还是学生来说，都是益处良多。现阶段学历案的实施缺乏实践的累积，对我们年轻教师来说，还缺少教学经验的累积。学历案理论的成熟，还要伴随着在真正一线教学实践中不断贯彻、不断完善，依据学情不断调整，以学生为本，让学生在轻松、活跃的课堂氛围中主动学习、主动探索，在学习后不断反思，最终促进实际的教和学不断进步，促进教改，使教师的教和学生的学都能实现提升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5614" y="3769018"/>
            <a:ext cx="8532381" cy="1754326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69900" indent="-469900" algn="l"/>
            <a:r>
              <a:rPr lang="en-US" altLang="zh-CN" sz="2800" dirty="0"/>
              <a:t>         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本文是有关“学历案”的文献综述，主要结合国内的相关研究，从学历案的内涵、结构、特征等方面进行阐述。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657168F-A5AE-AADC-BD14-6D591E8EEE05}"/>
              </a:ext>
            </a:extLst>
          </p:cNvPr>
          <p:cNvSpPr txBox="1"/>
          <p:nvPr/>
        </p:nvSpPr>
        <p:spPr>
          <a:xfrm>
            <a:off x="231124" y="869381"/>
            <a:ext cx="8532381" cy="2862322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69900" indent="-469900" algn="l"/>
            <a:r>
              <a:rPr lang="en-US" altLang="zh-CN" sz="2800" dirty="0"/>
              <a:t>         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一段时间，有一个词上了教育热搜榜，它就是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学历案。以“学历案”为载体的课堂教学，能够转变教学设计与思维的传统模式，从而深入实现自主课堂优质高效。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边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1284953" y="806472"/>
            <a:ext cx="7473747" cy="5353266"/>
          </a:xfrm>
          <a:prstGeom prst="rect">
            <a:avLst/>
          </a:prstGeom>
          <a:solidFill>
            <a:schemeClr val="bg1">
              <a:alpha val="62000"/>
            </a:schemeClr>
          </a:solidFill>
        </p:spPr>
      </p:pic>
      <p:sp>
        <p:nvSpPr>
          <p:cNvPr id="6" name="文本框 5"/>
          <p:cNvSpPr txBox="1"/>
          <p:nvPr/>
        </p:nvSpPr>
        <p:spPr>
          <a:xfrm>
            <a:off x="1994212" y="230457"/>
            <a:ext cx="541496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参考文献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536415" y="2144277"/>
            <a:ext cx="697082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sz="2400" b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1】尤小平.“学历案”：核心素养理念下的学习文本.</a:t>
            </a:r>
            <a:r>
              <a:rPr lang="en-US" sz="2400" b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[J]</a:t>
            </a:r>
            <a:r>
              <a:rPr lang="zh-CN" sz="2400" b="0" dirty="0">
                <a:latin typeface="楷体" panose="02010609060101010101" pitchFamily="49" charset="-122"/>
                <a:ea typeface="楷体" panose="02010609060101010101" pitchFamily="49" charset="-122"/>
              </a:rPr>
              <a:t>名校改革</a:t>
            </a:r>
            <a:r>
              <a:rPr lang="en-US" sz="2400" b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,2017.03:61-63</a:t>
            </a:r>
            <a:endParaRPr lang="zh-CN" sz="24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sz="2400" b="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sz="2400" b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2】黄晓瑜.基于学习任务群的小学语文学历案设计</a:t>
            </a:r>
            <a:r>
              <a:rPr lang="en-US" sz="2400" b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</a:t>
            </a:r>
            <a:r>
              <a:rPr lang="zh-CN" sz="2400" b="0" dirty="0">
                <a:latin typeface="楷体" panose="02010609060101010101" pitchFamily="49" charset="-122"/>
                <a:ea typeface="楷体" panose="02010609060101010101" pitchFamily="49" charset="-122"/>
              </a:rPr>
              <a:t>以统编版五年级下册第五单元为例</a:t>
            </a:r>
            <a:r>
              <a:rPr lang="en-US" sz="2400" b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.[G]2022.08:37-39</a:t>
            </a:r>
            <a:endParaRPr lang="zh-CN" sz="24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/>
            <a:r>
              <a:rPr lang="zh-CN" sz="2400" b="0" dirty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sz="2400" b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3】崔允漷.指向深度学习的学历案.</a:t>
            </a:r>
            <a:r>
              <a:rPr lang="en-US" sz="2400" b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[J]</a:t>
            </a:r>
            <a:r>
              <a:rPr lang="zh-CN" sz="2400" b="0" dirty="0">
                <a:latin typeface="楷体" panose="02010609060101010101" pitchFamily="49" charset="-122"/>
                <a:ea typeface="楷体" panose="02010609060101010101" pitchFamily="49" charset="-122"/>
              </a:rPr>
              <a:t>人民教育，</a:t>
            </a:r>
            <a:r>
              <a:rPr lang="en-US" sz="2400" b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2017.20:45-48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1190367" y="673738"/>
            <a:ext cx="7661728" cy="548791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0435" y="1858645"/>
            <a:ext cx="70192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感 谢 大 家 的 观 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705741" y="961884"/>
            <a:ext cx="541496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关键词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762187" y="2840343"/>
            <a:ext cx="6516156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学历案 内涵 结构 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边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1042728" y="752367"/>
            <a:ext cx="7473747" cy="535326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  <p:sp>
        <p:nvSpPr>
          <p:cNvPr id="3" name="文本框 2"/>
          <p:cNvSpPr txBox="1"/>
          <p:nvPr/>
        </p:nvSpPr>
        <p:spPr>
          <a:xfrm>
            <a:off x="1267098" y="1443841"/>
            <a:ext cx="702500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algn="l">
              <a:buClrTx/>
              <a:buSzTx/>
              <a:buFontTx/>
            </a:pPr>
            <a:r>
              <a:rPr lang="zh-CN" altLang="en-US" sz="2800" b="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国内研究现状：</a:t>
            </a:r>
            <a:r>
              <a:rPr lang="zh-CN" altLang="en-US" sz="2800" b="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笔者以“学历案”为关键词在中国知网进行检索，共检索出文献490篇。通过图表分析发现自2014年起，学者们逐步开始关注学历案的研究，发表论文呈逐年递增的趋势。相比于国外，国内对于学历案的研究起步较晚，但目前国内已有不少学者展开对学历案的研究，且很多研究将学历案与热点内容：深度学习和学习任务群相勾连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75" y="238760"/>
            <a:ext cx="7886700" cy="307975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" y="3474085"/>
            <a:ext cx="7886065" cy="29533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边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1174480" y="691415"/>
            <a:ext cx="7473747" cy="535326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</p:pic>
      <p:sp>
        <p:nvSpPr>
          <p:cNvPr id="100" name="文本框 99"/>
          <p:cNvSpPr txBox="1"/>
          <p:nvPr/>
        </p:nvSpPr>
        <p:spPr>
          <a:xfrm>
            <a:off x="1736354" y="1214834"/>
            <a:ext cx="336248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“学历案”的内涵</a:t>
            </a:r>
            <a:endParaRPr lang="zh-CN" sz="2800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19520" y="1912987"/>
            <a:ext cx="6350000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华东师范大学课程与教材研究所所长、教授、博士生导师崔允漷</a:t>
            </a:r>
            <a:r>
              <a:rPr lang="en-US" sz="2000" b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2016</a:t>
            </a:r>
            <a:r>
              <a:rPr 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sz="2000" b="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6</a:t>
            </a:r>
            <a:r>
              <a:rPr 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月在《中国教育报》上发表的《学历案：学生立场的教案变革》中，认为</a:t>
            </a:r>
            <a:r>
              <a:rPr lang="zh-CN" sz="20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学历案</a:t>
            </a:r>
            <a:r>
              <a:rPr 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是一种在班级教学的背景下，围绕某一相对独立的学习单位，对学生学习过程进行专业化预设的方案。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6354" y="3796279"/>
            <a:ext cx="635000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800" b="0" dirty="0">
                <a:ea typeface="宋体" panose="02010600030101010101" pitchFamily="2" charset="-122"/>
              </a:rPr>
              <a:t>     </a:t>
            </a:r>
            <a:r>
              <a:rPr lang="zh-CN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时隔一年，崔教授发布在《人民教育》2017年，第20期中的《指向深度学习的学历案》一文中，对学历案进行了更详细的解释与定义，他指出：何为学历案?</a:t>
            </a:r>
            <a:r>
              <a:rPr lang="zh-CN" sz="20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学历案</a:t>
            </a:r>
            <a:r>
              <a:rPr 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是指教师在班级教学的背景下，</a:t>
            </a:r>
            <a:r>
              <a:rPr lang="zh-CN" sz="2000" b="1" dirty="0">
                <a:highlight>
                  <a:srgbClr val="DABC98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为了便于儿童自主或社会建构经验</a:t>
            </a:r>
            <a:r>
              <a:rPr 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,围绕某一相对独立的学习单位,对学生学习过程进行专业化预设的方案。</a:t>
            </a:r>
            <a:endParaRPr lang="zh-CN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边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1284953" y="806472"/>
            <a:ext cx="7473747" cy="535326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47296" y="2095176"/>
            <a:ext cx="6939750" cy="304698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江苏省特级教师，南京市第一中学的尤小平老师在《江苏教育》2017，03期的杂志中发表的《“学历案”：核心素养理念下的学习文本》一文中，是这样阐述“学历案”的内涵的：</a:t>
            </a:r>
            <a:r>
              <a:rPr lang="zh-CN" sz="24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“学历案”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是在班级教学情景下,基于学生立场,围绕某一具体的学习单位(主题、单元),从期望</a:t>
            </a:r>
            <a:r>
              <a:rPr lang="zh-CN" sz="2400" b="1" dirty="0">
                <a:highlight>
                  <a:srgbClr val="DABC98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“学会什么”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出发,设计并展示</a:t>
            </a:r>
            <a:r>
              <a:rPr lang="zh-CN" sz="2400" b="1" dirty="0">
                <a:highlight>
                  <a:srgbClr val="DABC98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“学生何以学会”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的过程，以便学生自主建构或社会建构经验与知识的专业方案。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9C59C00-17C4-BACA-0FA5-E710C3851C5F}"/>
              </a:ext>
            </a:extLst>
          </p:cNvPr>
          <p:cNvSpPr txBox="1"/>
          <p:nvPr/>
        </p:nvSpPr>
        <p:spPr>
          <a:xfrm>
            <a:off x="1736354" y="1214834"/>
            <a:ext cx="336248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“学历案”的内涵</a:t>
            </a:r>
            <a:endParaRPr lang="zh-CN" sz="2800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边框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1307704" y="806472"/>
            <a:ext cx="7473747" cy="535326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</p:pic>
      <p:sp>
        <p:nvSpPr>
          <p:cNvPr id="100" name="文本框 99"/>
          <p:cNvSpPr txBox="1"/>
          <p:nvPr/>
        </p:nvSpPr>
        <p:spPr>
          <a:xfrm>
            <a:off x="682675" y="234383"/>
            <a:ext cx="336248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“学历案”的内涵</a:t>
            </a:r>
            <a:endParaRPr lang="zh-CN" sz="2800" dirty="0"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7704" y="1117764"/>
            <a:ext cx="720045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zh-CN" altLang="en-US" sz="2000" b="0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崔教授认为，借用学历教育的“学历”一词和医生的专业治疗方案“病历”一词，并取其中“历”的概念，取名“学历案”，能更好地凸显对学生“学习经历或学习过程”的关注，更好地体现学生中心的教育理念，也是课程要求落实的专业路径的体现。可见，学历案与教案、学案、导学案的最大区别就在于突出“历”，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即学生要通过怎样的过程才能学会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0A2578-3E79-00FF-721C-AC9A44C4D5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05"/>
          <a:stretch/>
        </p:blipFill>
        <p:spPr>
          <a:xfrm>
            <a:off x="1363673" y="3056756"/>
            <a:ext cx="7088515" cy="36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1AFE6-4DE5-BDFC-BB5A-E5722CD6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316681"/>
            <a:ext cx="78867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DDA331-F39D-2F09-4AC6-41918EAC2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01E0B6-36C3-8C44-5EEB-A7E7F112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8B09CB8-A0E4-F802-9CF0-8B942FFE6E77}"/>
              </a:ext>
            </a:extLst>
          </p:cNvPr>
          <p:cNvSpPr txBox="1"/>
          <p:nvPr/>
        </p:nvSpPr>
        <p:spPr>
          <a:xfrm>
            <a:off x="6425023" y="5062506"/>
            <a:ext cx="2513086" cy="7448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977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918</Words>
  <Application>Microsoft Office PowerPoint</Application>
  <PresentationFormat>全屏显示(4:3)</PresentationFormat>
  <Paragraphs>59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等线 Light</vt:lpstr>
      <vt:lpstr>汉仪PP体简</vt:lpstr>
      <vt:lpstr>楷体</vt:lpstr>
      <vt:lpstr>宋体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qiancheng1120@outlook.com</cp:lastModifiedBy>
  <cp:revision>82</cp:revision>
  <dcterms:created xsi:type="dcterms:W3CDTF">2020-01-15T12:16:00Z</dcterms:created>
  <dcterms:modified xsi:type="dcterms:W3CDTF">2022-11-11T07:35:33Z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2052-11.8.2.8875</vt:lpwstr>
  </property>
</Properties>
</file>