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349" r:id="rId3"/>
    <p:sldId id="307" r:id="rId5"/>
    <p:sldId id="312" r:id="rId6"/>
    <p:sldId id="314" r:id="rId7"/>
    <p:sldId id="313" r:id="rId8"/>
    <p:sldId id="318" r:id="rId9"/>
    <p:sldId id="332" r:id="rId10"/>
    <p:sldId id="315" r:id="rId11"/>
    <p:sldId id="350" r:id="rId12"/>
    <p:sldId id="317" r:id="rId13"/>
    <p:sldId id="319" r:id="rId14"/>
    <p:sldId id="320" r:id="rId15"/>
    <p:sldId id="324" r:id="rId16"/>
    <p:sldId id="323" r:id="rId17"/>
    <p:sldId id="333" r:id="rId18"/>
    <p:sldId id="322" r:id="rId19"/>
    <p:sldId id="352" r:id="rId20"/>
    <p:sldId id="367" r:id="rId21"/>
  </p:sldIdLst>
  <p:sldSz cx="9144000" cy="5143500" type="screen16x9"/>
  <p:notesSz cx="6858000" cy="9144000"/>
  <p:embeddedFontLst>
    <p:embeddedFont>
      <p:font typeface="方正卡通简体" panose="03000509000000000000" pitchFamily="65" charset="-122"/>
      <p:regular r:id="rId26"/>
    </p:embeddedFont>
    <p:embeddedFont>
      <p:font typeface="华文楷体" panose="02010600040101010101" pitchFamily="2" charset="-122"/>
      <p:regular r:id="rId27"/>
    </p:embeddedFont>
    <p:embeddedFont>
      <p:font typeface="楷体" panose="02010609060101010101" pitchFamily="49" charset="-122"/>
      <p:regular r:id="rId28"/>
    </p:embeddedFont>
    <p:embeddedFont>
      <p:font typeface="Calibri" panose="020F050202020403020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7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7.xml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31557-AC36-4145-8668-EEEE7200B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3D31C-8A37-4F8C-86CE-C0C22CC01044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CE093-0987-4123-A19C-C73418D458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 smtClean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9.wdp"/><Relationship Id="rId8" Type="http://schemas.openxmlformats.org/officeDocument/2006/relationships/image" Target="../media/image8.png"/><Relationship Id="rId7" Type="http://schemas.openxmlformats.org/officeDocument/2006/relationships/image" Target="../media/image7.GIF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microsoft.com/office/2007/relationships/media" Target="ppt/slides/ppt/slides/ppt/slides/ppt/slides/ppt/slides/ppt/slides/ppt/slides/ppt/slides/ppt/slides/clipboard/slides/ppt/slides/ppt/media/media1.wav" TargetMode="External"/><Relationship Id="rId3" Type="http://schemas.openxmlformats.org/officeDocument/2006/relationships/audio" Target="ppt/slides/ppt/slides/ppt/slides/ppt/slides/ppt/slides/ppt/slides/ppt/slides/ppt/slides/ppt/slides/clipboard/slides/ppt/slides/ppt/media/media1.wav" TargetMode="External"/><Relationship Id="rId2" Type="http://schemas.microsoft.com/office/2007/relationships/hdphoto" Target="../media/image4.wdp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9" Type="http://schemas.microsoft.com/office/2007/relationships/media" Target="../media/media6.mp3"/><Relationship Id="rId8" Type="http://schemas.openxmlformats.org/officeDocument/2006/relationships/audio" Target="../media/media6.mp3"/><Relationship Id="rId7" Type="http://schemas.openxmlformats.org/officeDocument/2006/relationships/image" Target="../media/image15.GIF"/><Relationship Id="rId6" Type="http://schemas.openxmlformats.org/officeDocument/2006/relationships/image" Target="../media/image13.GIF"/><Relationship Id="rId5" Type="http://schemas.openxmlformats.org/officeDocument/2006/relationships/tags" Target="../tags/tag2.xml"/><Relationship Id="rId4" Type="http://schemas.openxmlformats.org/officeDocument/2006/relationships/image" Target="../media/image14.png"/><Relationship Id="rId3" Type="http://schemas.openxmlformats.org/officeDocument/2006/relationships/tags" Target="../tags/tag1.xml"/><Relationship Id="rId2" Type="http://schemas.microsoft.com/office/2007/relationships/hdphoto" Target="../media/image4.wdp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6.pn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9" Type="http://schemas.microsoft.com/office/2007/relationships/media" Target="../media/media7.mp3"/><Relationship Id="rId8" Type="http://schemas.openxmlformats.org/officeDocument/2006/relationships/audio" Target="../media/media7.mp3"/><Relationship Id="rId7" Type="http://schemas.openxmlformats.org/officeDocument/2006/relationships/image" Target="../media/image15.GIF"/><Relationship Id="rId6" Type="http://schemas.openxmlformats.org/officeDocument/2006/relationships/image" Target="../media/image13.GIF"/><Relationship Id="rId5" Type="http://schemas.openxmlformats.org/officeDocument/2006/relationships/tags" Target="../tags/tag4.xml"/><Relationship Id="rId4" Type="http://schemas.openxmlformats.org/officeDocument/2006/relationships/image" Target="../media/image14.png"/><Relationship Id="rId3" Type="http://schemas.openxmlformats.org/officeDocument/2006/relationships/tags" Target="../tags/tag3.xml"/><Relationship Id="rId2" Type="http://schemas.microsoft.com/office/2007/relationships/hdphoto" Target="../media/image4.wdp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6.pn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media" Target="../media/media8.mp3"/><Relationship Id="rId4" Type="http://schemas.openxmlformats.org/officeDocument/2006/relationships/audio" Target="../media/media8.mp3"/><Relationship Id="rId3" Type="http://schemas.openxmlformats.org/officeDocument/2006/relationships/image" Target="../media/image13.GIF"/><Relationship Id="rId2" Type="http://schemas.microsoft.com/office/2007/relationships/hdphoto" Target="../media/image4.wdp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2" Type="http://schemas.microsoft.com/office/2007/relationships/hdphoto" Target="../media/image4.wdp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tags" Target="../tags/tag6.xml"/><Relationship Id="rId3" Type="http://schemas.openxmlformats.org/officeDocument/2006/relationships/image" Target="../media/image13.GIF"/><Relationship Id="rId2" Type="http://schemas.microsoft.com/office/2007/relationships/hdphoto" Target="../media/image4.wdp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4.wdp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4.wdp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4.wdp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6" Type="http://schemas.microsoft.com/office/2007/relationships/media" Target="../media/media9.mp3"/><Relationship Id="rId5" Type="http://schemas.openxmlformats.org/officeDocument/2006/relationships/audio" Target="../media/media9.mp3"/><Relationship Id="rId4" Type="http://schemas.openxmlformats.org/officeDocument/2006/relationships/image" Target="../media/image17.GIF"/><Relationship Id="rId3" Type="http://schemas.openxmlformats.org/officeDocument/2006/relationships/image" Target="../media/image13.GIF"/><Relationship Id="rId2" Type="http://schemas.microsoft.com/office/2007/relationships/hdphoto" Target="../media/image4.wdp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microsoft.com/office/2007/relationships/hdphoto" Target="../media/image4.wdp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media" Target="../media/media1.mp3"/><Relationship Id="rId4" Type="http://schemas.openxmlformats.org/officeDocument/2006/relationships/audio" Target="NULL" TargetMode="External"/><Relationship Id="rId3" Type="http://schemas.openxmlformats.org/officeDocument/2006/relationships/image" Target="../media/image11.GIF"/><Relationship Id="rId2" Type="http://schemas.microsoft.com/office/2007/relationships/hdphoto" Target="../media/image4.wdp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media" Target="../media/media2.mp3"/><Relationship Id="rId4" Type="http://schemas.openxmlformats.org/officeDocument/2006/relationships/audio" Target="NULL" TargetMode="External"/><Relationship Id="rId3" Type="http://schemas.openxmlformats.org/officeDocument/2006/relationships/image" Target="../media/image13.GIF"/><Relationship Id="rId2" Type="http://schemas.microsoft.com/office/2007/relationships/hdphoto" Target="../media/image4.wdp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microsoft.com/office/2007/relationships/media" Target="../media/media3.mp3"/><Relationship Id="rId3" Type="http://schemas.openxmlformats.org/officeDocument/2006/relationships/audio" Target="../media/media3.mp3"/><Relationship Id="rId2" Type="http://schemas.microsoft.com/office/2007/relationships/hdphoto" Target="../media/image4.wdp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media" Target="../media/media4.mp3"/><Relationship Id="rId3" Type="http://schemas.openxmlformats.org/officeDocument/2006/relationships/audio" Target="../media/media4.mp3"/><Relationship Id="rId2" Type="http://schemas.microsoft.com/office/2007/relationships/hdphoto" Target="../media/image4.wdp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4.wdp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media" Target="../media/media5.mp3"/><Relationship Id="rId4" Type="http://schemas.openxmlformats.org/officeDocument/2006/relationships/audio" Target="../media/media5.mp3"/><Relationship Id="rId3" Type="http://schemas.openxmlformats.org/officeDocument/2006/relationships/image" Target="../media/image13.GIF"/><Relationship Id="rId2" Type="http://schemas.microsoft.com/office/2007/relationships/hdphoto" Target="../media/image4.wdp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4.wdp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6233"/>
            <a:ext cx="9144000" cy="5143500"/>
          </a:xfrm>
          <a:prstGeom prst="rect">
            <a:avLst/>
          </a:prstGeom>
          <a:noFill/>
        </p:spPr>
      </p:pic>
      <p:pic>
        <p:nvPicPr>
          <p:cNvPr id="6" name="背景音乐 - 轻快儿童音乐 - 铃声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12576" y="2568101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1568196"/>
            <a:ext cx="59090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ln w="9525">
                  <a:noFill/>
                </a:ln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口语交际：</a:t>
            </a:r>
            <a:r>
              <a:rPr lang="zh-CN" altLang="en-US" sz="6000" dirty="0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商量</a:t>
            </a:r>
            <a:endParaRPr lang="zh-CN" altLang="en-US" sz="6000" dirty="0">
              <a:ln w="9525">
                <a:noFill/>
              </a:ln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044575" y="3487738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01862" flipH="1">
            <a:off x="9372601" y="4443958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0364788" y="234315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375452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401819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555776" y="3075806"/>
            <a:ext cx="345638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新北区浦河实验学校    叶建雅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8500"/>
                            </p:stCondLst>
                            <p:childTnLst>
                              <p:par>
                                <p:cTn id="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18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3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7" grpId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6" name="PA_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943">
            <a:off x="4280511" y="230452"/>
            <a:ext cx="4202910" cy="3164055"/>
          </a:xfrm>
          <a:prstGeom prst="rect">
            <a:avLst/>
          </a:prstGeom>
        </p:spPr>
      </p:pic>
      <p:pic>
        <p:nvPicPr>
          <p:cNvPr id="17" name="PA_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897">
            <a:off x="348197" y="155246"/>
            <a:ext cx="4513253" cy="37108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3527995"/>
            <a:ext cx="2043430" cy="13925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5938" y="3267025"/>
            <a:ext cx="1609309" cy="1752997"/>
          </a:xfrm>
          <a:prstGeom prst="rect">
            <a:avLst/>
          </a:prstGeom>
        </p:spPr>
      </p:pic>
      <p:pic>
        <p:nvPicPr>
          <p:cNvPr id="6" name="5可以呀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59949" y="2325079"/>
            <a:ext cx="609600" cy="609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5204" y="771494"/>
            <a:ext cx="3605165" cy="2677656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今天是我的生日，妈妈想让我早点回家。可是，今天也是我值日，我想找同学调换一下值日的时间。</a:t>
            </a:r>
            <a:endParaRPr lang="zh-CN" altLang="zh-CN" sz="2800" kern="100" dirty="0"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4931899" y="484026"/>
            <a:ext cx="3158586" cy="257666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可以呀，我愿意和你换值日。也祝你生日快乐！</a:t>
            </a:r>
            <a:endParaRPr lang="zh-CN" altLang="zh-CN" sz="2800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8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6" name="PA_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943">
            <a:off x="4280511" y="230452"/>
            <a:ext cx="4202910" cy="3164055"/>
          </a:xfrm>
          <a:prstGeom prst="rect">
            <a:avLst/>
          </a:prstGeom>
        </p:spPr>
      </p:pic>
      <p:pic>
        <p:nvPicPr>
          <p:cNvPr id="17" name="PA_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897">
            <a:off x="348197" y="155246"/>
            <a:ext cx="4513253" cy="37108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3527995"/>
            <a:ext cx="2043430" cy="13925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5938" y="3267025"/>
            <a:ext cx="1609309" cy="1752997"/>
          </a:xfrm>
          <a:prstGeom prst="rect">
            <a:avLst/>
          </a:prstGeom>
        </p:spPr>
      </p:pic>
      <p:pic>
        <p:nvPicPr>
          <p:cNvPr id="5" name="6不行啊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18984" y="2266950"/>
            <a:ext cx="609600" cy="6096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43608" y="542166"/>
            <a:ext cx="3085381" cy="2677656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en-US" altLang="zh-CN" sz="28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今天是我的生日，妈妈想让我早点回家。可是，今天也是我值日，我想找同学调换一下值日的时间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 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61221" y="336744"/>
            <a:ext cx="2736304" cy="261610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28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不行啊</a:t>
            </a:r>
            <a:r>
              <a:rPr lang="en-US" altLang="zh-CN" sz="28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，我</a:t>
            </a:r>
            <a:r>
              <a:rPr lang="zh-CN" altLang="en-US" sz="28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今天也有事情，</a:t>
            </a:r>
            <a:r>
              <a:rPr lang="en-US" altLang="zh-CN" sz="2800" b="1" dirty="0" err="1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我答应过妈妈要准时回家</a:t>
            </a:r>
            <a:r>
              <a:rPr lang="en-US" altLang="zh-CN" sz="28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b="1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337165"/>
            <a:ext cx="2331462" cy="1588849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1187624" y="1023578"/>
            <a:ext cx="5184576" cy="3096344"/>
          </a:xfrm>
          <a:prstGeom prst="roundRect">
            <a:avLst>
              <a:gd name="adj" fmla="val 7628"/>
            </a:avLst>
          </a:prstGeom>
          <a:solidFill>
            <a:schemeClr val="accent1">
              <a:alpha val="34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7没关系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0" y="2185816"/>
            <a:ext cx="609600" cy="6096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84176" y="1131590"/>
            <a:ext cx="4572000" cy="2774414"/>
          </a:xfrm>
          <a:prstGeom prst="rect">
            <a:avLst/>
          </a:prstGeom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40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没关系，那我再问问别人能不能和我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调</a:t>
            </a:r>
            <a:r>
              <a:rPr lang="en-US" altLang="zh-CN" sz="40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换吧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！  </a:t>
            </a:r>
            <a:endParaRPr lang="zh-CN" alt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144000" cy="51435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584176" y="1131590"/>
            <a:ext cx="4572000" cy="8713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4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endParaRPr lang="zh-CN" altLang="en-US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107315" y="123190"/>
          <a:ext cx="8829040" cy="40767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96740"/>
                <a:gridCol w="4432300"/>
              </a:tblGrid>
              <a:tr h="7956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dirty="0" smtClean="0"/>
                        <a:t>商量四大法宝</a:t>
                      </a:r>
                      <a:endParaRPr lang="zh-CN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0" marR="91410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0" marR="91410" anchor="ctr"/>
                </a:tc>
              </a:tr>
              <a:tr h="107378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endParaRPr lang="zh-CN" altLang="en-US" sz="2800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280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言行有礼</a:t>
                      </a:r>
                      <a:endParaRPr lang="zh-CN" altLang="en-US" sz="2800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marL="91410" marR="9141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28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语气温和  声音洪亮</a:t>
                      </a:r>
                      <a:endParaRPr lang="zh-CN" altLang="en-US" sz="28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28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面带微笑  目光直视</a:t>
                      </a:r>
                      <a:endParaRPr lang="zh-CN" altLang="en-US" sz="28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marL="91410" marR="91410"/>
                </a:tc>
              </a:tr>
              <a:tr h="56705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endParaRPr lang="zh-CN" altLang="en-US" sz="2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2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想法说清</a:t>
                      </a:r>
                      <a:endParaRPr lang="zh-CN" altLang="en-US" sz="2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10" marR="91410"/>
                </a:tc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lang="zh-CN" altLang="en-US" sz="28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</a:t>
                      </a:r>
                      <a:r>
                        <a:rPr lang="en-US" altLang="zh-CN" sz="28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</a:t>
                      </a:r>
                      <a:endParaRPr lang="en-US" altLang="zh-CN" sz="28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algn="l">
                        <a:buClrTx/>
                        <a:buSzTx/>
                        <a:buNone/>
                      </a:pPr>
                      <a:r>
                        <a:rPr lang="zh-CN" altLang="en-US" sz="28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</a:t>
                      </a:r>
                      <a:r>
                        <a:rPr lang="en-US" altLang="zh-CN" sz="28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</a:t>
                      </a:r>
                      <a:r>
                        <a:rPr lang="zh-CN" altLang="en-US" sz="28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我想</a:t>
                      </a:r>
                      <a:r>
                        <a:rPr lang="en-US" altLang="zh-CN" sz="28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......</a:t>
                      </a:r>
                      <a:endParaRPr lang="en-US" altLang="zh-CN" sz="28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1410" marR="91410"/>
                </a:tc>
              </a:tr>
              <a:tr h="56769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endParaRPr lang="zh-CN" altLang="en-US" sz="2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2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原因说明</a:t>
                      </a:r>
                      <a:endParaRPr lang="zh-CN" altLang="en-US" sz="2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10" marR="91410"/>
                </a:tc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lang="zh-CN" altLang="en-US" sz="28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</a:t>
                      </a:r>
                      <a:r>
                        <a:rPr lang="en-US" altLang="zh-CN" sz="28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</a:t>
                      </a:r>
                      <a:endParaRPr lang="en-US" altLang="zh-CN" sz="28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algn="l">
                        <a:buClrTx/>
                        <a:buSzTx/>
                        <a:buNone/>
                      </a:pPr>
                      <a:r>
                        <a:rPr lang="en-US" altLang="zh-CN" sz="28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</a:t>
                      </a:r>
                      <a:r>
                        <a:rPr lang="zh-CN" altLang="en-US" sz="28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因为</a:t>
                      </a:r>
                      <a:r>
                        <a:rPr lang="en-US" altLang="zh-CN" sz="28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......</a:t>
                      </a:r>
                      <a:endParaRPr lang="en-US" altLang="zh-CN" sz="28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1410" marR="91410"/>
                </a:tc>
              </a:tr>
              <a:tr h="107251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endParaRPr lang="zh-CN" altLang="en-US" sz="2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2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商量的语气</a:t>
                      </a:r>
                      <a:endParaRPr lang="zh-CN" altLang="en-US" sz="2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10" marR="91410"/>
                </a:tc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altLang="zh-CN" sz="2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  </a:t>
                      </a:r>
                      <a:r>
                        <a:rPr lang="zh-CN" altLang="en-US" sz="2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表达谢意</a:t>
                      </a:r>
                      <a:endParaRPr lang="zh-CN" altLang="en-US" sz="2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l">
                        <a:buClrTx/>
                        <a:buSzTx/>
                        <a:buNone/>
                      </a:pPr>
                      <a:r>
                        <a:rPr lang="en-US" altLang="zh-CN" sz="2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  </a:t>
                      </a:r>
                      <a:r>
                        <a:rPr lang="zh-CN" altLang="en-US" sz="2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理解他人</a:t>
                      </a:r>
                      <a:endParaRPr lang="zh-CN" altLang="en-US" sz="2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l">
                        <a:buClrTx/>
                        <a:buSzTx/>
                        <a:buNone/>
                      </a:pPr>
                      <a:r>
                        <a:rPr lang="en-US" altLang="zh-CN" sz="2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  </a:t>
                      </a:r>
                      <a:r>
                        <a:rPr lang="zh-CN" altLang="en-US" sz="2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再想办法</a:t>
                      </a:r>
                      <a:endParaRPr lang="zh-CN" altLang="en-US" sz="2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10" marR="9141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337165"/>
            <a:ext cx="2331462" cy="158884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84176" y="1131590"/>
            <a:ext cx="4572000" cy="8713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4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endParaRPr lang="zh-CN" altLang="en-US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PA_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3283">
            <a:off x="1115695" y="851535"/>
            <a:ext cx="6238240" cy="37388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91612" y="1707844"/>
            <a:ext cx="479811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 dirty="0">
                <a:solidFill>
                  <a:schemeClr val="bg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“商量小达人”挑战赛</a:t>
            </a:r>
            <a:endParaRPr lang="zh-CN" altLang="en-US" sz="4800" dirty="0">
              <a:solidFill>
                <a:schemeClr val="bg2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4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>
            <a:alphaModFix amt="46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60" y="51435"/>
            <a:ext cx="9144000" cy="51435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584176" y="1131590"/>
            <a:ext cx="4572000" cy="8713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4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endParaRPr lang="zh-CN" altLang="en-US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71775" y="123190"/>
            <a:ext cx="3826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师生挑战赛</a:t>
            </a:r>
            <a:endParaRPr lang="zh-CN" altLang="en-US" sz="4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11505" y="4227830"/>
            <a:ext cx="889254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4000" dirty="0"/>
              <a:t>       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11505" y="1028700"/>
            <a:ext cx="8195945" cy="1257300"/>
          </a:xfrm>
          <a:prstGeom prst="roundRect">
            <a:avLst>
              <a:gd name="adj" fmla="val 7628"/>
            </a:avLst>
          </a:prstGeom>
          <a:solidFill>
            <a:schemeClr val="accent1">
              <a:alpha val="34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auto">
              <a:lnSpc>
                <a:spcPct val="100000"/>
              </a:lnSpc>
            </a:pPr>
            <a:r>
              <a:rPr lang="en-US" altLang="zh-CN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我向同学借的书没有看完，想再多借几天。</a:t>
            </a:r>
            <a:endParaRPr lang="zh-CN" altLang="en-US" sz="40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11505" y="2571750"/>
            <a:ext cx="8196580" cy="1158875"/>
          </a:xfrm>
          <a:prstGeom prst="roundRect">
            <a:avLst>
              <a:gd name="adj" fmla="val 7628"/>
            </a:avLst>
          </a:prstGeom>
          <a:solidFill>
            <a:schemeClr val="accent1">
              <a:alpha val="34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我今天忘记带水杯了，想请老师帮忙打个电话让家长送到门卫</a:t>
            </a:r>
            <a:r>
              <a:rPr lang="zh-CN" altLang="en-US" sz="4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</a:t>
            </a:r>
            <a:endParaRPr lang="zh-CN" altLang="en-US" sz="40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11505" y="4227830"/>
            <a:ext cx="8196580" cy="659130"/>
          </a:xfrm>
          <a:prstGeom prst="roundRect">
            <a:avLst>
              <a:gd name="adj" fmla="val 7628"/>
            </a:avLst>
          </a:prstGeom>
          <a:solidFill>
            <a:schemeClr val="accent1">
              <a:alpha val="34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......</a:t>
            </a:r>
            <a:r>
              <a:rPr lang="en-US" altLang="zh-CN" dirty="0" smtClean="0"/>
              <a:t> 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alphaModFix amt="46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584176" y="1131590"/>
            <a:ext cx="4572000" cy="8713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4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endParaRPr lang="zh-CN" altLang="en-US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61925" y="892175"/>
            <a:ext cx="8837930" cy="1243965"/>
          </a:xfrm>
          <a:prstGeom prst="roundRect">
            <a:avLst>
              <a:gd name="adj" fmla="val 7628"/>
            </a:avLst>
          </a:prstGeom>
          <a:solidFill>
            <a:schemeClr val="accent1">
              <a:alpha val="34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     </a:t>
            </a:r>
            <a:r>
              <a:rPr lang="en-US" altLang="zh-CN" sz="4000" dirty="0" err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我最爱看的电视节目就要开始了。但是爸爸正在看足球赛</a:t>
            </a:r>
            <a:r>
              <a:rPr lang="en-US" altLang="zh-CN" sz="4000" dirty="0">
                <a:solidFill>
                  <a:schemeClr val="tx1"/>
                </a:solidFill>
                <a:latin typeface="+mn-ea"/>
                <a:sym typeface="+mn-ea"/>
              </a:rPr>
              <a:t>。</a:t>
            </a:r>
            <a:endParaRPr lang="en-US" altLang="zh-CN" sz="4000" dirty="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2195860" y="123152"/>
            <a:ext cx="47005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家人挑战赛</a:t>
            </a:r>
            <a:endParaRPr lang="zh-CN" altLang="en-US" sz="4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35890" y="2355215"/>
            <a:ext cx="8820150" cy="1280160"/>
          </a:xfrm>
          <a:prstGeom prst="roundRect">
            <a:avLst>
              <a:gd name="adj" fmla="val 7628"/>
            </a:avLst>
          </a:prstGeom>
          <a:solidFill>
            <a:schemeClr val="accent1">
              <a:alpha val="34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400" dirty="0" err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 </a:t>
            </a:r>
            <a:r>
              <a:rPr lang="en-US" altLang="zh-CN" sz="4000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4000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妈妈不喜欢家里养宠物，但我想买一只小仓鼠作为生日礼物</a:t>
            </a:r>
            <a:r>
              <a:rPr lang="zh-CN" altLang="en-US" sz="4400" dirty="0" err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</a:t>
            </a:r>
            <a:endParaRPr lang="zh-CN" altLang="en-US" sz="4400" dirty="0" err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61925" y="4054475"/>
            <a:ext cx="8820150" cy="692150"/>
          </a:xfrm>
          <a:prstGeom prst="roundRect">
            <a:avLst>
              <a:gd name="adj" fmla="val 7628"/>
            </a:avLst>
          </a:prstGeom>
          <a:solidFill>
            <a:schemeClr val="accent1">
              <a:alpha val="34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400" dirty="0" err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......</a:t>
            </a:r>
            <a:endParaRPr lang="zh-CN" altLang="en-US" sz="4000" dirty="0" err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alphaModFix amt="5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1"/>
          <a:stretch>
            <a:fillRect/>
          </a:stretch>
        </p:blipFill>
        <p:spPr bwMode="auto">
          <a:xfrm>
            <a:off x="0" y="24130"/>
            <a:ext cx="9118600" cy="5140325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584176" y="1131590"/>
            <a:ext cx="4572000" cy="8713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zh-CN" altLang="en-US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2475895" y="-38"/>
            <a:ext cx="47005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陌生人挑战赛</a:t>
            </a:r>
            <a:endParaRPr lang="zh-CN" altLang="en-US" sz="4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09855" y="699135"/>
            <a:ext cx="8924290" cy="1692275"/>
          </a:xfrm>
          <a:prstGeom prst="roundRect">
            <a:avLst>
              <a:gd name="adj" fmla="val 7628"/>
            </a:avLst>
          </a:prstGeom>
          <a:solidFill>
            <a:schemeClr val="accent1">
              <a:alpha val="34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4400" dirty="0" err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</a:t>
            </a:r>
            <a:r>
              <a:rPr lang="zh-CN" altLang="en-US" sz="4000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游乐园里，我十分想上卫生间，可是排队的人很多，我想跟前面的人商量一下让我</a:t>
            </a:r>
            <a:r>
              <a:rPr lang="zh-CN" altLang="en-US" sz="4000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插个队。</a:t>
            </a:r>
            <a:endParaRPr lang="zh-CN" altLang="en-US" sz="4000" dirty="0" err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97155" y="2552065"/>
            <a:ext cx="8924290" cy="1802130"/>
          </a:xfrm>
          <a:prstGeom prst="roundRect">
            <a:avLst>
              <a:gd name="adj" fmla="val 7628"/>
            </a:avLst>
          </a:prstGeom>
          <a:solidFill>
            <a:schemeClr val="accent1">
              <a:alpha val="34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4400" dirty="0" err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</a:t>
            </a:r>
            <a:r>
              <a:rPr lang="zh-CN" altLang="en-US" sz="4000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我和妈妈乘坐公交车，妈妈身体不舒服，可是车上没有空座，我想请别人让个座。</a:t>
            </a:r>
            <a:endParaRPr lang="zh-CN" altLang="en-US" sz="4400" dirty="0" err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7950" y="4514850"/>
            <a:ext cx="8912860" cy="561975"/>
          </a:xfrm>
          <a:prstGeom prst="roundRect">
            <a:avLst>
              <a:gd name="adj" fmla="val 7628"/>
            </a:avLst>
          </a:prstGeom>
          <a:solidFill>
            <a:schemeClr val="accent1">
              <a:alpha val="34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400" dirty="0" err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......</a:t>
            </a:r>
            <a:endParaRPr lang="zh-CN" altLang="en-US" sz="4000" dirty="0" err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584176" y="1131590"/>
            <a:ext cx="4572000" cy="8713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4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endParaRPr lang="zh-CN" altLang="en-US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34" y="2283658"/>
            <a:ext cx="3750110" cy="25556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847" y="267365"/>
            <a:ext cx="2095528" cy="2095528"/>
          </a:xfrm>
          <a:prstGeom prst="rect">
            <a:avLst/>
          </a:prstGeom>
        </p:spPr>
      </p:pic>
      <p:pic>
        <p:nvPicPr>
          <p:cNvPr id="3" name="11登登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3671" y="2710114"/>
            <a:ext cx="609600" cy="609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06" y="2715640"/>
            <a:ext cx="2095528" cy="20955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68" y="51366"/>
            <a:ext cx="2095528" cy="2095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5355" t="10810" r="22345" b="17315"/>
          <a:stretch>
            <a:fillRect/>
          </a:stretch>
        </p:blipFill>
        <p:spPr>
          <a:xfrm>
            <a:off x="1835696" y="2385442"/>
            <a:ext cx="3672408" cy="2413203"/>
          </a:xfrm>
          <a:prstGeom prst="ellipse">
            <a:avLst/>
          </a:prstGeom>
        </p:spPr>
      </p:pic>
      <p:sp>
        <p:nvSpPr>
          <p:cNvPr id="11" name="椭圆形标注 10"/>
          <p:cNvSpPr/>
          <p:nvPr/>
        </p:nvSpPr>
        <p:spPr>
          <a:xfrm>
            <a:off x="5292080" y="2316433"/>
            <a:ext cx="1215091" cy="510634"/>
          </a:xfrm>
          <a:prstGeom prst="wedgeEllipseCallout">
            <a:avLst>
              <a:gd name="adj1" fmla="val -44350"/>
              <a:gd name="adj2" fmla="val 6996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形标注 13"/>
          <p:cNvSpPr/>
          <p:nvPr/>
        </p:nvSpPr>
        <p:spPr>
          <a:xfrm flipH="1">
            <a:off x="1331639" y="2216298"/>
            <a:ext cx="1067689" cy="510634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915816" y="883771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商量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987574"/>
            <a:ext cx="5047126" cy="3528392"/>
          </a:xfrm>
          <a:prstGeom prst="rect">
            <a:avLst/>
          </a:prstGeom>
        </p:spPr>
      </p:pic>
      <p:pic>
        <p:nvPicPr>
          <p:cNvPr id="2" name="1大家好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2202.33740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52520" y="206769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云形 2"/>
          <p:cNvSpPr/>
          <p:nvPr/>
        </p:nvSpPr>
        <p:spPr>
          <a:xfrm>
            <a:off x="395536" y="1588021"/>
            <a:ext cx="4824536" cy="338437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235" y="268253"/>
            <a:ext cx="3205733" cy="2184648"/>
          </a:xfrm>
          <a:prstGeom prst="rect">
            <a:avLst/>
          </a:prstGeom>
        </p:spPr>
      </p:pic>
      <p:pic>
        <p:nvPicPr>
          <p:cNvPr id="4" name="2今天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1003.321289" end="633.67639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52520" y="2211710"/>
            <a:ext cx="609600" cy="609600"/>
          </a:xfrm>
          <a:prstGeom prst="rect">
            <a:avLst/>
          </a:prstGeom>
        </p:spPr>
      </p:pic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1065783" y="1765854"/>
            <a:ext cx="3578225" cy="275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今天我有事情要和你们商量。</a:t>
            </a:r>
            <a:endParaRPr lang="zh-CN" altLang="en-US" sz="40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467544" y="627534"/>
            <a:ext cx="4968552" cy="3816424"/>
          </a:xfrm>
          <a:prstGeom prst="roundRect">
            <a:avLst>
              <a:gd name="adj" fmla="val 7628"/>
            </a:avLst>
          </a:prstGeom>
          <a:solidFill>
            <a:schemeClr val="accent1">
              <a:alpha val="34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3今天是我生日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1996510"/>
            <a:ext cx="609600" cy="609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2" y="323678"/>
            <a:ext cx="3205733" cy="21846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2350" y="1059223"/>
            <a:ext cx="4608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31800"/>
            <a:r>
              <a:rPr lang="en-US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36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今天是我的生日，妈妈想让我早点回家。可是，今天也是我值日，我想找同学调换一下值日的时间。</a:t>
            </a:r>
            <a:endParaRPr lang="zh-CN" altLang="zh-CN" sz="3600" kern="100" dirty="0"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grpSp>
        <p:nvGrpSpPr>
          <p:cNvPr id="5" name="组合 4"/>
          <p:cNvGrpSpPr/>
          <p:nvPr/>
        </p:nvGrpSpPr>
        <p:grpSpPr>
          <a:xfrm>
            <a:off x="323528" y="259404"/>
            <a:ext cx="5753100" cy="1192510"/>
            <a:chOff x="259060" y="51470"/>
            <a:chExt cx="5753100" cy="1192510"/>
          </a:xfrm>
        </p:grpSpPr>
        <p:sp>
          <p:nvSpPr>
            <p:cNvPr id="7" name="文本框 5"/>
            <p:cNvSpPr txBox="1">
              <a:spLocks noChangeArrowheads="1"/>
            </p:cNvSpPr>
            <p:nvPr/>
          </p:nvSpPr>
          <p:spPr bwMode="auto">
            <a:xfrm>
              <a:off x="259060" y="267494"/>
              <a:ext cx="5753100" cy="97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3600" b="1" dirty="0"/>
                <a:t>                    </a:t>
              </a:r>
              <a:r>
                <a:rPr lang="zh-CN" altLang="en-US" sz="4400" b="1" dirty="0">
                  <a:solidFill>
                    <a:srgbClr val="558ED5"/>
                  </a:solidFill>
                </a:rPr>
                <a:t>调 </a:t>
              </a:r>
              <a:r>
                <a:rPr lang="zh-CN" altLang="en-US" sz="4400" b="1" dirty="0" smtClean="0">
                  <a:solidFill>
                    <a:srgbClr val="558ED5"/>
                  </a:solidFill>
                </a:rPr>
                <a:t>换 值 日</a:t>
              </a:r>
              <a:r>
                <a:rPr lang="en-US" altLang="zh-CN" sz="3600" b="1" dirty="0" smtClean="0"/>
                <a:t> </a:t>
              </a:r>
              <a:r>
                <a:rPr lang="en-US" altLang="zh-CN" sz="3200" b="1" dirty="0" smtClean="0"/>
                <a:t>   </a:t>
              </a:r>
              <a:endPara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文本框 1"/>
            <p:cNvSpPr txBox="1">
              <a:spLocks noChangeArrowheads="1"/>
            </p:cNvSpPr>
            <p:nvPr/>
          </p:nvSpPr>
          <p:spPr bwMode="auto">
            <a:xfrm>
              <a:off x="2699792" y="51470"/>
              <a:ext cx="1430337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600" dirty="0">
                  <a:solidFill>
                    <a:srgbClr val="FF0000"/>
                  </a:solidFill>
                </a:rPr>
                <a:t>diào</a:t>
              </a:r>
              <a:r>
                <a:rPr lang="zh-CN" altLang="en-US" dirty="0"/>
                <a:t> </a:t>
              </a:r>
              <a:endParaRPr lang="zh-CN" altLang="en-US" dirty="0"/>
            </a:p>
          </p:txBody>
        </p:sp>
      </p:grpSp>
      <p:pic>
        <p:nvPicPr>
          <p:cNvPr id="10" name="3.1喂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7001" y="1962150"/>
            <a:ext cx="609600" cy="60960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710321" y="1571728"/>
            <a:ext cx="4968552" cy="3096344"/>
          </a:xfrm>
          <a:prstGeom prst="roundRect">
            <a:avLst>
              <a:gd name="adj" fmla="val 7628"/>
            </a:avLst>
          </a:prstGeom>
          <a:solidFill>
            <a:schemeClr val="accent1">
              <a:alpha val="34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431800"/>
            <a:r>
              <a:rPr lang="en-US" altLang="zh-CN" sz="3600" kern="100" dirty="0"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3600" kern="100" dirty="0"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今天是我的生日，妈妈想让我早点回家。可是，今天也是我值日，我想找同学调换一下值日的时间。</a:t>
            </a:r>
            <a:endParaRPr lang="zh-CN" altLang="zh-CN" sz="3600" kern="100" dirty="0">
              <a:solidFill>
                <a:schemeClr val="tx1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3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1871700" y="699542"/>
            <a:ext cx="540060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/>
              <a:t>              </a:t>
            </a:r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口语交际法宝：</a:t>
            </a:r>
            <a:endParaRPr lang="en-US" altLang="zh-CN" sz="4000" dirty="0">
              <a:solidFill>
                <a:schemeClr val="accent4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4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语气温和     声音洪亮</a:t>
            </a:r>
            <a:endParaRPr lang="en-US" altLang="zh-CN" sz="4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4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面带微笑     目光直视</a:t>
            </a:r>
            <a:endParaRPr lang="zh-CN" altLang="en-US" sz="4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圆角矩形 5"/>
          <p:cNvSpPr/>
          <p:nvPr/>
        </p:nvSpPr>
        <p:spPr>
          <a:xfrm>
            <a:off x="395536" y="1226250"/>
            <a:ext cx="5184576" cy="3096344"/>
          </a:xfrm>
          <a:prstGeom prst="roundRect">
            <a:avLst>
              <a:gd name="adj" fmla="val 7628"/>
            </a:avLst>
          </a:prstGeom>
          <a:solidFill>
            <a:schemeClr val="accent1">
              <a:alpha val="34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67494"/>
            <a:ext cx="3205733" cy="2184648"/>
          </a:xfrm>
          <a:prstGeom prst="rect">
            <a:avLst/>
          </a:prstGeom>
        </p:spPr>
      </p:pic>
      <p:pic>
        <p:nvPicPr>
          <p:cNvPr id="2" name="4同学你好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0" y="2266950"/>
            <a:ext cx="609600" cy="609600"/>
          </a:xfrm>
          <a:prstGeom prst="rect">
            <a:avLst/>
          </a:prstGeom>
        </p:spPr>
      </p:pic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467544" y="1275606"/>
            <a:ext cx="5184576" cy="297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32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同学</a:t>
            </a:r>
            <a:r>
              <a:rPr lang="zh-CN" altLang="en-US" sz="32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32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你好</a:t>
            </a:r>
            <a:r>
              <a:rPr lang="zh-CN" altLang="en-US" sz="32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！</a:t>
            </a:r>
            <a:r>
              <a:rPr lang="zh-CN" altLang="zh-CN" sz="32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我想和你调换一下值日的时间。因为今天是我的生日，想早一点回家，你看行吗？</a:t>
            </a:r>
            <a:endParaRPr lang="zh-CN" altLang="en-US" sz="4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文本框 9"/>
          <p:cNvSpPr txBox="1">
            <a:spLocks noChangeArrowheads="1"/>
          </p:cNvSpPr>
          <p:nvPr/>
        </p:nvSpPr>
        <p:spPr bwMode="auto">
          <a:xfrm>
            <a:off x="1619672" y="199355"/>
            <a:ext cx="611822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同学，你好！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和你调换一下值日的时间。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今天是我的生日，想早一点回家，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你看行吗？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1131590"/>
            <a:ext cx="1338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我想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19672" y="2655482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因为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KSO_WM_UNIT_TABLE_BEAUTIFY" val="smartTable{7bf20064-53e6-430c-988f-d54848a4ba52}"/>
  <p:tag name="TABLE_ENDDRAG_ORIGIN_RECT" val="695*387"/>
  <p:tag name="TABLE_ENDDRAG_RECT" val="8*5*695*387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KSO_WPP_MARK_KEY" val="4072443b-2a49-42de-8595-9adc21d89442"/>
  <p:tag name="COMMONDATA" val="eyJoZGlkIjoiNzAxOGUxNTYwNDUwNmQ2M2JiMDcwZDAxMDc1NWQ4Y2IifQ=="/>
</p:tagLst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929</Words>
  <Application>WPS 演示</Application>
  <PresentationFormat>全屏显示(16:9)</PresentationFormat>
  <Paragraphs>108</Paragraphs>
  <Slides>18</Slides>
  <Notes>1</Notes>
  <HiddenSlides>0</HiddenSlides>
  <MMClips>17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方正卡通简体</vt:lpstr>
      <vt:lpstr>华文楷体</vt:lpstr>
      <vt:lpstr>楷体</vt:lpstr>
      <vt:lpstr>Times New Roman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59</cp:revision>
  <dcterms:created xsi:type="dcterms:W3CDTF">2015-08-22T03:26:00Z</dcterms:created>
  <dcterms:modified xsi:type="dcterms:W3CDTF">2023-06-08T08:51:25Z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3D53213C5F19422BBCBFA8E03B324470_13</vt:lpwstr>
  </property>
</Properties>
</file>