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9" r:id="rId4"/>
    <p:sldMasterId id="2147483682" r:id="rId5"/>
    <p:sldMasterId id="2147483701" r:id="rId6"/>
    <p:sldMasterId id="2147483714" r:id="rId7"/>
    <p:sldMasterId id="2147483725" r:id="rId8"/>
    <p:sldMasterId id="2147483740" r:id="rId9"/>
  </p:sldMasterIdLst>
  <p:notesMasterIdLst>
    <p:notesMasterId r:id="rId27"/>
  </p:notesMasterIdLst>
  <p:sldIdLst>
    <p:sldId id="469" r:id="rId10"/>
    <p:sldId id="471" r:id="rId11"/>
    <p:sldId id="568" r:id="rId12"/>
    <p:sldId id="295" r:id="rId13"/>
    <p:sldId id="382" r:id="rId14"/>
    <p:sldId id="384" r:id="rId15"/>
    <p:sldId id="542" r:id="rId16"/>
    <p:sldId id="473" r:id="rId17"/>
    <p:sldId id="299" r:id="rId18"/>
    <p:sldId id="386" r:id="rId19"/>
    <p:sldId id="543" r:id="rId20"/>
    <p:sldId id="314" r:id="rId21"/>
    <p:sldId id="298" r:id="rId22"/>
    <p:sldId id="474" r:id="rId23"/>
    <p:sldId id="388" r:id="rId24"/>
    <p:sldId id="595" r:id="rId25"/>
    <p:sldId id="390" r:id="rId26"/>
    <p:sldId id="544" r:id="rId28"/>
    <p:sldId id="389" r:id="rId29"/>
    <p:sldId id="458" r:id="rId30"/>
    <p:sldId id="392" r:id="rId31"/>
    <p:sldId id="316" r:id="rId32"/>
    <p:sldId id="476" r:id="rId33"/>
    <p:sldId id="523" r:id="rId34"/>
    <p:sldId id="596" r:id="rId35"/>
    <p:sldId id="306" r:id="rId36"/>
    <p:sldId id="340" r:id="rId37"/>
    <p:sldId id="321" r:id="rId38"/>
    <p:sldId id="396" r:id="rId39"/>
    <p:sldId id="395" r:id="rId40"/>
    <p:sldId id="342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240E"/>
    <a:srgbClr val="FE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712" autoAdjust="0"/>
  </p:normalViewPr>
  <p:slideViewPr>
    <p:cSldViewPr>
      <p:cViewPr varScale="1">
        <p:scale>
          <a:sx n="109" d="100"/>
          <a:sy n="109" d="100"/>
        </p:scale>
        <p:origin x="-1638" y="-7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4B5E0-3203-426B-8FD5-9CB4BE6358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8FEA1-A222-4466-A169-744F55BAE7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</a:rPr>
            </a:fld>
            <a:endParaRPr lang="zh-CN" alt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05" y="366471"/>
            <a:ext cx="8227886" cy="1523436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05" y="2132811"/>
            <a:ext cx="8227886" cy="603280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charset="0"/>
              </a:rPr>
            </a:fld>
            <a:endParaRPr lang="zh-CN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" descr="L22"/>
          <p:cNvPicPr>
            <a:picLocks noChangeAspect="1"/>
          </p:cNvPicPr>
          <p:nvPr userDrawn="1"/>
        </p:nvPicPr>
        <p:blipFill>
          <a:blip r:embed="rId2">
            <a:lum bright="53998"/>
          </a:blip>
          <a:stretch>
            <a:fillRect/>
          </a:stretch>
        </p:blipFill>
        <p:spPr>
          <a:xfrm>
            <a:off x="-4762" y="4763"/>
            <a:ext cx="9151937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0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9" Type="http://schemas.openxmlformats.org/officeDocument/2006/relationships/image" Target="../media/image2.jpeg"/><Relationship Id="rId18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8" Type="http://schemas.openxmlformats.org/officeDocument/2006/relationships/theme" Target="../theme/theme8.xml"/><Relationship Id="rId17" Type="http://schemas.openxmlformats.org/officeDocument/2006/relationships/image" Target="../media/image4.jpeg"/><Relationship Id="rId16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>
            <a:spLocks noChangeArrowheads="1"/>
          </p:cNvSpPr>
          <p:nvPr userDrawn="1"/>
        </p:nvSpPr>
        <p:spPr bwMode="auto">
          <a:xfrm>
            <a:off x="66776" y="890487"/>
            <a:ext cx="8991870" cy="5867127"/>
          </a:xfrm>
          <a:prstGeom prst="roundRect">
            <a:avLst>
              <a:gd name="adj" fmla="val 6708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7924" tIns="43962" rIns="87924" bIns="43962"/>
          <a:lstStyle/>
          <a:p>
            <a:pPr defTabSz="879475" eaLnBrk="1" hangingPunct="1"/>
            <a:endParaRPr lang="zh-CN" altLang="en-US" sz="1700" b="1">
              <a:latin typeface="Arial" panose="020B0604020202020204" pitchFamily="34" charset="0"/>
            </a:endParaRPr>
          </a:p>
        </p:txBody>
      </p:sp>
      <p:sp>
        <p:nvSpPr>
          <p:cNvPr id="5" name="圆角矩形 4"/>
          <p:cNvSpPr>
            <a:spLocks noChangeArrowheads="1"/>
          </p:cNvSpPr>
          <p:nvPr userDrawn="1"/>
        </p:nvSpPr>
        <p:spPr bwMode="auto">
          <a:xfrm>
            <a:off x="127250" y="1028261"/>
            <a:ext cx="8877220" cy="5568059"/>
          </a:xfrm>
          <a:prstGeom prst="roundRect">
            <a:avLst>
              <a:gd name="adj" fmla="val 6708"/>
            </a:avLst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7924" tIns="43962" rIns="87924" bIns="43962"/>
          <a:lstStyle/>
          <a:p>
            <a:pPr defTabSz="879475" eaLnBrk="1" hangingPunct="1"/>
            <a:endParaRPr lang="zh-CN" altLang="en-US" sz="1700" b="1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5" y="0"/>
            <a:ext cx="9150323" cy="6858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 spd="slow" advTm="4000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/>
        </a:defRPr>
      </a:lvl5pPr>
      <a:lvl6pPr marL="36322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/>
        </a:defRPr>
      </a:lvl6pPr>
      <a:lvl7pPr marL="725805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/>
        </a:defRPr>
      </a:lvl7pPr>
      <a:lvl8pPr marL="1089025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/>
        </a:defRPr>
      </a:lvl8pPr>
      <a:lvl9pPr marL="145161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anose="020B0604020202020204"/>
        </a:defRPr>
      </a:lvl9pPr>
    </p:titleStyle>
    <p:bodyStyle>
      <a:lvl1pPr marL="272415" indent="-27241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07415" indent="-18161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70000" indent="-18161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33220" indent="-18161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95805" indent="-18161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58390" indent="-18161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21610" indent="-18161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084195" indent="-18161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22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902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83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41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6CB495-4DA9-4D43-BE6F-AE1078FCDD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66D5A5-AA3E-42AF-936A-368E47B5976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" descr="L22"/>
          <p:cNvPicPr>
            <a:picLocks noChangeAspect="1"/>
          </p:cNvPicPr>
          <p:nvPr userDrawn="1"/>
        </p:nvPicPr>
        <p:blipFill>
          <a:blip r:embed="rId11">
            <a:lum bright="53998"/>
          </a:blip>
          <a:stretch>
            <a:fillRect/>
          </a:stretch>
        </p:blipFill>
        <p:spPr>
          <a:xfrm>
            <a:off x="14288" y="1588"/>
            <a:ext cx="9151937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5F7E13-DAAB-4B8F-B90F-218BCA5B485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2.xml"/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6.xml"/><Relationship Id="rId4" Type="http://schemas.openxmlformats.org/officeDocument/2006/relationships/image" Target="../media/image16.png"/><Relationship Id="rId3" Type="http://schemas.microsoft.com/office/2007/relationships/media" Target="../media/media2.mp3"/><Relationship Id="rId2" Type="http://schemas.openxmlformats.org/officeDocument/2006/relationships/audio" Target="NULL" TargetMode="External"/><Relationship Id="rId1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GIF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555875" y="1196340"/>
            <a:ext cx="5238750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千条线，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万条线，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落在水里看不见。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打一自然现象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6"/>
          <p:cNvGrpSpPr/>
          <p:nvPr/>
        </p:nvGrpSpPr>
        <p:grpSpPr>
          <a:xfrm>
            <a:off x="107315" y="1988185"/>
            <a:ext cx="2999740" cy="1081405"/>
            <a:chOff x="563555" y="374919"/>
            <a:chExt cx="1036741" cy="786565"/>
          </a:xfrm>
        </p:grpSpPr>
        <p:pic>
          <p:nvPicPr>
            <p:cNvPr id="9231" name="图片 2"/>
            <p:cNvPicPr>
              <a:picLocks noChangeAspect="1"/>
            </p:cNvPicPr>
            <p:nvPr/>
          </p:nvPicPr>
          <p:blipFill>
            <a:blip r:embed="rId2">
              <a:biLevel thresh="50000"/>
              <a:grayscl/>
            </a:blip>
            <a:stretch>
              <a:fillRect/>
            </a:stretch>
          </p:blipFill>
          <p:spPr>
            <a:xfrm>
              <a:off x="563555" y="374919"/>
              <a:ext cx="1036741" cy="7865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2" name="TextBox 43"/>
            <p:cNvSpPr txBox="1"/>
            <p:nvPr/>
          </p:nvSpPr>
          <p:spPr>
            <a:xfrm>
              <a:off x="737758" y="427572"/>
              <a:ext cx="672934" cy="7316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ts val="1200"/>
                </a:spcBef>
                <a:buFont typeface="Arial" panose="020B0604020202020204" pitchFamily="34" charset="0"/>
              </a:pPr>
              <a:r>
                <a:rPr lang="zh-CN" altLang="en-US" sz="6000" b="1" dirty="0"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乌云</a:t>
              </a:r>
              <a:endParaRPr lang="zh-CN" altLang="en-US" sz="6000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9" name="图片 2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3060065" y="1988820"/>
            <a:ext cx="2999740" cy="1081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5940425" y="1988820"/>
            <a:ext cx="2999740" cy="1081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43"/>
          <p:cNvSpPr txBox="1"/>
          <p:nvPr/>
        </p:nvSpPr>
        <p:spPr>
          <a:xfrm>
            <a:off x="3635230" y="2060575"/>
            <a:ext cx="1947089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6000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乌黑</a:t>
            </a:r>
            <a:endParaRPr lang="zh-CN" altLang="en-US" sz="6000" b="1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43"/>
          <p:cNvSpPr txBox="1"/>
          <p:nvPr/>
        </p:nvSpPr>
        <p:spPr>
          <a:xfrm>
            <a:off x="6228080" y="2060575"/>
            <a:ext cx="2489200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ts val="1200"/>
              </a:spcBef>
              <a:buFont typeface="Arial" panose="020B0604020202020204" pitchFamily="34" charset="0"/>
            </a:pPr>
            <a:r>
              <a:rPr lang="zh-CN" altLang="en-US" sz="6000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黑沉沉</a:t>
            </a:r>
            <a:endParaRPr lang="zh-CN" altLang="en-US" sz="6000" b="1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23554" name="TextBox 3"/>
          <p:cNvSpPr txBox="1"/>
          <p:nvPr/>
        </p:nvSpPr>
        <p:spPr>
          <a:xfrm>
            <a:off x="594360" y="1994535"/>
            <a:ext cx="817118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满天的乌云，黑沉沉地压下来。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雷雨二稿\图片.png图片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2700" y="0"/>
            <a:ext cx="9203055" cy="6948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9156700" cy="545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637" y="-1658937"/>
            <a:ext cx="18288000" cy="670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矩形 27"/>
          <p:cNvSpPr/>
          <p:nvPr/>
        </p:nvSpPr>
        <p:spPr>
          <a:xfrm>
            <a:off x="563880" y="5714365"/>
            <a:ext cx="94043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满天的乌云，黑沉沉地压下来。</a:t>
            </a:r>
            <a:endParaRPr lang="zh-CN" altLang="en-US" sz="44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94170" y="5681980"/>
            <a:ext cx="90233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endParaRPr lang="zh-CN" alt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pic>
        <p:nvPicPr>
          <p:cNvPr id="10241" name="图片 1" descr="QQ图片2018032423293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79705" y="4725035"/>
            <a:ext cx="874712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5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树上的叶子一动不动，蝉一声也不出。</a:t>
            </a:r>
            <a:endParaRPr lang="zh-CN" altLang="en-US" sz="5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/>
          <p:cNvPicPr>
            <a:picLocks noChangeAspect="1"/>
          </p:cNvPicPr>
          <p:nvPr/>
        </p:nvPicPr>
        <p:blipFill>
          <a:blip r:embed="rId1"/>
          <a:srcRect t="15695"/>
          <a:stretch>
            <a:fillRect/>
          </a:stretch>
        </p:blipFill>
        <p:spPr>
          <a:xfrm>
            <a:off x="-1519555" y="7620"/>
            <a:ext cx="12065635" cy="6849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/>
          <p:nvPr/>
        </p:nvSpPr>
        <p:spPr>
          <a:xfrm>
            <a:off x="755650" y="5013325"/>
            <a:ext cx="8060055" cy="161711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5335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满天的乌云，黑沉沉地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下来。 树上的叶子一动不动，蝉一声也不出。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5" name="文本框 1"/>
          <p:cNvSpPr txBox="1"/>
          <p:nvPr/>
        </p:nvSpPr>
        <p:spPr>
          <a:xfrm>
            <a:off x="962026" y="3063875"/>
            <a:ext cx="417830" cy="111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绿色圃中小学教育http://www.LSPJY.com </a:t>
            </a:r>
            <a:endParaRPr lang="zh-CN" altLang="en-US" sz="1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366" name="文本框 4"/>
          <p:cNvSpPr txBox="1"/>
          <p:nvPr/>
        </p:nvSpPr>
        <p:spPr>
          <a:xfrm>
            <a:off x="1089026" y="3190875"/>
            <a:ext cx="417830" cy="111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绿色圃中小学教育http://www.LSPJY.com </a:t>
            </a:r>
            <a:endParaRPr lang="zh-CN" altLang="en-US" sz="1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26625" name="矩形 1"/>
          <p:cNvSpPr/>
          <p:nvPr/>
        </p:nvSpPr>
        <p:spPr>
          <a:xfrm>
            <a:off x="179705" y="1772920"/>
            <a:ext cx="8863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忽然一阵大风，吹得树枝乱摆。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060" y="63093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26625" name="矩形 1"/>
          <p:cNvSpPr/>
          <p:nvPr/>
        </p:nvSpPr>
        <p:spPr>
          <a:xfrm>
            <a:off x="179705" y="1772920"/>
            <a:ext cx="8863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忽然一阵大风，吹得树枝乱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80" name="Text Box 12"/>
          <p:cNvSpPr txBox="1"/>
          <p:nvPr/>
        </p:nvSpPr>
        <p:spPr>
          <a:xfrm>
            <a:off x="650875" y="1917065"/>
            <a:ext cx="763079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latin typeface="Calibri" panose="020F0502020204030204" charset="0"/>
                <a:ea typeface="黑体" panose="02010609060101010101" pitchFamily="49" charset="-122"/>
              </a:rPr>
              <a:t>         </a:t>
            </a:r>
            <a:r>
              <a:rPr lang="en-US" altLang="zh-CN" sz="5400" dirty="0">
                <a:latin typeface="Calibri" panose="020F0502020204030204" charset="0"/>
                <a:ea typeface="黑体" panose="02010609060101010101" pitchFamily="49" charset="-122"/>
              </a:rPr>
              <a:t>  </a:t>
            </a:r>
            <a:r>
              <a:rPr lang="en-US" altLang="zh-CN" sz="5400" dirty="0">
                <a:solidFill>
                  <a:schemeClr val="tx1"/>
                </a:solidFill>
                <a:latin typeface="Calibri" panose="020F0502020204030204" charset="0"/>
                <a:ea typeface="黑体" panose="02010609060101010101" pitchFamily="49" charset="-122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一只蜘蛛从网上垂下来，逃走了。</a:t>
            </a:r>
            <a:endParaRPr lang="zh-CN" altLang="en-US" sz="5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80" name="Text Box 12"/>
          <p:cNvSpPr txBox="1"/>
          <p:nvPr/>
        </p:nvSpPr>
        <p:spPr>
          <a:xfrm>
            <a:off x="650875" y="1917065"/>
            <a:ext cx="763079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latin typeface="Calibri" panose="020F0502020204030204" charset="0"/>
                <a:ea typeface="黑体" panose="02010609060101010101" pitchFamily="49" charset="-122"/>
              </a:rPr>
              <a:t>         </a:t>
            </a:r>
            <a:r>
              <a:rPr lang="en-US" altLang="zh-CN" sz="5400" dirty="0">
                <a:latin typeface="Calibri" panose="020F0502020204030204" charset="0"/>
                <a:ea typeface="黑体" panose="02010609060101010101" pitchFamily="49" charset="-122"/>
              </a:rPr>
              <a:t>  </a:t>
            </a:r>
            <a:r>
              <a:rPr lang="en-US" altLang="zh-CN" sz="5400" dirty="0">
                <a:solidFill>
                  <a:schemeClr val="tx1"/>
                </a:solidFill>
                <a:latin typeface="Calibri" panose="020F0502020204030204" charset="0"/>
                <a:ea typeface="黑体" panose="02010609060101010101" pitchFamily="49" charset="-122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一只蜘蛛从网上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垂下来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，逃走了。</a:t>
            </a:r>
            <a:endParaRPr lang="zh-CN" altLang="en-US" sz="5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8376" name="Picture 8" descr="timg?image&amp;quality=80&amp;size=b9999_10000&amp;sec=1553794118013&amp;di=d06b787024f74a5845b984da29da842c&amp;imgtype=0&amp;src=http%3A%2F%2Fs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45923" y="2003425"/>
            <a:ext cx="1044575" cy="116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10" descr="u=3344107755,3484349191&amp;fm=26&amp;gp=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5" t="9676" r="6612" b="9122"/>
          <a:stretch>
            <a:fillRect/>
          </a:stretch>
        </p:blipFill>
        <p:spPr>
          <a:xfrm>
            <a:off x="5868353" y="980440"/>
            <a:ext cx="3455987" cy="25209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7365365" y="2638425"/>
            <a:ext cx="15240" cy="323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380" name="Text Box 12"/>
          <p:cNvSpPr txBox="1"/>
          <p:nvPr/>
        </p:nvSpPr>
        <p:spPr>
          <a:xfrm>
            <a:off x="467360" y="548640"/>
            <a:ext cx="8097520" cy="17443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latin typeface="Calibri" panose="020F0502020204030204" charset="0"/>
                <a:ea typeface="黑体" panose="02010609060101010101" pitchFamily="49" charset="-122"/>
              </a:rPr>
              <a:t>         </a:t>
            </a:r>
            <a:r>
              <a:rPr lang="en-US" altLang="zh-CN" sz="5400" dirty="0">
                <a:latin typeface="Calibri" panose="020F0502020204030204" charset="0"/>
                <a:ea typeface="黑体" panose="02010609060101010101" pitchFamily="49" charset="-122"/>
              </a:rPr>
              <a:t>  </a:t>
            </a:r>
            <a:r>
              <a:rPr lang="en-US" altLang="zh-CN" sz="5400" dirty="0">
                <a:solidFill>
                  <a:schemeClr val="tx1"/>
                </a:solidFill>
                <a:latin typeface="Calibri" panose="020F0502020204030204" charset="0"/>
                <a:ea typeface="黑体" panose="02010609060101010101" pitchFamily="49" charset="-122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一只蜘蛛从网上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垂下来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，逃走了。</a:t>
            </a:r>
            <a:endParaRPr lang="zh-CN" altLang="en-US" sz="5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3472 0.490833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476019 L -0.830347 0.518334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$@AO[]4V6G2YKQL{)TJU@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5605" y="1052195"/>
            <a:ext cx="3270885" cy="2892425"/>
          </a:xfrm>
          <a:prstGeom prst="rect">
            <a:avLst/>
          </a:prstGeom>
        </p:spPr>
      </p:pic>
      <p:pic>
        <p:nvPicPr>
          <p:cNvPr id="5" name="图片 4" descr="QQ图片2019030421580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684" b="3000"/>
          <a:stretch>
            <a:fillRect/>
          </a:stretch>
        </p:blipFill>
        <p:spPr>
          <a:xfrm>
            <a:off x="5652347" y="3644900"/>
            <a:ext cx="3041227" cy="133434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64692" y="-171661"/>
            <a:ext cx="3743332" cy="32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t">
            <a:spAutoFit/>
          </a:bodyPr>
          <a:p>
            <a:pPr algn="l" eaLnBrk="1" hangingPunct="1">
              <a:lnSpc>
                <a:spcPct val="130000"/>
              </a:lnSpc>
            </a:pPr>
            <a:r>
              <a:rPr lang="zh-CN" altLang="en-US" sz="18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雨 </a:t>
            </a:r>
            <a:endParaRPr kumimoji="1" lang="zh-CN" altLang="en-US" sz="18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672" y="4149302"/>
            <a:ext cx="5213773" cy="10079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t">
            <a:spAutoFit/>
          </a:bodyPr>
          <a:p>
            <a:pPr eaLnBrk="1" hangingPunct="1">
              <a:lnSpc>
                <a:spcPct val="130000"/>
              </a:lnSpc>
            </a:pPr>
            <a:r>
              <a:rPr kumimoji="1" lang="zh-CN" altLang="en-US" sz="533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霜 雪 雾 露 雷</a:t>
            </a:r>
            <a:endParaRPr kumimoji="1" lang="zh-CN" altLang="en-US" sz="533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0" name="Picture 4" descr="li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412558"/>
            <a:ext cx="3743325" cy="2592387"/>
          </a:xfrm>
          <a:prstGeom prst="roundRect">
            <a:avLst/>
          </a:prstGeom>
          <a:noFill/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extBox 1"/>
          <p:cNvSpPr txBox="1"/>
          <p:nvPr/>
        </p:nvSpPr>
        <p:spPr>
          <a:xfrm>
            <a:off x="1403350" y="4725035"/>
            <a:ext cx="22771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4" descr="C:\Users\admin\Desktop\图片1.png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5510" y="1312545"/>
            <a:ext cx="3679190" cy="2692400"/>
          </a:xfrm>
          <a:prstGeom prst="roundRect">
            <a:avLst/>
          </a:prstGeom>
          <a:noFill/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1"/>
          <p:cNvSpPr txBox="1"/>
          <p:nvPr/>
        </p:nvSpPr>
        <p:spPr>
          <a:xfrm>
            <a:off x="5652135" y="4725035"/>
            <a:ext cx="21793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 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钓</a:t>
            </a:r>
            <a:endParaRPr lang="zh-CN" altLang="en-US" sz="4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80" name="Text Box 12"/>
          <p:cNvSpPr txBox="1"/>
          <p:nvPr/>
        </p:nvSpPr>
        <p:spPr>
          <a:xfrm>
            <a:off x="585470" y="1616710"/>
            <a:ext cx="821880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忽然一阵大风，吹得树枝乱摆。一只蜘蛛从网上垂下来，逃走了。</a:t>
            </a:r>
            <a:endParaRPr lang="zh-CN" altLang="en-US" sz="5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2"/>
          <p:cNvSpPr>
            <a:spLocks noGrp="1"/>
          </p:cNvSpPr>
          <p:nvPr>
            <p:ph type="title" idx="4294967295"/>
          </p:nvPr>
        </p:nvSpPr>
        <p:spPr>
          <a:xfrm>
            <a:off x="1485900" y="800100"/>
            <a:ext cx="6172200" cy="952500"/>
          </a:xfrm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24578" name="图片 16390" descr="43-1309251226380"/>
          <p:cNvPicPr/>
          <p:nvPr/>
        </p:nvPicPr>
        <p:blipFill>
          <a:blip r:embed="rId1"/>
          <a:stretch>
            <a:fillRect/>
          </a:stretch>
        </p:blipFill>
        <p:spPr>
          <a:xfrm>
            <a:off x="-20320" y="0"/>
            <a:ext cx="916432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16389"/>
          <p:cNvSpPr txBox="1"/>
          <p:nvPr/>
        </p:nvSpPr>
        <p:spPr>
          <a:xfrm>
            <a:off x="717550" y="2477770"/>
            <a:ext cx="804164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闪电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越来越亮</a:t>
            </a:r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，雷声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越来越响</a:t>
            </a:r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纯音乐 - 雷声·闪电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2714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0065" y="5729605"/>
            <a:ext cx="619125" cy="619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0836" y="4102507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越来越</a:t>
            </a:r>
            <a:r>
              <a:rPr lang="en-US" altLang="zh-CN" sz="4400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endParaRPr lang="zh-CN" altLang="en-US" sz="4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/>
          <p:cNvPicPr>
            <a:picLocks noChangeAspect="1"/>
          </p:cNvPicPr>
          <p:nvPr/>
        </p:nvPicPr>
        <p:blipFill>
          <a:blip r:embed="rId1"/>
          <a:srcRect l="3429" t="16544" r="5190" b="5927"/>
          <a:stretch>
            <a:fillRect/>
          </a:stretch>
        </p:blipFill>
        <p:spPr>
          <a:xfrm>
            <a:off x="0" y="12700"/>
            <a:ext cx="9144000" cy="6820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/>
          <p:nvPr/>
        </p:nvSpPr>
        <p:spPr>
          <a:xfrm>
            <a:off x="899160" y="2421255"/>
            <a:ext cx="7368540" cy="2581889"/>
          </a:xfrm>
          <a:prstGeom prst="roundRect">
            <a:avLst>
              <a:gd name="adj" fmla="val 16667"/>
            </a:avLst>
          </a:prstGeom>
          <a:solidFill>
            <a:schemeClr val="bg2">
              <a:alpha val="74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5335"/>
              </a:lnSpc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你能用上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越来越</a:t>
            </a:r>
            <a:r>
              <a:rPr lang="en-US" altLang="zh-CN" sz="2700" b="1" dirty="0">
                <a:latin typeface="Arial Unicode MS" panose="020B0604020202020204" charset="-122"/>
                <a:ea typeface="Arial Unicode MS" panose="020B0604020202020204" charset="-122"/>
              </a:rPr>
              <a:t>······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越来越</a:t>
            </a:r>
            <a:r>
              <a:rPr lang="en-US" altLang="zh-CN" sz="27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······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说说下雨前事物的变化吗？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335"/>
              </a:lnSpc>
              <a:spcBef>
                <a:spcPct val="50000"/>
              </a:spcBef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下雨前，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越来越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700" b="1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越来越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4579" name="文本框 16389"/>
          <p:cNvSpPr txBox="1"/>
          <p:nvPr/>
        </p:nvSpPr>
        <p:spPr>
          <a:xfrm>
            <a:off x="468630" y="1052830"/>
            <a:ext cx="875284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闪电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越来越亮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，雷声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越来越响</a:t>
            </a: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899795" y="1340485"/>
            <a:ext cx="743521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满天的乌云，黑沉沉地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下来。树上的叶子一动不动，蝉一声也不叫。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忽然一阵大风，吹得树枝乱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。一只蜘蛛从网上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下来，逃走了。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闪电越来越亮，雷声越来越响。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4"/>
          <p:cNvSpPr/>
          <p:nvPr/>
        </p:nvSpPr>
        <p:spPr>
          <a:xfrm>
            <a:off x="106045" y="1412240"/>
            <a:ext cx="1772920" cy="57846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乌云压顶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 Box 4"/>
          <p:cNvSpPr/>
          <p:nvPr/>
        </p:nvSpPr>
        <p:spPr>
          <a:xfrm>
            <a:off x="106045" y="3354705"/>
            <a:ext cx="1772920" cy="5784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狂风大作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4"/>
          <p:cNvSpPr/>
          <p:nvPr/>
        </p:nvSpPr>
        <p:spPr>
          <a:xfrm>
            <a:off x="107315" y="4580890"/>
            <a:ext cx="1772920" cy="5784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电闪雷鸣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26625" name="矩形 1"/>
          <p:cNvSpPr/>
          <p:nvPr/>
        </p:nvSpPr>
        <p:spPr>
          <a:xfrm>
            <a:off x="179705" y="1485900"/>
            <a:ext cx="8863330" cy="3846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小组合作：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1、仔细观察图画，用上准确的动词说一说雷雨前的景物。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2、每人说一到两句。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3、小组汇报。（可以一人汇报，也可以小组内一人说一句。）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635" y="-112395"/>
            <a:ext cx="9143365" cy="6970395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26625" name="矩形 1"/>
          <p:cNvSpPr/>
          <p:nvPr/>
        </p:nvSpPr>
        <p:spPr>
          <a:xfrm>
            <a:off x="755968" y="1339533"/>
            <a:ext cx="7632700" cy="41541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哗，哗，哗，雨下起来了。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  雨越下越大。往窗外望去，树啊，房子啊，都看不清了。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  渐渐地，渐渐地，雷声小了，雨声也小了。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7" name="前凸弯带形 125958"/>
          <p:cNvSpPr/>
          <p:nvPr/>
        </p:nvSpPr>
        <p:spPr>
          <a:xfrm>
            <a:off x="2051368" y="-4127"/>
            <a:ext cx="5040312" cy="1081087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ysClr val="window" lastClr="FFFFFF"/>
          </a:solidFill>
          <a:ln w="952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699999" algn="ctr" rotWithShape="0">
              <a:sysClr val="window" lastClr="FFFFFF"/>
            </a:outerShdw>
          </a:effectLst>
        </p:spPr>
        <p:txBody>
          <a:bodyPr wrap="none" lIns="90000" tIns="46800" rIns="90000" bIns="46800" anchor="ctr"/>
          <a:p>
            <a:pPr algn="ctr" eaLnBrk="0" hangingPunct="0"/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雷雨中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09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970395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3" name="TextBox 1"/>
          <p:cNvSpPr txBox="1"/>
          <p:nvPr/>
        </p:nvSpPr>
        <p:spPr>
          <a:xfrm rot="10800000" flipV="1">
            <a:off x="426720" y="1452245"/>
            <a:ext cx="8533765" cy="4461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899795">
              <a:spcBef>
                <a:spcPts val="1200"/>
              </a:spcBef>
              <a:spcAft>
                <a:spcPts val="1200"/>
              </a:spcAft>
            </a:pPr>
            <a:r>
              <a:rPr lang="zh-CN" altLang="en-US" sz="44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天亮起来了。打开窗户，清新的空气迎面扑来。</a:t>
            </a:r>
            <a:endParaRPr lang="en-US" altLang="zh-CN" sz="4400" b="1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899795">
              <a:spcBef>
                <a:spcPts val="1200"/>
              </a:spcBef>
            </a:pPr>
            <a:r>
              <a:rPr lang="zh-CN" altLang="en-US" sz="44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雨停了。太阳出来了。一条彩虹挂在天空。蝉叫了。蜘蛛又坐在网上。池塘里水满了，青蛙也叫起来了。</a:t>
            </a:r>
            <a:endParaRPr lang="zh-CN" altLang="en-US" sz="4400" b="1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097" name="前凸弯带形 125958"/>
          <p:cNvSpPr/>
          <p:nvPr/>
        </p:nvSpPr>
        <p:spPr>
          <a:xfrm>
            <a:off x="2173288" y="185738"/>
            <a:ext cx="5040312" cy="1081087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ysClr val="window" lastClr="FFFFFF"/>
          </a:solidFill>
          <a:ln w="952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699999" algn="ctr" rotWithShape="0">
              <a:sysClr val="window" lastClr="FFFFFF"/>
            </a:outerShdw>
          </a:effectLst>
        </p:spPr>
        <p:txBody>
          <a:bodyPr wrap="none" lIns="90000" tIns="46800" rIns="90000" bIns="46800" anchor="ctr"/>
          <a:p>
            <a:pPr algn="ctr" eaLnBrk="0" hangingPunct="0"/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雷雨后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09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Grp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615" cy="68573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-36830" y="3429000"/>
            <a:ext cx="180784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乌云</a:t>
            </a:r>
            <a:endParaRPr lang="zh-CN" altLang="en-US" sz="4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2204720"/>
            <a:ext cx="196659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黑沉沉</a:t>
            </a:r>
            <a:endParaRPr lang="zh-CN" altLang="en-US" sz="4400" b="1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36235" y="692785"/>
            <a:ext cx="192532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压下来</a:t>
            </a:r>
            <a:endParaRPr lang="zh-CN" altLang="en-US" sz="4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20110" y="116205"/>
            <a:ext cx="160274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迎面扑来</a:t>
            </a:r>
            <a:endParaRPr lang="zh-CN" altLang="en-US" sz="4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31595" y="980440"/>
            <a:ext cx="146812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雷雨</a:t>
            </a:r>
            <a:endParaRPr lang="zh-CN" altLang="en-US" sz="44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52360" y="3140710"/>
            <a:ext cx="20123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垂下来</a:t>
            </a:r>
            <a:endParaRPr lang="zh-CN" altLang="en-US" sz="4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19925" y="1772920"/>
            <a:ext cx="20123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乌黑</a:t>
            </a:r>
            <a:endParaRPr lang="zh-CN" altLang="en-US" sz="4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8" grpId="0"/>
      <p:bldP spid="8" grpId="1"/>
      <p:bldP spid="7" grpId="0"/>
      <p:bldP spid="7" grpId="1"/>
      <p:bldP spid="10" grpId="0"/>
      <p:bldP spid="10" grpId="1"/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pic>
        <p:nvPicPr>
          <p:cNvPr id="3" name="图片 2" descr="t011539d0a150d4f69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80" y="885190"/>
            <a:ext cx="4448175" cy="4448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786182" y="1500174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雷雨</a:t>
            </a:r>
            <a:endParaRPr lang="zh-CN" altLang="en-US" sz="9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77440" y="1798320"/>
            <a:ext cx="1130300" cy="940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/>
              <a:t>16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547495" y="4076700"/>
            <a:ext cx="62890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常州市新北区百丈中心小学</a:t>
            </a:r>
            <a:r>
              <a:rPr lang="en-US" altLang="zh-CN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  </a:t>
            </a:r>
            <a:r>
              <a:rPr lang="zh-CN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殷佳</a:t>
            </a:r>
            <a:endParaRPr lang="zh-CN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站酷快乐体" panose="02010600030101010101" charset="-128"/>
              <a:ea typeface="站酷快乐体" panose="02010600030101010101" charset="-128"/>
              <a:cs typeface="站酷快乐体" panose="0201060003010101010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9750" y="2132965"/>
            <a:ext cx="33826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5805">
              <a:lnSpc>
                <a:spcPct val="10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千字摆中央，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algn="just" defTabSz="725805">
              <a:lnSpc>
                <a:spcPct val="10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草字横画长，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algn="just" defTabSz="725805">
              <a:lnSpc>
                <a:spcPct val="10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两横有长短。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 descr="t011539d0a150d4f69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90" y="1291590"/>
            <a:ext cx="4041775" cy="4041775"/>
          </a:xfrm>
          <a:prstGeom prst="rect">
            <a:avLst/>
          </a:prstGeom>
        </p:spPr>
      </p:pic>
      <p:pic>
        <p:nvPicPr>
          <p:cNvPr id="37898" name="Picture 9" descr="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8405" y="1798955"/>
            <a:ext cx="2835910" cy="3260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3" descr="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310" y="1681480"/>
            <a:ext cx="3060700" cy="3959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4" descr="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0000">
            <a:off x="4798060" y="1532255"/>
            <a:ext cx="3119755" cy="4324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reeform 41"/>
          <p:cNvSpPr/>
          <p:nvPr/>
        </p:nvSpPr>
        <p:spPr>
          <a:xfrm rot="180000">
            <a:off x="5018405" y="3147060"/>
            <a:ext cx="2652395" cy="563880"/>
          </a:xfrm>
          <a:custGeom>
            <a:avLst/>
            <a:gdLst>
              <a:gd name="txL" fmla="*/ 0 w 2931"/>
              <a:gd name="txT" fmla="*/ 0 h 490"/>
              <a:gd name="txR" fmla="*/ 2931 w 2931"/>
              <a:gd name="txB" fmla="*/ 490 h 49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31" h="490">
                <a:moveTo>
                  <a:pt x="2253" y="186"/>
                </a:moveTo>
                <a:lnTo>
                  <a:pt x="2135" y="186"/>
                </a:lnTo>
                <a:lnTo>
                  <a:pt x="2016" y="203"/>
                </a:lnTo>
                <a:lnTo>
                  <a:pt x="1931" y="203"/>
                </a:lnTo>
                <a:lnTo>
                  <a:pt x="1830" y="219"/>
                </a:lnTo>
                <a:lnTo>
                  <a:pt x="1694" y="236"/>
                </a:lnTo>
                <a:lnTo>
                  <a:pt x="1525" y="270"/>
                </a:lnTo>
                <a:lnTo>
                  <a:pt x="1355" y="287"/>
                </a:lnTo>
                <a:lnTo>
                  <a:pt x="1203" y="321"/>
                </a:lnTo>
                <a:lnTo>
                  <a:pt x="1067" y="338"/>
                </a:lnTo>
                <a:lnTo>
                  <a:pt x="932" y="355"/>
                </a:lnTo>
                <a:lnTo>
                  <a:pt x="678" y="405"/>
                </a:lnTo>
                <a:lnTo>
                  <a:pt x="458" y="456"/>
                </a:lnTo>
                <a:lnTo>
                  <a:pt x="339" y="473"/>
                </a:lnTo>
                <a:lnTo>
                  <a:pt x="271" y="490"/>
                </a:lnTo>
                <a:lnTo>
                  <a:pt x="203" y="490"/>
                </a:lnTo>
                <a:lnTo>
                  <a:pt x="186" y="490"/>
                </a:lnTo>
                <a:lnTo>
                  <a:pt x="153" y="490"/>
                </a:lnTo>
                <a:lnTo>
                  <a:pt x="119" y="473"/>
                </a:lnTo>
                <a:lnTo>
                  <a:pt x="102" y="456"/>
                </a:lnTo>
                <a:lnTo>
                  <a:pt x="68" y="439"/>
                </a:lnTo>
                <a:lnTo>
                  <a:pt x="34" y="405"/>
                </a:lnTo>
                <a:lnTo>
                  <a:pt x="17" y="388"/>
                </a:lnTo>
                <a:lnTo>
                  <a:pt x="0" y="371"/>
                </a:lnTo>
                <a:lnTo>
                  <a:pt x="0" y="355"/>
                </a:lnTo>
                <a:lnTo>
                  <a:pt x="119" y="338"/>
                </a:lnTo>
                <a:lnTo>
                  <a:pt x="271" y="321"/>
                </a:lnTo>
                <a:lnTo>
                  <a:pt x="441" y="304"/>
                </a:lnTo>
                <a:lnTo>
                  <a:pt x="644" y="270"/>
                </a:lnTo>
                <a:lnTo>
                  <a:pt x="1067" y="203"/>
                </a:lnTo>
                <a:lnTo>
                  <a:pt x="1271" y="169"/>
                </a:lnTo>
                <a:lnTo>
                  <a:pt x="1457" y="152"/>
                </a:lnTo>
                <a:lnTo>
                  <a:pt x="1796" y="101"/>
                </a:lnTo>
                <a:lnTo>
                  <a:pt x="2118" y="50"/>
                </a:lnTo>
                <a:lnTo>
                  <a:pt x="2270" y="17"/>
                </a:lnTo>
                <a:lnTo>
                  <a:pt x="2406" y="0"/>
                </a:lnTo>
                <a:lnTo>
                  <a:pt x="2508" y="0"/>
                </a:lnTo>
                <a:lnTo>
                  <a:pt x="2609" y="0"/>
                </a:lnTo>
                <a:lnTo>
                  <a:pt x="2677" y="0"/>
                </a:lnTo>
                <a:lnTo>
                  <a:pt x="2745" y="17"/>
                </a:lnTo>
                <a:lnTo>
                  <a:pt x="2796" y="34"/>
                </a:lnTo>
                <a:lnTo>
                  <a:pt x="2846" y="67"/>
                </a:lnTo>
                <a:lnTo>
                  <a:pt x="2880" y="101"/>
                </a:lnTo>
                <a:lnTo>
                  <a:pt x="2897" y="135"/>
                </a:lnTo>
                <a:lnTo>
                  <a:pt x="2914" y="152"/>
                </a:lnTo>
                <a:lnTo>
                  <a:pt x="2931" y="169"/>
                </a:lnTo>
                <a:lnTo>
                  <a:pt x="2914" y="203"/>
                </a:lnTo>
                <a:lnTo>
                  <a:pt x="2897" y="203"/>
                </a:lnTo>
                <a:lnTo>
                  <a:pt x="2863" y="203"/>
                </a:lnTo>
                <a:lnTo>
                  <a:pt x="2812" y="203"/>
                </a:lnTo>
                <a:lnTo>
                  <a:pt x="2728" y="203"/>
                </a:lnTo>
                <a:lnTo>
                  <a:pt x="2609" y="203"/>
                </a:lnTo>
                <a:lnTo>
                  <a:pt x="2508" y="186"/>
                </a:lnTo>
                <a:lnTo>
                  <a:pt x="2406" y="186"/>
                </a:lnTo>
                <a:lnTo>
                  <a:pt x="2321" y="186"/>
                </a:lnTo>
                <a:lnTo>
                  <a:pt x="2253" y="186"/>
                </a:lnTo>
              </a:path>
            </a:pathLst>
          </a:custGeom>
          <a:solidFill>
            <a:srgbClr val="00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" name="Freeform 41"/>
          <p:cNvSpPr/>
          <p:nvPr/>
        </p:nvSpPr>
        <p:spPr>
          <a:xfrm rot="300000">
            <a:off x="5588635" y="3700145"/>
            <a:ext cx="1696085" cy="480060"/>
          </a:xfrm>
          <a:custGeom>
            <a:avLst/>
            <a:gdLst>
              <a:gd name="txL" fmla="*/ 0 w 2931"/>
              <a:gd name="txT" fmla="*/ 0 h 490"/>
              <a:gd name="txR" fmla="*/ 2931 w 2931"/>
              <a:gd name="txB" fmla="*/ 490 h 49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31" h="490">
                <a:moveTo>
                  <a:pt x="2253" y="186"/>
                </a:moveTo>
                <a:lnTo>
                  <a:pt x="2135" y="186"/>
                </a:lnTo>
                <a:lnTo>
                  <a:pt x="2016" y="203"/>
                </a:lnTo>
                <a:lnTo>
                  <a:pt x="1931" y="203"/>
                </a:lnTo>
                <a:lnTo>
                  <a:pt x="1830" y="219"/>
                </a:lnTo>
                <a:lnTo>
                  <a:pt x="1694" y="236"/>
                </a:lnTo>
                <a:lnTo>
                  <a:pt x="1525" y="270"/>
                </a:lnTo>
                <a:lnTo>
                  <a:pt x="1355" y="287"/>
                </a:lnTo>
                <a:lnTo>
                  <a:pt x="1203" y="321"/>
                </a:lnTo>
                <a:lnTo>
                  <a:pt x="1067" y="338"/>
                </a:lnTo>
                <a:lnTo>
                  <a:pt x="932" y="355"/>
                </a:lnTo>
                <a:lnTo>
                  <a:pt x="678" y="405"/>
                </a:lnTo>
                <a:lnTo>
                  <a:pt x="458" y="456"/>
                </a:lnTo>
                <a:lnTo>
                  <a:pt x="339" y="473"/>
                </a:lnTo>
                <a:lnTo>
                  <a:pt x="271" y="490"/>
                </a:lnTo>
                <a:lnTo>
                  <a:pt x="203" y="490"/>
                </a:lnTo>
                <a:lnTo>
                  <a:pt x="186" y="490"/>
                </a:lnTo>
                <a:lnTo>
                  <a:pt x="153" y="490"/>
                </a:lnTo>
                <a:lnTo>
                  <a:pt x="119" y="473"/>
                </a:lnTo>
                <a:lnTo>
                  <a:pt x="102" y="456"/>
                </a:lnTo>
                <a:lnTo>
                  <a:pt x="68" y="439"/>
                </a:lnTo>
                <a:lnTo>
                  <a:pt x="34" y="405"/>
                </a:lnTo>
                <a:lnTo>
                  <a:pt x="17" y="388"/>
                </a:lnTo>
                <a:lnTo>
                  <a:pt x="0" y="371"/>
                </a:lnTo>
                <a:lnTo>
                  <a:pt x="0" y="355"/>
                </a:lnTo>
                <a:lnTo>
                  <a:pt x="119" y="338"/>
                </a:lnTo>
                <a:lnTo>
                  <a:pt x="271" y="321"/>
                </a:lnTo>
                <a:lnTo>
                  <a:pt x="441" y="304"/>
                </a:lnTo>
                <a:lnTo>
                  <a:pt x="644" y="270"/>
                </a:lnTo>
                <a:lnTo>
                  <a:pt x="1067" y="203"/>
                </a:lnTo>
                <a:lnTo>
                  <a:pt x="1271" y="169"/>
                </a:lnTo>
                <a:lnTo>
                  <a:pt x="1457" y="152"/>
                </a:lnTo>
                <a:lnTo>
                  <a:pt x="1796" y="101"/>
                </a:lnTo>
                <a:lnTo>
                  <a:pt x="2118" y="50"/>
                </a:lnTo>
                <a:lnTo>
                  <a:pt x="2270" y="17"/>
                </a:lnTo>
                <a:lnTo>
                  <a:pt x="2406" y="0"/>
                </a:lnTo>
                <a:lnTo>
                  <a:pt x="2508" y="0"/>
                </a:lnTo>
                <a:lnTo>
                  <a:pt x="2609" y="0"/>
                </a:lnTo>
                <a:lnTo>
                  <a:pt x="2677" y="0"/>
                </a:lnTo>
                <a:lnTo>
                  <a:pt x="2745" y="17"/>
                </a:lnTo>
                <a:lnTo>
                  <a:pt x="2796" y="34"/>
                </a:lnTo>
                <a:lnTo>
                  <a:pt x="2846" y="67"/>
                </a:lnTo>
                <a:lnTo>
                  <a:pt x="2880" y="101"/>
                </a:lnTo>
                <a:lnTo>
                  <a:pt x="2897" y="135"/>
                </a:lnTo>
                <a:lnTo>
                  <a:pt x="2914" y="152"/>
                </a:lnTo>
                <a:lnTo>
                  <a:pt x="2931" y="169"/>
                </a:lnTo>
                <a:lnTo>
                  <a:pt x="2914" y="203"/>
                </a:lnTo>
                <a:lnTo>
                  <a:pt x="2897" y="203"/>
                </a:lnTo>
                <a:lnTo>
                  <a:pt x="2863" y="203"/>
                </a:lnTo>
                <a:lnTo>
                  <a:pt x="2812" y="203"/>
                </a:lnTo>
                <a:lnTo>
                  <a:pt x="2728" y="203"/>
                </a:lnTo>
                <a:lnTo>
                  <a:pt x="2609" y="203"/>
                </a:lnTo>
                <a:lnTo>
                  <a:pt x="2508" y="186"/>
                </a:lnTo>
                <a:lnTo>
                  <a:pt x="2406" y="186"/>
                </a:lnTo>
                <a:lnTo>
                  <a:pt x="2321" y="186"/>
                </a:lnTo>
                <a:lnTo>
                  <a:pt x="2253" y="186"/>
                </a:lnTo>
              </a:path>
            </a:pathLst>
          </a:cu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12" name="Freeform 41"/>
          <p:cNvSpPr/>
          <p:nvPr/>
        </p:nvSpPr>
        <p:spPr>
          <a:xfrm rot="600000">
            <a:off x="5556250" y="4229100"/>
            <a:ext cx="1604010" cy="497205"/>
          </a:xfrm>
          <a:custGeom>
            <a:avLst/>
            <a:gdLst>
              <a:gd name="txL" fmla="*/ 0 w 2931"/>
              <a:gd name="txT" fmla="*/ 0 h 490"/>
              <a:gd name="txR" fmla="*/ 2931 w 2931"/>
              <a:gd name="txB" fmla="*/ 490 h 49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31" h="490">
                <a:moveTo>
                  <a:pt x="2253" y="186"/>
                </a:moveTo>
                <a:lnTo>
                  <a:pt x="2135" y="186"/>
                </a:lnTo>
                <a:lnTo>
                  <a:pt x="2016" y="203"/>
                </a:lnTo>
                <a:lnTo>
                  <a:pt x="1931" y="203"/>
                </a:lnTo>
                <a:lnTo>
                  <a:pt x="1830" y="219"/>
                </a:lnTo>
                <a:lnTo>
                  <a:pt x="1694" y="236"/>
                </a:lnTo>
                <a:lnTo>
                  <a:pt x="1525" y="270"/>
                </a:lnTo>
                <a:lnTo>
                  <a:pt x="1355" y="287"/>
                </a:lnTo>
                <a:lnTo>
                  <a:pt x="1203" y="321"/>
                </a:lnTo>
                <a:lnTo>
                  <a:pt x="1067" y="338"/>
                </a:lnTo>
                <a:lnTo>
                  <a:pt x="932" y="355"/>
                </a:lnTo>
                <a:lnTo>
                  <a:pt x="678" y="405"/>
                </a:lnTo>
                <a:lnTo>
                  <a:pt x="458" y="456"/>
                </a:lnTo>
                <a:lnTo>
                  <a:pt x="339" y="473"/>
                </a:lnTo>
                <a:lnTo>
                  <a:pt x="271" y="490"/>
                </a:lnTo>
                <a:lnTo>
                  <a:pt x="203" y="490"/>
                </a:lnTo>
                <a:lnTo>
                  <a:pt x="186" y="490"/>
                </a:lnTo>
                <a:lnTo>
                  <a:pt x="153" y="490"/>
                </a:lnTo>
                <a:lnTo>
                  <a:pt x="119" y="473"/>
                </a:lnTo>
                <a:lnTo>
                  <a:pt x="102" y="456"/>
                </a:lnTo>
                <a:lnTo>
                  <a:pt x="68" y="439"/>
                </a:lnTo>
                <a:lnTo>
                  <a:pt x="34" y="405"/>
                </a:lnTo>
                <a:lnTo>
                  <a:pt x="17" y="388"/>
                </a:lnTo>
                <a:lnTo>
                  <a:pt x="0" y="371"/>
                </a:lnTo>
                <a:lnTo>
                  <a:pt x="0" y="355"/>
                </a:lnTo>
                <a:lnTo>
                  <a:pt x="119" y="338"/>
                </a:lnTo>
                <a:lnTo>
                  <a:pt x="271" y="321"/>
                </a:lnTo>
                <a:lnTo>
                  <a:pt x="441" y="304"/>
                </a:lnTo>
                <a:lnTo>
                  <a:pt x="644" y="270"/>
                </a:lnTo>
                <a:lnTo>
                  <a:pt x="1067" y="203"/>
                </a:lnTo>
                <a:lnTo>
                  <a:pt x="1271" y="169"/>
                </a:lnTo>
                <a:lnTo>
                  <a:pt x="1457" y="152"/>
                </a:lnTo>
                <a:lnTo>
                  <a:pt x="1796" y="101"/>
                </a:lnTo>
                <a:lnTo>
                  <a:pt x="2118" y="50"/>
                </a:lnTo>
                <a:lnTo>
                  <a:pt x="2270" y="17"/>
                </a:lnTo>
                <a:lnTo>
                  <a:pt x="2406" y="0"/>
                </a:lnTo>
                <a:lnTo>
                  <a:pt x="2508" y="0"/>
                </a:lnTo>
                <a:lnTo>
                  <a:pt x="2609" y="0"/>
                </a:lnTo>
                <a:lnTo>
                  <a:pt x="2677" y="0"/>
                </a:lnTo>
                <a:lnTo>
                  <a:pt x="2745" y="17"/>
                </a:lnTo>
                <a:lnTo>
                  <a:pt x="2796" y="34"/>
                </a:lnTo>
                <a:lnTo>
                  <a:pt x="2846" y="67"/>
                </a:lnTo>
                <a:lnTo>
                  <a:pt x="2880" y="101"/>
                </a:lnTo>
                <a:lnTo>
                  <a:pt x="2897" y="135"/>
                </a:lnTo>
                <a:lnTo>
                  <a:pt x="2914" y="152"/>
                </a:lnTo>
                <a:lnTo>
                  <a:pt x="2931" y="169"/>
                </a:lnTo>
                <a:lnTo>
                  <a:pt x="2914" y="203"/>
                </a:lnTo>
                <a:lnTo>
                  <a:pt x="2897" y="203"/>
                </a:lnTo>
                <a:lnTo>
                  <a:pt x="2863" y="203"/>
                </a:lnTo>
                <a:lnTo>
                  <a:pt x="2812" y="203"/>
                </a:lnTo>
                <a:lnTo>
                  <a:pt x="2728" y="203"/>
                </a:lnTo>
                <a:lnTo>
                  <a:pt x="2609" y="203"/>
                </a:lnTo>
                <a:lnTo>
                  <a:pt x="2508" y="186"/>
                </a:lnTo>
                <a:lnTo>
                  <a:pt x="2406" y="186"/>
                </a:lnTo>
                <a:lnTo>
                  <a:pt x="2321" y="186"/>
                </a:lnTo>
                <a:lnTo>
                  <a:pt x="2253" y="186"/>
                </a:lnTo>
              </a:path>
            </a:pathLst>
          </a:custGeom>
          <a:solidFill>
            <a:srgbClr val="92D050"/>
          </a:solidFill>
          <a:ln w="38100" cap="flat" cmpd="sng" algn="ctr">
            <a:solidFill>
              <a:srgbClr val="9BBB59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pic>
        <p:nvPicPr>
          <p:cNvPr id="13" name="Picture 6" descr="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21420000">
            <a:off x="4890135" y="1665605"/>
            <a:ext cx="3354070" cy="3753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Picture 7" descr="5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 rot="21180000">
            <a:off x="4785360" y="2120265"/>
            <a:ext cx="3119120" cy="261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pic>
        <p:nvPicPr>
          <p:cNvPr id="20" name="图片 19" descr="图片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985" y="1213485"/>
            <a:ext cx="4572000" cy="4572000"/>
          </a:xfrm>
          <a:prstGeom prst="rect">
            <a:avLst/>
          </a:prstGeom>
        </p:spPr>
      </p:pic>
      <p:pic>
        <p:nvPicPr>
          <p:cNvPr id="3" name="图片 2" descr="IMG_0625(20210423-162038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79570" y="1233805"/>
            <a:ext cx="4557395" cy="451866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5507990" y="2637155"/>
            <a:ext cx="2088515" cy="575945"/>
          </a:xfrm>
          <a:prstGeom prst="line">
            <a:avLst/>
          </a:prstGeom>
          <a:ln w="508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427855" y="3140710"/>
            <a:ext cx="4104640" cy="936625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292725" y="3860800"/>
            <a:ext cx="2591435" cy="648335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4" name="内容占位符 2"/>
          <p:cNvSpPr txBox="1">
            <a:spLocks noChangeArrowheads="1"/>
          </p:cNvSpPr>
          <p:nvPr/>
        </p:nvSpPr>
        <p:spPr>
          <a:xfrm>
            <a:off x="456565" y="1196340"/>
            <a:ext cx="8357235" cy="4173855"/>
          </a:xfrm>
          <a:prstGeom prst="rect">
            <a:avLst/>
          </a:prstGeom>
        </p:spPr>
        <p:txBody>
          <a:bodyPr/>
          <a:p>
            <a:pPr marR="0" indent="720725" defTabSz="91440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4000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自读要求</a:t>
            </a:r>
            <a:r>
              <a:rPr kumimoji="0" lang="en-US" altLang="zh-CN" sz="4000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</a:t>
            </a:r>
            <a:r>
              <a:rPr kumimoji="0" lang="zh-CN" altLang="en-US" sz="4000" kern="1200" cap="none" spc="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endParaRPr kumimoji="0" lang="zh-CN" altLang="en-US" sz="4000" kern="1200" cap="none" spc="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indent="720725" defTabSz="91440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kumimoji="0" lang="zh-CN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读一读：</a:t>
            </a:r>
            <a:r>
              <a:rPr kumimoji="0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读准字音，读通句子，难读的地方多读几遍。</a:t>
            </a:r>
            <a:endParaRPr kumimoji="0" sz="2800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indent="720725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2800" b="1" noProof="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sz="2800" b="1" noProof="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标一标：</a:t>
            </a:r>
            <a:r>
              <a:rPr sz="2800" noProof="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标好小节号</a:t>
            </a:r>
            <a:r>
              <a:rPr lang="zh-CN" sz="2800" noProof="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sz="2800" noProof="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R="0" indent="720725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3.</a:t>
            </a:r>
            <a:r>
              <a:rPr kumimoji="0" lang="zh-CN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画一画</a:t>
            </a:r>
            <a:r>
              <a:rPr kumimoji="0" sz="28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</a:t>
            </a:r>
            <a:r>
              <a:rPr kumimoji="0" lang="en-US" altLang="zh-CN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“－－”</a:t>
            </a:r>
            <a:r>
              <a:rPr kumimoji="0" lang="zh-CN" altLang="en-US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画出</a:t>
            </a:r>
            <a:r>
              <a:rPr kumimoji="0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课文</a:t>
            </a:r>
            <a:r>
              <a:rPr kumimoji="0" lang="zh-CN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直接描写</a:t>
            </a:r>
            <a:r>
              <a:rPr kumimoji="0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下雨</a:t>
            </a:r>
            <a:r>
              <a:rPr kumimoji="0" lang="zh-CN" sz="28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的句子。</a:t>
            </a:r>
            <a:endParaRPr kumimoji="0" sz="2800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6215" y="798195"/>
            <a:ext cx="743585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雷雨</a:t>
            </a:r>
            <a:endParaRPr lang="en-US" altLang="zh-CN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满天的乌云，黑沉沉地压下来。树上的叶子一动不动，蝉一声也不出。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忽然一阵大风，吹得树枝乱摆。一只蜘蛛从网上垂下来，逃走了。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闪电越来越亮，雷声越来越响。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哗，哗，哗，雨下起来了。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雨越下越大，往窗外望去，树哇，房子哇，都看不清了。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渐渐地，渐渐地，雷声小了，雨声也小了。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天亮起来了。打开窗户，清新的空气迎面扑来。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雨停了。太阳出来了。一条彩虹挂在天空。蝉叫了， 蜘蛛又坐在网上。池塘里水满了，青蛙也叫起来了。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5615" y="1144905"/>
            <a:ext cx="56388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1</a:t>
            </a:r>
            <a:endParaRPr lang="en-US" altLang="zh-CN" sz="2400">
              <a:solidFill>
                <a:srgbClr val="FF0000"/>
              </a:solidFill>
            </a:endParaRPr>
          </a:p>
          <a:p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  <a:endParaRPr lang="en-US" altLang="zh-CN" sz="2400">
              <a:solidFill>
                <a:srgbClr val="FF0000"/>
              </a:solidFill>
            </a:endParaRPr>
          </a:p>
          <a:p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3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4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5</a:t>
            </a:r>
            <a:endParaRPr lang="en-US" altLang="zh-CN" sz="2400">
              <a:solidFill>
                <a:srgbClr val="FF0000"/>
              </a:solidFill>
            </a:endParaRPr>
          </a:p>
          <a:p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6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7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8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23019" y="4643596"/>
            <a:ext cx="1400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雷雨后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2860" y="1865948"/>
            <a:ext cx="146589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雷雨前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23019" y="3513455"/>
            <a:ext cx="1423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雷雨中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1191895" y="1254760"/>
            <a:ext cx="461645" cy="1684020"/>
          </a:xfrm>
          <a:prstGeom prst="leftBrace">
            <a:avLst>
              <a:gd name="adj1" fmla="val 4010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7" name="左大括号 16"/>
          <p:cNvSpPr/>
          <p:nvPr/>
        </p:nvSpPr>
        <p:spPr>
          <a:xfrm>
            <a:off x="1322070" y="3173095"/>
            <a:ext cx="295910" cy="1141095"/>
          </a:xfrm>
          <a:prstGeom prst="leftBrace">
            <a:avLst>
              <a:gd name="adj1" fmla="val 4010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8" name="左大括号 17"/>
          <p:cNvSpPr/>
          <p:nvPr/>
        </p:nvSpPr>
        <p:spPr>
          <a:xfrm>
            <a:off x="1358424" y="4540091"/>
            <a:ext cx="295275" cy="666750"/>
          </a:xfrm>
          <a:prstGeom prst="leftBrace">
            <a:avLst>
              <a:gd name="adj1" fmla="val 4010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cxnSp>
        <p:nvCxnSpPr>
          <p:cNvPr id="5" name="直接连接符 4"/>
          <p:cNvCxnSpPr/>
          <p:nvPr/>
        </p:nvCxnSpPr>
        <p:spPr>
          <a:xfrm>
            <a:off x="2055495" y="3423920"/>
            <a:ext cx="3668395" cy="5080"/>
          </a:xfrm>
          <a:prstGeom prst="line">
            <a:avLst/>
          </a:prstGeom>
          <a:ln w="28575" cmpd="sng">
            <a:solidFill>
              <a:srgbClr val="FF240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055495" y="3757930"/>
            <a:ext cx="6404610" cy="31115"/>
          </a:xfrm>
          <a:prstGeom prst="line">
            <a:avLst/>
          </a:prstGeom>
          <a:ln w="28575" cmpd="sng">
            <a:solidFill>
              <a:srgbClr val="FF240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195830" y="4509135"/>
            <a:ext cx="5688330" cy="0"/>
          </a:xfrm>
          <a:prstGeom prst="line">
            <a:avLst/>
          </a:prstGeom>
          <a:ln w="28575" cmpd="sng">
            <a:solidFill>
              <a:srgbClr val="FF240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581785" y="4077335"/>
            <a:ext cx="902335" cy="0"/>
          </a:xfrm>
          <a:prstGeom prst="line">
            <a:avLst/>
          </a:prstGeom>
          <a:ln w="28575" cmpd="sng">
            <a:solidFill>
              <a:srgbClr val="FF240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1"/>
      <p:bldP spid="10" grpId="1"/>
      <p:bldP spid="8" grpId="1"/>
      <p:bldP spid="16" grpId="0" bldLvl="0" animBg="1"/>
      <p:bldP spid="9" grpId="2"/>
      <p:bldP spid="17" grpId="0" bldLvl="0" animBg="1"/>
      <p:bldP spid="10" grpId="2"/>
      <p:bldP spid="18" grpId="0" bldLvl="0" animBg="1"/>
      <p:bldP spid="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图片 7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t="86441" r="189"/>
            <a:stretch>
              <a:fillRect/>
            </a:stretch>
          </p:blipFill>
          <p:spPr>
            <a:xfrm>
              <a:off x="0" y="5333262"/>
              <a:ext cx="9144000" cy="1524738"/>
            </a:xfrm>
            <a:prstGeom prst="rect">
              <a:avLst/>
            </a:prstGeom>
          </p:spPr>
        </p:pic>
        <p:pic>
          <p:nvPicPr>
            <p:cNvPr id="9" name="图片 8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r="946" b="86111"/>
            <a:stretch>
              <a:fillRect/>
            </a:stretch>
          </p:blipFill>
          <p:spPr>
            <a:xfrm>
              <a:off x="0" y="0"/>
              <a:ext cx="9144000" cy="1428736"/>
            </a:xfrm>
            <a:prstGeom prst="rect">
              <a:avLst/>
            </a:prstGeom>
          </p:spPr>
        </p:pic>
        <p:pic>
          <p:nvPicPr>
            <p:cNvPr id="10" name="图片 9" descr="1db73e85eb0149a6aca27e14e3b98a10.jpeg"/>
            <p:cNvPicPr>
              <a:picLocks noChangeAspect="1"/>
            </p:cNvPicPr>
            <p:nvPr/>
          </p:nvPicPr>
          <p:blipFill>
            <a:blip r:embed="rId1" cstate="print"/>
            <a:srcRect l="18983" t="81251" r="258"/>
            <a:stretch>
              <a:fillRect/>
            </a:stretch>
          </p:blipFill>
          <p:spPr>
            <a:xfrm>
              <a:off x="2071670" y="4862149"/>
              <a:ext cx="7072330" cy="1995851"/>
            </a:xfrm>
            <a:prstGeom prst="rect">
              <a:avLst/>
            </a:prstGeom>
          </p:spPr>
        </p:pic>
      </p:grpSp>
      <p:sp>
        <p:nvSpPr>
          <p:cNvPr id="4" name="内容占位符 2"/>
          <p:cNvSpPr txBox="1">
            <a:spLocks noChangeArrowheads="1"/>
          </p:cNvSpPr>
          <p:nvPr/>
        </p:nvSpPr>
        <p:spPr>
          <a:xfrm>
            <a:off x="395605" y="1428750"/>
            <a:ext cx="8229600" cy="4173855"/>
          </a:xfrm>
          <a:prstGeom prst="rect">
            <a:avLst/>
          </a:prstGeom>
        </p:spPr>
        <p:txBody>
          <a:bodyPr/>
          <a:p>
            <a:pPr marR="0" indent="720725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自读要求</a:t>
            </a:r>
            <a:r>
              <a:rPr lang="en-US" altLang="zh-CN" sz="400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400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endParaRPr kumimoji="0" lang="en-US" altLang="zh-CN" sz="4000" kern="1200" cap="none" spc="0" normalizeH="0" baseline="0" noProof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indent="720725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4000" kern="1200" cap="none" spc="0" normalizeH="0" baseline="0" noProof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默读1-3小节，边读边圈出作者写了雷雨前的哪些景物？</a:t>
            </a:r>
            <a:endParaRPr kumimoji="0" lang="zh-CN" altLang="en-US" sz="4000" kern="1200" cap="none" spc="0" normalizeH="0" baseline="0" noProof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899795" y="1340485"/>
            <a:ext cx="796671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满天的乌云，黑沉沉地压下来。树上的叶子一动不动，蝉一声也不出。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忽然一阵大风，吹得树枝乱摆。一只蜘蛛从网上垂下来，逃走了。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闪电越来越亮，雷声越来越响。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899795" y="1340485"/>
            <a:ext cx="794194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满天的乌云，黑沉沉地压下来。树上的叶子一动不动，蝉一声也不出。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忽然一阵大风，吹得树枝乱摆。一只蜘蛛从网上垂下来，逃走了。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闪电越来越亮，雷声越来越响。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347720" y="1340485"/>
            <a:ext cx="895350" cy="6172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" name="椭圆 4"/>
          <p:cNvSpPr/>
          <p:nvPr/>
        </p:nvSpPr>
        <p:spPr>
          <a:xfrm>
            <a:off x="2339975" y="1845310"/>
            <a:ext cx="916940" cy="644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6" name="椭圆 5"/>
          <p:cNvSpPr/>
          <p:nvPr/>
        </p:nvSpPr>
        <p:spPr>
          <a:xfrm>
            <a:off x="5436138" y="1862475"/>
            <a:ext cx="697376" cy="610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椭圆 6"/>
          <p:cNvSpPr/>
          <p:nvPr/>
        </p:nvSpPr>
        <p:spPr>
          <a:xfrm>
            <a:off x="3780155" y="2708910"/>
            <a:ext cx="883920" cy="6610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/>
          </a:p>
        </p:txBody>
      </p:sp>
      <p:sp>
        <p:nvSpPr>
          <p:cNvPr id="8" name="椭圆 7"/>
          <p:cNvSpPr/>
          <p:nvPr/>
        </p:nvSpPr>
        <p:spPr>
          <a:xfrm>
            <a:off x="5998845" y="2694940"/>
            <a:ext cx="923290" cy="705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9" name="椭圆 8"/>
          <p:cNvSpPr/>
          <p:nvPr/>
        </p:nvSpPr>
        <p:spPr>
          <a:xfrm>
            <a:off x="1907540" y="3284855"/>
            <a:ext cx="887095" cy="635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0" name="椭圆 9"/>
          <p:cNvSpPr/>
          <p:nvPr/>
        </p:nvSpPr>
        <p:spPr>
          <a:xfrm>
            <a:off x="1932940" y="4077335"/>
            <a:ext cx="861695" cy="6330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1" name="椭圆 10"/>
          <p:cNvSpPr/>
          <p:nvPr/>
        </p:nvSpPr>
        <p:spPr>
          <a:xfrm>
            <a:off x="5147945" y="4076700"/>
            <a:ext cx="922655" cy="6527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58369"/>
          <p:cNvSpPr>
            <a:spLocks noGrp="1"/>
          </p:cNvSpPr>
          <p:nvPr>
            <p:ph type="title"/>
          </p:nvPr>
        </p:nvSpPr>
        <p:spPr>
          <a:xfrm>
            <a:off x="457326" y="1131855"/>
            <a:ext cx="8227441" cy="1142700"/>
          </a:xfrm>
          <a:noFill/>
          <a:ln>
            <a:noFill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8194" name="文本占位符 58370"/>
          <p:cNvSpPr>
            <a:spLocks noGrp="1"/>
          </p:cNvSpPr>
          <p:nvPr>
            <p:ph idx="1"/>
          </p:nvPr>
        </p:nvSpPr>
        <p:spPr>
          <a:xfrm>
            <a:off x="457326" y="2456753"/>
            <a:ext cx="8227441" cy="4525093"/>
          </a:xfrm>
          <a:noFill/>
          <a:ln>
            <a:noFill/>
          </a:ln>
        </p:spPr>
        <p:txBody>
          <a:bodyPr anchor="t"/>
          <a:lstStyle/>
          <a:p>
            <a:endParaRPr lang="zh-CN" altLang="en-US" dirty="0"/>
          </a:p>
        </p:txBody>
      </p:sp>
      <p:pic>
        <p:nvPicPr>
          <p:cNvPr id="8195" name="图片 58371" descr="userid191247time20100818093328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83580" y="969963"/>
            <a:ext cx="1576388" cy="957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乌云</a:t>
            </a:r>
            <a:endParaRPr lang="zh-CN" altLang="en-US" sz="5400" b="1" dirty="0">
              <a:solidFill>
                <a:sysClr val="window" lastClr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890,&quot;width&quot;:89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WPS 演示</Application>
  <PresentationFormat>全屏显示(4:3)</PresentationFormat>
  <Paragraphs>150</Paragraphs>
  <Slides>31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宋体</vt:lpstr>
      <vt:lpstr>Wingdings</vt:lpstr>
      <vt:lpstr>Arial</vt:lpstr>
      <vt:lpstr>Calibri</vt:lpstr>
      <vt:lpstr>黑体</vt:lpstr>
      <vt:lpstr>楷体</vt:lpstr>
      <vt:lpstr>站酷快乐体</vt:lpstr>
      <vt:lpstr>微软雅黑</vt:lpstr>
      <vt:lpstr>Arial Unicode MS</vt:lpstr>
      <vt:lpstr>Calibri Light</vt:lpstr>
      <vt:lpstr>Office 主题</vt:lpstr>
      <vt:lpstr>Default Design</vt:lpstr>
      <vt:lpstr>默认设计模板</vt:lpstr>
      <vt:lpstr>1_Office 主题</vt:lpstr>
      <vt:lpstr>2_Office 主题</vt:lpstr>
      <vt:lpstr>1_默认设计模板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木木曦</cp:lastModifiedBy>
  <cp:revision>105</cp:revision>
  <dcterms:created xsi:type="dcterms:W3CDTF">2018-04-07T10:50:00Z</dcterms:created>
  <dcterms:modified xsi:type="dcterms:W3CDTF">2021-04-24T14:23:11Z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SaveFontToCloudKey">
    <vt:lpwstr>440291850_cloud</vt:lpwstr>
  </property>
  <property fmtid="{D5CDD505-2E9C-101B-9397-08002B2CF9AE}" pid="4" name="ICV">
    <vt:lpwstr>770CE06A7FA24E3E823F729972019E3D</vt:lpwstr>
  </property>
</Properties>
</file>