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8"/>
  </p:handoutMasterIdLst>
  <p:sldIdLst>
    <p:sldId id="421" r:id="rId3"/>
    <p:sldId id="439" r:id="rId5"/>
    <p:sldId id="456" r:id="rId6"/>
    <p:sldId id="458" r:id="rId7"/>
    <p:sldId id="459" r:id="rId8"/>
    <p:sldId id="460" r:id="rId9"/>
    <p:sldId id="461" r:id="rId10"/>
    <p:sldId id="462" r:id="rId11"/>
    <p:sldId id="463" r:id="rId12"/>
    <p:sldId id="465" r:id="rId13"/>
    <p:sldId id="466" r:id="rId14"/>
    <p:sldId id="464" r:id="rId15"/>
    <p:sldId id="467" r:id="rId16"/>
    <p:sldId id="441" r:id="rId17"/>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123B"/>
    <a:srgbClr val="CEE9AD"/>
    <a:srgbClr val="ABDA74"/>
    <a:srgbClr val="C3D2B5"/>
    <a:srgbClr val="9BB484"/>
    <a:srgbClr val="C0D088"/>
    <a:srgbClr val="DEAF81"/>
    <a:srgbClr val="E8E8D0"/>
    <a:srgbClr val="82CE6E"/>
    <a:srgbClr val="B2DE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p:cViewPr varScale="1">
        <p:scale>
          <a:sx n="114" d="100"/>
          <a:sy n="114" d="100"/>
        </p:scale>
        <p:origin x="540" y="-12"/>
      </p:cViewPr>
      <p:guideLst>
        <p:guide orient="horz" pos="2253"/>
        <p:guide pos="3785"/>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2" Type="http://schemas.openxmlformats.org/officeDocument/2006/relationships/tags" Target="tags/tag66.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pitchFamily="34" charset="-122"/>
                <a:ea typeface="微软雅黑" panose="020B0503020204020204" pitchFamily="34" charset="-122"/>
              </a:rPr>
            </a:fld>
            <a:endParaRPr lang="zh-CN" altLang="en-US">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pitchFamily="34" charset="-122"/>
                <a:ea typeface="微软雅黑" panose="020B0503020204020204" pitchFamily="34" charset="-122"/>
              </a:rPr>
            </a:fld>
            <a:endParaRPr lang="zh-CN" altLang="en-US">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a:lnSpc>
                <a:spcPct val="130000"/>
              </a:lnSpc>
              <a:buFont typeface="Wingdings" panose="05000000000000000000" pitchFamily="2" charset="2"/>
              <a:buChar char="l"/>
              <a:defRPr spc="150" baseline="0">
                <a:solidFill>
                  <a:schemeClr val="tx1">
                    <a:lumMod val="65000"/>
                    <a:lumOff val="35000"/>
                  </a:schemeClr>
                </a:solidFill>
              </a:defRPr>
            </a:lvl1pPr>
            <a:lvl2pPr marL="685800" indent="-228600">
              <a:lnSpc>
                <a:spcPct val="130000"/>
              </a:lnSpc>
              <a:buFont typeface="Wingdings" panose="05000000000000000000" pitchFamily="2" charset="2"/>
              <a:buChar char="l"/>
              <a:defRPr spc="150" baseline="0">
                <a:solidFill>
                  <a:schemeClr val="tx1">
                    <a:lumMod val="65000"/>
                    <a:lumOff val="35000"/>
                  </a:schemeClr>
                </a:solidFill>
              </a:defRPr>
            </a:lvl2pPr>
            <a:lvl3pPr marL="1143000" indent="-228600">
              <a:lnSpc>
                <a:spcPct val="130000"/>
              </a:lnSpc>
              <a:buFont typeface="Wingdings" panose="05000000000000000000" pitchFamily="2" charset="2"/>
              <a:buChar char="l"/>
              <a:defRPr spc="150" baseline="0">
                <a:solidFill>
                  <a:schemeClr val="tx1">
                    <a:lumMod val="65000"/>
                    <a:lumOff val="35000"/>
                  </a:schemeClr>
                </a:solidFill>
              </a:defRPr>
            </a:lvl3pPr>
            <a:lvl4pPr marL="1600200" indent="-228600">
              <a:lnSpc>
                <a:spcPct val="130000"/>
              </a:lnSpc>
              <a:buFont typeface="Wingdings" panose="05000000000000000000" pitchFamily="2" charset="2"/>
              <a:buChar char="l"/>
              <a:defRPr spc="150" baseline="0">
                <a:solidFill>
                  <a:schemeClr val="tx1">
                    <a:lumMod val="65000"/>
                    <a:lumOff val="35000"/>
                  </a:schemeClr>
                </a:solidFill>
              </a:defRPr>
            </a:lvl4pPr>
            <a:lvl5pPr marL="2057400" indent="-228600">
              <a:lnSpc>
                <a:spcPct val="130000"/>
              </a:lnSpc>
              <a:buFont typeface="Wingdings" panose="05000000000000000000" pitchFamily="2" charset="2"/>
              <a:buChar char="l"/>
              <a:defRPr spc="150" baseline="0">
                <a:solidFill>
                  <a:schemeClr val="tx1">
                    <a:lumMod val="65000"/>
                    <a:lumOff val="3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914400" marR="0" lvl="2"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371600" marR="0" lvl="3"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828800" marR="0" lvl="4"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4pPr>
            <a:lvl5pPr>
              <a:lnSpc>
                <a:spcPct val="13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1264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hasCustomPrompt="1"/>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4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stStyle>
          <a:p>
            <a:pPr lvl="0"/>
            <a:r>
              <a:rPr dirty="0">
                <a:sym typeface="+mn-ea"/>
              </a:rPr>
              <a:t>单击此处编辑文本</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hasCustomPrompt="1"/>
            <p:custDataLst>
              <p:tags r:id="rId3"/>
            </p:custDataLst>
          </p:nvPr>
        </p:nvSpPr>
        <p:spPr>
          <a:xfrm>
            <a:off x="914400" y="914400"/>
            <a:ext cx="9169200" cy="5029200"/>
          </a:xfrm>
        </p:spPr>
        <p:txBody>
          <a:bodyPr vert="eaVert" lIns="46800" tIns="46800" rIns="46800" bIns="46800"/>
          <a:lstStyle>
            <a:lvl1pPr indent="0" eaLnBrk="1" fontAlgn="auto" latinLnBrk="0" hangingPunct="1">
              <a:lnSpc>
                <a:spcPct val="160000"/>
              </a:lnSpc>
              <a:spcAft>
                <a:spcPts val="1600"/>
              </a:spcAft>
              <a:buNone/>
              <a:defRPr spc="300" baseline="0">
                <a:solidFill>
                  <a:schemeClr val="tx1">
                    <a:lumMod val="65000"/>
                    <a:lumOff val="35000"/>
                  </a:schemeClr>
                </a:solidFill>
              </a:defRPr>
            </a:lvl1pPr>
            <a:lvl2pPr indent="0" eaLnBrk="1" fontAlgn="auto" latinLnBrk="0" hangingPunct="1">
              <a:lnSpc>
                <a:spcPct val="160000"/>
              </a:lnSpc>
              <a:spcAft>
                <a:spcPts val="1600"/>
              </a:spcAft>
              <a:buNone/>
              <a:defRPr spc="300" baseline="0">
                <a:solidFill>
                  <a:schemeClr val="tx1">
                    <a:lumMod val="65000"/>
                    <a:lumOff val="35000"/>
                  </a:schemeClr>
                </a:solidFill>
              </a:defRPr>
            </a:lvl2pPr>
            <a:lvl3pPr indent="0" eaLnBrk="1" fontAlgn="auto" latinLnBrk="0" hangingPunct="1">
              <a:lnSpc>
                <a:spcPct val="160000"/>
              </a:lnSpc>
              <a:spcAft>
                <a:spcPts val="1600"/>
              </a:spcAft>
              <a:buNone/>
              <a:defRPr spc="300" baseline="0">
                <a:solidFill>
                  <a:schemeClr val="tx1">
                    <a:lumMod val="65000"/>
                    <a:lumOff val="35000"/>
                  </a:schemeClr>
                </a:solidFill>
              </a:defRPr>
            </a:lvl3pPr>
            <a:lvl4pPr indent="0" eaLnBrk="1" fontAlgn="auto" latinLnBrk="0" hangingPunct="1">
              <a:lnSpc>
                <a:spcPct val="160000"/>
              </a:lnSpc>
              <a:spcAft>
                <a:spcPts val="1600"/>
              </a:spcAft>
              <a:buNone/>
              <a:defRPr spc="300" baseline="0">
                <a:solidFill>
                  <a:schemeClr val="tx1">
                    <a:lumMod val="65000"/>
                    <a:lumOff val="35000"/>
                  </a:schemeClr>
                </a:solidFill>
              </a:defRPr>
            </a:lvl4pPr>
            <a:lvl5pPr indent="0" eaLnBrk="1" fontAlgn="auto" latinLnBrk="0" hangingPunct="1">
              <a:lnSpc>
                <a:spcPct val="160000"/>
              </a:lnSpc>
              <a:spcAft>
                <a:spcPts val="1600"/>
              </a:spcAft>
              <a:buNone/>
              <a:defRPr spc="300" baseline="0">
                <a:solidFill>
                  <a:schemeClr val="tx1">
                    <a:lumMod val="65000"/>
                    <a:lumOff val="35000"/>
                  </a:schemeClr>
                </a:solidFill>
              </a:defRPr>
            </a:lvl5pPr>
          </a:lstStyle>
          <a:p>
            <a:pPr lvl="0"/>
            <a:r>
              <a:rPr lang="zh-CN" altLang="en-US" dirty="0"/>
              <a:t>单击此处编辑文本</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1.png"/><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6E6CC">
            <a:alpha val="92000"/>
          </a:srgb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648000"/>
          </a:xfrm>
          <a:prstGeom prst="rect">
            <a:avLst/>
          </a:prstGeom>
        </p:spPr>
        <p:txBody>
          <a:bodyPr vert="horz" lIns="101600" tIns="38100" rIns="76200" bIns="3810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515600"/>
            <a:ext cx="10969200" cy="473688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2" name="组合 51"/>
          <p:cNvGrpSpPr/>
          <p:nvPr userDrawn="1"/>
        </p:nvGrpSpPr>
        <p:grpSpPr>
          <a:xfrm>
            <a:off x="227965" y="184150"/>
            <a:ext cx="11737340" cy="6486525"/>
            <a:chOff x="416" y="268"/>
            <a:chExt cx="18484" cy="10215"/>
          </a:xfrm>
        </p:grpSpPr>
        <p:cxnSp>
          <p:nvCxnSpPr>
            <p:cNvPr id="53" name="直接连接符 52"/>
            <p:cNvCxnSpPr/>
            <p:nvPr/>
          </p:nvCxnSpPr>
          <p:spPr>
            <a:xfrm>
              <a:off x="625" y="495"/>
              <a:ext cx="8850" cy="0"/>
            </a:xfrm>
            <a:prstGeom prst="line">
              <a:avLst/>
            </a:prstGeom>
            <a:ln>
              <a:solidFill>
                <a:srgbClr val="90B35D"/>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9825" y="495"/>
              <a:ext cx="8850" cy="0"/>
            </a:xfrm>
            <a:prstGeom prst="line">
              <a:avLst/>
            </a:prstGeom>
            <a:ln>
              <a:solidFill>
                <a:srgbClr val="90B35D"/>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614" y="10277"/>
              <a:ext cx="8850" cy="0"/>
            </a:xfrm>
            <a:prstGeom prst="line">
              <a:avLst/>
            </a:prstGeom>
            <a:ln>
              <a:solidFill>
                <a:srgbClr val="90B35D"/>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9850" y="10277"/>
              <a:ext cx="8850" cy="0"/>
            </a:xfrm>
            <a:prstGeom prst="line">
              <a:avLst/>
            </a:prstGeom>
            <a:ln>
              <a:solidFill>
                <a:srgbClr val="90B35D"/>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607" y="476"/>
              <a:ext cx="0" cy="9788"/>
            </a:xfrm>
            <a:prstGeom prst="line">
              <a:avLst/>
            </a:prstGeom>
            <a:ln>
              <a:solidFill>
                <a:srgbClr val="90B35D"/>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18700" y="495"/>
              <a:ext cx="0" cy="9788"/>
            </a:xfrm>
            <a:prstGeom prst="line">
              <a:avLst/>
            </a:prstGeom>
            <a:ln>
              <a:solidFill>
                <a:srgbClr val="90B35D"/>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V="1">
              <a:off x="422" y="268"/>
              <a:ext cx="9179" cy="27"/>
            </a:xfrm>
            <a:prstGeom prst="line">
              <a:avLst/>
            </a:prstGeom>
            <a:ln>
              <a:solidFill>
                <a:srgbClr val="90B35D"/>
              </a:solidFill>
              <a:prstDash val="lgDash"/>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9833" y="268"/>
              <a:ext cx="9041" cy="0"/>
            </a:xfrm>
            <a:prstGeom prst="line">
              <a:avLst/>
            </a:prstGeom>
            <a:ln>
              <a:solidFill>
                <a:srgbClr val="90B35D"/>
              </a:solidFill>
              <a:prstDash val="lgDash"/>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423" y="10477"/>
              <a:ext cx="9041" cy="0"/>
            </a:xfrm>
            <a:prstGeom prst="line">
              <a:avLst/>
            </a:prstGeom>
            <a:ln>
              <a:solidFill>
                <a:srgbClr val="90B35D"/>
              </a:solidFill>
              <a:prstDash val="lgDash"/>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9859" y="10477"/>
              <a:ext cx="9041" cy="0"/>
            </a:xfrm>
            <a:prstGeom prst="line">
              <a:avLst/>
            </a:prstGeom>
            <a:ln>
              <a:solidFill>
                <a:srgbClr val="90B35D"/>
              </a:solidFill>
              <a:prstDash val="lgDash"/>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416" y="302"/>
              <a:ext cx="0" cy="10161"/>
            </a:xfrm>
            <a:prstGeom prst="line">
              <a:avLst/>
            </a:prstGeom>
            <a:ln>
              <a:solidFill>
                <a:srgbClr val="90B35D"/>
              </a:solidFill>
              <a:prstDash val="lgDash"/>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18900" y="322"/>
              <a:ext cx="0" cy="10161"/>
            </a:xfrm>
            <a:prstGeom prst="line">
              <a:avLst/>
            </a:prstGeom>
            <a:ln>
              <a:solidFill>
                <a:srgbClr val="90B35D"/>
              </a:solidFill>
              <a:prstDash val="lgDash"/>
            </a:ln>
          </p:spPr>
          <p:style>
            <a:lnRef idx="1">
              <a:schemeClr val="accent1"/>
            </a:lnRef>
            <a:fillRef idx="0">
              <a:schemeClr val="accent1"/>
            </a:fillRef>
            <a:effectRef idx="0">
              <a:schemeClr val="accent1"/>
            </a:effectRef>
            <a:fontRef idx="minor">
              <a:schemeClr val="tx1"/>
            </a:fontRef>
          </p:style>
        </p:cxnSp>
      </p:grpSp>
      <p:grpSp>
        <p:nvGrpSpPr>
          <p:cNvPr id="65" name="组合 64"/>
          <p:cNvGrpSpPr/>
          <p:nvPr userDrawn="1"/>
        </p:nvGrpSpPr>
        <p:grpSpPr>
          <a:xfrm rot="10800000">
            <a:off x="-295275" y="-706120"/>
            <a:ext cx="2516505" cy="2205990"/>
            <a:chOff x="-871" y="8336"/>
            <a:chExt cx="3963" cy="3474"/>
          </a:xfrm>
        </p:grpSpPr>
        <p:pic>
          <p:nvPicPr>
            <p:cNvPr id="66" name="图片 65" descr="C:\Users\Administrator.USER-20190605LU\Desktop\春天PPT\绿植.png绿植"/>
            <p:cNvPicPr>
              <a:picLocks noChangeAspect="1"/>
            </p:cNvPicPr>
            <p:nvPr/>
          </p:nvPicPr>
          <p:blipFill>
            <a:blip r:embed="rId18"/>
            <a:srcRect/>
            <a:stretch>
              <a:fillRect/>
            </a:stretch>
          </p:blipFill>
          <p:spPr>
            <a:xfrm>
              <a:off x="-871" y="8336"/>
              <a:ext cx="3474" cy="3474"/>
            </a:xfrm>
            <a:prstGeom prst="rect">
              <a:avLst/>
            </a:prstGeom>
          </p:spPr>
        </p:pic>
        <p:pic>
          <p:nvPicPr>
            <p:cNvPr id="67" name="图片 66" descr="C:\Users\Administrator.USER-20190605LU\Desktop\春天PPT\绿植.png绿植"/>
            <p:cNvPicPr>
              <a:picLocks noChangeAspect="1"/>
            </p:cNvPicPr>
            <p:nvPr/>
          </p:nvPicPr>
          <p:blipFill>
            <a:blip r:embed="rId18"/>
            <a:srcRect/>
            <a:stretch>
              <a:fillRect/>
            </a:stretch>
          </p:blipFill>
          <p:spPr>
            <a:xfrm flipH="1">
              <a:off x="-382" y="8336"/>
              <a:ext cx="3474" cy="3474"/>
            </a:xfrm>
            <a:prstGeom prst="rect">
              <a:avLst/>
            </a:prstGeom>
          </p:spPr>
        </p:pic>
      </p:grpSp>
      <p:grpSp>
        <p:nvGrpSpPr>
          <p:cNvPr id="68" name="组合 67"/>
          <p:cNvGrpSpPr/>
          <p:nvPr userDrawn="1"/>
        </p:nvGrpSpPr>
        <p:grpSpPr>
          <a:xfrm rot="10800000" flipV="1">
            <a:off x="9986010" y="5436870"/>
            <a:ext cx="2516505" cy="2205990"/>
            <a:chOff x="-871" y="8336"/>
            <a:chExt cx="3963" cy="3474"/>
          </a:xfrm>
        </p:grpSpPr>
        <p:pic>
          <p:nvPicPr>
            <p:cNvPr id="69" name="图片 68" descr="C:\Users\Administrator.USER-20190605LU\Desktop\春天PPT\绿植.png绿植"/>
            <p:cNvPicPr>
              <a:picLocks noChangeAspect="1"/>
            </p:cNvPicPr>
            <p:nvPr/>
          </p:nvPicPr>
          <p:blipFill>
            <a:blip r:embed="rId18"/>
            <a:srcRect/>
            <a:stretch>
              <a:fillRect/>
            </a:stretch>
          </p:blipFill>
          <p:spPr>
            <a:xfrm>
              <a:off x="-871" y="8336"/>
              <a:ext cx="3474" cy="3474"/>
            </a:xfrm>
            <a:prstGeom prst="rect">
              <a:avLst/>
            </a:prstGeom>
          </p:spPr>
        </p:pic>
        <p:pic>
          <p:nvPicPr>
            <p:cNvPr id="70" name="图片 69" descr="C:\Users\Administrator.USER-20190605LU\Desktop\春天PPT\绿植.png绿植"/>
            <p:cNvPicPr>
              <a:picLocks noChangeAspect="1"/>
            </p:cNvPicPr>
            <p:nvPr/>
          </p:nvPicPr>
          <p:blipFill>
            <a:blip r:embed="rId18"/>
            <a:srcRect/>
            <a:stretch>
              <a:fillRect/>
            </a:stretch>
          </p:blipFill>
          <p:spPr>
            <a:xfrm flipH="1">
              <a:off x="-382" y="8336"/>
              <a:ext cx="3474" cy="3474"/>
            </a:xfrm>
            <a:prstGeom prst="rect">
              <a:avLst/>
            </a:prstGeom>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3250"/>
    </mc:Choice>
    <mc:Fallback>
      <p:transition spd="slow"/>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file:///C:\Users\PYH\AppData\Local\Temp\wps\INetCache\fdec6d109d10b99645c7769d9736a3e7" TargetMode="External"/><Relationship Id="rId1" Type="http://schemas.openxmlformats.org/officeDocument/2006/relationships/image" Target="../media/image7.jpeg"/></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8.png"/><Relationship Id="rId7" Type="http://schemas.openxmlformats.org/officeDocument/2006/relationships/image" Target="../media/image13.png"/><Relationship Id="rId6" Type="http://schemas.openxmlformats.org/officeDocument/2006/relationships/image" Target="file:///C:\Users\PYH\AppData\Local\Temp\wps\INetCache\4216151e9734d279a903d3619d96ce22" TargetMode="External"/><Relationship Id="rId5" Type="http://schemas.openxmlformats.org/officeDocument/2006/relationships/image" Target="../media/image12.jpeg"/><Relationship Id="rId4" Type="http://schemas.openxmlformats.org/officeDocument/2006/relationships/image" Target="file:///C:\Users\PYH\AppData\Local\Temp\wps\INetCache\8219eb563c36cf23b78da2660c190ba3" TargetMode="External"/><Relationship Id="rId3" Type="http://schemas.openxmlformats.org/officeDocument/2006/relationships/image" Target="../media/image11.jpeg"/><Relationship Id="rId2" Type="http://schemas.openxmlformats.org/officeDocument/2006/relationships/image" Target="../media/image10.png"/><Relationship Id="rId10" Type="http://schemas.openxmlformats.org/officeDocument/2006/relationships/notesSlide" Target="../notesSlides/notesSlide3.xml"/><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9" Type="http://schemas.openxmlformats.org/officeDocument/2006/relationships/image" Target="../media/image17.jpeg"/><Relationship Id="rId8" Type="http://schemas.openxmlformats.org/officeDocument/2006/relationships/image" Target="file:///C:\Users\PYH\AppData\Local\Temp\wps\INetCache\26974024954f921c895687a5f23775e8" TargetMode="External"/><Relationship Id="rId7" Type="http://schemas.openxmlformats.org/officeDocument/2006/relationships/image" Target="../media/image16.jpeg"/><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image" Target="../media/image15.png"/><Relationship Id="rId3" Type="http://schemas.openxmlformats.org/officeDocument/2006/relationships/tags" Target="../tags/tag63.xml"/><Relationship Id="rId2" Type="http://schemas.openxmlformats.org/officeDocument/2006/relationships/image" Target="file:///C:\Users\PYH\AppData\Local\Temp\wps\INetCache\babeaa4297e3a536d8d8b2242df341bd" TargetMode="External"/><Relationship Id="rId11" Type="http://schemas.openxmlformats.org/officeDocument/2006/relationships/slideLayout" Target="../slideLayouts/slideLayout2.xml"/><Relationship Id="rId10" Type="http://schemas.openxmlformats.org/officeDocument/2006/relationships/image" Target="file:///C:\Users\PYH\AppData\Local\Temp\wps\INetCache\e209d42cd7fc77019980b26d1e424052" TargetMode="External"/><Relationship Id="rId1"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C:\Users\Administrator.USER-20190605LU\Desktop\书.png书"/>
          <p:cNvPicPr>
            <a:picLocks noChangeAspect="1"/>
          </p:cNvPicPr>
          <p:nvPr/>
        </p:nvPicPr>
        <p:blipFill>
          <a:blip r:embed="rId1"/>
          <a:srcRect/>
          <a:stretch>
            <a:fillRect/>
          </a:stretch>
        </p:blipFill>
        <p:spPr>
          <a:xfrm>
            <a:off x="8424545" y="3526790"/>
            <a:ext cx="4321175" cy="4662170"/>
          </a:xfrm>
          <a:prstGeom prst="rect">
            <a:avLst/>
          </a:prstGeom>
        </p:spPr>
      </p:pic>
      <p:pic>
        <p:nvPicPr>
          <p:cNvPr id="23" name="图片 22" descr="d8719b002168513ce331f891bc0720c5"/>
          <p:cNvPicPr>
            <a:picLocks noChangeAspect="1"/>
          </p:cNvPicPr>
          <p:nvPr/>
        </p:nvPicPr>
        <p:blipFill>
          <a:blip r:embed="rId2"/>
          <a:srcRect t="57984"/>
          <a:stretch>
            <a:fillRect/>
          </a:stretch>
        </p:blipFill>
        <p:spPr>
          <a:xfrm>
            <a:off x="8116570" y="345440"/>
            <a:ext cx="4629150" cy="1945005"/>
          </a:xfrm>
          <a:prstGeom prst="rect">
            <a:avLst/>
          </a:prstGeom>
          <a:noFill/>
        </p:spPr>
      </p:pic>
      <p:pic>
        <p:nvPicPr>
          <p:cNvPr id="2" name="图片 1" descr="无标题"/>
          <p:cNvPicPr>
            <a:picLocks noChangeAspect="1"/>
          </p:cNvPicPr>
          <p:nvPr/>
        </p:nvPicPr>
        <p:blipFill>
          <a:blip r:embed="rId3"/>
          <a:srcRect l="23361" t="7361" r="18935" b="13889"/>
          <a:stretch>
            <a:fillRect/>
          </a:stretch>
        </p:blipFill>
        <p:spPr>
          <a:xfrm>
            <a:off x="297815" y="2512060"/>
            <a:ext cx="2747645" cy="4144645"/>
          </a:xfrm>
          <a:prstGeom prst="rect">
            <a:avLst/>
          </a:prstGeom>
        </p:spPr>
      </p:pic>
      <p:sp>
        <p:nvSpPr>
          <p:cNvPr id="3" name="矩形 2"/>
          <p:cNvSpPr/>
          <p:nvPr/>
        </p:nvSpPr>
        <p:spPr>
          <a:xfrm>
            <a:off x="3389313" y="2512060"/>
            <a:ext cx="5539105" cy="1014730"/>
          </a:xfrm>
          <a:prstGeom prst="rect">
            <a:avLst/>
          </a:prstGeom>
          <a:noFill/>
          <a:ln>
            <a:noFill/>
          </a:ln>
        </p:spPr>
        <p:txBody>
          <a:bodyPr wrap="none" rtlCol="0" anchor="t">
            <a:spAutoFit/>
            <a:scene3d>
              <a:camera prst="orthographicFront"/>
              <a:lightRig rig="harsh" dir="t"/>
            </a:scene3d>
            <a:sp3d extrusionH="57150" prstMaterial="matte">
              <a:bevelT w="63500" h="12700" prst="angle"/>
              <a:contourClr>
                <a:schemeClr val="bg1">
                  <a:lumMod val="65000"/>
                </a:schemeClr>
              </a:contourClr>
            </a:sp3d>
          </a:bodyPr>
          <a:p>
            <a:pPr algn="ctr"/>
            <a:r>
              <a:rPr lang="zh-CN" altLang="en-US" sz="6000" b="1">
                <a:solidFill>
                  <a:schemeClr val="accent3"/>
                </a:solidFill>
                <a:effectLst/>
                <a:latin typeface="楷体" panose="02010609060101010101" charset="-122"/>
                <a:ea typeface="楷体" panose="02010609060101010101" charset="-122"/>
              </a:rPr>
              <a:t>语言和思维工具</a:t>
            </a:r>
            <a:endParaRPr lang="zh-CN" altLang="en-US" sz="6000" b="1">
              <a:solidFill>
                <a:schemeClr val="accent3"/>
              </a:solidFill>
              <a:effectLst/>
              <a:latin typeface="楷体" panose="02010609060101010101" charset="-122"/>
              <a:ea typeface="楷体" panose="02010609060101010101" charset="-122"/>
            </a:endParaRPr>
          </a:p>
        </p:txBody>
      </p:sp>
      <p:sp>
        <p:nvSpPr>
          <p:cNvPr id="4" name="矩形 3"/>
          <p:cNvSpPr/>
          <p:nvPr/>
        </p:nvSpPr>
        <p:spPr>
          <a:xfrm>
            <a:off x="705485" y="1475740"/>
            <a:ext cx="6539865" cy="460375"/>
          </a:xfrm>
          <a:prstGeom prst="rect">
            <a:avLst/>
          </a:prstGeom>
          <a:noFill/>
          <a:ln>
            <a:noFill/>
          </a:ln>
        </p:spPr>
        <p:txBody>
          <a:bodyPr wrap="square" rtlCol="0" anchor="t">
            <a:spAutoFit/>
            <a:scene3d>
              <a:camera prst="orthographicFront"/>
              <a:lightRig rig="harsh" dir="t"/>
            </a:scene3d>
            <a:sp3d extrusionH="57150" prstMaterial="matte">
              <a:bevelT w="63500" h="12700" prst="angle"/>
              <a:contourClr>
                <a:schemeClr val="bg1">
                  <a:lumMod val="65000"/>
                </a:schemeClr>
              </a:contourClr>
            </a:sp3d>
          </a:bodyPr>
          <a:p>
            <a:pPr algn="ctr"/>
            <a:r>
              <a:rPr lang="zh-CN" altLang="en-US" sz="2400" b="1">
                <a:effectLst/>
                <a:latin typeface="楷体" panose="02010609060101010101" charset="-122"/>
                <a:ea typeface="楷体" panose="02010609060101010101" charset="-122"/>
                <a:sym typeface="+mn-ea"/>
              </a:rPr>
              <a:t>《我们如何思维》读书交流</a:t>
            </a:r>
            <a:r>
              <a:rPr lang="en-US" altLang="zh-CN" sz="2400" b="1">
                <a:effectLst/>
                <a:latin typeface="楷体" panose="02010609060101010101" charset="-122"/>
                <a:ea typeface="楷体" panose="02010609060101010101" charset="-122"/>
                <a:sym typeface="+mn-ea"/>
              </a:rPr>
              <a:t>——</a:t>
            </a:r>
            <a:r>
              <a:rPr lang="zh-CN" altLang="en-US" sz="2400" b="1">
                <a:solidFill>
                  <a:schemeClr val="tx1"/>
                </a:solidFill>
                <a:effectLst/>
                <a:latin typeface="楷体" panose="02010609060101010101" charset="-122"/>
                <a:ea typeface="楷体" panose="02010609060101010101" charset="-122"/>
              </a:rPr>
              <a:t>第十三章</a:t>
            </a:r>
            <a:endParaRPr lang="zh-CN" altLang="en-US" sz="2400" b="1">
              <a:solidFill>
                <a:schemeClr val="tx1"/>
              </a:solidFill>
              <a:effectLst/>
              <a:latin typeface="楷体" panose="02010609060101010101" charset="-122"/>
              <a:ea typeface="楷体" panose="02010609060101010101" charset="-122"/>
            </a:endParaRPr>
          </a:p>
        </p:txBody>
      </p:sp>
      <p:sp>
        <p:nvSpPr>
          <p:cNvPr id="10" name="矩形 9"/>
          <p:cNvSpPr/>
          <p:nvPr/>
        </p:nvSpPr>
        <p:spPr>
          <a:xfrm>
            <a:off x="4918710" y="4102735"/>
            <a:ext cx="2172970" cy="645160"/>
          </a:xfrm>
          <a:prstGeom prst="rect">
            <a:avLst/>
          </a:prstGeom>
          <a:noFill/>
          <a:ln>
            <a:noFill/>
          </a:ln>
        </p:spPr>
        <p:txBody>
          <a:bodyPr wrap="none" rtlCol="0" anchor="t">
            <a:spAutoFit/>
            <a:scene3d>
              <a:camera prst="orthographicFront"/>
              <a:lightRig rig="harsh" dir="t"/>
            </a:scene3d>
            <a:sp3d extrusionH="57150" prstMaterial="matte">
              <a:bevelT w="63500" h="12700" prst="angle"/>
              <a:contourClr>
                <a:schemeClr val="bg1">
                  <a:lumMod val="65000"/>
                </a:schemeClr>
              </a:contourClr>
            </a:sp3d>
          </a:bodyPr>
          <a:p>
            <a:pPr algn="ctr">
              <a:lnSpc>
                <a:spcPct val="150000"/>
              </a:lnSpc>
            </a:pPr>
            <a:r>
              <a:rPr lang="zh-CN" altLang="en-US" sz="2400" b="1">
                <a:solidFill>
                  <a:schemeClr val="tx1"/>
                </a:solidFill>
                <a:effectLst/>
                <a:latin typeface="楷体" panose="02010609060101010101" charset="-122"/>
                <a:ea typeface="楷体" panose="02010609060101010101" charset="-122"/>
              </a:rPr>
              <a:t>百草园</a:t>
            </a:r>
            <a:r>
              <a:rPr lang="en-US" altLang="zh-CN" sz="2400" b="1">
                <a:solidFill>
                  <a:schemeClr val="tx1"/>
                </a:solidFill>
                <a:effectLst/>
                <a:latin typeface="楷体" panose="02010609060101010101" charset="-122"/>
                <a:ea typeface="楷体" panose="02010609060101010101" charset="-122"/>
              </a:rPr>
              <a:t> </a:t>
            </a:r>
            <a:r>
              <a:rPr lang="zh-CN" altLang="en-US" sz="2400" b="1">
                <a:solidFill>
                  <a:schemeClr val="tx1"/>
                </a:solidFill>
                <a:effectLst/>
                <a:latin typeface="楷体" panose="02010609060101010101" charset="-122"/>
                <a:ea typeface="楷体" panose="02010609060101010101" charset="-122"/>
              </a:rPr>
              <a:t>陈丽梅</a:t>
            </a:r>
            <a:endParaRPr lang="zh-CN" altLang="en-US" sz="2400" b="1">
              <a:solidFill>
                <a:schemeClr val="tx1"/>
              </a:solidFill>
              <a:effectLst/>
              <a:latin typeface="楷体" panose="02010609060101010101" charset="-122"/>
              <a:ea typeface="楷体" panose="02010609060101010101" charset="-122"/>
            </a:endParaRPr>
          </a:p>
        </p:txBody>
      </p:sp>
      <p:grpSp>
        <p:nvGrpSpPr>
          <p:cNvPr id="16" name="组合 15"/>
          <p:cNvGrpSpPr/>
          <p:nvPr/>
        </p:nvGrpSpPr>
        <p:grpSpPr>
          <a:xfrm flipH="1">
            <a:off x="10795" y="4571365"/>
            <a:ext cx="5528945" cy="2483485"/>
            <a:chOff x="10080" y="7565"/>
            <a:chExt cx="9119" cy="3648"/>
          </a:xfrm>
        </p:grpSpPr>
        <p:pic>
          <p:nvPicPr>
            <p:cNvPr id="17" name="图片 16" descr="绿植1"/>
            <p:cNvPicPr>
              <a:picLocks noChangeAspect="1"/>
            </p:cNvPicPr>
            <p:nvPr/>
          </p:nvPicPr>
          <p:blipFill>
            <a:blip r:embed="rId4"/>
            <a:stretch>
              <a:fillRect/>
            </a:stretch>
          </p:blipFill>
          <p:spPr>
            <a:xfrm>
              <a:off x="13787" y="7565"/>
              <a:ext cx="5413" cy="3347"/>
            </a:xfrm>
            <a:prstGeom prst="rect">
              <a:avLst/>
            </a:prstGeom>
          </p:spPr>
        </p:pic>
        <p:pic>
          <p:nvPicPr>
            <p:cNvPr id="18" name="图片 17" descr="C:\Users\Administrator.USER-20190605LU\Desktop\手绘大自然.png手绘大自然"/>
            <p:cNvPicPr>
              <a:picLocks noChangeAspect="1"/>
            </p:cNvPicPr>
            <p:nvPr/>
          </p:nvPicPr>
          <p:blipFill>
            <a:blip r:embed="rId5">
              <a:lum bright="12000" contrast="-24000"/>
            </a:blip>
            <a:srcRect/>
            <a:stretch>
              <a:fillRect/>
            </a:stretch>
          </p:blipFill>
          <p:spPr>
            <a:xfrm>
              <a:off x="10080" y="8523"/>
              <a:ext cx="5159" cy="2690"/>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千库网_思考气泡气泡思考想法_元素编号11905594"/>
          <p:cNvPicPr>
            <a:picLocks noChangeAspect="1"/>
          </p:cNvPicPr>
          <p:nvPr/>
        </p:nvPicPr>
        <p:blipFill>
          <a:blip r:embed="rId1"/>
          <a:stretch>
            <a:fillRect/>
          </a:stretch>
        </p:blipFill>
        <p:spPr>
          <a:xfrm flipH="1">
            <a:off x="0" y="1206500"/>
            <a:ext cx="6858000" cy="5241925"/>
          </a:xfrm>
          <a:prstGeom prst="rect">
            <a:avLst/>
          </a:prstGeom>
        </p:spPr>
      </p:pic>
      <p:sp>
        <p:nvSpPr>
          <p:cNvPr id="7" name="矩形 6"/>
          <p:cNvSpPr/>
          <p:nvPr/>
        </p:nvSpPr>
        <p:spPr>
          <a:xfrm>
            <a:off x="7908925" y="282575"/>
            <a:ext cx="4283075" cy="460375"/>
          </a:xfrm>
          <a:prstGeom prst="rect">
            <a:avLst/>
          </a:prstGeom>
          <a:noFill/>
          <a:ln>
            <a:noFill/>
          </a:ln>
        </p:spPr>
        <p:txBody>
          <a:bodyPr wrap="square" rtlCol="0" anchor="t">
            <a:spAutoFit/>
            <a:scene3d>
              <a:camera prst="orthographicFront"/>
              <a:lightRig rig="harsh" dir="t"/>
            </a:scene3d>
            <a:sp3d extrusionH="57150" prstMaterial="matte">
              <a:bevelT w="63500" h="12700" prst="angle"/>
              <a:contourClr>
                <a:schemeClr val="bg1">
                  <a:lumMod val="65000"/>
                </a:schemeClr>
              </a:contourClr>
            </a:sp3d>
          </a:bodyPr>
          <a:p>
            <a:pPr algn="ctr"/>
            <a:r>
              <a:rPr lang="zh-CN" sz="2400" b="1">
                <a:effectLst/>
                <a:latin typeface="楷体" panose="02010609060101010101" charset="-122"/>
                <a:ea typeface="楷体" panose="02010609060101010101" charset="-122"/>
                <a:sym typeface="+mn-ea"/>
              </a:rPr>
              <a:t>二、语言在教育上的应用</a:t>
            </a:r>
            <a:endParaRPr lang="zh-CN" sz="2400" b="1">
              <a:effectLst/>
              <a:latin typeface="楷体" panose="02010609060101010101" charset="-122"/>
              <a:ea typeface="楷体" panose="02010609060101010101" charset="-122"/>
              <a:sym typeface="+mn-ea"/>
            </a:endParaRPr>
          </a:p>
        </p:txBody>
      </p:sp>
      <p:pic>
        <p:nvPicPr>
          <p:cNvPr id="4" name="图片 3" descr="千库网_思考问题的男孩_元素编号12032171"/>
          <p:cNvPicPr>
            <a:picLocks noChangeAspect="1"/>
          </p:cNvPicPr>
          <p:nvPr/>
        </p:nvPicPr>
        <p:blipFill>
          <a:blip r:embed="rId2"/>
          <a:stretch>
            <a:fillRect/>
          </a:stretch>
        </p:blipFill>
        <p:spPr>
          <a:xfrm>
            <a:off x="100965" y="3947160"/>
            <a:ext cx="2731135" cy="2731135"/>
          </a:xfrm>
          <a:prstGeom prst="rect">
            <a:avLst/>
          </a:prstGeom>
        </p:spPr>
      </p:pic>
      <p:sp>
        <p:nvSpPr>
          <p:cNvPr id="8" name="文本框 7"/>
          <p:cNvSpPr txBox="1"/>
          <p:nvPr/>
        </p:nvSpPr>
        <p:spPr>
          <a:xfrm>
            <a:off x="1062990" y="2070100"/>
            <a:ext cx="4458970" cy="1568450"/>
          </a:xfrm>
          <a:prstGeom prst="rect">
            <a:avLst/>
          </a:prstGeom>
          <a:noFill/>
          <a:ln w="9525">
            <a:noFill/>
          </a:ln>
        </p:spPr>
        <p:txBody>
          <a:bodyPr wrap="square">
            <a:spAutoFit/>
          </a:bodyPr>
          <a:p>
            <a:pPr indent="0" fontAlgn="auto">
              <a:lnSpc>
                <a:spcPct val="150000"/>
              </a:lnSpc>
            </a:pPr>
            <a:r>
              <a:rPr sz="3200" b="0">
                <a:solidFill>
                  <a:srgbClr val="FF0000"/>
                </a:solidFill>
                <a:latin typeface="楷体" panose="02010609060101010101" charset="-122"/>
                <a:ea typeface="楷体" panose="02010609060101010101" charset="-122"/>
                <a:cs typeface="楷体" panose="02010609060101010101" charset="-122"/>
              </a:rPr>
              <a:t>1.语言的用途是什么？</a:t>
            </a:r>
            <a:endParaRPr sz="3200" b="0">
              <a:solidFill>
                <a:srgbClr val="FF0000"/>
              </a:solidFill>
              <a:latin typeface="楷体" panose="02010609060101010101" charset="-122"/>
              <a:ea typeface="楷体" panose="02010609060101010101" charset="-122"/>
              <a:cs typeface="楷体" panose="02010609060101010101" charset="-122"/>
            </a:endParaRPr>
          </a:p>
          <a:p>
            <a:pPr indent="0" fontAlgn="auto">
              <a:lnSpc>
                <a:spcPct val="150000"/>
              </a:lnSpc>
            </a:pPr>
            <a:r>
              <a:rPr sz="3200" b="0">
                <a:latin typeface="楷体" panose="02010609060101010101" charset="-122"/>
                <a:ea typeface="楷体" panose="02010609060101010101" charset="-122"/>
                <a:cs typeface="楷体" panose="02010609060101010101" charset="-122"/>
              </a:rPr>
              <a:t>2.教育需要做些什么？</a:t>
            </a:r>
            <a:endParaRPr sz="3200" b="0">
              <a:latin typeface="楷体" panose="02010609060101010101" charset="-122"/>
              <a:ea typeface="楷体" panose="02010609060101010101" charset="-122"/>
              <a:cs typeface="楷体" panose="02010609060101010101" charset="-122"/>
            </a:endParaRPr>
          </a:p>
        </p:txBody>
      </p:sp>
      <p:sp>
        <p:nvSpPr>
          <p:cNvPr id="108" name="文本框 107"/>
          <p:cNvSpPr txBox="1"/>
          <p:nvPr/>
        </p:nvSpPr>
        <p:spPr>
          <a:xfrm>
            <a:off x="5720715" y="1331595"/>
            <a:ext cx="6161405" cy="3046095"/>
          </a:xfrm>
          <a:prstGeom prst="rect">
            <a:avLst/>
          </a:prstGeom>
          <a:noFill/>
          <a:ln w="9525">
            <a:noFill/>
          </a:ln>
        </p:spPr>
        <p:txBody>
          <a:bodyPr wrap="square">
            <a:spAutoFit/>
          </a:bodyPr>
          <a:p>
            <a:pPr indent="0" fontAlgn="auto"/>
            <a:r>
              <a:rPr lang="zh-CN" sz="2400" b="0">
                <a:latin typeface="Calibri" panose="020F0502020204030204" charset="0"/>
                <a:ea typeface="宋体" panose="02010600030101010101" pitchFamily="2" charset="-122"/>
              </a:rPr>
              <a:t>第一个用途（最初）：语言</a:t>
            </a:r>
            <a:r>
              <a:rPr lang="zh-CN" sz="2400" b="0">
                <a:ea typeface="宋体" panose="02010600030101010101" pitchFamily="2" charset="-122"/>
              </a:rPr>
              <a:t>起初并不表达思想，而是影响别人的行动；</a:t>
            </a:r>
            <a:endParaRPr lang="zh-CN" sz="2400" b="0">
              <a:ea typeface="宋体" panose="02010600030101010101" pitchFamily="2" charset="-122"/>
            </a:endParaRPr>
          </a:p>
          <a:p>
            <a:pPr indent="0" fontAlgn="auto"/>
            <a:r>
              <a:rPr lang="zh-CN" sz="2400" b="0">
                <a:latin typeface="Calibri" panose="020F0502020204030204" charset="0"/>
                <a:ea typeface="宋体" panose="02010600030101010101" pitchFamily="2" charset="-122"/>
              </a:rPr>
              <a:t>第二个用途：</a:t>
            </a:r>
            <a:r>
              <a:rPr lang="zh-CN" sz="2400" b="0">
                <a:ea typeface="宋体" panose="02010600030101010101" pitchFamily="2" charset="-122"/>
              </a:rPr>
              <a:t>用语言形式与别人更亲密的社交关系；</a:t>
            </a:r>
            <a:endParaRPr lang="zh-CN" sz="2400" b="0">
              <a:ea typeface="宋体" panose="02010600030101010101" pitchFamily="2" charset="-122"/>
            </a:endParaRPr>
          </a:p>
          <a:p>
            <a:pPr indent="0" fontAlgn="auto"/>
            <a:endParaRPr lang="zh-CN" sz="2400" b="0">
              <a:ea typeface="宋体" panose="02010600030101010101" pitchFamily="2" charset="-122"/>
            </a:endParaRPr>
          </a:p>
          <a:p>
            <a:pPr indent="0" fontAlgn="auto"/>
            <a:r>
              <a:rPr lang="zh-CN" sz="2400" b="0">
                <a:solidFill>
                  <a:schemeClr val="tx1"/>
                </a:solidFill>
                <a:ea typeface="宋体" panose="02010600030101010101" pitchFamily="2" charset="-122"/>
              </a:rPr>
              <a:t>第三个用途</a:t>
            </a:r>
            <a:r>
              <a:rPr lang="zh-CN" sz="2400" b="0">
                <a:solidFill>
                  <a:schemeClr val="tx1"/>
                </a:solidFill>
                <a:latin typeface="Calibri" panose="020F0502020204030204" charset="0"/>
                <a:ea typeface="宋体" panose="02010600030101010101" pitchFamily="2" charset="-122"/>
              </a:rPr>
              <a:t>（最晚出现）：</a:t>
            </a:r>
            <a:r>
              <a:rPr lang="zh-CN" sz="2400" b="0">
                <a:solidFill>
                  <a:schemeClr val="tx1"/>
                </a:solidFill>
                <a:ea typeface="宋体" panose="02010600030101010101" pitchFamily="2" charset="-122"/>
              </a:rPr>
              <a:t>作为思想和知识的有意识的运载工具。</a:t>
            </a:r>
            <a:endParaRPr lang="zh-CN" altLang="en-US" sz="2400" b="0">
              <a:solidFill>
                <a:schemeClr val="tx1"/>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千库网_思考气泡气泡思考想法_元素编号11905594"/>
          <p:cNvPicPr>
            <a:picLocks noChangeAspect="1"/>
          </p:cNvPicPr>
          <p:nvPr/>
        </p:nvPicPr>
        <p:blipFill>
          <a:blip r:embed="rId1"/>
          <a:stretch>
            <a:fillRect/>
          </a:stretch>
        </p:blipFill>
        <p:spPr>
          <a:xfrm flipH="1">
            <a:off x="0" y="1206500"/>
            <a:ext cx="6858000" cy="5241925"/>
          </a:xfrm>
          <a:prstGeom prst="rect">
            <a:avLst/>
          </a:prstGeom>
        </p:spPr>
      </p:pic>
      <p:sp>
        <p:nvSpPr>
          <p:cNvPr id="7" name="矩形 6"/>
          <p:cNvSpPr/>
          <p:nvPr/>
        </p:nvSpPr>
        <p:spPr>
          <a:xfrm>
            <a:off x="7908925" y="282575"/>
            <a:ext cx="4283075" cy="460375"/>
          </a:xfrm>
          <a:prstGeom prst="rect">
            <a:avLst/>
          </a:prstGeom>
          <a:noFill/>
          <a:ln>
            <a:noFill/>
          </a:ln>
        </p:spPr>
        <p:txBody>
          <a:bodyPr wrap="square" rtlCol="0" anchor="t">
            <a:spAutoFit/>
            <a:scene3d>
              <a:camera prst="orthographicFront"/>
              <a:lightRig rig="harsh" dir="t"/>
            </a:scene3d>
            <a:sp3d extrusionH="57150" prstMaterial="matte">
              <a:bevelT w="63500" h="12700" prst="angle"/>
              <a:contourClr>
                <a:schemeClr val="bg1">
                  <a:lumMod val="65000"/>
                </a:schemeClr>
              </a:contourClr>
            </a:sp3d>
          </a:bodyPr>
          <a:p>
            <a:pPr algn="ctr"/>
            <a:r>
              <a:rPr lang="zh-CN" sz="2400" b="1">
                <a:effectLst/>
                <a:latin typeface="楷体" panose="02010609060101010101" charset="-122"/>
                <a:ea typeface="楷体" panose="02010609060101010101" charset="-122"/>
                <a:sym typeface="+mn-ea"/>
              </a:rPr>
              <a:t>二、语言在教育上的应用</a:t>
            </a:r>
            <a:endParaRPr lang="zh-CN" sz="2400" b="1">
              <a:effectLst/>
              <a:latin typeface="楷体" panose="02010609060101010101" charset="-122"/>
              <a:ea typeface="楷体" panose="02010609060101010101" charset="-122"/>
              <a:sym typeface="+mn-ea"/>
            </a:endParaRPr>
          </a:p>
        </p:txBody>
      </p:sp>
      <p:pic>
        <p:nvPicPr>
          <p:cNvPr id="4" name="图片 3" descr="千库网_思考问题的男孩_元素编号12032171"/>
          <p:cNvPicPr>
            <a:picLocks noChangeAspect="1"/>
          </p:cNvPicPr>
          <p:nvPr/>
        </p:nvPicPr>
        <p:blipFill>
          <a:blip r:embed="rId2"/>
          <a:stretch>
            <a:fillRect/>
          </a:stretch>
        </p:blipFill>
        <p:spPr>
          <a:xfrm>
            <a:off x="100965" y="3947160"/>
            <a:ext cx="2731135" cy="2731135"/>
          </a:xfrm>
          <a:prstGeom prst="rect">
            <a:avLst/>
          </a:prstGeom>
        </p:spPr>
      </p:pic>
      <p:sp>
        <p:nvSpPr>
          <p:cNvPr id="8" name="文本框 7"/>
          <p:cNvSpPr txBox="1"/>
          <p:nvPr/>
        </p:nvSpPr>
        <p:spPr>
          <a:xfrm>
            <a:off x="1062990" y="2070100"/>
            <a:ext cx="4458970" cy="1568450"/>
          </a:xfrm>
          <a:prstGeom prst="rect">
            <a:avLst/>
          </a:prstGeom>
          <a:noFill/>
          <a:ln w="9525">
            <a:noFill/>
          </a:ln>
        </p:spPr>
        <p:txBody>
          <a:bodyPr wrap="square">
            <a:spAutoFit/>
          </a:bodyPr>
          <a:p>
            <a:pPr indent="0" fontAlgn="auto">
              <a:lnSpc>
                <a:spcPct val="150000"/>
              </a:lnSpc>
            </a:pPr>
            <a:r>
              <a:rPr sz="3200" b="0">
                <a:latin typeface="楷体" panose="02010609060101010101" charset="-122"/>
                <a:ea typeface="楷体" panose="02010609060101010101" charset="-122"/>
                <a:cs typeface="楷体" panose="02010609060101010101" charset="-122"/>
              </a:rPr>
              <a:t>1.语言的用途是什么？</a:t>
            </a:r>
            <a:endParaRPr sz="3200" b="0">
              <a:latin typeface="楷体" panose="02010609060101010101" charset="-122"/>
              <a:ea typeface="楷体" panose="02010609060101010101" charset="-122"/>
              <a:cs typeface="楷体" panose="02010609060101010101" charset="-122"/>
            </a:endParaRPr>
          </a:p>
          <a:p>
            <a:pPr indent="0" fontAlgn="auto">
              <a:lnSpc>
                <a:spcPct val="150000"/>
              </a:lnSpc>
            </a:pPr>
            <a:r>
              <a:rPr sz="3200" b="0">
                <a:solidFill>
                  <a:srgbClr val="FF0000"/>
                </a:solidFill>
                <a:latin typeface="楷体" panose="02010609060101010101" charset="-122"/>
                <a:ea typeface="楷体" panose="02010609060101010101" charset="-122"/>
                <a:cs typeface="楷体" panose="02010609060101010101" charset="-122"/>
              </a:rPr>
              <a:t>2.教育需要做些什么？</a:t>
            </a:r>
            <a:endParaRPr sz="3200" b="0">
              <a:solidFill>
                <a:srgbClr val="FF0000"/>
              </a:solidFill>
              <a:latin typeface="楷体" panose="02010609060101010101" charset="-122"/>
              <a:ea typeface="楷体" panose="02010609060101010101" charset="-122"/>
              <a:cs typeface="楷体" panose="02010609060101010101" charset="-122"/>
            </a:endParaRPr>
          </a:p>
        </p:txBody>
      </p:sp>
      <p:sp>
        <p:nvSpPr>
          <p:cNvPr id="108" name="文本框 107"/>
          <p:cNvSpPr txBox="1"/>
          <p:nvPr/>
        </p:nvSpPr>
        <p:spPr>
          <a:xfrm>
            <a:off x="5649595" y="1851660"/>
            <a:ext cx="6161405" cy="2306955"/>
          </a:xfrm>
          <a:prstGeom prst="rect">
            <a:avLst/>
          </a:prstGeom>
          <a:noFill/>
          <a:ln w="9525">
            <a:noFill/>
          </a:ln>
        </p:spPr>
        <p:txBody>
          <a:bodyPr wrap="square">
            <a:spAutoFit/>
          </a:bodyPr>
          <a:p>
            <a:pPr indent="0" fontAlgn="auto"/>
            <a:r>
              <a:rPr lang="zh-CN" sz="2400" b="1">
                <a:ea typeface="宋体" panose="02010600030101010101" pitchFamily="2" charset="-122"/>
              </a:rPr>
              <a:t>教育要把语言转换为思维的工具。</a:t>
            </a:r>
            <a:endParaRPr lang="zh-CN" sz="2400" b="1">
              <a:ea typeface="宋体" panose="02010600030101010101" pitchFamily="2" charset="-122"/>
            </a:endParaRPr>
          </a:p>
          <a:p>
            <a:pPr indent="0" fontAlgn="auto"/>
            <a:endParaRPr lang="zh-CN" sz="2400" b="0">
              <a:ea typeface="宋体" panose="02010600030101010101" pitchFamily="2" charset="-122"/>
            </a:endParaRPr>
          </a:p>
          <a:p>
            <a:pPr indent="0" fontAlgn="auto"/>
            <a:r>
              <a:rPr lang="zh-CN" sz="2400" b="0">
                <a:ea typeface="宋体" panose="02010600030101010101" pitchFamily="2" charset="-122"/>
              </a:rPr>
              <a:t>学校教育上对于语言的教育目的应该是：指导学生的口头和书面语言，使语言由原来的作为实际的社交工具，逐步变成有意识地传播知识、帮助思维的工具。</a:t>
            </a:r>
            <a:endParaRPr lang="zh-CN" sz="2400" b="0">
              <a:ea typeface="宋体" panose="02010600030101010101" pitchFamily="2" charset="-122"/>
            </a:endParaRPr>
          </a:p>
        </p:txBody>
      </p:sp>
      <p:sp>
        <p:nvSpPr>
          <p:cNvPr id="2" name="文本框 1"/>
          <p:cNvSpPr txBox="1"/>
          <p:nvPr/>
        </p:nvSpPr>
        <p:spPr>
          <a:xfrm>
            <a:off x="5649595" y="4646295"/>
            <a:ext cx="5728335" cy="829945"/>
          </a:xfrm>
          <a:prstGeom prst="rect">
            <a:avLst/>
          </a:prstGeom>
          <a:noFill/>
          <a:ln w="9525">
            <a:noFill/>
          </a:ln>
        </p:spPr>
        <p:txBody>
          <a:bodyPr wrap="square">
            <a:spAutoFit/>
          </a:bodyPr>
          <a:p>
            <a:pPr indent="0"/>
            <a:r>
              <a:rPr lang="zh-CN" sz="2400" b="1">
                <a:ea typeface="宋体" panose="02010600030101010101" pitchFamily="2" charset="-122"/>
              </a:rPr>
              <a:t>让学生的语言习惯从“日常事务”转化为表达“精确概念”的习惯。</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969760" y="942340"/>
            <a:ext cx="6161405" cy="460375"/>
          </a:xfrm>
          <a:prstGeom prst="rect">
            <a:avLst/>
          </a:prstGeom>
          <a:noFill/>
          <a:ln w="9525">
            <a:noFill/>
          </a:ln>
        </p:spPr>
        <p:txBody>
          <a:bodyPr wrap="square">
            <a:spAutoFit/>
          </a:bodyPr>
          <a:p>
            <a:pPr indent="0" fontAlgn="auto"/>
            <a:r>
              <a:rPr lang="zh-CN" sz="2400" b="1">
                <a:ea typeface="宋体" panose="02010600030101010101" pitchFamily="2" charset="-122"/>
              </a:rPr>
              <a:t>如何把语言转换为思维的工具？</a:t>
            </a:r>
            <a:endParaRPr lang="zh-CN" sz="2400" b="0">
              <a:ea typeface="宋体" panose="02010600030101010101" pitchFamily="2" charset="-122"/>
            </a:endParaRPr>
          </a:p>
        </p:txBody>
      </p:sp>
      <p:sp>
        <p:nvSpPr>
          <p:cNvPr id="7" name="矩形 6"/>
          <p:cNvSpPr/>
          <p:nvPr/>
        </p:nvSpPr>
        <p:spPr>
          <a:xfrm>
            <a:off x="7908925" y="282575"/>
            <a:ext cx="4283075" cy="460375"/>
          </a:xfrm>
          <a:prstGeom prst="rect">
            <a:avLst/>
          </a:prstGeom>
          <a:noFill/>
          <a:ln>
            <a:noFill/>
          </a:ln>
        </p:spPr>
        <p:txBody>
          <a:bodyPr wrap="square" rtlCol="0" anchor="t">
            <a:spAutoFit/>
            <a:scene3d>
              <a:camera prst="orthographicFront"/>
              <a:lightRig rig="harsh" dir="t"/>
            </a:scene3d>
            <a:sp3d extrusionH="57150" prstMaterial="matte">
              <a:bevelT w="63500" h="12700" prst="angle"/>
              <a:contourClr>
                <a:schemeClr val="bg1">
                  <a:lumMod val="65000"/>
                </a:schemeClr>
              </a:contourClr>
            </a:sp3d>
          </a:bodyPr>
          <a:p>
            <a:pPr algn="ctr"/>
            <a:r>
              <a:rPr lang="zh-CN" sz="2400" b="1">
                <a:effectLst/>
                <a:latin typeface="楷体" panose="02010609060101010101" charset="-122"/>
                <a:ea typeface="楷体" panose="02010609060101010101" charset="-122"/>
                <a:sym typeface="+mn-ea"/>
              </a:rPr>
              <a:t>二、语言在教育上的应用</a:t>
            </a:r>
            <a:endParaRPr lang="zh-CN" sz="2400" b="1">
              <a:effectLst/>
              <a:latin typeface="楷体" panose="02010609060101010101" charset="-122"/>
              <a:ea typeface="楷体" panose="02010609060101010101" charset="-122"/>
              <a:sym typeface="+mn-ea"/>
            </a:endParaRPr>
          </a:p>
        </p:txBody>
      </p:sp>
      <p:sp>
        <p:nvSpPr>
          <p:cNvPr id="5" name="文本框 4"/>
          <p:cNvSpPr txBox="1"/>
          <p:nvPr/>
        </p:nvSpPr>
        <p:spPr>
          <a:xfrm>
            <a:off x="634365" y="1900555"/>
            <a:ext cx="10923270" cy="3969385"/>
          </a:xfrm>
          <a:prstGeom prst="rect">
            <a:avLst/>
          </a:prstGeom>
          <a:noFill/>
          <a:ln w="9525">
            <a:noFill/>
          </a:ln>
        </p:spPr>
        <p:txBody>
          <a:bodyPr wrap="square">
            <a:spAutoFit/>
          </a:bodyPr>
          <a:p>
            <a:pPr indent="0" fontAlgn="auto"/>
            <a:r>
              <a:rPr lang="en-US" sz="2800" b="0">
                <a:solidFill>
                  <a:srgbClr val="FF0000"/>
                </a:solidFill>
                <a:latin typeface="楷体" panose="02010609060101010101" charset="-122"/>
                <a:ea typeface="楷体" panose="02010609060101010101" charset="-122"/>
                <a:cs typeface="楷体" panose="02010609060101010101" charset="-122"/>
              </a:rPr>
              <a:t>1</a:t>
            </a:r>
            <a:r>
              <a:rPr lang="zh-CN" sz="2800" b="0">
                <a:solidFill>
                  <a:srgbClr val="FF0000"/>
                </a:solidFill>
                <a:latin typeface="楷体" panose="02010609060101010101" charset="-122"/>
                <a:ea typeface="楷体" panose="02010609060101010101" charset="-122"/>
                <a:cs typeface="楷体" panose="02010609060101010101" charset="-122"/>
              </a:rPr>
              <a:t>）扩充词汇量</a:t>
            </a:r>
            <a:r>
              <a:rPr lang="zh-CN" sz="2800" b="0">
                <a:latin typeface="楷体" panose="02010609060101010101" charset="-122"/>
                <a:ea typeface="楷体" panose="02010609060101010101" charset="-122"/>
                <a:cs typeface="楷体" panose="02010609060101010101" charset="-122"/>
              </a:rPr>
              <a:t>主动的文字活动</a:t>
            </a:r>
            <a:r>
              <a:rPr lang="en-US" sz="2800" b="0">
                <a:latin typeface="楷体" panose="02010609060101010101" charset="-122"/>
                <a:ea typeface="楷体" panose="02010609060101010101" charset="-122"/>
                <a:cs typeface="楷体" panose="02010609060101010101" charset="-122"/>
              </a:rPr>
              <a:t> &gt; </a:t>
            </a:r>
            <a:r>
              <a:rPr lang="zh-CN" sz="2800" b="0">
                <a:latin typeface="楷体" panose="02010609060101010101" charset="-122"/>
                <a:ea typeface="楷体" panose="02010609060101010101" charset="-122"/>
                <a:cs typeface="楷体" panose="02010609060101010101" charset="-122"/>
              </a:rPr>
              <a:t>被动的外部刺激（主动学习）生活化的“流行”观念 </a:t>
            </a:r>
            <a:r>
              <a:rPr lang="en-US" sz="2800" b="0">
                <a:latin typeface="楷体" panose="02010609060101010101" charset="-122"/>
                <a:ea typeface="楷体" panose="02010609060101010101" charset="-122"/>
                <a:cs typeface="楷体" panose="02010609060101010101" charset="-122"/>
              </a:rPr>
              <a:t>&gt; </a:t>
            </a:r>
            <a:r>
              <a:rPr lang="zh-CN" sz="2800" b="0">
                <a:latin typeface="楷体" panose="02010609060101010101" charset="-122"/>
                <a:ea typeface="楷体" panose="02010609060101010101" charset="-122"/>
                <a:cs typeface="楷体" panose="02010609060101010101" charset="-122"/>
              </a:rPr>
              <a:t>孤立的书本中的词汇（生活中学习）</a:t>
            </a:r>
            <a:endParaRPr lang="zh-CN" sz="2800" b="0">
              <a:latin typeface="楷体" panose="02010609060101010101" charset="-122"/>
              <a:ea typeface="楷体" panose="02010609060101010101" charset="-122"/>
              <a:cs typeface="楷体" panose="02010609060101010101" charset="-122"/>
            </a:endParaRPr>
          </a:p>
          <a:p>
            <a:pPr indent="0" fontAlgn="auto"/>
            <a:r>
              <a:rPr lang="en-US" sz="2800" b="0">
                <a:solidFill>
                  <a:srgbClr val="FF0000"/>
                </a:solidFill>
                <a:latin typeface="楷体" panose="02010609060101010101" charset="-122"/>
                <a:ea typeface="楷体" panose="02010609060101010101" charset="-122"/>
                <a:cs typeface="楷体" panose="02010609060101010101" charset="-122"/>
              </a:rPr>
              <a:t>2</a:t>
            </a:r>
            <a:r>
              <a:rPr lang="zh-CN" sz="2800" b="0">
                <a:solidFill>
                  <a:srgbClr val="FF0000"/>
                </a:solidFill>
                <a:latin typeface="楷体" panose="02010609060101010101" charset="-122"/>
                <a:ea typeface="楷体" panose="02010609060101010101" charset="-122"/>
                <a:cs typeface="楷体" panose="02010609060101010101" charset="-122"/>
              </a:rPr>
              <a:t>）更精确的表达词汇的意义</a:t>
            </a:r>
            <a:r>
              <a:rPr lang="zh-CN" sz="2800" b="0">
                <a:latin typeface="楷体" panose="02010609060101010101" charset="-122"/>
                <a:ea typeface="楷体" panose="02010609060101010101" charset="-122"/>
                <a:cs typeface="楷体" panose="02010609060101010101" charset="-122"/>
              </a:rPr>
              <a:t>词汇的精准、精妙关于“术语”的使用：术语是对一些完整的意义给予一个专有的名词。</a:t>
            </a:r>
            <a:endParaRPr lang="zh-CN" sz="2800" b="0">
              <a:latin typeface="楷体" panose="02010609060101010101" charset="-122"/>
              <a:ea typeface="楷体" panose="02010609060101010101" charset="-122"/>
              <a:cs typeface="楷体" panose="02010609060101010101" charset="-122"/>
            </a:endParaRPr>
          </a:p>
          <a:p>
            <a:pPr indent="0" fontAlgn="auto"/>
            <a:endParaRPr lang="en-US" sz="2800" b="0">
              <a:latin typeface="楷体" panose="02010609060101010101" charset="-122"/>
              <a:ea typeface="楷体" panose="02010609060101010101" charset="-122"/>
              <a:cs typeface="楷体" panose="02010609060101010101" charset="-122"/>
            </a:endParaRPr>
          </a:p>
          <a:p>
            <a:pPr indent="0" fontAlgn="auto"/>
            <a:r>
              <a:rPr lang="en-US" sz="2800" b="0">
                <a:solidFill>
                  <a:srgbClr val="FF0000"/>
                </a:solidFill>
                <a:latin typeface="楷体" panose="02010609060101010101" charset="-122"/>
                <a:ea typeface="楷体" panose="02010609060101010101" charset="-122"/>
                <a:cs typeface="楷体" panose="02010609060101010101" charset="-122"/>
              </a:rPr>
              <a:t>3</a:t>
            </a:r>
            <a:r>
              <a:rPr lang="zh-CN" sz="2800" b="0">
                <a:solidFill>
                  <a:srgbClr val="FF0000"/>
                </a:solidFill>
                <a:latin typeface="楷体" panose="02010609060101010101" charset="-122"/>
                <a:ea typeface="楷体" panose="02010609060101010101" charset="-122"/>
                <a:cs typeface="楷体" panose="02010609060101010101" charset="-122"/>
              </a:rPr>
              <a:t>）养成连贯叙述的习惯</a:t>
            </a:r>
            <a:endParaRPr lang="zh-CN" altLang="en-US" sz="2800" b="0">
              <a:solidFill>
                <a:srgbClr val="FF0000"/>
              </a:solidFill>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 name="文本框 107"/>
          <p:cNvSpPr txBox="1"/>
          <p:nvPr/>
        </p:nvSpPr>
        <p:spPr>
          <a:xfrm>
            <a:off x="554355" y="2183130"/>
            <a:ext cx="10795000" cy="3784600"/>
          </a:xfrm>
          <a:prstGeom prst="rect">
            <a:avLst/>
          </a:prstGeom>
          <a:noFill/>
          <a:ln w="9525">
            <a:noFill/>
          </a:ln>
        </p:spPr>
        <p:txBody>
          <a:bodyPr wrap="square">
            <a:spAutoFit/>
          </a:bodyPr>
          <a:p>
            <a:pPr indent="0" fontAlgn="auto"/>
            <a:r>
              <a:rPr lang="en-US" sz="2400" b="0">
                <a:latin typeface="楷体" panose="02010609060101010101" charset="-122"/>
                <a:ea typeface="楷体" panose="02010609060101010101" charset="-122"/>
                <a:cs typeface="楷体" panose="02010609060101010101" charset="-122"/>
              </a:rPr>
              <a:t>①</a:t>
            </a:r>
            <a:r>
              <a:rPr lang="zh-CN" sz="2400" b="0">
                <a:solidFill>
                  <a:srgbClr val="FF0000"/>
                </a:solidFill>
                <a:latin typeface="楷体" panose="02010609060101010101" charset="-122"/>
                <a:ea typeface="楷体" panose="02010609060101010101" charset="-122"/>
                <a:cs typeface="楷体" panose="02010609060101010101" charset="-122"/>
              </a:rPr>
              <a:t>教师垄断连贯叙述</a:t>
            </a:r>
            <a:r>
              <a:rPr lang="zh-CN" sz="2400" b="0">
                <a:latin typeface="楷体" panose="02010609060101010101" charset="-122"/>
                <a:ea typeface="楷体" panose="02010609060101010101" charset="-122"/>
                <a:cs typeface="楷体" panose="02010609060101010101" charset="-122"/>
              </a:rPr>
              <a:t>。学生常常用简短的词语或单一的不连贯的句子来回答问题。只要学生回答中有一点点线索，教师便立马给予肯定，然后加以延伸，然后详细讲述教师认为应当表达的意思，详述和结论都由教师包办了。</a:t>
            </a:r>
            <a:r>
              <a:rPr lang="en-US" sz="2400" b="0">
                <a:latin typeface="楷体" panose="02010609060101010101" charset="-122"/>
                <a:ea typeface="楷体" panose="02010609060101010101" charset="-122"/>
                <a:cs typeface="楷体" panose="02010609060101010101" charset="-122"/>
              </a:rPr>
              <a:t> ②</a:t>
            </a:r>
            <a:r>
              <a:rPr lang="zh-CN" sz="2400" b="0">
                <a:solidFill>
                  <a:srgbClr val="FF0000"/>
                </a:solidFill>
                <a:latin typeface="楷体" panose="02010609060101010101" charset="-122"/>
                <a:ea typeface="楷体" panose="02010609060101010101" charset="-122"/>
                <a:cs typeface="楷体" panose="02010609060101010101" charset="-122"/>
              </a:rPr>
              <a:t>讲课时琐碎的</a:t>
            </a:r>
            <a:r>
              <a:rPr lang="en-US" sz="2400" b="0">
                <a:solidFill>
                  <a:srgbClr val="FF0000"/>
                </a:solidFill>
                <a:latin typeface="楷体" panose="02010609060101010101" charset="-122"/>
                <a:ea typeface="楷体" panose="02010609060101010101" charset="-122"/>
                <a:cs typeface="楷体" panose="02010609060101010101" charset="-122"/>
              </a:rPr>
              <a:t>“</a:t>
            </a:r>
            <a:r>
              <a:rPr lang="zh-CN" sz="2400" b="0">
                <a:solidFill>
                  <a:srgbClr val="FF0000"/>
                </a:solidFill>
                <a:latin typeface="楷体" panose="02010609060101010101" charset="-122"/>
                <a:ea typeface="楷体" panose="02010609060101010101" charset="-122"/>
                <a:cs typeface="楷体" panose="02010609060101010101" charset="-122"/>
              </a:rPr>
              <a:t>分析性的</a:t>
            </a:r>
            <a:r>
              <a:rPr lang="en-US" sz="2400" b="0">
                <a:solidFill>
                  <a:srgbClr val="FF0000"/>
                </a:solidFill>
                <a:latin typeface="楷体" panose="02010609060101010101" charset="-122"/>
                <a:ea typeface="楷体" panose="02010609060101010101" charset="-122"/>
                <a:cs typeface="楷体" panose="02010609060101010101" charset="-122"/>
              </a:rPr>
              <a:t>”</a:t>
            </a:r>
            <a:r>
              <a:rPr lang="zh-CN" sz="2400" b="0">
                <a:solidFill>
                  <a:srgbClr val="FF0000"/>
                </a:solidFill>
                <a:latin typeface="楷体" panose="02010609060101010101" charset="-122"/>
                <a:ea typeface="楷体" panose="02010609060101010101" charset="-122"/>
                <a:cs typeface="楷体" panose="02010609060101010101" charset="-122"/>
              </a:rPr>
              <a:t>提问</a:t>
            </a:r>
            <a:r>
              <a:rPr lang="zh-CN" sz="2400" b="0">
                <a:latin typeface="楷体" panose="02010609060101010101" charset="-122"/>
                <a:ea typeface="楷体" panose="02010609060101010101" charset="-122"/>
                <a:cs typeface="楷体" panose="02010609060101010101" charset="-122"/>
              </a:rPr>
              <a:t>，会把教材细分为若干小段，打乱了教材所包含的意义的完整性，不分主次地堆积一些不相联系的细枝末节。</a:t>
            </a:r>
            <a:endParaRPr lang="zh-CN" sz="2400" b="0">
              <a:latin typeface="楷体" panose="02010609060101010101" charset="-122"/>
              <a:ea typeface="楷体" panose="02010609060101010101" charset="-122"/>
              <a:cs typeface="楷体" panose="02010609060101010101" charset="-122"/>
            </a:endParaRPr>
          </a:p>
          <a:p>
            <a:pPr indent="0" fontAlgn="auto"/>
            <a:r>
              <a:rPr lang="en-US" sz="2400" b="0">
                <a:latin typeface="楷体" panose="02010609060101010101" charset="-122"/>
                <a:ea typeface="楷体" panose="02010609060101010101" charset="-122"/>
                <a:cs typeface="楷体" panose="02010609060101010101" charset="-122"/>
              </a:rPr>
              <a:t> ③</a:t>
            </a:r>
            <a:r>
              <a:rPr lang="zh-CN" sz="2400" b="0">
                <a:solidFill>
                  <a:srgbClr val="FF0000"/>
                </a:solidFill>
                <a:latin typeface="楷体" panose="02010609060101010101" charset="-122"/>
                <a:ea typeface="楷体" panose="02010609060101010101" charset="-122"/>
                <a:cs typeface="楷体" panose="02010609060101010101" charset="-122"/>
              </a:rPr>
              <a:t>强调避免错误，而不注重获得能力</a:t>
            </a:r>
            <a:r>
              <a:rPr lang="zh-CN" sz="2400" b="0">
                <a:latin typeface="楷体" panose="02010609060101010101" charset="-122"/>
                <a:ea typeface="楷体" panose="02010609060101010101" charset="-122"/>
                <a:cs typeface="楷体" panose="02010609060101010101" charset="-122"/>
              </a:rPr>
              <a:t>。这种倾向也阻碍了连贯的叙述和连贯的思维。为了不犯错误，采取消极、沉默的态度，把应当用于积极思维的精力用到避免错误上去，学生因小失大，失去了完整表述的兴趣。</a:t>
            </a:r>
            <a:endParaRPr lang="zh-CN" altLang="en-US" sz="2400" b="0">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554355" y="1172845"/>
            <a:ext cx="6161405" cy="460375"/>
          </a:xfrm>
          <a:prstGeom prst="rect">
            <a:avLst/>
          </a:prstGeom>
          <a:noFill/>
          <a:ln w="9525">
            <a:noFill/>
          </a:ln>
        </p:spPr>
        <p:txBody>
          <a:bodyPr wrap="square">
            <a:spAutoFit/>
          </a:bodyPr>
          <a:p>
            <a:pPr indent="0" fontAlgn="auto"/>
            <a:r>
              <a:rPr lang="zh-CN" sz="2400" b="1">
                <a:solidFill>
                  <a:srgbClr val="FF0000"/>
                </a:solidFill>
                <a:ea typeface="宋体" panose="02010600030101010101" pitchFamily="2" charset="-122"/>
              </a:rPr>
              <a:t>几种妨碍语言连贯性，干扰思维系统的情况</a:t>
            </a:r>
            <a:endParaRPr lang="zh-CN" sz="2400" b="1">
              <a:solidFill>
                <a:srgbClr val="FF0000"/>
              </a:solidFill>
              <a:ea typeface="宋体" panose="02010600030101010101" pitchFamily="2" charset="-122"/>
            </a:endParaRPr>
          </a:p>
        </p:txBody>
      </p:sp>
      <p:sp>
        <p:nvSpPr>
          <p:cNvPr id="7" name="矩形 6"/>
          <p:cNvSpPr/>
          <p:nvPr/>
        </p:nvSpPr>
        <p:spPr>
          <a:xfrm>
            <a:off x="7908925" y="282575"/>
            <a:ext cx="4283075" cy="460375"/>
          </a:xfrm>
          <a:prstGeom prst="rect">
            <a:avLst/>
          </a:prstGeom>
          <a:noFill/>
          <a:ln>
            <a:noFill/>
          </a:ln>
        </p:spPr>
        <p:txBody>
          <a:bodyPr wrap="square" rtlCol="0" anchor="t">
            <a:spAutoFit/>
            <a:scene3d>
              <a:camera prst="orthographicFront"/>
              <a:lightRig rig="harsh" dir="t"/>
            </a:scene3d>
            <a:sp3d extrusionH="57150" prstMaterial="matte">
              <a:bevelT w="63500" h="12700" prst="angle"/>
              <a:contourClr>
                <a:schemeClr val="bg1">
                  <a:lumMod val="65000"/>
                </a:schemeClr>
              </a:contourClr>
            </a:sp3d>
          </a:bodyPr>
          <a:p>
            <a:pPr algn="ctr"/>
            <a:r>
              <a:rPr lang="zh-CN" sz="2400" b="1">
                <a:effectLst/>
                <a:latin typeface="楷体" panose="02010609060101010101" charset="-122"/>
                <a:ea typeface="楷体" panose="02010609060101010101" charset="-122"/>
                <a:sym typeface="+mn-ea"/>
              </a:rPr>
              <a:t>二、语言在教育上的应用</a:t>
            </a:r>
            <a:endParaRPr lang="zh-CN" sz="2400" b="1">
              <a:effectLst/>
              <a:latin typeface="楷体" panose="02010609060101010101" charset="-122"/>
              <a:ea typeface="楷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C:\Users\Administrator.USER-20190605LU\Desktop\书.png书"/>
          <p:cNvPicPr>
            <a:picLocks noChangeAspect="1"/>
          </p:cNvPicPr>
          <p:nvPr/>
        </p:nvPicPr>
        <p:blipFill>
          <a:blip r:embed="rId1"/>
          <a:srcRect/>
          <a:stretch>
            <a:fillRect/>
          </a:stretch>
        </p:blipFill>
        <p:spPr>
          <a:xfrm>
            <a:off x="996315" y="1356995"/>
            <a:ext cx="4321175" cy="4662170"/>
          </a:xfrm>
          <a:prstGeom prst="rect">
            <a:avLst/>
          </a:prstGeom>
        </p:spPr>
      </p:pic>
      <p:cxnSp>
        <p:nvCxnSpPr>
          <p:cNvPr id="25" name="直接连接符 24"/>
          <p:cNvCxnSpPr/>
          <p:nvPr/>
        </p:nvCxnSpPr>
        <p:spPr>
          <a:xfrm>
            <a:off x="396875" y="314325"/>
            <a:ext cx="5619750" cy="0"/>
          </a:xfrm>
          <a:prstGeom prst="line">
            <a:avLst/>
          </a:prstGeom>
          <a:ln>
            <a:solidFill>
              <a:srgbClr val="90B35D"/>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238875" y="314325"/>
            <a:ext cx="5619750" cy="0"/>
          </a:xfrm>
          <a:prstGeom prst="line">
            <a:avLst/>
          </a:prstGeom>
          <a:ln>
            <a:solidFill>
              <a:srgbClr val="90B35D"/>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389890" y="6525895"/>
            <a:ext cx="5619750" cy="0"/>
          </a:xfrm>
          <a:prstGeom prst="line">
            <a:avLst/>
          </a:prstGeom>
          <a:ln>
            <a:solidFill>
              <a:srgbClr val="90B35D"/>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6254750" y="6525895"/>
            <a:ext cx="5619750" cy="0"/>
          </a:xfrm>
          <a:prstGeom prst="line">
            <a:avLst/>
          </a:prstGeom>
          <a:ln>
            <a:solidFill>
              <a:srgbClr val="90B35D"/>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385445" y="302260"/>
            <a:ext cx="0" cy="6215380"/>
          </a:xfrm>
          <a:prstGeom prst="line">
            <a:avLst/>
          </a:prstGeom>
          <a:ln>
            <a:solidFill>
              <a:srgbClr val="90B35D"/>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1874500" y="314325"/>
            <a:ext cx="0" cy="6215380"/>
          </a:xfrm>
          <a:prstGeom prst="line">
            <a:avLst/>
          </a:prstGeom>
          <a:ln>
            <a:solidFill>
              <a:srgbClr val="90B35D"/>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267970" y="170180"/>
            <a:ext cx="5828665" cy="17145"/>
          </a:xfrm>
          <a:prstGeom prst="line">
            <a:avLst/>
          </a:prstGeom>
          <a:ln>
            <a:solidFill>
              <a:srgbClr val="90B35D"/>
            </a:solidFill>
            <a:prstDash val="lgDash"/>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6243955" y="170180"/>
            <a:ext cx="5741035" cy="0"/>
          </a:xfrm>
          <a:prstGeom prst="line">
            <a:avLst/>
          </a:prstGeom>
          <a:ln>
            <a:solidFill>
              <a:srgbClr val="90B35D"/>
            </a:solidFill>
            <a:prstDash val="lg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268605" y="6652895"/>
            <a:ext cx="5741035" cy="0"/>
          </a:xfrm>
          <a:prstGeom prst="line">
            <a:avLst/>
          </a:prstGeom>
          <a:ln>
            <a:solidFill>
              <a:srgbClr val="90B35D"/>
            </a:solidFill>
            <a:prstDash val="lgDash"/>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6260465" y="6652895"/>
            <a:ext cx="5741035" cy="0"/>
          </a:xfrm>
          <a:prstGeom prst="line">
            <a:avLst/>
          </a:prstGeom>
          <a:ln>
            <a:solidFill>
              <a:srgbClr val="90B35D"/>
            </a:solidFill>
            <a:prstDash val="lgDash"/>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264160" y="191770"/>
            <a:ext cx="0" cy="6452235"/>
          </a:xfrm>
          <a:prstGeom prst="line">
            <a:avLst/>
          </a:prstGeom>
          <a:ln>
            <a:solidFill>
              <a:srgbClr val="90B35D"/>
            </a:solidFill>
            <a:prstDash val="lgDash"/>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12001500" y="204470"/>
            <a:ext cx="0" cy="6452235"/>
          </a:xfrm>
          <a:prstGeom prst="line">
            <a:avLst/>
          </a:prstGeom>
          <a:ln>
            <a:solidFill>
              <a:srgbClr val="90B35D"/>
            </a:solidFill>
            <a:prstDash val="lgDash"/>
          </a:ln>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6950710" y="1840865"/>
            <a:ext cx="1190625" cy="1861185"/>
          </a:xfrm>
          <a:prstGeom prst="rect">
            <a:avLst/>
          </a:prstGeom>
          <a:noFill/>
        </p:spPr>
        <p:txBody>
          <a:bodyPr wrap="square" rtlCol="0">
            <a:spAutoFit/>
          </a:bodyPr>
          <a:lstStyle/>
          <a:p>
            <a:r>
              <a:rPr lang="zh-CN" altLang="zh-CN" sz="11500">
                <a:solidFill>
                  <a:srgbClr val="90B35D"/>
                </a:solidFill>
                <a:latin typeface="字魂36号-正文宋楷" panose="02000000000000000000" charset="-122"/>
                <a:ea typeface="字魂36号-正文宋楷" panose="02000000000000000000" charset="-122"/>
              </a:rPr>
              <a:t>谢</a:t>
            </a:r>
            <a:endParaRPr lang="zh-CN" altLang="zh-CN" sz="11500">
              <a:solidFill>
                <a:srgbClr val="90B35D"/>
              </a:solidFill>
              <a:latin typeface="字魂36号-正文宋楷" panose="02000000000000000000" charset="-122"/>
              <a:ea typeface="字魂36号-正文宋楷" panose="02000000000000000000" charset="-122"/>
            </a:endParaRPr>
          </a:p>
        </p:txBody>
      </p:sp>
      <p:sp>
        <p:nvSpPr>
          <p:cNvPr id="48" name="文本框 47"/>
          <p:cNvSpPr txBox="1"/>
          <p:nvPr/>
        </p:nvSpPr>
        <p:spPr>
          <a:xfrm>
            <a:off x="8345170" y="3372485"/>
            <a:ext cx="1190625" cy="1861185"/>
          </a:xfrm>
          <a:prstGeom prst="rect">
            <a:avLst/>
          </a:prstGeom>
          <a:noFill/>
        </p:spPr>
        <p:txBody>
          <a:bodyPr wrap="square" rtlCol="0">
            <a:spAutoFit/>
          </a:bodyPr>
          <a:lstStyle/>
          <a:p>
            <a:r>
              <a:rPr lang="zh-CN" altLang="zh-CN" sz="11500">
                <a:solidFill>
                  <a:srgbClr val="90B35D"/>
                </a:solidFill>
                <a:latin typeface="字魂36号-正文宋楷" panose="02000000000000000000" charset="-122"/>
                <a:ea typeface="字魂36号-正文宋楷" panose="02000000000000000000" charset="-122"/>
              </a:rPr>
              <a:t>谢</a:t>
            </a:r>
            <a:endParaRPr lang="zh-CN" altLang="zh-CN" sz="11500">
              <a:solidFill>
                <a:srgbClr val="90B35D"/>
              </a:solidFill>
              <a:latin typeface="字魂36号-正文宋楷" panose="02000000000000000000" charset="-122"/>
              <a:ea typeface="字魂36号-正文宋楷" panose="02000000000000000000" charset="-122"/>
            </a:endParaRPr>
          </a:p>
        </p:txBody>
      </p:sp>
      <p:cxnSp>
        <p:nvCxnSpPr>
          <p:cNvPr id="49" name="直接连接符 48"/>
          <p:cNvCxnSpPr/>
          <p:nvPr/>
        </p:nvCxnSpPr>
        <p:spPr>
          <a:xfrm flipV="1">
            <a:off x="7971155" y="2713355"/>
            <a:ext cx="1250315" cy="988695"/>
          </a:xfrm>
          <a:prstGeom prst="line">
            <a:avLst/>
          </a:prstGeom>
          <a:ln>
            <a:solidFill>
              <a:srgbClr val="90B35D"/>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6662420" y="4615180"/>
            <a:ext cx="5528945" cy="2483485"/>
            <a:chOff x="10080" y="7565"/>
            <a:chExt cx="9119" cy="3648"/>
          </a:xfrm>
        </p:grpSpPr>
        <p:pic>
          <p:nvPicPr>
            <p:cNvPr id="7" name="图片 6" descr="绿植1"/>
            <p:cNvPicPr>
              <a:picLocks noChangeAspect="1"/>
            </p:cNvPicPr>
            <p:nvPr/>
          </p:nvPicPr>
          <p:blipFill>
            <a:blip r:embed="rId2"/>
            <a:stretch>
              <a:fillRect/>
            </a:stretch>
          </p:blipFill>
          <p:spPr>
            <a:xfrm>
              <a:off x="13787" y="7565"/>
              <a:ext cx="5413" cy="3347"/>
            </a:xfrm>
            <a:prstGeom prst="rect">
              <a:avLst/>
            </a:prstGeom>
          </p:spPr>
        </p:pic>
        <p:pic>
          <p:nvPicPr>
            <p:cNvPr id="8" name="图片 7" descr="C:\Users\Administrator.USER-20190605LU\Desktop\手绘大自然.png手绘大自然"/>
            <p:cNvPicPr>
              <a:picLocks noChangeAspect="1"/>
            </p:cNvPicPr>
            <p:nvPr/>
          </p:nvPicPr>
          <p:blipFill>
            <a:blip r:embed="rId3">
              <a:lum bright="12000" contrast="-24000"/>
            </a:blip>
            <a:srcRect/>
            <a:stretch>
              <a:fillRect/>
            </a:stretch>
          </p:blipFill>
          <p:spPr>
            <a:xfrm>
              <a:off x="10080" y="8523"/>
              <a:ext cx="5159" cy="2690"/>
            </a:xfrm>
            <a:prstGeom prst="rect">
              <a:avLst/>
            </a:prstGeom>
          </p:spPr>
        </p:pic>
      </p:grpSp>
      <p:grpSp>
        <p:nvGrpSpPr>
          <p:cNvPr id="9" name="组合 8"/>
          <p:cNvGrpSpPr/>
          <p:nvPr/>
        </p:nvGrpSpPr>
        <p:grpSpPr>
          <a:xfrm rot="10800000">
            <a:off x="-22225" y="-203200"/>
            <a:ext cx="5528945" cy="2483485"/>
            <a:chOff x="10080" y="7565"/>
            <a:chExt cx="9119" cy="3648"/>
          </a:xfrm>
        </p:grpSpPr>
        <p:pic>
          <p:nvPicPr>
            <p:cNvPr id="11" name="图片 10" descr="绿植1"/>
            <p:cNvPicPr>
              <a:picLocks noChangeAspect="1"/>
            </p:cNvPicPr>
            <p:nvPr/>
          </p:nvPicPr>
          <p:blipFill>
            <a:blip r:embed="rId2"/>
            <a:stretch>
              <a:fillRect/>
            </a:stretch>
          </p:blipFill>
          <p:spPr>
            <a:xfrm>
              <a:off x="13787" y="7565"/>
              <a:ext cx="5413" cy="3347"/>
            </a:xfrm>
            <a:prstGeom prst="rect">
              <a:avLst/>
            </a:prstGeom>
          </p:spPr>
        </p:pic>
        <p:pic>
          <p:nvPicPr>
            <p:cNvPr id="12" name="图片 11" descr="C:\Users\Administrator.USER-20190605LU\Desktop\手绘大自然.png手绘大自然"/>
            <p:cNvPicPr>
              <a:picLocks noChangeAspect="1"/>
            </p:cNvPicPr>
            <p:nvPr/>
          </p:nvPicPr>
          <p:blipFill>
            <a:blip r:embed="rId3">
              <a:lum bright="12000" contrast="-24000"/>
            </a:blip>
            <a:srcRect/>
            <a:stretch>
              <a:fillRect/>
            </a:stretch>
          </p:blipFill>
          <p:spPr>
            <a:xfrm>
              <a:off x="10080" y="8523"/>
              <a:ext cx="5159" cy="2690"/>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34416" y="2372360"/>
            <a:ext cx="4475480" cy="829945"/>
          </a:xfrm>
          <a:prstGeom prst="rect">
            <a:avLst/>
          </a:prstGeom>
          <a:noFill/>
          <a:ln>
            <a:noFill/>
          </a:ln>
        </p:spPr>
        <p:txBody>
          <a:bodyPr wrap="none" rtlCol="0" anchor="t">
            <a:spAutoFit/>
          </a:bodyPr>
          <a:p>
            <a:pPr algn="ctr"/>
            <a:r>
              <a:rPr lang="zh-CN" altLang="en-US" sz="48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语言</a:t>
            </a:r>
            <a:r>
              <a:rPr lang="en-US" altLang="zh-CN" sz="48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      </a:t>
            </a:r>
            <a:r>
              <a:rPr lang="zh-CN" altLang="en-US" sz="48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思维</a:t>
            </a:r>
            <a:endParaRPr lang="zh-CN" altLang="en-US" sz="48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p:txBody>
      </p:sp>
      <p:sp>
        <p:nvSpPr>
          <p:cNvPr id="5" name="矩形 4"/>
          <p:cNvSpPr/>
          <p:nvPr/>
        </p:nvSpPr>
        <p:spPr>
          <a:xfrm>
            <a:off x="7997825" y="328295"/>
            <a:ext cx="4283075" cy="460375"/>
          </a:xfrm>
          <a:prstGeom prst="rect">
            <a:avLst/>
          </a:prstGeom>
          <a:noFill/>
          <a:ln>
            <a:noFill/>
          </a:ln>
        </p:spPr>
        <p:txBody>
          <a:bodyPr wrap="square" rtlCol="0" anchor="t">
            <a:spAutoFit/>
            <a:scene3d>
              <a:camera prst="orthographicFront"/>
              <a:lightRig rig="harsh" dir="t"/>
            </a:scene3d>
            <a:sp3d extrusionH="57150" prstMaterial="matte">
              <a:bevelT w="63500" h="12700" prst="angle"/>
              <a:contourClr>
                <a:schemeClr val="bg1">
                  <a:lumMod val="65000"/>
                </a:schemeClr>
              </a:contourClr>
            </a:sp3d>
          </a:bodyPr>
          <a:p>
            <a:pPr algn="ctr"/>
            <a:r>
              <a:rPr lang="zh-CN" sz="2400" b="1">
                <a:effectLst/>
                <a:latin typeface="楷体" panose="02010609060101010101" charset="-122"/>
                <a:ea typeface="楷体" panose="02010609060101010101" charset="-122"/>
                <a:sym typeface="+mn-ea"/>
              </a:rPr>
              <a:t>一、语言和思维的关系</a:t>
            </a:r>
            <a:endParaRPr lang="zh-CN" sz="2400" b="1">
              <a:solidFill>
                <a:schemeClr val="tx1"/>
              </a:solidFill>
              <a:effectLst/>
              <a:latin typeface="楷体" panose="02010609060101010101" charset="-122"/>
              <a:ea typeface="楷体" panose="02010609060101010101" charset="-122"/>
            </a:endParaRPr>
          </a:p>
        </p:txBody>
      </p:sp>
      <p:sp>
        <p:nvSpPr>
          <p:cNvPr id="101" name="文本框 100"/>
          <p:cNvSpPr txBox="1"/>
          <p:nvPr/>
        </p:nvSpPr>
        <p:spPr>
          <a:xfrm>
            <a:off x="6688455" y="2372360"/>
            <a:ext cx="4243705" cy="583565"/>
          </a:xfrm>
          <a:prstGeom prst="rect">
            <a:avLst/>
          </a:prstGeom>
          <a:noFill/>
          <a:ln w="9525">
            <a:noFill/>
          </a:ln>
        </p:spPr>
        <p:txBody>
          <a:bodyPr wrap="square">
            <a:spAutoFit/>
          </a:bodyPr>
          <a:p>
            <a:pPr indent="0"/>
            <a:r>
              <a:rPr lang="zh-CN" sz="3200" b="0">
                <a:latin typeface="楷体" panose="02010609060101010101" charset="-122"/>
                <a:ea typeface="楷体" panose="02010609060101010101" charset="-122"/>
                <a:cs typeface="楷体" panose="02010609060101010101" charset="-122"/>
              </a:rPr>
              <a:t>语言是思维的工具。</a:t>
            </a:r>
            <a:endParaRPr lang="zh-CN" altLang="en-US" sz="3200" b="0">
              <a:latin typeface="楷体" panose="02010609060101010101" charset="-122"/>
              <a:ea typeface="楷体" panose="02010609060101010101" charset="-122"/>
              <a:cs typeface="楷体" panose="02010609060101010101" charset="-122"/>
            </a:endParaRPr>
          </a:p>
        </p:txBody>
      </p:sp>
      <p:grpSp>
        <p:nvGrpSpPr>
          <p:cNvPr id="27" name="组合 26"/>
          <p:cNvGrpSpPr/>
          <p:nvPr/>
        </p:nvGrpSpPr>
        <p:grpSpPr>
          <a:xfrm>
            <a:off x="5581015" y="3557270"/>
            <a:ext cx="6257290" cy="2953385"/>
            <a:chOff x="8789" y="5602"/>
            <a:chExt cx="9854" cy="4651"/>
          </a:xfrm>
        </p:grpSpPr>
        <p:sp>
          <p:nvSpPr>
            <p:cNvPr id="25" name="圆角矩形标注 24"/>
            <p:cNvSpPr/>
            <p:nvPr/>
          </p:nvSpPr>
          <p:spPr>
            <a:xfrm>
              <a:off x="10889" y="5602"/>
              <a:ext cx="7754" cy="2295"/>
            </a:xfrm>
            <a:prstGeom prst="wedgeRoundRectCallout">
              <a:avLst>
                <a:gd name="adj1" fmla="val -42803"/>
                <a:gd name="adj2" fmla="val 69433"/>
                <a:gd name="adj3" fmla="val 16667"/>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文本框 21"/>
            <p:cNvSpPr txBox="1"/>
            <p:nvPr/>
          </p:nvSpPr>
          <p:spPr>
            <a:xfrm>
              <a:off x="10871" y="6006"/>
              <a:ext cx="7772" cy="1501"/>
            </a:xfrm>
            <a:prstGeom prst="rect">
              <a:avLst/>
            </a:prstGeom>
            <a:noFill/>
            <a:ln w="9525">
              <a:noFill/>
            </a:ln>
          </p:spPr>
          <p:txBody>
            <a:bodyPr wrap="square">
              <a:spAutoFit/>
            </a:bodyPr>
            <a:p>
              <a:pPr indent="0"/>
              <a:r>
                <a:rPr lang="zh-CN" sz="2800" b="0">
                  <a:latin typeface="楷体" panose="02010609060101010101" charset="-122"/>
                  <a:ea typeface="楷体" panose="02010609060101010101" charset="-122"/>
                  <a:cs typeface="楷体" panose="02010609060101010101" charset="-122"/>
                </a:rPr>
                <a:t>语言不是思维，但它对于交流思想，对于思维本身是</a:t>
              </a:r>
              <a:r>
                <a:rPr lang="zh-CN" sz="2800" b="0">
                  <a:solidFill>
                    <a:srgbClr val="FF0000"/>
                  </a:solidFill>
                  <a:latin typeface="楷体" panose="02010609060101010101" charset="-122"/>
                  <a:ea typeface="楷体" panose="02010609060101010101" charset="-122"/>
                  <a:cs typeface="楷体" panose="02010609060101010101" charset="-122"/>
                </a:rPr>
                <a:t>必需</a:t>
              </a:r>
              <a:r>
                <a:rPr lang="zh-CN" sz="2800" b="0">
                  <a:latin typeface="楷体" panose="02010609060101010101" charset="-122"/>
                  <a:ea typeface="楷体" panose="02010609060101010101" charset="-122"/>
                  <a:cs typeface="楷体" panose="02010609060101010101" charset="-122"/>
                </a:rPr>
                <a:t>的。</a:t>
              </a:r>
              <a:endParaRPr lang="zh-CN" sz="2800" b="0">
                <a:latin typeface="楷体" panose="02010609060101010101" charset="-122"/>
                <a:ea typeface="楷体" panose="02010609060101010101" charset="-122"/>
                <a:cs typeface="楷体" panose="02010609060101010101" charset="-122"/>
              </a:endParaRPr>
            </a:p>
          </p:txBody>
        </p:sp>
        <p:pic>
          <p:nvPicPr>
            <p:cNvPr id="23" name="图片 22"/>
            <p:cNvPicPr/>
            <p:nvPr/>
          </p:nvPicPr>
          <p:blipFill>
            <a:blip r:embed="rId1" r:link="rId2"/>
            <a:stretch>
              <a:fillRect/>
            </a:stretch>
          </p:blipFill>
          <p:spPr>
            <a:xfrm>
              <a:off x="8789" y="7553"/>
              <a:ext cx="2100" cy="2700"/>
            </a:xfrm>
            <a:prstGeom prst="ellipse">
              <a:avLst/>
            </a:prstGeom>
            <a:noFill/>
            <a:ln w="9525">
              <a:noFill/>
            </a:ln>
          </p:spPr>
        </p:pic>
      </p:grpSp>
      <p:sp>
        <p:nvSpPr>
          <p:cNvPr id="26" name="文本框 25"/>
          <p:cNvSpPr txBox="1"/>
          <p:nvPr/>
        </p:nvSpPr>
        <p:spPr>
          <a:xfrm>
            <a:off x="6671945" y="2372360"/>
            <a:ext cx="4812665" cy="583565"/>
          </a:xfrm>
          <a:prstGeom prst="rect">
            <a:avLst/>
          </a:prstGeom>
          <a:noFill/>
          <a:ln w="9525">
            <a:noFill/>
          </a:ln>
        </p:spPr>
        <p:txBody>
          <a:bodyPr wrap="square">
            <a:spAutoFit/>
          </a:bodyPr>
          <a:p>
            <a:pPr indent="0"/>
            <a:r>
              <a:rPr lang="zh-CN" sz="3200" b="0">
                <a:latin typeface="楷体" panose="02010609060101010101" charset="-122"/>
                <a:ea typeface="楷体" panose="02010609060101010101" charset="-122"/>
                <a:cs typeface="楷体" panose="02010609060101010101" charset="-122"/>
              </a:rPr>
              <a:t>语言是思维的</a:t>
            </a:r>
            <a:r>
              <a:rPr lang="zh-CN" sz="3200" b="0">
                <a:solidFill>
                  <a:srgbClr val="FF0000"/>
                </a:solidFill>
                <a:latin typeface="楷体" panose="02010609060101010101" charset="-122"/>
                <a:ea typeface="楷体" panose="02010609060101010101" charset="-122"/>
                <a:cs typeface="楷体" panose="02010609060101010101" charset="-122"/>
              </a:rPr>
              <a:t>必要</a:t>
            </a:r>
            <a:r>
              <a:rPr lang="zh-CN" sz="3200" b="0">
                <a:latin typeface="楷体" panose="02010609060101010101" charset="-122"/>
                <a:ea typeface="楷体" panose="02010609060101010101" charset="-122"/>
                <a:cs typeface="楷体" panose="02010609060101010101" charset="-122"/>
              </a:rPr>
              <a:t>工具。</a:t>
            </a:r>
            <a:endParaRPr lang="zh-CN" altLang="en-US" sz="3200" b="0">
              <a:latin typeface="楷体" panose="02010609060101010101" charset="-122"/>
              <a:ea typeface="楷体" panose="02010609060101010101" charset="-122"/>
              <a:cs typeface="楷体" panose="02010609060101010101" charset="-122"/>
            </a:endParaRPr>
          </a:p>
        </p:txBody>
      </p:sp>
      <p:grpSp>
        <p:nvGrpSpPr>
          <p:cNvPr id="30" name="组合 29"/>
          <p:cNvGrpSpPr/>
          <p:nvPr/>
        </p:nvGrpSpPr>
        <p:grpSpPr>
          <a:xfrm>
            <a:off x="172085" y="2236470"/>
            <a:ext cx="5888355" cy="1101090"/>
            <a:chOff x="271" y="3522"/>
            <a:chExt cx="9273" cy="1734"/>
          </a:xfrm>
        </p:grpSpPr>
        <p:pic>
          <p:nvPicPr>
            <p:cNvPr id="24" name="图片 23" descr="千库网_手写风PPT流程图元素_元素编号12513487"/>
            <p:cNvPicPr>
              <a:picLocks noChangeAspect="1"/>
            </p:cNvPicPr>
            <p:nvPr/>
          </p:nvPicPr>
          <p:blipFill>
            <a:blip r:embed="rId3"/>
            <a:srcRect t="41250" r="55754" b="41870"/>
            <a:stretch>
              <a:fillRect/>
            </a:stretch>
          </p:blipFill>
          <p:spPr>
            <a:xfrm>
              <a:off x="271" y="3522"/>
              <a:ext cx="4545" cy="1734"/>
            </a:xfrm>
            <a:prstGeom prst="rect">
              <a:avLst/>
            </a:prstGeom>
          </p:spPr>
        </p:pic>
        <p:pic>
          <p:nvPicPr>
            <p:cNvPr id="28" name="图片 27" descr="千库网_手写风PPT流程图元素_元素编号12513487"/>
            <p:cNvPicPr>
              <a:picLocks noChangeAspect="1"/>
            </p:cNvPicPr>
            <p:nvPr/>
          </p:nvPicPr>
          <p:blipFill>
            <a:blip r:embed="rId3"/>
            <a:srcRect t="41250" r="55754" b="41870"/>
            <a:stretch>
              <a:fillRect/>
            </a:stretch>
          </p:blipFill>
          <p:spPr>
            <a:xfrm>
              <a:off x="4999" y="3522"/>
              <a:ext cx="4545" cy="1734"/>
            </a:xfrm>
            <a:prstGeom prst="rect">
              <a:avLst/>
            </a:prstGeom>
          </p:spPr>
        </p:pic>
        <p:cxnSp>
          <p:nvCxnSpPr>
            <p:cNvPr id="29" name="直接连接符 28"/>
            <p:cNvCxnSpPr/>
            <p:nvPr/>
          </p:nvCxnSpPr>
          <p:spPr>
            <a:xfrm flipV="1">
              <a:off x="4613" y="4325"/>
              <a:ext cx="1293" cy="10"/>
            </a:xfrm>
            <a:prstGeom prst="line">
              <a:avLst/>
            </a:prstGeom>
            <a:ln w="57150"/>
          </p:spPr>
          <p:style>
            <a:lnRef idx="1">
              <a:schemeClr val="dk1"/>
            </a:lnRef>
            <a:fillRef idx="0">
              <a:schemeClr val="dk1"/>
            </a:fillRef>
            <a:effectRef idx="0">
              <a:schemeClr val="dk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1"/>
                                        </p:tgtEl>
                                      </p:cBhvr>
                                    </p:animEffect>
                                    <p:set>
                                      <p:cBhvr>
                                        <p:cTn id="12" dur="1" fill="hold">
                                          <p:stCondLst>
                                            <p:cond delay="499"/>
                                          </p:stCondLst>
                                        </p:cTn>
                                        <p:tgtEl>
                                          <p:spTgt spid="101"/>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101" grpId="0"/>
      <p:bldP spid="10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千库网_在云图标_元素编号12049841"/>
          <p:cNvPicPr>
            <a:picLocks noChangeAspect="1"/>
          </p:cNvPicPr>
          <p:nvPr/>
        </p:nvPicPr>
        <p:blipFill>
          <a:blip r:embed="rId1"/>
          <a:stretch>
            <a:fillRect/>
          </a:stretch>
        </p:blipFill>
        <p:spPr>
          <a:xfrm flipH="1">
            <a:off x="3544570" y="945515"/>
            <a:ext cx="3354070" cy="3354070"/>
          </a:xfrm>
          <a:prstGeom prst="rect">
            <a:avLst/>
          </a:prstGeom>
        </p:spPr>
      </p:pic>
      <p:pic>
        <p:nvPicPr>
          <p:cNvPr id="3" name="图片 2" descr="千库网_在云图标_元素编号12049841"/>
          <p:cNvPicPr>
            <a:picLocks noChangeAspect="1"/>
          </p:cNvPicPr>
          <p:nvPr/>
        </p:nvPicPr>
        <p:blipFill>
          <a:blip r:embed="rId1"/>
          <a:stretch>
            <a:fillRect/>
          </a:stretch>
        </p:blipFill>
        <p:spPr>
          <a:xfrm>
            <a:off x="-129540" y="1285240"/>
            <a:ext cx="3354070" cy="3354070"/>
          </a:xfrm>
          <a:prstGeom prst="rect">
            <a:avLst/>
          </a:prstGeom>
        </p:spPr>
      </p:pic>
      <p:pic>
        <p:nvPicPr>
          <p:cNvPr id="2" name="图片 1" descr="千库网_思考人物思考的女孩_元素编号12290806"/>
          <p:cNvPicPr>
            <a:picLocks noChangeAspect="1"/>
          </p:cNvPicPr>
          <p:nvPr/>
        </p:nvPicPr>
        <p:blipFill>
          <a:blip r:embed="rId2"/>
          <a:srcRect l="30754" r="24905"/>
          <a:stretch>
            <a:fillRect/>
          </a:stretch>
        </p:blipFill>
        <p:spPr>
          <a:xfrm>
            <a:off x="2191385" y="1644650"/>
            <a:ext cx="2517775" cy="5678170"/>
          </a:xfrm>
          <a:prstGeom prst="rect">
            <a:avLst/>
          </a:prstGeom>
        </p:spPr>
      </p:pic>
      <p:sp>
        <p:nvSpPr>
          <p:cNvPr id="5" name="矩形 4"/>
          <p:cNvSpPr/>
          <p:nvPr/>
        </p:nvSpPr>
        <p:spPr>
          <a:xfrm>
            <a:off x="7997825" y="328295"/>
            <a:ext cx="4283075" cy="460375"/>
          </a:xfrm>
          <a:prstGeom prst="rect">
            <a:avLst/>
          </a:prstGeom>
          <a:noFill/>
          <a:ln>
            <a:noFill/>
          </a:ln>
        </p:spPr>
        <p:txBody>
          <a:bodyPr wrap="square" rtlCol="0" anchor="t">
            <a:spAutoFit/>
            <a:scene3d>
              <a:camera prst="orthographicFront"/>
              <a:lightRig rig="harsh" dir="t"/>
            </a:scene3d>
            <a:sp3d extrusionH="57150" prstMaterial="matte">
              <a:bevelT w="63500" h="12700" prst="angle"/>
              <a:contourClr>
                <a:schemeClr val="bg1">
                  <a:lumMod val="65000"/>
                </a:schemeClr>
              </a:contourClr>
            </a:sp3d>
          </a:bodyPr>
          <a:p>
            <a:pPr algn="ctr"/>
            <a:r>
              <a:rPr lang="zh-CN" sz="2400" b="1">
                <a:effectLst/>
                <a:latin typeface="楷体" panose="02010609060101010101" charset="-122"/>
                <a:ea typeface="楷体" panose="02010609060101010101" charset="-122"/>
                <a:sym typeface="+mn-ea"/>
              </a:rPr>
              <a:t>一、语言和思维的关系</a:t>
            </a:r>
            <a:endParaRPr lang="zh-CN" sz="2400" b="1">
              <a:solidFill>
                <a:schemeClr val="tx1"/>
              </a:solidFill>
              <a:effectLst/>
              <a:latin typeface="楷体" panose="02010609060101010101" charset="-122"/>
              <a:ea typeface="楷体" panose="02010609060101010101" charset="-122"/>
            </a:endParaRPr>
          </a:p>
        </p:txBody>
      </p:sp>
      <p:sp>
        <p:nvSpPr>
          <p:cNvPr id="26" name="文本框 25"/>
          <p:cNvSpPr txBox="1"/>
          <p:nvPr/>
        </p:nvSpPr>
        <p:spPr>
          <a:xfrm>
            <a:off x="7025640" y="1061085"/>
            <a:ext cx="4812665" cy="583565"/>
          </a:xfrm>
          <a:prstGeom prst="rect">
            <a:avLst/>
          </a:prstGeom>
          <a:noFill/>
          <a:ln w="9525">
            <a:noFill/>
          </a:ln>
        </p:spPr>
        <p:txBody>
          <a:bodyPr wrap="square">
            <a:spAutoFit/>
          </a:bodyPr>
          <a:p>
            <a:pPr indent="0"/>
            <a:r>
              <a:rPr lang="zh-CN" sz="3200" b="0">
                <a:latin typeface="楷体" panose="02010609060101010101" charset="-122"/>
                <a:ea typeface="楷体" panose="02010609060101010101" charset="-122"/>
                <a:cs typeface="楷体" panose="02010609060101010101" charset="-122"/>
              </a:rPr>
              <a:t>语言是思维的</a:t>
            </a:r>
            <a:r>
              <a:rPr lang="zh-CN" sz="3200" b="0">
                <a:solidFill>
                  <a:srgbClr val="FF0000"/>
                </a:solidFill>
                <a:latin typeface="楷体" panose="02010609060101010101" charset="-122"/>
                <a:ea typeface="楷体" panose="02010609060101010101" charset="-122"/>
                <a:cs typeface="楷体" panose="02010609060101010101" charset="-122"/>
              </a:rPr>
              <a:t>必要</a:t>
            </a:r>
            <a:r>
              <a:rPr lang="zh-CN" sz="3200" b="0">
                <a:latin typeface="楷体" panose="02010609060101010101" charset="-122"/>
                <a:ea typeface="楷体" panose="02010609060101010101" charset="-122"/>
                <a:cs typeface="楷体" panose="02010609060101010101" charset="-122"/>
              </a:rPr>
              <a:t>工具。</a:t>
            </a:r>
            <a:endParaRPr lang="zh-CN" altLang="en-US" sz="3200" b="0">
              <a:latin typeface="楷体" panose="02010609060101010101" charset="-122"/>
              <a:ea typeface="楷体" panose="02010609060101010101" charset="-122"/>
              <a:cs typeface="楷体" panose="02010609060101010101" charset="-122"/>
            </a:endParaRPr>
          </a:p>
        </p:txBody>
      </p:sp>
      <p:pic>
        <p:nvPicPr>
          <p:cNvPr id="102" name="图片 101"/>
          <p:cNvPicPr/>
          <p:nvPr/>
        </p:nvPicPr>
        <p:blipFill>
          <a:blip r:embed="rId3" r:link="rId4">
            <a:clrChange>
              <a:clrFrom>
                <a:srgbClr val="FEF8EA">
                  <a:alpha val="100000"/>
                </a:srgbClr>
              </a:clrFrom>
              <a:clrTo>
                <a:srgbClr val="FEF8EA">
                  <a:alpha val="100000"/>
                  <a:alpha val="0"/>
                </a:srgbClr>
              </a:clrTo>
            </a:clrChange>
          </a:blip>
          <a:stretch>
            <a:fillRect/>
          </a:stretch>
        </p:blipFill>
        <p:spPr>
          <a:xfrm>
            <a:off x="4592955" y="1499870"/>
            <a:ext cx="1746885" cy="1520825"/>
          </a:xfrm>
          <a:prstGeom prst="rect">
            <a:avLst/>
          </a:prstGeom>
          <a:noFill/>
          <a:ln w="9525">
            <a:noFill/>
          </a:ln>
        </p:spPr>
      </p:pic>
      <p:pic>
        <p:nvPicPr>
          <p:cNvPr id="104" name="图片 103"/>
          <p:cNvPicPr/>
          <p:nvPr/>
        </p:nvPicPr>
        <p:blipFill>
          <a:blip r:embed="rId5" r:link="rId6">
            <a:clrChange>
              <a:clrFrom>
                <a:srgbClr val="FCFCFC">
                  <a:alpha val="100000"/>
                </a:srgbClr>
              </a:clrFrom>
              <a:clrTo>
                <a:srgbClr val="FCFCFC">
                  <a:alpha val="100000"/>
                  <a:alpha val="0"/>
                </a:srgbClr>
              </a:clrTo>
            </a:clrChange>
          </a:blip>
          <a:stretch>
            <a:fillRect/>
          </a:stretch>
        </p:blipFill>
        <p:spPr>
          <a:xfrm>
            <a:off x="694055" y="2219960"/>
            <a:ext cx="1318260" cy="800735"/>
          </a:xfrm>
          <a:prstGeom prst="rect">
            <a:avLst/>
          </a:prstGeom>
          <a:noFill/>
          <a:ln w="9525">
            <a:noFill/>
          </a:ln>
        </p:spPr>
      </p:pic>
      <p:pic>
        <p:nvPicPr>
          <p:cNvPr id="14" name="图片 13" descr="千库网_对错符号_元素编号12597701"/>
          <p:cNvPicPr>
            <a:picLocks noChangeAspect="1"/>
          </p:cNvPicPr>
          <p:nvPr/>
        </p:nvPicPr>
        <p:blipFill>
          <a:blip r:embed="rId7"/>
          <a:srcRect t="49846"/>
          <a:stretch>
            <a:fillRect/>
          </a:stretch>
        </p:blipFill>
        <p:spPr>
          <a:xfrm>
            <a:off x="5370195" y="1797050"/>
            <a:ext cx="1447165" cy="725805"/>
          </a:xfrm>
          <a:prstGeom prst="rect">
            <a:avLst/>
          </a:prstGeom>
        </p:spPr>
      </p:pic>
      <p:pic>
        <p:nvPicPr>
          <p:cNvPr id="15" name="图片 14" descr="千库网_对错符号_元素编号12597701"/>
          <p:cNvPicPr>
            <a:picLocks noChangeAspect="1"/>
          </p:cNvPicPr>
          <p:nvPr/>
        </p:nvPicPr>
        <p:blipFill>
          <a:blip r:embed="rId7"/>
          <a:srcRect b="47828"/>
          <a:stretch>
            <a:fillRect/>
          </a:stretch>
        </p:blipFill>
        <p:spPr>
          <a:xfrm>
            <a:off x="1162685" y="1644650"/>
            <a:ext cx="1447165" cy="755015"/>
          </a:xfrm>
          <a:prstGeom prst="rect">
            <a:avLst/>
          </a:prstGeom>
        </p:spPr>
      </p:pic>
      <p:sp>
        <p:nvSpPr>
          <p:cNvPr id="16" name="文本框 15"/>
          <p:cNvSpPr txBox="1"/>
          <p:nvPr/>
        </p:nvSpPr>
        <p:spPr>
          <a:xfrm>
            <a:off x="9319260" y="4475480"/>
            <a:ext cx="2461260" cy="829945"/>
          </a:xfrm>
          <a:prstGeom prst="rect">
            <a:avLst/>
          </a:prstGeom>
          <a:noFill/>
          <a:ln w="9525">
            <a:noFill/>
          </a:ln>
        </p:spPr>
        <p:txBody>
          <a:bodyPr wrap="square">
            <a:spAutoFit/>
          </a:bodyPr>
          <a:p>
            <a:pPr indent="0"/>
            <a:r>
              <a:rPr lang="zh-CN" sz="2400" b="0">
                <a:latin typeface="楷体" panose="02010609060101010101" charset="-122"/>
                <a:ea typeface="楷体" panose="02010609060101010101" charset="-122"/>
                <a:cs typeface="楷体" panose="02010609060101010101" charset="-122"/>
              </a:rPr>
              <a:t>选择苹果，因为对芒果过敏。</a:t>
            </a:r>
            <a:endParaRPr lang="zh-CN" altLang="en-US" sz="2400" b="0">
              <a:latin typeface="楷体" panose="02010609060101010101" charset="-122"/>
              <a:ea typeface="楷体" panose="02010609060101010101" charset="-122"/>
              <a:cs typeface="楷体" panose="02010609060101010101" charset="-122"/>
            </a:endParaRPr>
          </a:p>
        </p:txBody>
      </p:sp>
      <p:sp>
        <p:nvSpPr>
          <p:cNvPr id="18" name="矩形 17"/>
          <p:cNvSpPr/>
          <p:nvPr/>
        </p:nvSpPr>
        <p:spPr>
          <a:xfrm>
            <a:off x="6551296" y="3026410"/>
            <a:ext cx="4475480" cy="829945"/>
          </a:xfrm>
          <a:prstGeom prst="rect">
            <a:avLst/>
          </a:prstGeom>
          <a:noFill/>
          <a:ln>
            <a:noFill/>
          </a:ln>
        </p:spPr>
        <p:txBody>
          <a:bodyPr wrap="none" rtlCol="0" anchor="t">
            <a:spAutoFit/>
          </a:bodyPr>
          <a:p>
            <a:pPr algn="ctr"/>
            <a:r>
              <a:rPr lang="zh-CN" altLang="en-US" sz="48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语言</a:t>
            </a:r>
            <a:r>
              <a:rPr lang="en-US" altLang="zh-CN" sz="48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      </a:t>
            </a:r>
            <a:r>
              <a:rPr lang="zh-CN" altLang="en-US" sz="48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思维</a:t>
            </a:r>
            <a:endParaRPr lang="zh-CN" altLang="en-US" sz="48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p:txBody>
      </p:sp>
      <p:grpSp>
        <p:nvGrpSpPr>
          <p:cNvPr id="20" name="组合 19"/>
          <p:cNvGrpSpPr/>
          <p:nvPr/>
        </p:nvGrpSpPr>
        <p:grpSpPr>
          <a:xfrm>
            <a:off x="5683250" y="2891155"/>
            <a:ext cx="5888355" cy="1101090"/>
            <a:chOff x="271" y="3522"/>
            <a:chExt cx="9273" cy="1734"/>
          </a:xfrm>
        </p:grpSpPr>
        <p:pic>
          <p:nvPicPr>
            <p:cNvPr id="31" name="图片 30" descr="千库网_手写风PPT流程图元素_元素编号12513487"/>
            <p:cNvPicPr>
              <a:picLocks noChangeAspect="1"/>
            </p:cNvPicPr>
            <p:nvPr/>
          </p:nvPicPr>
          <p:blipFill>
            <a:blip r:embed="rId8"/>
            <a:srcRect t="41250" r="55754" b="41870"/>
            <a:stretch>
              <a:fillRect/>
            </a:stretch>
          </p:blipFill>
          <p:spPr>
            <a:xfrm>
              <a:off x="271" y="3522"/>
              <a:ext cx="4545" cy="1734"/>
            </a:xfrm>
            <a:prstGeom prst="rect">
              <a:avLst/>
            </a:prstGeom>
          </p:spPr>
        </p:pic>
        <p:pic>
          <p:nvPicPr>
            <p:cNvPr id="32" name="图片 31" descr="千库网_手写风PPT流程图元素_元素编号12513487"/>
            <p:cNvPicPr>
              <a:picLocks noChangeAspect="1"/>
            </p:cNvPicPr>
            <p:nvPr/>
          </p:nvPicPr>
          <p:blipFill>
            <a:blip r:embed="rId8"/>
            <a:srcRect t="41250" r="55754" b="41870"/>
            <a:stretch>
              <a:fillRect/>
            </a:stretch>
          </p:blipFill>
          <p:spPr>
            <a:xfrm>
              <a:off x="4999" y="3522"/>
              <a:ext cx="4545" cy="1734"/>
            </a:xfrm>
            <a:prstGeom prst="rect">
              <a:avLst/>
            </a:prstGeom>
          </p:spPr>
        </p:pic>
        <p:cxnSp>
          <p:nvCxnSpPr>
            <p:cNvPr id="33" name="直接连接符 32"/>
            <p:cNvCxnSpPr/>
            <p:nvPr/>
          </p:nvCxnSpPr>
          <p:spPr>
            <a:xfrm flipV="1">
              <a:off x="4613" y="4325"/>
              <a:ext cx="1293" cy="10"/>
            </a:xfrm>
            <a:prstGeom prst="line">
              <a:avLst/>
            </a:prstGeom>
            <a:ln w="57150"/>
          </p:spPr>
          <p:style>
            <a:lnRef idx="1">
              <a:schemeClr val="dk1"/>
            </a:lnRef>
            <a:fillRef idx="0">
              <a:schemeClr val="dk1"/>
            </a:fillRef>
            <a:effectRef idx="0">
              <a:schemeClr val="dk1"/>
            </a:effectRef>
            <a:fontRef idx="minor">
              <a:schemeClr val="tx1"/>
            </a:fontRef>
          </p:style>
        </p:cxnSp>
      </p:grpSp>
      <p:sp>
        <p:nvSpPr>
          <p:cNvPr id="105" name="文本框 104"/>
          <p:cNvSpPr txBox="1"/>
          <p:nvPr/>
        </p:nvSpPr>
        <p:spPr>
          <a:xfrm>
            <a:off x="5478780" y="4135755"/>
            <a:ext cx="3782695" cy="2306955"/>
          </a:xfrm>
          <a:prstGeom prst="rect">
            <a:avLst/>
          </a:prstGeom>
          <a:noFill/>
          <a:ln w="9525">
            <a:noFill/>
          </a:ln>
        </p:spPr>
        <p:txBody>
          <a:bodyPr wrap="square">
            <a:spAutoFit/>
          </a:bodyPr>
          <a:p>
            <a:pPr indent="0"/>
            <a:r>
              <a:rPr lang="zh-CN" sz="2400" b="0">
                <a:latin typeface="楷体" panose="02010609060101010101" charset="-122"/>
                <a:ea typeface="楷体" panose="02010609060101010101" charset="-122"/>
                <a:cs typeface="楷体" panose="02010609060101010101" charset="-122"/>
              </a:rPr>
              <a:t>口头语言：</a:t>
            </a:r>
            <a:r>
              <a:rPr lang="en-US" altLang="zh-CN" sz="2400" b="0">
                <a:latin typeface="楷体" panose="02010609060101010101" charset="-122"/>
                <a:ea typeface="楷体" panose="02010609060101010101" charset="-122"/>
                <a:cs typeface="楷体" panose="02010609060101010101" charset="-122"/>
              </a:rPr>
              <a:t>“</a:t>
            </a:r>
            <a:r>
              <a:rPr lang="zh-CN" sz="2400" b="0">
                <a:latin typeface="楷体" panose="02010609060101010101" charset="-122"/>
                <a:ea typeface="楷体" panose="02010609060101010101" charset="-122"/>
                <a:cs typeface="楷体" panose="02010609060101010101" charset="-122"/>
              </a:rPr>
              <a:t>我想吃苹果，我不能吃芒果。</a:t>
            </a:r>
            <a:r>
              <a:rPr lang="en-US" altLang="zh-CN" sz="2400" b="0">
                <a:latin typeface="楷体" panose="02010609060101010101" charset="-122"/>
                <a:ea typeface="楷体" panose="02010609060101010101" charset="-122"/>
                <a:cs typeface="楷体" panose="02010609060101010101" charset="-122"/>
              </a:rPr>
              <a:t>”</a:t>
            </a:r>
            <a:endParaRPr lang="en-US" altLang="zh-CN" sz="2400" b="0">
              <a:latin typeface="楷体" panose="02010609060101010101" charset="-122"/>
              <a:ea typeface="楷体" panose="02010609060101010101" charset="-122"/>
              <a:cs typeface="楷体" panose="02010609060101010101" charset="-122"/>
            </a:endParaRPr>
          </a:p>
          <a:p>
            <a:pPr indent="0"/>
            <a:endParaRPr lang="en-US" altLang="zh-CN" sz="2400" b="0">
              <a:latin typeface="楷体" panose="02010609060101010101" charset="-122"/>
              <a:ea typeface="楷体" panose="02010609060101010101" charset="-122"/>
              <a:cs typeface="楷体" panose="02010609060101010101" charset="-122"/>
            </a:endParaRPr>
          </a:p>
          <a:p>
            <a:pPr indent="0"/>
            <a:r>
              <a:rPr lang="zh-CN" sz="2400" b="0">
                <a:latin typeface="楷体" panose="02010609060101010101" charset="-122"/>
                <a:ea typeface="楷体" panose="02010609060101010101" charset="-122"/>
                <a:cs typeface="楷体" panose="02010609060101010101" charset="-122"/>
              </a:rPr>
              <a:t>肢体语言：拿起苹果吃，而把芒果推远一点，或者对着芒果摇摇手。</a:t>
            </a:r>
            <a:endParaRPr lang="zh-CN" sz="2400">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fade">
                                      <p:cBhvr>
                                        <p:cTn id="12"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1"/>
      <p:bldP spid="16" grpId="0"/>
      <p:bldP spid="105" grpId="0"/>
      <p:bldP spid="16" grpId="1"/>
      <p:bldP spid="10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p:cNvGrpSpPr/>
          <p:nvPr/>
        </p:nvGrpSpPr>
        <p:grpSpPr>
          <a:xfrm>
            <a:off x="231775" y="2236470"/>
            <a:ext cx="5888355" cy="1101090"/>
            <a:chOff x="271" y="3522"/>
            <a:chExt cx="9273" cy="1734"/>
          </a:xfrm>
        </p:grpSpPr>
        <p:pic>
          <p:nvPicPr>
            <p:cNvPr id="49" name="图片 48" descr="千库网_手写风PPT流程图元素_元素编号12513487"/>
            <p:cNvPicPr>
              <a:picLocks noChangeAspect="1"/>
            </p:cNvPicPr>
            <p:nvPr/>
          </p:nvPicPr>
          <p:blipFill>
            <a:blip r:embed="rId1"/>
            <a:srcRect t="41250" r="55754" b="41870"/>
            <a:stretch>
              <a:fillRect/>
            </a:stretch>
          </p:blipFill>
          <p:spPr>
            <a:xfrm>
              <a:off x="271" y="3522"/>
              <a:ext cx="4545" cy="1734"/>
            </a:xfrm>
            <a:prstGeom prst="rect">
              <a:avLst/>
            </a:prstGeom>
          </p:spPr>
        </p:pic>
        <p:pic>
          <p:nvPicPr>
            <p:cNvPr id="50" name="图片 49" descr="千库网_手写风PPT流程图元素_元素编号12513487"/>
            <p:cNvPicPr>
              <a:picLocks noChangeAspect="1"/>
            </p:cNvPicPr>
            <p:nvPr/>
          </p:nvPicPr>
          <p:blipFill>
            <a:blip r:embed="rId1"/>
            <a:srcRect t="41250" r="55754" b="41870"/>
            <a:stretch>
              <a:fillRect/>
            </a:stretch>
          </p:blipFill>
          <p:spPr>
            <a:xfrm>
              <a:off x="4999" y="3522"/>
              <a:ext cx="4545" cy="1734"/>
            </a:xfrm>
            <a:prstGeom prst="rect">
              <a:avLst/>
            </a:prstGeom>
          </p:spPr>
        </p:pic>
        <p:cxnSp>
          <p:nvCxnSpPr>
            <p:cNvPr id="51" name="直接连接符 50"/>
            <p:cNvCxnSpPr/>
            <p:nvPr/>
          </p:nvCxnSpPr>
          <p:spPr>
            <a:xfrm flipV="1">
              <a:off x="4613" y="4325"/>
              <a:ext cx="1293" cy="10"/>
            </a:xfrm>
            <a:prstGeom prst="line">
              <a:avLst/>
            </a:prstGeom>
            <a:ln w="57150"/>
          </p:spPr>
          <p:style>
            <a:lnRef idx="1">
              <a:schemeClr val="dk1"/>
            </a:lnRef>
            <a:fillRef idx="0">
              <a:schemeClr val="dk1"/>
            </a:fillRef>
            <a:effectRef idx="0">
              <a:schemeClr val="dk1"/>
            </a:effectRef>
            <a:fontRef idx="minor">
              <a:schemeClr val="tx1"/>
            </a:fontRef>
          </p:style>
        </p:cxnSp>
      </p:grpSp>
      <p:sp>
        <p:nvSpPr>
          <p:cNvPr id="71" name="矩形 70"/>
          <p:cNvSpPr/>
          <p:nvPr/>
        </p:nvSpPr>
        <p:spPr>
          <a:xfrm>
            <a:off x="1034416" y="2372360"/>
            <a:ext cx="4475480" cy="829945"/>
          </a:xfrm>
          <a:prstGeom prst="rect">
            <a:avLst/>
          </a:prstGeom>
          <a:noFill/>
          <a:ln>
            <a:noFill/>
          </a:ln>
        </p:spPr>
        <p:txBody>
          <a:bodyPr wrap="none" rtlCol="0" anchor="t">
            <a:spAutoFit/>
          </a:bodyPr>
          <a:p>
            <a:pPr algn="ctr"/>
            <a:r>
              <a:rPr lang="zh-CN" altLang="en-US" sz="48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语言</a:t>
            </a:r>
            <a:r>
              <a:rPr lang="en-US" altLang="zh-CN" sz="48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      </a:t>
            </a:r>
            <a:r>
              <a:rPr lang="zh-CN" altLang="en-US" sz="48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思维</a:t>
            </a:r>
            <a:endParaRPr lang="zh-CN" altLang="en-US" sz="48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p:txBody>
      </p:sp>
      <p:sp>
        <p:nvSpPr>
          <p:cNvPr id="72" name="矩形 71"/>
          <p:cNvSpPr/>
          <p:nvPr/>
        </p:nvSpPr>
        <p:spPr>
          <a:xfrm>
            <a:off x="7997825" y="328295"/>
            <a:ext cx="4283075" cy="460375"/>
          </a:xfrm>
          <a:prstGeom prst="rect">
            <a:avLst/>
          </a:prstGeom>
          <a:noFill/>
          <a:ln>
            <a:noFill/>
          </a:ln>
        </p:spPr>
        <p:txBody>
          <a:bodyPr wrap="square" rtlCol="0" anchor="t">
            <a:spAutoFit/>
            <a:scene3d>
              <a:camera prst="orthographicFront"/>
              <a:lightRig rig="harsh" dir="t"/>
            </a:scene3d>
            <a:sp3d extrusionH="57150" prstMaterial="matte">
              <a:bevelT w="63500" h="12700" prst="angle"/>
              <a:contourClr>
                <a:schemeClr val="bg1">
                  <a:lumMod val="65000"/>
                </a:schemeClr>
              </a:contourClr>
            </a:sp3d>
          </a:bodyPr>
          <a:p>
            <a:pPr algn="ctr"/>
            <a:r>
              <a:rPr lang="zh-CN" sz="2400" b="1">
                <a:effectLst/>
                <a:latin typeface="楷体" panose="02010609060101010101" charset="-122"/>
                <a:ea typeface="楷体" panose="02010609060101010101" charset="-122"/>
                <a:sym typeface="+mn-ea"/>
              </a:rPr>
              <a:t>一、语言和思维的关系</a:t>
            </a:r>
            <a:endParaRPr lang="zh-CN" sz="2400" b="1">
              <a:solidFill>
                <a:schemeClr val="tx1"/>
              </a:solidFill>
              <a:effectLst/>
              <a:latin typeface="楷体" panose="02010609060101010101" charset="-122"/>
              <a:ea typeface="楷体" panose="02010609060101010101" charset="-122"/>
            </a:endParaRPr>
          </a:p>
        </p:txBody>
      </p:sp>
      <p:sp>
        <p:nvSpPr>
          <p:cNvPr id="73" name="文本框 72"/>
          <p:cNvSpPr txBox="1"/>
          <p:nvPr/>
        </p:nvSpPr>
        <p:spPr>
          <a:xfrm>
            <a:off x="7025640" y="1061085"/>
            <a:ext cx="4812665" cy="583565"/>
          </a:xfrm>
          <a:prstGeom prst="rect">
            <a:avLst/>
          </a:prstGeom>
          <a:noFill/>
          <a:ln w="9525">
            <a:noFill/>
          </a:ln>
        </p:spPr>
        <p:txBody>
          <a:bodyPr wrap="square">
            <a:spAutoFit/>
          </a:bodyPr>
          <a:p>
            <a:pPr indent="0"/>
            <a:r>
              <a:rPr lang="zh-CN" sz="3200" b="0">
                <a:latin typeface="楷体" panose="02010609060101010101" charset="-122"/>
                <a:ea typeface="楷体" panose="02010609060101010101" charset="-122"/>
                <a:cs typeface="楷体" panose="02010609060101010101" charset="-122"/>
              </a:rPr>
              <a:t>语言是思维的</a:t>
            </a:r>
            <a:r>
              <a:rPr lang="zh-CN" sz="3200" b="0">
                <a:solidFill>
                  <a:srgbClr val="FF0000"/>
                </a:solidFill>
                <a:latin typeface="楷体" panose="02010609060101010101" charset="-122"/>
                <a:ea typeface="楷体" panose="02010609060101010101" charset="-122"/>
                <a:cs typeface="楷体" panose="02010609060101010101" charset="-122"/>
              </a:rPr>
              <a:t>必要</a:t>
            </a:r>
            <a:r>
              <a:rPr lang="zh-CN" sz="3200" b="0">
                <a:latin typeface="楷体" panose="02010609060101010101" charset="-122"/>
                <a:ea typeface="楷体" panose="02010609060101010101" charset="-122"/>
                <a:cs typeface="楷体" panose="02010609060101010101" charset="-122"/>
              </a:rPr>
              <a:t>工具。</a:t>
            </a:r>
            <a:endParaRPr lang="zh-CN" altLang="en-US" sz="3200" b="0">
              <a:latin typeface="楷体" panose="02010609060101010101" charset="-122"/>
              <a:ea typeface="楷体" panose="02010609060101010101" charset="-122"/>
              <a:cs typeface="楷体" panose="02010609060101010101" charset="-122"/>
            </a:endParaRPr>
          </a:p>
        </p:txBody>
      </p:sp>
      <p:sp>
        <p:nvSpPr>
          <p:cNvPr id="74" name="文本框 73"/>
          <p:cNvSpPr txBox="1"/>
          <p:nvPr/>
        </p:nvSpPr>
        <p:spPr>
          <a:xfrm>
            <a:off x="6703060" y="2190750"/>
            <a:ext cx="5080000" cy="1383665"/>
          </a:xfrm>
          <a:prstGeom prst="rect">
            <a:avLst/>
          </a:prstGeom>
          <a:noFill/>
          <a:ln w="9525">
            <a:noFill/>
          </a:ln>
        </p:spPr>
        <p:txBody>
          <a:bodyPr>
            <a:spAutoFit/>
          </a:bodyPr>
          <a:p>
            <a:pPr indent="0"/>
            <a:r>
              <a:rPr lang="zh-CN" sz="2800" b="0">
                <a:latin typeface="楷体" panose="02010609060101010101" charset="-122"/>
                <a:ea typeface="楷体" panose="02010609060101010101" charset="-122"/>
              </a:rPr>
              <a:t>思维是应对事物中暗含的</a:t>
            </a:r>
            <a:r>
              <a:rPr lang="zh-CN" sz="2800" b="0" u="sng">
                <a:solidFill>
                  <a:srgbClr val="FF0000"/>
                </a:solidFill>
                <a:latin typeface="楷体" panose="02010609060101010101" charset="-122"/>
                <a:ea typeface="楷体" panose="02010609060101010101" charset="-122"/>
              </a:rPr>
              <a:t>意义</a:t>
            </a:r>
            <a:r>
              <a:rPr lang="zh-CN" sz="2800" b="0">
                <a:latin typeface="楷体" panose="02010609060101010101" charset="-122"/>
                <a:ea typeface="楷体" panose="02010609060101010101" charset="-122"/>
              </a:rPr>
              <a:t>，这种意义必须依托</a:t>
            </a:r>
            <a:r>
              <a:rPr lang="zh-CN" sz="2800" b="0" u="sng">
                <a:solidFill>
                  <a:srgbClr val="FF0000"/>
                </a:solidFill>
                <a:latin typeface="楷体" panose="02010609060101010101" charset="-122"/>
                <a:ea typeface="楷体" panose="02010609060101010101" charset="-122"/>
              </a:rPr>
              <a:t>有形的物体</a:t>
            </a:r>
            <a:r>
              <a:rPr lang="zh-CN" sz="2800" b="0">
                <a:latin typeface="楷体" panose="02010609060101010101" charset="-122"/>
                <a:ea typeface="楷体" panose="02010609060101010101" charset="-122"/>
              </a:rPr>
              <a:t>才能让人理解。</a:t>
            </a:r>
            <a:endParaRPr lang="zh-CN" altLang="en-US" sz="2800" b="0">
              <a:latin typeface="楷体" panose="02010609060101010101" charset="-122"/>
              <a:ea typeface="楷体" panose="02010609060101010101" charset="-122"/>
            </a:endParaRPr>
          </a:p>
        </p:txBody>
      </p:sp>
      <p:pic>
        <p:nvPicPr>
          <p:cNvPr id="75" name="图片 74" descr="千库网_手写风PPT流程图元素_元素编号12513487"/>
          <p:cNvPicPr>
            <a:picLocks noChangeAspect="1"/>
          </p:cNvPicPr>
          <p:nvPr/>
        </p:nvPicPr>
        <p:blipFill>
          <a:blip r:embed="rId1"/>
          <a:srcRect l="42698" t="40364" r="42261" b="42756"/>
          <a:stretch>
            <a:fillRect/>
          </a:stretch>
        </p:blipFill>
        <p:spPr>
          <a:xfrm>
            <a:off x="5889625" y="2199005"/>
            <a:ext cx="981075" cy="1101090"/>
          </a:xfrm>
          <a:prstGeom prst="rect">
            <a:avLst/>
          </a:prstGeom>
        </p:spPr>
      </p:pic>
      <p:grpSp>
        <p:nvGrpSpPr>
          <p:cNvPr id="83" name="组合 82"/>
          <p:cNvGrpSpPr/>
          <p:nvPr/>
        </p:nvGrpSpPr>
        <p:grpSpPr>
          <a:xfrm>
            <a:off x="231775" y="4095750"/>
            <a:ext cx="5887720" cy="1101090"/>
            <a:chOff x="365" y="6450"/>
            <a:chExt cx="9272" cy="1734"/>
          </a:xfrm>
        </p:grpSpPr>
        <p:grpSp>
          <p:nvGrpSpPr>
            <p:cNvPr id="76" name="组合 75"/>
            <p:cNvGrpSpPr/>
            <p:nvPr/>
          </p:nvGrpSpPr>
          <p:grpSpPr>
            <a:xfrm>
              <a:off x="365" y="6450"/>
              <a:ext cx="9273" cy="1734"/>
              <a:chOff x="271" y="3522"/>
              <a:chExt cx="9273" cy="1734"/>
            </a:xfrm>
          </p:grpSpPr>
          <p:pic>
            <p:nvPicPr>
              <p:cNvPr id="77" name="图片 76" descr="千库网_手写风PPT流程图元素_元素编号12513487"/>
              <p:cNvPicPr>
                <a:picLocks noChangeAspect="1"/>
              </p:cNvPicPr>
              <p:nvPr/>
            </p:nvPicPr>
            <p:blipFill>
              <a:blip r:embed="rId1"/>
              <a:srcRect t="41250" r="55754" b="41870"/>
              <a:stretch>
                <a:fillRect/>
              </a:stretch>
            </p:blipFill>
            <p:spPr>
              <a:xfrm>
                <a:off x="271" y="3522"/>
                <a:ext cx="4545" cy="1734"/>
              </a:xfrm>
              <a:prstGeom prst="rect">
                <a:avLst/>
              </a:prstGeom>
            </p:spPr>
          </p:pic>
          <p:pic>
            <p:nvPicPr>
              <p:cNvPr id="78" name="图片 77" descr="千库网_手写风PPT流程图元素_元素编号12513487"/>
              <p:cNvPicPr>
                <a:picLocks noChangeAspect="1"/>
              </p:cNvPicPr>
              <p:nvPr/>
            </p:nvPicPr>
            <p:blipFill>
              <a:blip r:embed="rId1"/>
              <a:srcRect t="41250" r="55754" b="41870"/>
              <a:stretch>
                <a:fillRect/>
              </a:stretch>
            </p:blipFill>
            <p:spPr>
              <a:xfrm>
                <a:off x="4999" y="3522"/>
                <a:ext cx="4545" cy="1734"/>
              </a:xfrm>
              <a:prstGeom prst="rect">
                <a:avLst/>
              </a:prstGeom>
            </p:spPr>
          </p:pic>
          <p:cxnSp>
            <p:nvCxnSpPr>
              <p:cNvPr id="79" name="直接连接符 78"/>
              <p:cNvCxnSpPr/>
              <p:nvPr/>
            </p:nvCxnSpPr>
            <p:spPr>
              <a:xfrm flipV="1">
                <a:off x="4613" y="4325"/>
                <a:ext cx="1293" cy="10"/>
              </a:xfrm>
              <a:prstGeom prst="line">
                <a:avLst/>
              </a:prstGeom>
              <a:ln w="57150"/>
            </p:spPr>
            <p:style>
              <a:lnRef idx="1">
                <a:schemeClr val="dk1"/>
              </a:lnRef>
              <a:fillRef idx="0">
                <a:schemeClr val="dk1"/>
              </a:fillRef>
              <a:effectRef idx="0">
                <a:schemeClr val="dk1"/>
              </a:effectRef>
              <a:fontRef idx="minor">
                <a:schemeClr val="tx1"/>
              </a:fontRef>
            </p:style>
          </p:cxnSp>
        </p:grpSp>
        <p:sp>
          <p:nvSpPr>
            <p:cNvPr id="80" name="矩形 79"/>
            <p:cNvSpPr/>
            <p:nvPr/>
          </p:nvSpPr>
          <p:spPr>
            <a:xfrm>
              <a:off x="1741" y="6663"/>
              <a:ext cx="7048" cy="1307"/>
            </a:xfrm>
            <a:prstGeom prst="rect">
              <a:avLst/>
            </a:prstGeom>
            <a:noFill/>
            <a:ln>
              <a:noFill/>
            </a:ln>
          </p:spPr>
          <p:txBody>
            <a:bodyPr wrap="none" rtlCol="0" anchor="t">
              <a:spAutoFit/>
            </a:bodyPr>
            <a:p>
              <a:pPr algn="ctr"/>
              <a:r>
                <a:rPr lang="zh-CN" altLang="en-US" sz="48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符号</a:t>
              </a:r>
              <a:r>
                <a:rPr lang="en-US" altLang="zh-CN" sz="48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      </a:t>
              </a:r>
              <a:r>
                <a:rPr lang="zh-CN" altLang="en-US" sz="48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意义</a:t>
              </a:r>
              <a:endParaRPr lang="zh-CN" altLang="en-US" sz="48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p:txBody>
        </p:sp>
      </p:grpSp>
      <p:sp>
        <p:nvSpPr>
          <p:cNvPr id="81" name="文本框 80"/>
          <p:cNvSpPr txBox="1"/>
          <p:nvPr/>
        </p:nvSpPr>
        <p:spPr>
          <a:xfrm>
            <a:off x="6750050" y="4029075"/>
            <a:ext cx="4690110" cy="953135"/>
          </a:xfrm>
          <a:prstGeom prst="rect">
            <a:avLst/>
          </a:prstGeom>
          <a:noFill/>
          <a:ln w="9525">
            <a:noFill/>
          </a:ln>
        </p:spPr>
        <p:txBody>
          <a:bodyPr wrap="square">
            <a:spAutoFit/>
          </a:bodyPr>
          <a:p>
            <a:pPr indent="0"/>
            <a:r>
              <a:rPr lang="zh-CN" sz="2800" b="0">
                <a:latin typeface="楷体" panose="02010609060101010101" charset="-122"/>
                <a:ea typeface="楷体" panose="02010609060101010101" charset="-122"/>
              </a:rPr>
              <a:t>这种传递意义的有形物体被称为“</a:t>
            </a:r>
            <a:r>
              <a:rPr lang="zh-CN" sz="2800" b="0">
                <a:solidFill>
                  <a:srgbClr val="FF0000"/>
                </a:solidFill>
                <a:latin typeface="楷体" panose="02010609060101010101" charset="-122"/>
                <a:ea typeface="楷体" panose="02010609060101010101" charset="-122"/>
              </a:rPr>
              <a:t>符号</a:t>
            </a:r>
            <a:r>
              <a:rPr lang="zh-CN" sz="2800" b="0">
                <a:latin typeface="楷体" panose="02010609060101010101" charset="-122"/>
                <a:ea typeface="楷体" panose="02010609060101010101" charset="-122"/>
              </a:rPr>
              <a:t>”。</a:t>
            </a:r>
            <a:endParaRPr lang="zh-CN" sz="2800">
              <a:latin typeface="楷体" panose="02010609060101010101" charset="-122"/>
              <a:ea typeface="楷体" panose="02010609060101010101" charset="-122"/>
            </a:endParaRPr>
          </a:p>
        </p:txBody>
      </p:sp>
      <p:sp>
        <p:nvSpPr>
          <p:cNvPr id="82" name="文本框 81"/>
          <p:cNvSpPr txBox="1"/>
          <p:nvPr/>
        </p:nvSpPr>
        <p:spPr>
          <a:xfrm>
            <a:off x="360680" y="876300"/>
            <a:ext cx="4384040" cy="1322070"/>
          </a:xfrm>
          <a:prstGeom prst="rect">
            <a:avLst/>
          </a:prstGeom>
          <a:noFill/>
          <a:ln w="9525">
            <a:noFill/>
          </a:ln>
        </p:spPr>
        <p:txBody>
          <a:bodyPr wrap="square">
            <a:spAutoFit/>
          </a:bodyPr>
          <a:p>
            <a:pPr indent="0"/>
            <a:r>
              <a:rPr lang="zh-CN" sz="2000" b="0">
                <a:latin typeface="楷体" panose="02010609060101010101" charset="-122"/>
                <a:ea typeface="楷体" panose="02010609060101010101" charset="-122"/>
              </a:rPr>
              <a:t>语言不仅包括</a:t>
            </a:r>
            <a:r>
              <a:rPr lang="zh-CN" sz="2000" b="0">
                <a:solidFill>
                  <a:srgbClr val="FF0000"/>
                </a:solidFill>
                <a:latin typeface="楷体" panose="02010609060101010101" charset="-122"/>
                <a:ea typeface="楷体" panose="02010609060101010101" charset="-122"/>
              </a:rPr>
              <a:t>口头语言和书面语言</a:t>
            </a:r>
            <a:r>
              <a:rPr lang="zh-CN" sz="2000" b="0">
                <a:latin typeface="楷体" panose="02010609060101010101" charset="-122"/>
                <a:ea typeface="楷体" panose="02010609060101010101" charset="-122"/>
              </a:rPr>
              <a:t>，</a:t>
            </a:r>
            <a:r>
              <a:rPr lang="zh-CN" sz="2000" b="0">
                <a:solidFill>
                  <a:srgbClr val="FF0000"/>
                </a:solidFill>
                <a:latin typeface="楷体" panose="02010609060101010101" charset="-122"/>
                <a:ea typeface="楷体" panose="02010609060101010101" charset="-122"/>
              </a:rPr>
              <a:t>姿势、图画、古迹、视觉现象、手指运动等</a:t>
            </a:r>
            <a:r>
              <a:rPr lang="zh-CN" sz="2000" b="0">
                <a:latin typeface="楷体" panose="02010609060101010101" charset="-122"/>
                <a:ea typeface="楷体" panose="02010609060101010101" charset="-122"/>
              </a:rPr>
              <a:t>一切有意地和人为地用来作为符号的东西，在逻辑上都是语言。</a:t>
            </a:r>
            <a:endParaRPr lang="zh-CN" sz="2000" b="0">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linds(horizontal)">
                                      <p:cBhvr>
                                        <p:cTn id="7" dur="500"/>
                                        <p:tgtEl>
                                          <p:spTgt spid="7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blinds(horizontal)">
                                      <p:cBhvr>
                                        <p:cTn id="10" dur="500"/>
                                        <p:tgtEl>
                                          <p:spTgt spid="8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blinds(horizontal)">
                                      <p:cBhvr>
                                        <p:cTn id="15" dur="500"/>
                                        <p:tgtEl>
                                          <p:spTgt spid="8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2"/>
                                        </p:tgtEl>
                                        <p:attrNameLst>
                                          <p:attrName>style.visibility</p:attrName>
                                        </p:attrNameLst>
                                      </p:cBhvr>
                                      <p:to>
                                        <p:strVal val="visible"/>
                                      </p:to>
                                    </p:set>
                                    <p:animEffect transition="in" filter="blinds(horizontal)">
                                      <p:cBhvr>
                                        <p:cTn id="20"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74" grpId="0"/>
      <p:bldP spid="81" grpId="0"/>
      <p:bldP spid="82" grpId="1"/>
      <p:bldP spid="74" grpId="1"/>
      <p:bldP spid="81"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97825" y="328295"/>
            <a:ext cx="4283075" cy="460375"/>
          </a:xfrm>
          <a:prstGeom prst="rect">
            <a:avLst/>
          </a:prstGeom>
          <a:noFill/>
          <a:ln>
            <a:noFill/>
          </a:ln>
        </p:spPr>
        <p:txBody>
          <a:bodyPr wrap="square" rtlCol="0" anchor="t">
            <a:spAutoFit/>
            <a:scene3d>
              <a:camera prst="orthographicFront"/>
              <a:lightRig rig="harsh" dir="t"/>
            </a:scene3d>
            <a:sp3d extrusionH="57150" prstMaterial="matte">
              <a:bevelT w="63500" h="12700" prst="angle"/>
              <a:contourClr>
                <a:schemeClr val="bg1">
                  <a:lumMod val="65000"/>
                </a:schemeClr>
              </a:contourClr>
            </a:sp3d>
          </a:bodyPr>
          <a:p>
            <a:pPr algn="ctr"/>
            <a:r>
              <a:rPr lang="zh-CN" sz="2400" b="1">
                <a:effectLst/>
                <a:latin typeface="楷体" panose="02010609060101010101" charset="-122"/>
                <a:ea typeface="楷体" panose="02010609060101010101" charset="-122"/>
                <a:sym typeface="+mn-ea"/>
              </a:rPr>
              <a:t>一、语言和思维的关系</a:t>
            </a:r>
            <a:endParaRPr lang="zh-CN" sz="2400" b="1">
              <a:solidFill>
                <a:schemeClr val="tx1"/>
              </a:solidFill>
              <a:effectLst/>
              <a:latin typeface="楷体" panose="02010609060101010101" charset="-122"/>
              <a:ea typeface="楷体" panose="02010609060101010101" charset="-122"/>
            </a:endParaRPr>
          </a:p>
        </p:txBody>
      </p:sp>
      <p:sp>
        <p:nvSpPr>
          <p:cNvPr id="3" name="文本框 2"/>
          <p:cNvSpPr txBox="1"/>
          <p:nvPr/>
        </p:nvSpPr>
        <p:spPr>
          <a:xfrm>
            <a:off x="661035" y="3136900"/>
            <a:ext cx="4812665" cy="583565"/>
          </a:xfrm>
          <a:prstGeom prst="rect">
            <a:avLst/>
          </a:prstGeom>
          <a:noFill/>
          <a:ln w="9525">
            <a:noFill/>
          </a:ln>
        </p:spPr>
        <p:txBody>
          <a:bodyPr wrap="square">
            <a:spAutoFit/>
          </a:bodyPr>
          <a:p>
            <a:pPr indent="0"/>
            <a:r>
              <a:rPr lang="zh-CN" sz="3200" b="0">
                <a:latin typeface="楷体" panose="02010609060101010101" charset="-122"/>
                <a:ea typeface="楷体" panose="02010609060101010101" charset="-122"/>
                <a:cs typeface="楷体" panose="02010609060101010101" charset="-122"/>
              </a:rPr>
              <a:t>语言是思维的</a:t>
            </a:r>
            <a:r>
              <a:rPr lang="zh-CN" sz="3200" b="0">
                <a:solidFill>
                  <a:srgbClr val="FF0000"/>
                </a:solidFill>
                <a:latin typeface="楷体" panose="02010609060101010101" charset="-122"/>
                <a:ea typeface="楷体" panose="02010609060101010101" charset="-122"/>
                <a:cs typeface="楷体" panose="02010609060101010101" charset="-122"/>
              </a:rPr>
              <a:t>必要</a:t>
            </a:r>
            <a:r>
              <a:rPr lang="zh-CN" sz="3200" b="0">
                <a:latin typeface="楷体" panose="02010609060101010101" charset="-122"/>
                <a:ea typeface="楷体" panose="02010609060101010101" charset="-122"/>
                <a:cs typeface="楷体" panose="02010609060101010101" charset="-122"/>
              </a:rPr>
              <a:t>工具。</a:t>
            </a:r>
            <a:endParaRPr lang="zh-CN" altLang="en-US" sz="3200" b="0">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6026785" y="2138045"/>
            <a:ext cx="4812665" cy="583565"/>
          </a:xfrm>
          <a:prstGeom prst="rect">
            <a:avLst/>
          </a:prstGeom>
          <a:noFill/>
          <a:ln w="9525">
            <a:noFill/>
          </a:ln>
        </p:spPr>
        <p:txBody>
          <a:bodyPr wrap="square">
            <a:spAutoFit/>
          </a:bodyPr>
          <a:p>
            <a:pPr indent="0"/>
            <a:r>
              <a:rPr lang="zh-CN" sz="3200" b="0">
                <a:solidFill>
                  <a:srgbClr val="FF0000"/>
                </a:solidFill>
                <a:latin typeface="楷体" panose="02010609060101010101" charset="-122"/>
                <a:ea typeface="楷体" panose="02010609060101010101" charset="-122"/>
                <a:cs typeface="楷体" panose="02010609060101010101" charset="-122"/>
              </a:rPr>
              <a:t>传递</a:t>
            </a:r>
            <a:r>
              <a:rPr lang="zh-CN" sz="3200" b="0">
                <a:latin typeface="楷体" panose="02010609060101010101" charset="-122"/>
                <a:ea typeface="楷体" panose="02010609060101010101" charset="-122"/>
                <a:cs typeface="楷体" panose="02010609060101010101" charset="-122"/>
              </a:rPr>
              <a:t>思维必需借助语言。</a:t>
            </a:r>
            <a:endParaRPr lang="zh-CN" sz="3200" b="0">
              <a:latin typeface="楷体" panose="02010609060101010101" charset="-122"/>
              <a:ea typeface="楷体" panose="02010609060101010101" charset="-122"/>
              <a:cs typeface="楷体" panose="02010609060101010101" charset="-122"/>
            </a:endParaRPr>
          </a:p>
        </p:txBody>
      </p:sp>
      <p:sp>
        <p:nvSpPr>
          <p:cNvPr id="5" name="左大括号 4"/>
          <p:cNvSpPr/>
          <p:nvPr/>
        </p:nvSpPr>
        <p:spPr>
          <a:xfrm>
            <a:off x="5255895" y="2360930"/>
            <a:ext cx="476250" cy="213614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1344295" y="1886585"/>
            <a:ext cx="4733800" cy="2513330"/>
            <a:chOff x="365" y="3522"/>
            <a:chExt cx="9273" cy="4662"/>
          </a:xfrm>
        </p:grpSpPr>
        <p:grpSp>
          <p:nvGrpSpPr>
            <p:cNvPr id="48" name="组合 47"/>
            <p:cNvGrpSpPr/>
            <p:nvPr/>
          </p:nvGrpSpPr>
          <p:grpSpPr>
            <a:xfrm>
              <a:off x="365" y="3522"/>
              <a:ext cx="9273" cy="1734"/>
              <a:chOff x="271" y="3522"/>
              <a:chExt cx="9273" cy="1734"/>
            </a:xfrm>
          </p:grpSpPr>
          <p:pic>
            <p:nvPicPr>
              <p:cNvPr id="49" name="图片 48" descr="千库网_手写风PPT流程图元素_元素编号12513487"/>
              <p:cNvPicPr>
                <a:picLocks noChangeAspect="1"/>
              </p:cNvPicPr>
              <p:nvPr/>
            </p:nvPicPr>
            <p:blipFill>
              <a:blip r:embed="rId1"/>
              <a:srcRect t="41250" r="55754" b="41870"/>
              <a:stretch>
                <a:fillRect/>
              </a:stretch>
            </p:blipFill>
            <p:spPr>
              <a:xfrm>
                <a:off x="271" y="3522"/>
                <a:ext cx="4545" cy="1734"/>
              </a:xfrm>
              <a:prstGeom prst="rect">
                <a:avLst/>
              </a:prstGeom>
            </p:spPr>
          </p:pic>
          <p:pic>
            <p:nvPicPr>
              <p:cNvPr id="50" name="图片 49" descr="千库网_手写风PPT流程图元素_元素编号12513487"/>
              <p:cNvPicPr>
                <a:picLocks noChangeAspect="1"/>
              </p:cNvPicPr>
              <p:nvPr/>
            </p:nvPicPr>
            <p:blipFill>
              <a:blip r:embed="rId1"/>
              <a:srcRect t="41250" r="55754" b="41870"/>
              <a:stretch>
                <a:fillRect/>
              </a:stretch>
            </p:blipFill>
            <p:spPr>
              <a:xfrm>
                <a:off x="4999" y="3522"/>
                <a:ext cx="4545" cy="1734"/>
              </a:xfrm>
              <a:prstGeom prst="rect">
                <a:avLst/>
              </a:prstGeom>
            </p:spPr>
          </p:pic>
          <p:cxnSp>
            <p:nvCxnSpPr>
              <p:cNvPr id="51" name="直接连接符 50"/>
              <p:cNvCxnSpPr/>
              <p:nvPr/>
            </p:nvCxnSpPr>
            <p:spPr>
              <a:xfrm flipV="1">
                <a:off x="4613" y="4325"/>
                <a:ext cx="1293" cy="10"/>
              </a:xfrm>
              <a:prstGeom prst="line">
                <a:avLst/>
              </a:prstGeom>
              <a:ln w="57150"/>
            </p:spPr>
            <p:style>
              <a:lnRef idx="1">
                <a:schemeClr val="dk1"/>
              </a:lnRef>
              <a:fillRef idx="0">
                <a:schemeClr val="dk1"/>
              </a:fillRef>
              <a:effectRef idx="0">
                <a:schemeClr val="dk1"/>
              </a:effectRef>
              <a:fontRef idx="minor">
                <a:schemeClr val="tx1"/>
              </a:fontRef>
            </p:style>
          </p:cxnSp>
        </p:grpSp>
        <p:sp>
          <p:nvSpPr>
            <p:cNvPr id="71" name="矩形 70"/>
            <p:cNvSpPr/>
            <p:nvPr/>
          </p:nvSpPr>
          <p:spPr>
            <a:xfrm>
              <a:off x="1629" y="3736"/>
              <a:ext cx="7048" cy="1197"/>
            </a:xfrm>
            <a:prstGeom prst="rect">
              <a:avLst/>
            </a:prstGeom>
            <a:noFill/>
            <a:ln>
              <a:noFill/>
            </a:ln>
          </p:spPr>
          <p:txBody>
            <a:bodyPr wrap="square" rtlCol="0" anchor="t">
              <a:spAutoFit/>
            </a:bodyPr>
            <a:p>
              <a:pPr algn="ctr"/>
              <a:r>
                <a:rPr lang="zh-CN" altLang="en-US" sz="36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语言</a:t>
              </a:r>
              <a:r>
                <a:rPr lang="en-US" altLang="zh-CN" sz="36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      </a:t>
              </a:r>
              <a:r>
                <a:rPr lang="zh-CN" altLang="en-US" sz="36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思维</a:t>
              </a:r>
              <a:endParaRPr lang="zh-CN" altLang="en-US" sz="36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p:txBody>
        </p:sp>
        <p:grpSp>
          <p:nvGrpSpPr>
            <p:cNvPr id="83" name="组合 82"/>
            <p:cNvGrpSpPr/>
            <p:nvPr/>
          </p:nvGrpSpPr>
          <p:grpSpPr>
            <a:xfrm>
              <a:off x="365" y="6450"/>
              <a:ext cx="9273" cy="1734"/>
              <a:chOff x="365" y="6450"/>
              <a:chExt cx="9273" cy="1734"/>
            </a:xfrm>
          </p:grpSpPr>
          <p:grpSp>
            <p:nvGrpSpPr>
              <p:cNvPr id="76" name="组合 75"/>
              <p:cNvGrpSpPr/>
              <p:nvPr/>
            </p:nvGrpSpPr>
            <p:grpSpPr>
              <a:xfrm>
                <a:off x="365" y="6450"/>
                <a:ext cx="9273" cy="1734"/>
                <a:chOff x="271" y="3522"/>
                <a:chExt cx="9273" cy="1734"/>
              </a:xfrm>
            </p:grpSpPr>
            <p:pic>
              <p:nvPicPr>
                <p:cNvPr id="77" name="图片 76" descr="千库网_手写风PPT流程图元素_元素编号12513487"/>
                <p:cNvPicPr>
                  <a:picLocks noChangeAspect="1"/>
                </p:cNvPicPr>
                <p:nvPr/>
              </p:nvPicPr>
              <p:blipFill>
                <a:blip r:embed="rId1"/>
                <a:srcRect t="41250" r="55754" b="41870"/>
                <a:stretch>
                  <a:fillRect/>
                </a:stretch>
              </p:blipFill>
              <p:spPr>
                <a:xfrm>
                  <a:off x="271" y="3522"/>
                  <a:ext cx="4545" cy="1734"/>
                </a:xfrm>
                <a:prstGeom prst="rect">
                  <a:avLst/>
                </a:prstGeom>
              </p:spPr>
            </p:pic>
            <p:pic>
              <p:nvPicPr>
                <p:cNvPr id="78" name="图片 77" descr="千库网_手写风PPT流程图元素_元素编号12513487"/>
                <p:cNvPicPr>
                  <a:picLocks noChangeAspect="1"/>
                </p:cNvPicPr>
                <p:nvPr/>
              </p:nvPicPr>
              <p:blipFill>
                <a:blip r:embed="rId1"/>
                <a:srcRect t="41250" r="55754" b="41870"/>
                <a:stretch>
                  <a:fillRect/>
                </a:stretch>
              </p:blipFill>
              <p:spPr>
                <a:xfrm>
                  <a:off x="4999" y="3522"/>
                  <a:ext cx="4545" cy="1734"/>
                </a:xfrm>
                <a:prstGeom prst="rect">
                  <a:avLst/>
                </a:prstGeom>
              </p:spPr>
            </p:pic>
            <p:cxnSp>
              <p:nvCxnSpPr>
                <p:cNvPr id="79" name="直接连接符 78"/>
                <p:cNvCxnSpPr/>
                <p:nvPr/>
              </p:nvCxnSpPr>
              <p:spPr>
                <a:xfrm flipV="1">
                  <a:off x="4613" y="4325"/>
                  <a:ext cx="1293" cy="10"/>
                </a:xfrm>
                <a:prstGeom prst="line">
                  <a:avLst/>
                </a:prstGeom>
                <a:ln w="57150"/>
              </p:spPr>
              <p:style>
                <a:lnRef idx="1">
                  <a:schemeClr val="dk1"/>
                </a:lnRef>
                <a:fillRef idx="0">
                  <a:schemeClr val="dk1"/>
                </a:fillRef>
                <a:effectRef idx="0">
                  <a:schemeClr val="dk1"/>
                </a:effectRef>
                <a:fontRef idx="minor">
                  <a:schemeClr val="tx1"/>
                </a:fontRef>
              </p:style>
            </p:cxnSp>
          </p:grpSp>
          <p:sp>
            <p:nvSpPr>
              <p:cNvPr id="80" name="矩形 79"/>
              <p:cNvSpPr/>
              <p:nvPr/>
            </p:nvSpPr>
            <p:spPr>
              <a:xfrm>
                <a:off x="1741" y="6663"/>
                <a:ext cx="7048" cy="1197"/>
              </a:xfrm>
              <a:prstGeom prst="rect">
                <a:avLst/>
              </a:prstGeom>
              <a:noFill/>
              <a:ln>
                <a:noFill/>
              </a:ln>
            </p:spPr>
            <p:txBody>
              <a:bodyPr wrap="square" rtlCol="0" anchor="t">
                <a:spAutoFit/>
              </a:bodyPr>
              <a:p>
                <a:pPr algn="ctr"/>
                <a:r>
                  <a:rPr lang="zh-CN" altLang="en-US" sz="3600" b="1">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符号</a:t>
                </a:r>
                <a:r>
                  <a:rPr lang="en-US" altLang="zh-CN" sz="3600" b="1">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      </a:t>
                </a:r>
                <a:r>
                  <a:rPr lang="zh-CN" altLang="en-US" sz="3600" b="1">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意义</a:t>
                </a:r>
                <a:endParaRPr lang="zh-CN" altLang="en-US" sz="3600" b="1">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p:txBody>
          </p:sp>
        </p:grpSp>
      </p:grpSp>
      <p:sp>
        <p:nvSpPr>
          <p:cNvPr id="5" name="矩形 4"/>
          <p:cNvSpPr/>
          <p:nvPr/>
        </p:nvSpPr>
        <p:spPr>
          <a:xfrm>
            <a:off x="7997825" y="328295"/>
            <a:ext cx="4283075" cy="460375"/>
          </a:xfrm>
          <a:prstGeom prst="rect">
            <a:avLst/>
          </a:prstGeom>
          <a:noFill/>
          <a:ln>
            <a:noFill/>
          </a:ln>
        </p:spPr>
        <p:txBody>
          <a:bodyPr wrap="square" rtlCol="0" anchor="t">
            <a:spAutoFit/>
            <a:scene3d>
              <a:camera prst="orthographicFront"/>
              <a:lightRig rig="harsh" dir="t"/>
            </a:scene3d>
            <a:sp3d extrusionH="57150" prstMaterial="matte">
              <a:bevelT w="63500" h="12700" prst="angle"/>
              <a:contourClr>
                <a:schemeClr val="bg1">
                  <a:lumMod val="65000"/>
                </a:schemeClr>
              </a:contourClr>
            </a:sp3d>
          </a:bodyPr>
          <a:p>
            <a:pPr algn="ctr"/>
            <a:r>
              <a:rPr lang="zh-CN" sz="2400" b="1">
                <a:effectLst/>
                <a:latin typeface="楷体" panose="02010609060101010101" charset="-122"/>
                <a:ea typeface="楷体" panose="02010609060101010101" charset="-122"/>
                <a:sym typeface="+mn-ea"/>
              </a:rPr>
              <a:t>一、语言和思维的关系</a:t>
            </a:r>
            <a:endParaRPr lang="zh-CN" sz="2400" b="1">
              <a:solidFill>
                <a:schemeClr val="tx1"/>
              </a:solidFill>
              <a:effectLst/>
              <a:latin typeface="楷体" panose="02010609060101010101" charset="-122"/>
              <a:ea typeface="楷体" panose="02010609060101010101" charset="-122"/>
            </a:endParaRPr>
          </a:p>
        </p:txBody>
      </p:sp>
      <p:sp>
        <p:nvSpPr>
          <p:cNvPr id="6" name="文本框 5"/>
          <p:cNvSpPr txBox="1"/>
          <p:nvPr/>
        </p:nvSpPr>
        <p:spPr>
          <a:xfrm>
            <a:off x="6344920" y="2821305"/>
            <a:ext cx="5556250" cy="2306955"/>
          </a:xfrm>
          <a:prstGeom prst="rect">
            <a:avLst/>
          </a:prstGeom>
          <a:noFill/>
          <a:ln w="9525">
            <a:noFill/>
          </a:ln>
        </p:spPr>
        <p:txBody>
          <a:bodyPr wrap="square">
            <a:spAutoFit/>
          </a:bodyPr>
          <a:p>
            <a:pPr indent="0" fontAlgn="auto"/>
            <a:r>
              <a:rPr lang="en-US" sz="2400" b="0">
                <a:latin typeface="楷体" panose="02010609060101010101" charset="-122"/>
                <a:ea typeface="楷体" panose="02010609060101010101" charset="-122"/>
                <a:cs typeface="楷体" panose="02010609060101010101" charset="-122"/>
              </a:rPr>
              <a:t>1.</a:t>
            </a:r>
            <a:r>
              <a:rPr lang="zh-CN" sz="2400" b="0">
                <a:latin typeface="楷体" panose="02010609060101010101" charset="-122"/>
                <a:ea typeface="楷体" panose="02010609060101010101" charset="-122"/>
                <a:cs typeface="楷体" panose="02010609060101010101" charset="-122"/>
              </a:rPr>
              <a:t>语言符号的作用是选择和分辨，使意义清晰；（定义）</a:t>
            </a:r>
            <a:r>
              <a:rPr lang="en-US" sz="2400" b="0">
                <a:latin typeface="楷体" panose="02010609060101010101" charset="-122"/>
                <a:ea typeface="楷体" panose="02010609060101010101" charset="-122"/>
                <a:cs typeface="楷体" panose="02010609060101010101" charset="-122"/>
              </a:rPr>
              <a:t>2.</a:t>
            </a:r>
            <a:r>
              <a:rPr lang="zh-CN" sz="2400" b="0">
                <a:latin typeface="楷体" panose="02010609060101010101" charset="-122"/>
                <a:ea typeface="楷体" panose="02010609060101010101" charset="-122"/>
                <a:cs typeface="楷体" panose="02010609060101010101" charset="-122"/>
              </a:rPr>
              <a:t>语言符号保存、记录和贮存意义；（保存）</a:t>
            </a:r>
            <a:r>
              <a:rPr lang="en-US" sz="2400" b="0">
                <a:latin typeface="楷体" panose="02010609060101010101" charset="-122"/>
                <a:ea typeface="楷体" panose="02010609060101010101" charset="-122"/>
                <a:cs typeface="楷体" panose="02010609060101010101" charset="-122"/>
              </a:rPr>
              <a:t>3.</a:t>
            </a:r>
            <a:r>
              <a:rPr lang="zh-CN" sz="2400" b="0">
                <a:latin typeface="楷体" panose="02010609060101010101" charset="-122"/>
                <a:ea typeface="楷体" panose="02010609060101010101" charset="-122"/>
                <a:cs typeface="楷体" panose="02010609060101010101" charset="-122"/>
              </a:rPr>
              <a:t>当需要理解别的事物时，可以应用语言符号。（迁移）</a:t>
            </a:r>
            <a:endParaRPr lang="zh-CN" altLang="en-US" sz="2400" b="0">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7" name="组合 16"/>
          <p:cNvGrpSpPr/>
          <p:nvPr/>
        </p:nvGrpSpPr>
        <p:grpSpPr>
          <a:xfrm>
            <a:off x="8488045" y="1452245"/>
            <a:ext cx="2998470" cy="5133340"/>
            <a:chOff x="10912" y="9297"/>
            <a:chExt cx="4722" cy="8084"/>
          </a:xfrm>
        </p:grpSpPr>
        <p:pic>
          <p:nvPicPr>
            <p:cNvPr id="107" name="图片 106"/>
            <p:cNvPicPr/>
            <p:nvPr/>
          </p:nvPicPr>
          <p:blipFill>
            <a:blip r:embed="rId1" r:link="rId2">
              <a:clrChange>
                <a:clrFrom>
                  <a:srgbClr val="FBFBFB">
                    <a:alpha val="100000"/>
                  </a:srgbClr>
                </a:clrFrom>
                <a:clrTo>
                  <a:srgbClr val="FBFBFB">
                    <a:alpha val="100000"/>
                    <a:alpha val="0"/>
                  </a:srgbClr>
                </a:clrTo>
              </a:clrChange>
            </a:blip>
            <a:stretch>
              <a:fillRect/>
            </a:stretch>
          </p:blipFill>
          <p:spPr>
            <a:xfrm>
              <a:off x="10912" y="13133"/>
              <a:ext cx="3722" cy="3884"/>
            </a:xfrm>
            <a:prstGeom prst="rect">
              <a:avLst/>
            </a:prstGeom>
            <a:noFill/>
            <a:ln w="9525">
              <a:noFill/>
            </a:ln>
          </p:spPr>
        </p:pic>
        <p:pic>
          <p:nvPicPr>
            <p:cNvPr id="9" name="图片 8" descr="千库网_剪纸风下雨云雨_元素编号12883430"/>
            <p:cNvPicPr>
              <a:picLocks noChangeAspect="1"/>
            </p:cNvPicPr>
            <p:nvPr>
              <p:custDataLst>
                <p:tags r:id="rId3"/>
              </p:custDataLst>
            </p:nvPr>
          </p:nvPicPr>
          <p:blipFill>
            <a:blip r:embed="rId4"/>
            <a:stretch>
              <a:fillRect/>
            </a:stretch>
          </p:blipFill>
          <p:spPr>
            <a:xfrm>
              <a:off x="10912" y="9297"/>
              <a:ext cx="4722" cy="8084"/>
            </a:xfrm>
            <a:prstGeom prst="rect">
              <a:avLst/>
            </a:prstGeom>
          </p:spPr>
        </p:pic>
        <p:sp>
          <p:nvSpPr>
            <p:cNvPr id="10" name="云形标注 9"/>
            <p:cNvSpPr/>
            <p:nvPr/>
          </p:nvSpPr>
          <p:spPr>
            <a:xfrm>
              <a:off x="13790" y="12279"/>
              <a:ext cx="1358" cy="1395"/>
            </a:xfrm>
            <a:prstGeom prst="cloudCallout">
              <a:avLst>
                <a:gd name="adj1" fmla="val -71060"/>
                <a:gd name="adj2" fmla="val 770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14146" y="12371"/>
              <a:ext cx="647" cy="1210"/>
            </a:xfrm>
            <a:prstGeom prst="rect">
              <a:avLst/>
            </a:prstGeom>
            <a:noFill/>
            <a:ln>
              <a:noFill/>
            </a:ln>
          </p:spPr>
          <p:txBody>
            <a:bodyPr wrap="square" rtlCol="0" anchor="t">
              <a:spAutoFit/>
            </a:bodyPr>
            <a:p>
              <a:pPr algn="ctr"/>
              <a:r>
                <a:rPr lang="zh-CN" altLang="en-US" sz="4400" b="1">
                  <a:solidFill>
                    <a:schemeClr val="tx1"/>
                  </a:solidFill>
                  <a:effectLst>
                    <a:outerShdw blurRad="38100" dist="19050" dir="2700000" algn="tl" rotWithShape="0">
                      <a:schemeClr val="dk1">
                        <a:alpha val="40000"/>
                      </a:schemeClr>
                    </a:outerShdw>
                  </a:effectLst>
                </a:rPr>
                <a:t>雨</a:t>
              </a:r>
              <a:endParaRPr lang="zh-CN" altLang="en-US" sz="4400" b="1">
                <a:solidFill>
                  <a:schemeClr val="tx1"/>
                </a:solidFill>
                <a:effectLst>
                  <a:outerShdw blurRad="38100" dist="19050" dir="2700000" algn="tl" rotWithShape="0">
                    <a:schemeClr val="dk1">
                      <a:alpha val="40000"/>
                    </a:schemeClr>
                  </a:outerShdw>
                </a:effectLst>
              </a:endParaRPr>
            </a:p>
          </p:txBody>
        </p:sp>
      </p:grpSp>
      <p:pic>
        <p:nvPicPr>
          <p:cNvPr id="4" name="图片 3" descr="千库网_剪纸风下雨云雨_元素编号12883430"/>
          <p:cNvPicPr>
            <a:picLocks noChangeAspect="1"/>
          </p:cNvPicPr>
          <p:nvPr>
            <p:custDataLst>
              <p:tags r:id="rId5"/>
            </p:custDataLst>
          </p:nvPr>
        </p:nvPicPr>
        <p:blipFill>
          <a:blip r:embed="rId4"/>
          <a:stretch>
            <a:fillRect/>
          </a:stretch>
        </p:blipFill>
        <p:spPr>
          <a:xfrm>
            <a:off x="0" y="1452245"/>
            <a:ext cx="2998470" cy="5133340"/>
          </a:xfrm>
          <a:prstGeom prst="rect">
            <a:avLst/>
          </a:prstGeom>
        </p:spPr>
      </p:pic>
      <p:pic>
        <p:nvPicPr>
          <p:cNvPr id="105" name="图片 104"/>
          <p:cNvPicPr/>
          <p:nvPr>
            <p:custDataLst>
              <p:tags r:id="rId6"/>
            </p:custDataLst>
          </p:nvPr>
        </p:nvPicPr>
        <p:blipFill>
          <a:blip r:embed="rId7" r:link="rId8">
            <a:clrChange>
              <a:clrFrom>
                <a:srgbClr val="FFFFFF">
                  <a:alpha val="100000"/>
                </a:srgbClr>
              </a:clrFrom>
              <a:clrTo>
                <a:srgbClr val="FFFFFF">
                  <a:alpha val="100000"/>
                  <a:alpha val="0"/>
                </a:srgbClr>
              </a:clrTo>
            </a:clrChange>
          </a:blip>
          <a:stretch>
            <a:fillRect/>
          </a:stretch>
        </p:blipFill>
        <p:spPr>
          <a:xfrm>
            <a:off x="622300" y="3976370"/>
            <a:ext cx="1579880" cy="2609215"/>
          </a:xfrm>
          <a:prstGeom prst="rect">
            <a:avLst/>
          </a:prstGeom>
          <a:noFill/>
          <a:ln w="9525">
            <a:noFill/>
          </a:ln>
        </p:spPr>
      </p:pic>
      <p:sp>
        <p:nvSpPr>
          <p:cNvPr id="6" name="矩形 5"/>
          <p:cNvSpPr/>
          <p:nvPr/>
        </p:nvSpPr>
        <p:spPr>
          <a:xfrm>
            <a:off x="760095" y="3865880"/>
            <a:ext cx="410845" cy="768350"/>
          </a:xfrm>
          <a:prstGeom prst="rect">
            <a:avLst/>
          </a:prstGeom>
          <a:noFill/>
          <a:ln>
            <a:noFill/>
          </a:ln>
        </p:spPr>
        <p:txBody>
          <a:bodyPr wrap="square" rtlCol="0" anchor="t">
            <a:spAutoFit/>
          </a:bodyPr>
          <a:p>
            <a:pPr algn="ctr"/>
            <a:r>
              <a:rPr lang="zh-CN" altLang="en-US" sz="4400" b="1">
                <a:solidFill>
                  <a:schemeClr val="tx1"/>
                </a:solidFill>
                <a:effectLst>
                  <a:outerShdw blurRad="38100" dist="19050" dir="2700000" algn="tl" rotWithShape="0">
                    <a:schemeClr val="dk1">
                      <a:alpha val="40000"/>
                    </a:schemeClr>
                  </a:outerShdw>
                </a:effectLst>
              </a:rPr>
              <a:t>雨</a:t>
            </a:r>
            <a:endParaRPr lang="zh-CN" altLang="en-US" sz="4400" b="1">
              <a:solidFill>
                <a:schemeClr val="tx1"/>
              </a:solidFill>
              <a:effectLst>
                <a:outerShdw blurRad="38100" dist="19050" dir="2700000" algn="tl" rotWithShape="0">
                  <a:schemeClr val="dk1">
                    <a:alpha val="40000"/>
                  </a:schemeClr>
                </a:outerShdw>
              </a:effectLst>
            </a:endParaRPr>
          </a:p>
        </p:txBody>
      </p:sp>
      <p:grpSp>
        <p:nvGrpSpPr>
          <p:cNvPr id="15" name="组合 14"/>
          <p:cNvGrpSpPr/>
          <p:nvPr/>
        </p:nvGrpSpPr>
        <p:grpSpPr>
          <a:xfrm>
            <a:off x="4222750" y="2365375"/>
            <a:ext cx="3039745" cy="3307080"/>
            <a:chOff x="6650" y="3725"/>
            <a:chExt cx="4787" cy="5208"/>
          </a:xfrm>
        </p:grpSpPr>
        <p:pic>
          <p:nvPicPr>
            <p:cNvPr id="106" name="图片 105"/>
            <p:cNvPicPr/>
            <p:nvPr/>
          </p:nvPicPr>
          <p:blipFill>
            <a:blip r:embed="rId9" r:link="rId10"/>
            <a:stretch>
              <a:fillRect/>
            </a:stretch>
          </p:blipFill>
          <p:spPr>
            <a:xfrm>
              <a:off x="6651" y="3725"/>
              <a:ext cx="4787" cy="5209"/>
            </a:xfrm>
            <a:prstGeom prst="rect">
              <a:avLst/>
            </a:prstGeom>
            <a:noFill/>
            <a:ln w="9525">
              <a:noFill/>
            </a:ln>
          </p:spPr>
        </p:pic>
        <p:sp>
          <p:nvSpPr>
            <p:cNvPr id="8" name="云形标注 7"/>
            <p:cNvSpPr/>
            <p:nvPr/>
          </p:nvSpPr>
          <p:spPr>
            <a:xfrm>
              <a:off x="6650" y="3830"/>
              <a:ext cx="1358" cy="1395"/>
            </a:xfrm>
            <a:prstGeom prst="cloudCallout">
              <a:avLst>
                <a:gd name="adj1" fmla="val 14384"/>
                <a:gd name="adj2" fmla="val 771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7006" y="3922"/>
              <a:ext cx="647" cy="1210"/>
            </a:xfrm>
            <a:prstGeom prst="rect">
              <a:avLst/>
            </a:prstGeom>
            <a:noFill/>
            <a:ln>
              <a:noFill/>
            </a:ln>
          </p:spPr>
          <p:txBody>
            <a:bodyPr wrap="square" rtlCol="0" anchor="t">
              <a:spAutoFit/>
            </a:bodyPr>
            <a:p>
              <a:pPr algn="ctr"/>
              <a:r>
                <a:rPr lang="zh-CN" altLang="en-US" sz="4400" b="1">
                  <a:solidFill>
                    <a:schemeClr val="tx1"/>
                  </a:solidFill>
                  <a:effectLst>
                    <a:outerShdw blurRad="38100" dist="19050" dir="2700000" algn="tl" rotWithShape="0">
                      <a:schemeClr val="dk1">
                        <a:alpha val="40000"/>
                      </a:schemeClr>
                    </a:outerShdw>
                  </a:effectLst>
                </a:rPr>
                <a:t>雨</a:t>
              </a:r>
              <a:endParaRPr lang="zh-CN" altLang="en-US" sz="4400" b="1">
                <a:solidFill>
                  <a:schemeClr val="tx1"/>
                </a:solidFill>
                <a:effectLst>
                  <a:outerShdw blurRad="38100" dist="19050" dir="2700000" algn="tl" rotWithShape="0">
                    <a:schemeClr val="dk1">
                      <a:alpha val="40000"/>
                    </a:schemeClr>
                  </a:outerShdw>
                </a:effectLst>
              </a:endParaRPr>
            </a:p>
          </p:txBody>
        </p:sp>
      </p:grpSp>
      <p:sp>
        <p:nvSpPr>
          <p:cNvPr id="80" name="矩形 79"/>
          <p:cNvSpPr/>
          <p:nvPr/>
        </p:nvSpPr>
        <p:spPr>
          <a:xfrm>
            <a:off x="952501" y="1322705"/>
            <a:ext cx="1407160" cy="829945"/>
          </a:xfrm>
          <a:prstGeom prst="rect">
            <a:avLst/>
          </a:prstGeom>
          <a:noFill/>
          <a:ln>
            <a:noFill/>
          </a:ln>
        </p:spPr>
        <p:txBody>
          <a:bodyPr wrap="none" rtlCol="0" anchor="t">
            <a:spAutoFit/>
          </a:bodyPr>
          <a:p>
            <a:pPr algn="ctr"/>
            <a:r>
              <a:rPr lang="zh-CN" sz="48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定义</a:t>
            </a:r>
            <a:endParaRPr lang="zh-CN" sz="48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p:txBody>
      </p:sp>
      <p:sp>
        <p:nvSpPr>
          <p:cNvPr id="13" name="矩形 12"/>
          <p:cNvSpPr/>
          <p:nvPr/>
        </p:nvSpPr>
        <p:spPr>
          <a:xfrm>
            <a:off x="5085081" y="1322705"/>
            <a:ext cx="1407160" cy="829945"/>
          </a:xfrm>
          <a:prstGeom prst="rect">
            <a:avLst/>
          </a:prstGeom>
          <a:noFill/>
          <a:ln>
            <a:noFill/>
          </a:ln>
        </p:spPr>
        <p:txBody>
          <a:bodyPr wrap="none" rtlCol="0" anchor="t">
            <a:spAutoFit/>
          </a:bodyPr>
          <a:p>
            <a:pPr algn="ctr"/>
            <a:r>
              <a:rPr lang="zh-CN" sz="48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保存</a:t>
            </a:r>
            <a:endParaRPr lang="zh-CN" sz="48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p:txBody>
      </p:sp>
      <p:sp>
        <p:nvSpPr>
          <p:cNvPr id="14" name="矩形 13"/>
          <p:cNvSpPr/>
          <p:nvPr/>
        </p:nvSpPr>
        <p:spPr>
          <a:xfrm>
            <a:off x="9444356" y="1322705"/>
            <a:ext cx="1407160" cy="829945"/>
          </a:xfrm>
          <a:prstGeom prst="rect">
            <a:avLst/>
          </a:prstGeom>
          <a:noFill/>
          <a:ln>
            <a:noFill/>
          </a:ln>
        </p:spPr>
        <p:txBody>
          <a:bodyPr wrap="none" rtlCol="0" anchor="t">
            <a:spAutoFit/>
          </a:bodyPr>
          <a:p>
            <a:pPr algn="ctr"/>
            <a:r>
              <a:rPr lang="zh-CN" sz="48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迁移</a:t>
            </a:r>
            <a:endParaRPr lang="zh-CN" sz="48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fade">
                                      <p:cBhvr>
                                        <p:cTn id="11" dur="500"/>
                                        <p:tgtEl>
                                          <p:spTgt spid="80"/>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0" grpId="0"/>
      <p:bldP spid="13" grpId="0"/>
      <p:bldP spid="14" grpId="0"/>
      <p:bldP spid="80" grpId="1"/>
      <p:bldP spid="13" grpId="1"/>
      <p:bldP spid="1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云形标注 7"/>
          <p:cNvSpPr/>
          <p:nvPr/>
        </p:nvSpPr>
        <p:spPr>
          <a:xfrm>
            <a:off x="-155575" y="3860800"/>
            <a:ext cx="9207500" cy="2857500"/>
          </a:xfrm>
          <a:prstGeom prst="cloudCallout">
            <a:avLst>
              <a:gd name="adj1" fmla="val 51748"/>
              <a:gd name="adj2" fmla="val 4077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690245" y="1924685"/>
            <a:ext cx="4812665" cy="583565"/>
          </a:xfrm>
          <a:prstGeom prst="rect">
            <a:avLst/>
          </a:prstGeom>
          <a:noFill/>
          <a:ln w="9525">
            <a:noFill/>
          </a:ln>
        </p:spPr>
        <p:txBody>
          <a:bodyPr wrap="square">
            <a:spAutoFit/>
          </a:bodyPr>
          <a:p>
            <a:pPr indent="0"/>
            <a:r>
              <a:rPr lang="zh-CN" sz="3200" b="0">
                <a:latin typeface="楷体" panose="02010609060101010101" charset="-122"/>
                <a:ea typeface="楷体" panose="02010609060101010101" charset="-122"/>
                <a:cs typeface="楷体" panose="02010609060101010101" charset="-122"/>
              </a:rPr>
              <a:t>语言是思维的</a:t>
            </a:r>
            <a:r>
              <a:rPr lang="zh-CN" sz="3200" b="0">
                <a:solidFill>
                  <a:srgbClr val="FF0000"/>
                </a:solidFill>
                <a:latin typeface="楷体" panose="02010609060101010101" charset="-122"/>
                <a:ea typeface="楷体" panose="02010609060101010101" charset="-122"/>
                <a:cs typeface="楷体" panose="02010609060101010101" charset="-122"/>
              </a:rPr>
              <a:t>必要</a:t>
            </a:r>
            <a:r>
              <a:rPr lang="zh-CN" sz="3200" b="0">
                <a:latin typeface="楷体" panose="02010609060101010101" charset="-122"/>
                <a:ea typeface="楷体" panose="02010609060101010101" charset="-122"/>
                <a:cs typeface="楷体" panose="02010609060101010101" charset="-122"/>
              </a:rPr>
              <a:t>工具。</a:t>
            </a:r>
            <a:endParaRPr lang="zh-CN" altLang="en-US" sz="3200" b="0">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5922645" y="1341120"/>
            <a:ext cx="4812665" cy="583565"/>
          </a:xfrm>
          <a:prstGeom prst="rect">
            <a:avLst/>
          </a:prstGeom>
          <a:noFill/>
          <a:ln w="9525">
            <a:noFill/>
          </a:ln>
        </p:spPr>
        <p:txBody>
          <a:bodyPr wrap="square">
            <a:spAutoFit/>
          </a:bodyPr>
          <a:p>
            <a:pPr indent="0"/>
            <a:r>
              <a:rPr lang="zh-CN" sz="3200" b="0">
                <a:solidFill>
                  <a:srgbClr val="FF0000"/>
                </a:solidFill>
                <a:latin typeface="楷体" panose="02010609060101010101" charset="-122"/>
                <a:ea typeface="楷体" panose="02010609060101010101" charset="-122"/>
                <a:cs typeface="楷体" panose="02010609060101010101" charset="-122"/>
              </a:rPr>
              <a:t>传递</a:t>
            </a:r>
            <a:r>
              <a:rPr lang="zh-CN" sz="3200" b="0">
                <a:latin typeface="楷体" panose="02010609060101010101" charset="-122"/>
                <a:ea typeface="楷体" panose="02010609060101010101" charset="-122"/>
                <a:cs typeface="楷体" panose="02010609060101010101" charset="-122"/>
              </a:rPr>
              <a:t>思维必需借助语言。</a:t>
            </a:r>
            <a:endParaRPr lang="zh-CN" sz="3200" b="0">
              <a:latin typeface="楷体" panose="02010609060101010101" charset="-122"/>
              <a:ea typeface="楷体" panose="02010609060101010101" charset="-122"/>
              <a:cs typeface="楷体" panose="02010609060101010101" charset="-122"/>
            </a:endParaRPr>
          </a:p>
        </p:txBody>
      </p:sp>
      <p:sp>
        <p:nvSpPr>
          <p:cNvPr id="5" name="左大括号 4"/>
          <p:cNvSpPr/>
          <p:nvPr/>
        </p:nvSpPr>
        <p:spPr>
          <a:xfrm>
            <a:off x="5285105" y="1536700"/>
            <a:ext cx="476250" cy="136017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08" name="文本框 107"/>
          <p:cNvSpPr txBox="1"/>
          <p:nvPr/>
        </p:nvSpPr>
        <p:spPr>
          <a:xfrm>
            <a:off x="5922645" y="2508250"/>
            <a:ext cx="5080000" cy="583565"/>
          </a:xfrm>
          <a:prstGeom prst="rect">
            <a:avLst/>
          </a:prstGeom>
          <a:noFill/>
          <a:ln w="9525">
            <a:noFill/>
          </a:ln>
        </p:spPr>
        <p:txBody>
          <a:bodyPr>
            <a:spAutoFit/>
          </a:bodyPr>
          <a:p>
            <a:pPr indent="0"/>
            <a:r>
              <a:rPr lang="zh-CN" sz="3200" b="0">
                <a:latin typeface="楷体" panose="02010609060101010101" charset="-122"/>
                <a:ea typeface="楷体" panose="02010609060101010101" charset="-122"/>
                <a:cs typeface="楷体" panose="02010609060101010101" charset="-122"/>
              </a:rPr>
              <a:t>语言</a:t>
            </a:r>
            <a:r>
              <a:rPr lang="zh-CN" sz="3200" b="0">
                <a:solidFill>
                  <a:srgbClr val="FF0000"/>
                </a:solidFill>
                <a:latin typeface="楷体" panose="02010609060101010101" charset="-122"/>
                <a:ea typeface="楷体" panose="02010609060101010101" charset="-122"/>
                <a:cs typeface="楷体" panose="02010609060101010101" charset="-122"/>
              </a:rPr>
              <a:t>促进</a:t>
            </a:r>
            <a:r>
              <a:rPr lang="zh-CN" sz="3200" b="0">
                <a:latin typeface="楷体" panose="02010609060101010101" charset="-122"/>
                <a:ea typeface="楷体" panose="02010609060101010101" charset="-122"/>
                <a:cs typeface="楷体" panose="02010609060101010101" charset="-122"/>
              </a:rPr>
              <a:t>思维的发展。</a:t>
            </a:r>
            <a:endParaRPr lang="zh-CN" sz="3200" b="0">
              <a:latin typeface="楷体" panose="02010609060101010101" charset="-122"/>
              <a:ea typeface="楷体" panose="02010609060101010101" charset="-122"/>
              <a:cs typeface="楷体" panose="02010609060101010101" charset="-122"/>
            </a:endParaRPr>
          </a:p>
        </p:txBody>
      </p:sp>
      <p:sp>
        <p:nvSpPr>
          <p:cNvPr id="6" name="文本框 5"/>
          <p:cNvSpPr txBox="1"/>
          <p:nvPr/>
        </p:nvSpPr>
        <p:spPr>
          <a:xfrm>
            <a:off x="574675" y="4090035"/>
            <a:ext cx="8065770" cy="2399665"/>
          </a:xfrm>
          <a:prstGeom prst="rect">
            <a:avLst/>
          </a:prstGeom>
          <a:noFill/>
          <a:ln w="9525">
            <a:noFill/>
          </a:ln>
        </p:spPr>
        <p:txBody>
          <a:bodyPr wrap="square">
            <a:spAutoFit/>
          </a:bodyPr>
          <a:p>
            <a:pPr indent="304800">
              <a:lnSpc>
                <a:spcPct val="150000"/>
              </a:lnSpc>
            </a:pPr>
            <a:r>
              <a:rPr lang="zh-CN" sz="2000" b="0">
                <a:latin typeface="Calibri" panose="020F0502020204030204" charset="0"/>
                <a:ea typeface="宋体" panose="02010600030101010101" pitchFamily="2" charset="-122"/>
              </a:rPr>
              <a:t>小节：深入理解语言对于思维的必要性，是让我们深切体会到我们小学阶段对于发展学生思维能力的基础性和重要性。因为在学校教育中，语言是学生学习的主要内容和工具。我们承担的语文学科的教学，承载了学生语言学习的重中之重。所以在日常教育、学科教学中扎实提高学生的语言能力，是为他们的思维发展奠定基石，扫清障碍。</a:t>
            </a:r>
            <a:endParaRPr lang="zh-CN" altLang="en-US" sz="2000" b="0">
              <a:latin typeface="Calibri" panose="020F0502020204030204" charset="0"/>
              <a:ea typeface="宋体" panose="02010600030101010101" pitchFamily="2" charset="-122"/>
            </a:endParaRPr>
          </a:p>
        </p:txBody>
      </p:sp>
      <p:sp>
        <p:nvSpPr>
          <p:cNvPr id="7" name="矩形 6"/>
          <p:cNvSpPr/>
          <p:nvPr/>
        </p:nvSpPr>
        <p:spPr>
          <a:xfrm>
            <a:off x="8012430" y="297180"/>
            <a:ext cx="4283075" cy="460375"/>
          </a:xfrm>
          <a:prstGeom prst="rect">
            <a:avLst/>
          </a:prstGeom>
          <a:noFill/>
          <a:ln>
            <a:noFill/>
          </a:ln>
        </p:spPr>
        <p:txBody>
          <a:bodyPr wrap="square" rtlCol="0" anchor="t">
            <a:spAutoFit/>
            <a:scene3d>
              <a:camera prst="orthographicFront"/>
              <a:lightRig rig="harsh" dir="t"/>
            </a:scene3d>
            <a:sp3d extrusionH="57150" prstMaterial="matte">
              <a:bevelT w="63500" h="12700" prst="angle"/>
              <a:contourClr>
                <a:schemeClr val="bg1">
                  <a:lumMod val="65000"/>
                </a:schemeClr>
              </a:contourClr>
            </a:sp3d>
          </a:bodyPr>
          <a:p>
            <a:pPr algn="ctr"/>
            <a:r>
              <a:rPr lang="zh-CN" sz="2400" b="1">
                <a:effectLst/>
                <a:latin typeface="楷体" panose="02010609060101010101" charset="-122"/>
                <a:ea typeface="楷体" panose="02010609060101010101" charset="-122"/>
                <a:sym typeface="+mn-ea"/>
              </a:rPr>
              <a:t>一、语言和思维的关系</a:t>
            </a:r>
            <a:endParaRPr lang="zh-CN" sz="2400" b="1">
              <a:solidFill>
                <a:schemeClr val="tx1"/>
              </a:solidFill>
              <a:effectLst/>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bldLvl="0" animBg="1"/>
      <p:bldP spid="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千库网_思考气泡气泡思考想法_元素编号11905594"/>
          <p:cNvPicPr>
            <a:picLocks noChangeAspect="1"/>
          </p:cNvPicPr>
          <p:nvPr/>
        </p:nvPicPr>
        <p:blipFill>
          <a:blip r:embed="rId1"/>
          <a:stretch>
            <a:fillRect/>
          </a:stretch>
        </p:blipFill>
        <p:spPr>
          <a:xfrm flipH="1">
            <a:off x="0" y="1206500"/>
            <a:ext cx="6858000" cy="5241925"/>
          </a:xfrm>
          <a:prstGeom prst="rect">
            <a:avLst/>
          </a:prstGeom>
        </p:spPr>
      </p:pic>
      <p:sp>
        <p:nvSpPr>
          <p:cNvPr id="7" name="矩形 6"/>
          <p:cNvSpPr/>
          <p:nvPr/>
        </p:nvSpPr>
        <p:spPr>
          <a:xfrm>
            <a:off x="7908925" y="282575"/>
            <a:ext cx="4283075" cy="460375"/>
          </a:xfrm>
          <a:prstGeom prst="rect">
            <a:avLst/>
          </a:prstGeom>
          <a:noFill/>
          <a:ln>
            <a:noFill/>
          </a:ln>
        </p:spPr>
        <p:txBody>
          <a:bodyPr wrap="square" rtlCol="0" anchor="t">
            <a:spAutoFit/>
            <a:scene3d>
              <a:camera prst="orthographicFront"/>
              <a:lightRig rig="harsh" dir="t"/>
            </a:scene3d>
            <a:sp3d extrusionH="57150" prstMaterial="matte">
              <a:bevelT w="63500" h="12700" prst="angle"/>
              <a:contourClr>
                <a:schemeClr val="bg1">
                  <a:lumMod val="65000"/>
                </a:schemeClr>
              </a:contourClr>
            </a:sp3d>
          </a:bodyPr>
          <a:p>
            <a:pPr algn="ctr"/>
            <a:r>
              <a:rPr lang="zh-CN" sz="2400" b="1">
                <a:effectLst/>
                <a:latin typeface="楷体" panose="02010609060101010101" charset="-122"/>
                <a:ea typeface="楷体" panose="02010609060101010101" charset="-122"/>
                <a:sym typeface="+mn-ea"/>
              </a:rPr>
              <a:t>二、语言在教育上的应用</a:t>
            </a:r>
            <a:endParaRPr lang="zh-CN" sz="2400" b="1">
              <a:effectLst/>
              <a:latin typeface="楷体" panose="02010609060101010101" charset="-122"/>
              <a:ea typeface="楷体" panose="02010609060101010101" charset="-122"/>
              <a:sym typeface="+mn-ea"/>
            </a:endParaRPr>
          </a:p>
        </p:txBody>
      </p:sp>
      <p:sp>
        <p:nvSpPr>
          <p:cNvPr id="8" name="文本框 7"/>
          <p:cNvSpPr txBox="1"/>
          <p:nvPr/>
        </p:nvSpPr>
        <p:spPr>
          <a:xfrm>
            <a:off x="1062990" y="2070100"/>
            <a:ext cx="4458970" cy="1568450"/>
          </a:xfrm>
          <a:prstGeom prst="rect">
            <a:avLst/>
          </a:prstGeom>
          <a:noFill/>
          <a:ln w="9525">
            <a:noFill/>
          </a:ln>
        </p:spPr>
        <p:txBody>
          <a:bodyPr wrap="square">
            <a:spAutoFit/>
          </a:bodyPr>
          <a:p>
            <a:pPr indent="0" fontAlgn="auto">
              <a:lnSpc>
                <a:spcPct val="150000"/>
              </a:lnSpc>
            </a:pPr>
            <a:r>
              <a:rPr sz="3200" b="0">
                <a:latin typeface="楷体" panose="02010609060101010101" charset="-122"/>
                <a:ea typeface="楷体" panose="02010609060101010101" charset="-122"/>
                <a:cs typeface="楷体" panose="02010609060101010101" charset="-122"/>
              </a:rPr>
              <a:t>1.语言的用途是什么？</a:t>
            </a:r>
            <a:endParaRPr sz="3200" b="0">
              <a:latin typeface="楷体" panose="02010609060101010101" charset="-122"/>
              <a:ea typeface="楷体" panose="02010609060101010101" charset="-122"/>
              <a:cs typeface="楷体" panose="02010609060101010101" charset="-122"/>
            </a:endParaRPr>
          </a:p>
          <a:p>
            <a:pPr indent="0" fontAlgn="auto">
              <a:lnSpc>
                <a:spcPct val="150000"/>
              </a:lnSpc>
            </a:pPr>
            <a:r>
              <a:rPr sz="3200" b="0">
                <a:latin typeface="楷体" panose="02010609060101010101" charset="-122"/>
                <a:ea typeface="楷体" panose="02010609060101010101" charset="-122"/>
                <a:cs typeface="楷体" panose="02010609060101010101" charset="-122"/>
              </a:rPr>
              <a:t>2.教育需要做些什么？</a:t>
            </a:r>
            <a:endParaRPr sz="3200" b="0">
              <a:latin typeface="楷体" panose="02010609060101010101" charset="-122"/>
              <a:ea typeface="楷体" panose="02010609060101010101" charset="-122"/>
              <a:cs typeface="楷体" panose="02010609060101010101" charset="-122"/>
            </a:endParaRPr>
          </a:p>
        </p:txBody>
      </p:sp>
      <p:pic>
        <p:nvPicPr>
          <p:cNvPr id="9" name="图片 8" descr="千库网_思考问题的男孩_元素编号12032171"/>
          <p:cNvPicPr>
            <a:picLocks noChangeAspect="1"/>
          </p:cNvPicPr>
          <p:nvPr/>
        </p:nvPicPr>
        <p:blipFill>
          <a:blip r:embed="rId2"/>
          <a:stretch>
            <a:fillRect/>
          </a:stretch>
        </p:blipFill>
        <p:spPr>
          <a:xfrm>
            <a:off x="100965" y="3947160"/>
            <a:ext cx="2731135" cy="27311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PLACING_PICTURE_USER_VIEWPORT" val="{&quot;height&quot;:10800,&quot;width&quot;:10321}"/>
</p:tagLst>
</file>

<file path=ppt/tags/tag64.xml><?xml version="1.0" encoding="utf-8"?>
<p:tagLst xmlns:p="http://schemas.openxmlformats.org/presentationml/2006/main">
  <p:tag name="KSO_WM_UNIT_PLACING_PICTURE_USER_VIEWPORT" val="{&quot;height&quot;:10800,&quot;width&quot;:10321}"/>
</p:tagLst>
</file>

<file path=ppt/tags/tag65.xml><?xml version="1.0" encoding="utf-8"?>
<p:tagLst xmlns:p="http://schemas.openxmlformats.org/presentationml/2006/main">
  <p:tag name="KSO_WM_UNIT_PLACING_PICTURE_USER_VIEWPORT" val="{&quot;height&quot;:5900,&quot;width&quot;:3790}"/>
</p:tagLst>
</file>

<file path=ppt/tags/tag66.xml><?xml version="1.0" encoding="utf-8"?>
<p:tagLst xmlns:p="http://schemas.openxmlformats.org/presentationml/2006/main">
  <p:tag name="ISPRING_PRESENTATION_TITLE" val="绿色创意世界阅读日模板"/>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1417</Words>
  <Application>WPS 演示</Application>
  <PresentationFormat>宽屏</PresentationFormat>
  <Paragraphs>135</Paragraphs>
  <Slides>14</Slides>
  <Notes>21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14</vt:i4>
      </vt:variant>
    </vt:vector>
  </HeadingPairs>
  <TitlesOfParts>
    <vt:vector size="23" baseType="lpstr">
      <vt:lpstr>Arial</vt:lpstr>
      <vt:lpstr>宋体</vt:lpstr>
      <vt:lpstr>Wingdings</vt:lpstr>
      <vt:lpstr>微软雅黑</vt:lpstr>
      <vt:lpstr>楷体</vt:lpstr>
      <vt:lpstr>Calibri</vt:lpstr>
      <vt:lpstr>字魂36号-正文宋楷</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绿色创意世界阅读日模板</dc:title>
  <dc:creator/>
  <cp:lastModifiedBy>梅梅</cp:lastModifiedBy>
  <cp:revision>115</cp:revision>
  <dcterms:created xsi:type="dcterms:W3CDTF">2019-06-19T02:08:00Z</dcterms:created>
  <dcterms:modified xsi:type="dcterms:W3CDTF">2021-07-31T16:30:01Z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2052-11.1.0.10667</vt:lpwstr>
  </property>
  <property fmtid="{D5CDD505-2E9C-101B-9397-08002B2CF9AE}" pid="3" name="ICV">
    <vt:lpwstr>176CFE16CAB44ED58A447B370123FE21</vt:lpwstr>
  </property>
</Properties>
</file>