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ov" ContentType="video/quicktime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</p:sldMasterIdLst>
  <p:sldIdLst>
    <p:sldId id="257" r:id="rId4"/>
    <p:sldId id="258" r:id="rId5"/>
    <p:sldId id="290" r:id="rId6"/>
    <p:sldId id="260" r:id="rId7"/>
    <p:sldId id="259" r:id="rId8"/>
    <p:sldId id="268" r:id="rId9"/>
    <p:sldId id="269" r:id="rId10"/>
    <p:sldId id="270" r:id="rId11"/>
    <p:sldId id="262" r:id="rId12"/>
    <p:sldId id="271" r:id="rId13"/>
    <p:sldId id="272" r:id="rId14"/>
    <p:sldId id="273" r:id="rId15"/>
    <p:sldId id="264" r:id="rId16"/>
    <p:sldId id="282" r:id="rId1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C2DC"/>
    <a:srgbClr val="0F80FF"/>
    <a:srgbClr val="0000FF"/>
    <a:srgbClr val="EEF3FA"/>
    <a:srgbClr val="FEE6EB"/>
    <a:srgbClr val="FDD8E0"/>
    <a:srgbClr val="FCBFCC"/>
    <a:srgbClr val="F4C8CD"/>
    <a:srgbClr val="EB96A1"/>
    <a:srgbClr val="E98A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3" autoAdjust="0"/>
    <p:restoredTop sz="94660"/>
  </p:normalViewPr>
  <p:slideViewPr>
    <p:cSldViewPr snapToGrid="0">
      <p:cViewPr>
        <p:scale>
          <a:sx n="75" d="100"/>
          <a:sy n="75" d="100"/>
        </p:scale>
        <p:origin x="-1950" y="-942"/>
      </p:cViewPr>
      <p:guideLst>
        <p:guide orient="horz" pos="212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hangye/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907704" y="6733864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行</a:t>
            </a:r>
            <a:r>
              <a:rPr lang="zh-CN" altLang="en-US" sz="100" dirty="0" smtClean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业</a:t>
            </a:r>
            <a:r>
              <a:rPr lang="en-US" altLang="zh-CN" sz="100" dirty="0" smtClean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 smtClean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http://www.1ppt.com/hangye/</a:t>
            </a:r>
            <a:endParaRPr lang="en-US" altLang="zh-CN" sz="100" dirty="0" smtClean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2E8E4-E48A-4505-81F4-0079BB1113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61A6A1-992E-4CAA-86FA-E61734BE4BB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hemeOverride" Target="../theme/themeOverride1.xml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hemeOverride" Target="../theme/themeOverride10.xml"/><Relationship Id="rId6" Type="http://schemas.openxmlformats.org/officeDocument/2006/relationships/image" Target="../media/image18.png"/><Relationship Id="rId5" Type="http://schemas.openxmlformats.org/officeDocument/2006/relationships/tags" Target="../tags/tag1.xml"/><Relationship Id="rId4" Type="http://schemas.microsoft.com/office/2007/relationships/media" Target="../media/media1.mov"/><Relationship Id="rId3" Type="http://schemas.openxmlformats.org/officeDocument/2006/relationships/video" Target="../media/media1.mov"/><Relationship Id="rId2" Type="http://schemas.openxmlformats.org/officeDocument/2006/relationships/image" Target="../media/image17.png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hemeOverride" Target="../theme/themeOverride11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hemeOverride" Target="../theme/themeOverride12.xml"/><Relationship Id="rId2" Type="http://schemas.openxmlformats.org/officeDocument/2006/relationships/image" Target="../media/image22.png"/><Relationship Id="rId1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hemeOverride" Target="../theme/themeOverride13.xml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hemeOverride" Target="../theme/themeOverride2.xml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hemeOverride" Target="../theme/themeOverride3.xml"/><Relationship Id="rId2" Type="http://schemas.openxmlformats.org/officeDocument/2006/relationships/image" Target="../media/image11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hemeOverride" Target="../theme/themeOverride4.xml"/><Relationship Id="rId2" Type="http://schemas.openxmlformats.org/officeDocument/2006/relationships/image" Target="../media/image12.pn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hemeOverride" Target="../theme/themeOverride5.xml"/><Relationship Id="rId2" Type="http://schemas.openxmlformats.org/officeDocument/2006/relationships/image" Target="../media/image13.jpe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hemeOverride" Target="../theme/themeOverride6.xml"/><Relationship Id="rId2" Type="http://schemas.openxmlformats.org/officeDocument/2006/relationships/image" Target="../media/image13.jpeg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hemeOverride" Target="../theme/themeOverride7.xml"/><Relationship Id="rId2" Type="http://schemas.openxmlformats.org/officeDocument/2006/relationships/image" Target="../media/image2.png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hemeOverride" Target="../theme/themeOverride8.xml"/><Relationship Id="rId2" Type="http://schemas.openxmlformats.org/officeDocument/2006/relationships/image" Target="../media/image15.png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hemeOverride" Target="../theme/themeOverride9.xml"/><Relationship Id="rId2" Type="http://schemas.openxmlformats.org/officeDocument/2006/relationships/image" Target="../media/image16.pn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40"/>
            <a:ext cx="12192000" cy="68579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5024449"/>
            <a:ext cx="12192000" cy="18335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872816" y="4421273"/>
            <a:ext cx="1723430" cy="150978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61230" y="876298"/>
            <a:ext cx="2126894" cy="314081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3614946" y="419873"/>
            <a:ext cx="964941" cy="64807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3116727" y="1471069"/>
            <a:ext cx="1723430" cy="93846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9815474" y="917221"/>
            <a:ext cx="2107283" cy="2962983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1292860" y="1689735"/>
            <a:ext cx="9336405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ln w="44450">
                  <a:noFill/>
                </a:ln>
                <a:solidFill>
                  <a:srgbClr val="0F80FF"/>
                </a:solidFill>
                <a:effectLst>
                  <a:outerShdw sx="96000" sy="96000" algn="ctr" rotWithShape="0">
                    <a:schemeClr val="bg1"/>
                  </a:outerShdw>
                </a:effectLst>
                <a:cs typeface="+mn-ea"/>
                <a:sym typeface="+mn-lt"/>
              </a:rPr>
              <a:t>口语交际</a:t>
            </a:r>
            <a:r>
              <a:rPr lang="zh-CN" altLang="en-US" sz="7200" dirty="0">
                <a:ln w="44450">
                  <a:noFill/>
                </a:ln>
                <a:solidFill>
                  <a:srgbClr val="0F80FF"/>
                </a:solidFill>
                <a:effectLst>
                  <a:outerShdw sx="96000" sy="96000" algn="ctr" rotWithShape="0">
                    <a:schemeClr val="bg1"/>
                  </a:outerShdw>
                </a:effectLst>
                <a:cs typeface="+mn-ea"/>
                <a:sym typeface="+mn-lt"/>
              </a:rPr>
              <a:t> </a:t>
            </a:r>
            <a:endParaRPr lang="zh-CN" altLang="en-US" sz="7200" dirty="0">
              <a:ln w="44450">
                <a:noFill/>
              </a:ln>
              <a:solidFill>
                <a:srgbClr val="0F80FF"/>
              </a:solidFill>
              <a:effectLst>
                <a:outerShdw sx="96000" sy="96000" algn="ctr" rotWithShape="0">
                  <a:schemeClr val="bg1"/>
                </a:outerShdw>
              </a:effectLst>
              <a:cs typeface="+mn-ea"/>
              <a:sym typeface="+mn-lt"/>
            </a:endParaRPr>
          </a:p>
          <a:p>
            <a:pPr algn="ctr"/>
            <a:r>
              <a:rPr lang="zh-CN" altLang="en-US" sz="8800" b="1" dirty="0">
                <a:ln w="44450">
                  <a:noFill/>
                </a:ln>
                <a:solidFill>
                  <a:schemeClr val="tx1"/>
                </a:solidFill>
                <a:effectLst>
                  <a:outerShdw sx="96000" sy="96000" algn="ctr" rotWithShape="0">
                    <a:schemeClr val="bg1"/>
                  </a:outerShdw>
                </a:effectLst>
                <a:latin typeface="楷体" charset="0"/>
                <a:ea typeface="楷体" charset="0"/>
                <a:cs typeface="+mn-ea"/>
                <a:sym typeface="+mn-lt"/>
              </a:rPr>
              <a:t>我们做朋友</a:t>
            </a:r>
            <a:endParaRPr lang="zh-CN" altLang="en-US" sz="8800" b="1" dirty="0">
              <a:ln w="44450">
                <a:noFill/>
              </a:ln>
              <a:solidFill>
                <a:schemeClr val="tx1"/>
              </a:solidFill>
              <a:effectLst>
                <a:outerShdw sx="96000" sy="96000" algn="ctr" rotWithShape="0">
                  <a:schemeClr val="bg1"/>
                </a:outerShdw>
              </a:effectLst>
              <a:latin typeface="楷体" charset="0"/>
              <a:ea typeface="楷体" charset="0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4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2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5025035"/>
            <a:ext cx="12192000" cy="1833510"/>
          </a:xfrm>
          <a:prstGeom prst="rect">
            <a:avLst/>
          </a:prstGeom>
        </p:spPr>
      </p:pic>
      <p:sp>
        <p:nvSpPr>
          <p:cNvPr id="16" name="文本框 39"/>
          <p:cNvSpPr txBox="1"/>
          <p:nvPr/>
        </p:nvSpPr>
        <p:spPr>
          <a:xfrm>
            <a:off x="348615" y="480060"/>
            <a:ext cx="1149477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cs typeface="+mn-ea"/>
                <a:sym typeface="+mn-lt"/>
              </a:rPr>
              <a:t>游戏——找朋友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60C2DC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charset="0"/>
                <a:ea typeface="楷体" charset="0"/>
                <a:cs typeface="+mn-ea"/>
                <a:sym typeface="+mn-lt"/>
              </a:rPr>
              <a:t>交友小贴士：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楷体" charset="0"/>
              <a:ea typeface="楷体" charset="0"/>
              <a:cs typeface="+mn-ea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charset="0"/>
              <a:ea typeface="楷体" charset="0"/>
              <a:cs typeface="楷体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charset="0"/>
                <a:ea typeface="楷体" charset="0"/>
                <a:cs typeface="楷体" charset="0"/>
                <a:sym typeface="+mn-lt"/>
              </a:rPr>
              <a:t>1、和你最想认识的同学交朋友，如果他面前人多，请你等一等；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charset="0"/>
              <a:ea typeface="楷体" charset="0"/>
              <a:cs typeface="楷体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charset="0"/>
                <a:ea typeface="楷体" charset="0"/>
                <a:cs typeface="楷体" charset="0"/>
                <a:sym typeface="+mn-lt"/>
              </a:rPr>
              <a:t>2、去身边没有人的同学面前，主动和他交朋友；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charset="0"/>
              <a:ea typeface="楷体" charset="0"/>
              <a:cs typeface="楷体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charset="0"/>
                <a:ea typeface="楷体" charset="0"/>
                <a:cs typeface="楷体" charset="0"/>
                <a:sym typeface="+mn-lt"/>
              </a:rPr>
              <a:t>3、音乐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charset="0"/>
                <a:ea typeface="楷体" charset="0"/>
                <a:cs typeface="楷体" charset="0"/>
                <a:sym typeface="+mn-lt"/>
              </a:rPr>
              <a:t>一停，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charset="0"/>
                <a:ea typeface="楷体" charset="0"/>
                <a:cs typeface="楷体" charset="0"/>
                <a:sym typeface="+mn-lt"/>
              </a:rPr>
              <a:t>就请回到座位。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charset="0"/>
              <a:ea typeface="楷体" charset="0"/>
              <a:cs typeface="楷体" charset="0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959850" y="3827145"/>
            <a:ext cx="3232150" cy="3364230"/>
          </a:xfrm>
          <a:prstGeom prst="rect">
            <a:avLst/>
          </a:prstGeom>
        </p:spPr>
      </p:pic>
      <p:pic>
        <p:nvPicPr>
          <p:cNvPr id="3" name="10月17日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678670" y="6297930"/>
            <a:ext cx="2292350" cy="4406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20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5025035"/>
            <a:ext cx="12192000" cy="1833510"/>
          </a:xfrm>
          <a:prstGeom prst="rect">
            <a:avLst/>
          </a:prstGeom>
        </p:spPr>
      </p:pic>
      <p:sp>
        <p:nvSpPr>
          <p:cNvPr id="16" name="文本框 39"/>
          <p:cNvSpPr txBox="1"/>
          <p:nvPr/>
        </p:nvSpPr>
        <p:spPr>
          <a:xfrm>
            <a:off x="758825" y="669290"/>
            <a:ext cx="10956290" cy="3907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cs typeface="+mn-ea"/>
                <a:sym typeface="+mn-lt"/>
              </a:rPr>
              <a:t>活动六：秀出你的好朋友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60C2DC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楷体" charset="0"/>
              <a:ea typeface="楷体" charset="0"/>
              <a:cs typeface="楷体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charset="0"/>
                <a:ea typeface="楷体" charset="0"/>
                <a:cs typeface="楷体" charset="0"/>
                <a:sym typeface="+mn-lt"/>
              </a:rPr>
              <a:t>     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charset="0"/>
                <a:ea typeface="楷体" charset="0"/>
                <a:cs typeface="楷体" charset="0"/>
                <a:sym typeface="+mn-lt"/>
              </a:rPr>
              <a:t> 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charset="0"/>
                <a:ea typeface="楷体" charset="0"/>
                <a:cs typeface="楷体" charset="0"/>
                <a:sym typeface="+mn-lt"/>
              </a:rPr>
              <a:t>评价标准：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楷体" charset="0"/>
              <a:ea typeface="楷体" charset="0"/>
              <a:cs typeface="楷体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charset="0"/>
                <a:ea typeface="楷体" charset="0"/>
                <a:cs typeface="楷体" charset="0"/>
                <a:sym typeface="+mn-lt"/>
              </a:rPr>
              <a:t>     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charset="0"/>
                <a:ea typeface="楷体" charset="0"/>
                <a:cs typeface="楷体" charset="0"/>
                <a:sym typeface="+mn-lt"/>
              </a:rPr>
              <a:t>主动聊天  兴趣爱好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charset="0"/>
              <a:ea typeface="楷体" charset="0"/>
              <a:cs typeface="楷体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charset="0"/>
                <a:ea typeface="楷体" charset="0"/>
                <a:cs typeface="楷体" charset="0"/>
                <a:sym typeface="+mn-lt"/>
              </a:rPr>
              <a:t>     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charset="0"/>
                <a:ea typeface="楷体" charset="0"/>
                <a:cs typeface="楷体" charset="0"/>
                <a:sym typeface="+mn-lt"/>
              </a:rPr>
              <a:t>自我介绍 看着对方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charset="0"/>
              <a:ea typeface="楷体" charset="0"/>
              <a:cs typeface="楷体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charset="0"/>
                <a:ea typeface="楷体" charset="0"/>
                <a:cs typeface="楷体" charset="0"/>
                <a:sym typeface="+mn-lt"/>
              </a:rPr>
              <a:t>     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charset="0"/>
                <a:ea typeface="楷体" charset="0"/>
                <a:cs typeface="楷体" charset="0"/>
                <a:sym typeface="+mn-lt"/>
              </a:rPr>
              <a:t>真诚礼貌  面带微笑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charset="0"/>
              <a:ea typeface="楷体" charset="0"/>
              <a:cs typeface="楷体" charset="0"/>
              <a:sym typeface="+mn-lt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8077200" y="3886835"/>
            <a:ext cx="3937000" cy="2736215"/>
            <a:chOff x="1471612" y="1662112"/>
            <a:chExt cx="5057775" cy="3533775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71612" y="1662112"/>
              <a:ext cx="5057775" cy="3533775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738687" y="2741805"/>
              <a:ext cx="900113" cy="1577341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2445544" y="2702683"/>
              <a:ext cx="1169534" cy="1697404"/>
            </a:xfrm>
            <a:prstGeom prst="rect">
              <a:avLst/>
            </a:prstGeom>
          </p:spPr>
        </p:pic>
      </p:grpSp>
      <p:sp>
        <p:nvSpPr>
          <p:cNvPr id="4" name="五角星 3"/>
          <p:cNvSpPr/>
          <p:nvPr/>
        </p:nvSpPr>
        <p:spPr>
          <a:xfrm>
            <a:off x="911860" y="2520315"/>
            <a:ext cx="509270" cy="509905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五角星 4"/>
          <p:cNvSpPr/>
          <p:nvPr/>
        </p:nvSpPr>
        <p:spPr>
          <a:xfrm>
            <a:off x="911860" y="3203575"/>
            <a:ext cx="509270" cy="509905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五角星 5"/>
          <p:cNvSpPr/>
          <p:nvPr/>
        </p:nvSpPr>
        <p:spPr>
          <a:xfrm>
            <a:off x="911860" y="3886835"/>
            <a:ext cx="509270" cy="509905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sp>
        <p:nvSpPr>
          <p:cNvPr id="16" name="文本框 39"/>
          <p:cNvSpPr txBox="1"/>
          <p:nvPr/>
        </p:nvSpPr>
        <p:spPr>
          <a:xfrm>
            <a:off x="492125" y="848360"/>
            <a:ext cx="10918190" cy="3107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cs typeface="+mn-ea"/>
                <a:sym typeface="+mn-lt"/>
              </a:rPr>
              <a:t>活动七：认一认，我交更多新朋友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60C2DC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charset="0"/>
              <a:ea typeface="楷体" charset="0"/>
              <a:cs typeface="+mn-ea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charset="0"/>
              <a:ea typeface="楷体" charset="0"/>
              <a:cs typeface="+mn-ea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charset="0"/>
                <a:ea typeface="楷体" charset="0"/>
                <a:cs typeface="+mn-ea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charset="0"/>
                <a:ea typeface="楷体" charset="0"/>
                <a:cs typeface="+mn-ea"/>
                <a:sym typeface="+mn-lt"/>
              </a:rPr>
              <a:t>       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charset="0"/>
                <a:ea typeface="楷体" charset="0"/>
                <a:cs typeface="+mn-ea"/>
                <a:sym typeface="+mn-lt"/>
              </a:rPr>
              <a:t>生活中，除了老师和同学，你还想和谁交朋友？你会怎么交朋友？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charset="0"/>
              <a:ea typeface="楷体" charset="0"/>
              <a:cs typeface="+mn-ea"/>
              <a:sym typeface="+mn-lt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1040" y="4551680"/>
            <a:ext cx="3870960" cy="23298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sp>
        <p:nvSpPr>
          <p:cNvPr id="16" name="文本框 39"/>
          <p:cNvSpPr txBox="1"/>
          <p:nvPr/>
        </p:nvSpPr>
        <p:spPr>
          <a:xfrm>
            <a:off x="1333500" y="1042035"/>
            <a:ext cx="976122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3600" b="1" u="none" strike="noStrike" kern="1200" cap="none" spc="0" normalizeH="0" baseline="0" noProof="0" dirty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cs typeface="+mn-ea"/>
                <a:sym typeface="+mn-lt"/>
              </a:rPr>
              <a:t>课后作业：</a:t>
            </a:r>
            <a:endParaRPr kumimoji="0" sz="3600" b="1" u="none" strike="noStrike" kern="1200" cap="none" spc="0" normalizeH="0" baseline="0" noProof="0" dirty="0">
              <a:ln>
                <a:noFill/>
              </a:ln>
              <a:solidFill>
                <a:srgbClr val="60C2DC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3600" b="1" u="none" strike="noStrike" kern="1200" cap="none" spc="0" normalizeH="0" baseline="0" noProof="0" dirty="0">
              <a:ln>
                <a:noFill/>
              </a:ln>
              <a:solidFill>
                <a:srgbClr val="60C2DC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44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charset="0"/>
                <a:ea typeface="楷体" charset="0"/>
                <a:cs typeface="+mn-ea"/>
                <a:sym typeface="+mn-lt"/>
              </a:rPr>
              <a:t>下课后，请和其他同学继续聊天，交更多朋友。</a:t>
            </a:r>
            <a:endParaRPr kumimoji="0" sz="4400" b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charset="0"/>
              <a:ea typeface="楷体" charset="0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40"/>
            <a:ext cx="12192000" cy="68579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5024449"/>
            <a:ext cx="12192000" cy="18335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872816" y="4421273"/>
            <a:ext cx="1723430" cy="150978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61230" y="876298"/>
            <a:ext cx="2126894" cy="314081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3614946" y="419873"/>
            <a:ext cx="964941" cy="64807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3116727" y="1471069"/>
            <a:ext cx="1723430" cy="93846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9815474" y="917221"/>
            <a:ext cx="2107283" cy="2962983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1546833" y="2581708"/>
            <a:ext cx="90983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800" dirty="0" smtClean="0">
                <a:ln w="44450">
                  <a:noFill/>
                </a:ln>
                <a:solidFill>
                  <a:srgbClr val="D679B3"/>
                </a:solidFill>
                <a:effectLst>
                  <a:outerShdw sx="96000" sy="96000" algn="ctr" rotWithShape="0">
                    <a:srgbClr val="FFFFFF"/>
                  </a:outerShdw>
                </a:effectLst>
                <a:cs typeface="+mn-ea"/>
                <a:sym typeface="+mn-lt"/>
              </a:rPr>
              <a:t>谢谢</a:t>
            </a:r>
            <a:r>
              <a:rPr lang="zh-CN" altLang="en-US" sz="8800" dirty="0" smtClean="0">
                <a:ln w="44450">
                  <a:noFill/>
                </a:ln>
                <a:solidFill>
                  <a:srgbClr val="E98A96"/>
                </a:solidFill>
                <a:effectLst>
                  <a:outerShdw sx="96000" sy="96000" algn="ctr" rotWithShape="0">
                    <a:srgbClr val="FFFFFF"/>
                  </a:outerShdw>
                </a:effectLst>
                <a:cs typeface="+mn-ea"/>
                <a:sym typeface="+mn-lt"/>
              </a:rPr>
              <a:t>观看</a:t>
            </a:r>
            <a:endParaRPr lang="zh-CN" altLang="en-US" sz="8800" dirty="0">
              <a:ln w="44450">
                <a:noFill/>
              </a:ln>
              <a:solidFill>
                <a:srgbClr val="60C2DC"/>
              </a:solidFill>
              <a:effectLst>
                <a:outerShdw sx="96000" sy="96000" algn="ctr" rotWithShape="0">
                  <a:srgbClr val="FFFFFF"/>
                </a:outerShdw>
              </a:effectLst>
              <a:cs typeface="+mn-ea"/>
              <a:sym typeface="+mn-lt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238901" y="4375658"/>
            <a:ext cx="37141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92D050"/>
                </a:solidFill>
                <a:cs typeface="+mn-ea"/>
                <a:sym typeface="+mn-lt"/>
              </a:rPr>
              <a:t>新学期 </a:t>
            </a:r>
            <a:r>
              <a:rPr lang="en-US" altLang="zh-CN" sz="2000" dirty="0">
                <a:solidFill>
                  <a:srgbClr val="92D050"/>
                </a:solidFill>
                <a:cs typeface="+mn-ea"/>
                <a:sym typeface="+mn-lt"/>
              </a:rPr>
              <a:t>/ </a:t>
            </a:r>
            <a:r>
              <a:rPr lang="zh-CN" altLang="en-US" sz="2000" dirty="0">
                <a:solidFill>
                  <a:srgbClr val="92D050"/>
                </a:solidFill>
                <a:cs typeface="+mn-ea"/>
                <a:sym typeface="+mn-lt"/>
              </a:rPr>
              <a:t>家长会 </a:t>
            </a:r>
            <a:r>
              <a:rPr lang="en-US" altLang="zh-CN" sz="2000" dirty="0">
                <a:solidFill>
                  <a:srgbClr val="92D050"/>
                </a:solidFill>
                <a:cs typeface="+mn-ea"/>
                <a:sym typeface="+mn-lt"/>
              </a:rPr>
              <a:t>/ </a:t>
            </a:r>
            <a:r>
              <a:rPr lang="zh-CN" altLang="en-US" sz="2000" dirty="0">
                <a:solidFill>
                  <a:srgbClr val="92D050"/>
                </a:solidFill>
                <a:cs typeface="+mn-ea"/>
                <a:sym typeface="+mn-lt"/>
              </a:rPr>
              <a:t>班会活动</a:t>
            </a:r>
            <a:endParaRPr lang="zh-CN" altLang="en-US" sz="2000" dirty="0">
              <a:solidFill>
                <a:srgbClr val="92D050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212725" y="320675"/>
            <a:ext cx="11870690" cy="656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sp>
        <p:nvSpPr>
          <p:cNvPr id="27" name="文本框 39"/>
          <p:cNvSpPr txBox="1"/>
          <p:nvPr/>
        </p:nvSpPr>
        <p:spPr>
          <a:xfrm>
            <a:off x="930910" y="789940"/>
            <a:ext cx="677291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1</a:t>
            </a:r>
            <a:r>
              <a:rPr kumimoji="0" lang="zh-CN" altLang="en-US" sz="3600" b="1" u="none" strike="noStrike" kern="1200" cap="none" spc="0" normalizeH="0" baseline="0" noProof="0" dirty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cs typeface="+mn-ea"/>
                <a:sym typeface="+mn-lt"/>
              </a:rPr>
              <a:t>活动一：看一看，认识新同学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请输入标题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2" name="图片 1" descr="IMG_60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5035" y="1472565"/>
            <a:ext cx="7926070" cy="5945505"/>
          </a:xfrm>
          <a:prstGeom prst="rect">
            <a:avLst/>
          </a:prstGeom>
        </p:spPr>
      </p:pic>
      <p:pic>
        <p:nvPicPr>
          <p:cNvPr id="3" name="图片 2" descr="/Users/apple/Desktop/IMG_2478.JPGIMG_247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185353" y="1456055"/>
            <a:ext cx="7925435" cy="59442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sp>
        <p:nvSpPr>
          <p:cNvPr id="16" name="文本框 39"/>
          <p:cNvSpPr txBox="1"/>
          <p:nvPr/>
        </p:nvSpPr>
        <p:spPr>
          <a:xfrm>
            <a:off x="537845" y="612775"/>
            <a:ext cx="90881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cs typeface="+mn-ea"/>
                <a:sym typeface="+mn-lt"/>
              </a:rPr>
              <a:t>活动二：说一说，这是我的好朋友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60C2DC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4466225"/>
            <a:ext cx="6191250" cy="2535650"/>
          </a:xfrm>
          <a:prstGeom prst="rect">
            <a:avLst/>
          </a:prstGeom>
        </p:spPr>
      </p:pic>
      <p:sp>
        <p:nvSpPr>
          <p:cNvPr id="9" name="iṣ1ïďè"/>
          <p:cNvSpPr/>
          <p:nvPr/>
        </p:nvSpPr>
        <p:spPr>
          <a:xfrm>
            <a:off x="802640" y="2344420"/>
            <a:ext cx="11945620" cy="161671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4400" b="1">
                <a:solidFill>
                  <a:sysClr val="windowText" lastClr="000000"/>
                </a:solidFill>
                <a:latin typeface="楷体" charset="0"/>
                <a:ea typeface="楷体" charset="0"/>
                <a:cs typeface="+mn-ea"/>
                <a:sym typeface="+mn-lt"/>
              </a:rPr>
              <a:t>我的好朋友是（</a:t>
            </a:r>
            <a:r>
              <a:rPr lang="en-US" altLang="zh-CN" sz="4400" b="1">
                <a:solidFill>
                  <a:sysClr val="windowText" lastClr="000000"/>
                </a:solidFill>
                <a:latin typeface="楷体" charset="0"/>
                <a:ea typeface="楷体" charset="0"/>
                <a:cs typeface="+mn-ea"/>
                <a:sym typeface="+mn-lt"/>
              </a:rPr>
              <a:t>       </a:t>
            </a:r>
            <a:r>
              <a:rPr lang="zh-CN" altLang="en-US" sz="4400" b="1">
                <a:solidFill>
                  <a:sysClr val="windowText" lastClr="000000"/>
                </a:solidFill>
                <a:latin typeface="楷体" charset="0"/>
                <a:ea typeface="楷体" charset="0"/>
                <a:cs typeface="+mn-ea"/>
                <a:sym typeface="+mn-lt"/>
              </a:rPr>
              <a:t>），我们一起（</a:t>
            </a:r>
            <a:r>
              <a:rPr lang="en-US" altLang="zh-CN" sz="4400" b="1">
                <a:solidFill>
                  <a:sysClr val="windowText" lastClr="000000"/>
                </a:solidFill>
                <a:latin typeface="楷体" charset="0"/>
                <a:ea typeface="楷体" charset="0"/>
                <a:cs typeface="+mn-ea"/>
                <a:sym typeface="+mn-lt"/>
              </a:rPr>
              <a:t>         </a:t>
            </a:r>
            <a:r>
              <a:rPr lang="zh-CN" altLang="en-US" sz="4400" b="1">
                <a:solidFill>
                  <a:sysClr val="windowText" lastClr="000000"/>
                </a:solidFill>
                <a:latin typeface="楷体" charset="0"/>
                <a:ea typeface="楷体" charset="0"/>
                <a:cs typeface="+mn-ea"/>
                <a:sym typeface="+mn-lt"/>
              </a:rPr>
              <a:t>）。</a:t>
            </a:r>
            <a:endParaRPr lang="zh-CN" altLang="en-US" sz="4400" b="1">
              <a:solidFill>
                <a:sysClr val="windowText" lastClr="000000"/>
              </a:solidFill>
              <a:latin typeface="楷体" charset="0"/>
              <a:ea typeface="楷体" charset="0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sp>
        <p:nvSpPr>
          <p:cNvPr id="16" name="文本框 39"/>
          <p:cNvSpPr txBox="1"/>
          <p:nvPr/>
        </p:nvSpPr>
        <p:spPr>
          <a:xfrm>
            <a:off x="917575" y="763270"/>
            <a:ext cx="985075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cs typeface="+mn-ea"/>
                <a:sym typeface="+mn-lt"/>
              </a:rPr>
              <a:t>活动三：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60C2DC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60C2DC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60C2DC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cs typeface="+mn-ea"/>
                <a:sym typeface="+mn-lt"/>
              </a:rPr>
              <a:t>               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+mn-ea"/>
                <a:sym typeface="+mn-lt"/>
              </a:rPr>
              <a:t>看插图，说说交友小窍门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8842" y="4219855"/>
            <a:ext cx="4943475" cy="2638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pic>
        <p:nvPicPr>
          <p:cNvPr id="2" name="图片 1" descr="IMG_92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7510" y="0"/>
            <a:ext cx="5756910" cy="6446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51645" y="6467164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行</a:t>
            </a:r>
            <a:r>
              <a:rPr lang="zh-CN" altLang="en-US" sz="100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业</a:t>
            </a:r>
            <a:r>
              <a:rPr lang="en-US" altLang="zh-CN" sz="100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PPT</a:t>
            </a:r>
            <a:r>
              <a:rPr lang="zh-CN" altLang="en-US" sz="100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模板</a:t>
            </a: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http://www.1ppt.com/hangye/</a:t>
            </a:r>
            <a:endParaRPr lang="en-US" altLang="zh-CN" sz="100" dirty="0" smtClean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67740" y="2395855"/>
            <a:ext cx="140335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48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表情</a:t>
            </a:r>
            <a:endParaRPr lang="zh-CN" altLang="en-US" sz="4800" b="1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pPr algn="l"/>
            <a:r>
              <a:rPr lang="zh-CN" altLang="en-US" sz="48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动作</a:t>
            </a:r>
            <a:endParaRPr lang="zh-CN" altLang="en-US" sz="4800" b="1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</p:txBody>
      </p:sp>
      <p:pic>
        <p:nvPicPr>
          <p:cNvPr id="2" name="图片 1" descr="IMG_92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8105" y="-43180"/>
            <a:ext cx="5756910" cy="6446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2575" y="285750"/>
            <a:ext cx="11626850" cy="659574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sp>
        <p:nvSpPr>
          <p:cNvPr id="9" name="iṣ1ïďè"/>
          <p:cNvSpPr/>
          <p:nvPr/>
        </p:nvSpPr>
        <p:spPr>
          <a:xfrm>
            <a:off x="2947670" y="665480"/>
            <a:ext cx="6297295" cy="453453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5400" b="1">
                <a:solidFill>
                  <a:srgbClr val="0F80FF"/>
                </a:solidFill>
                <a:latin typeface="楷体" charset="0"/>
                <a:ea typeface="楷体" charset="0"/>
                <a:cs typeface="+mn-ea"/>
                <a:sym typeface="+mn-lt"/>
              </a:rPr>
              <a:t>交友歌</a:t>
            </a:r>
            <a:endParaRPr lang="zh-CN" altLang="en-US" sz="5400" b="1">
              <a:solidFill>
                <a:srgbClr val="0F80FF"/>
              </a:solidFill>
              <a:latin typeface="楷体" charset="0"/>
              <a:ea typeface="楷体" charset="0"/>
              <a:cs typeface="+mn-ea"/>
              <a:sym typeface="+mn-lt"/>
            </a:endParaRPr>
          </a:p>
          <a:p>
            <a:pPr algn="ctr">
              <a:lnSpc>
                <a:spcPct val="120000"/>
              </a:lnSpc>
            </a:pPr>
            <a:r>
              <a:rPr lang="zh-CN" altLang="en-US" sz="5400" b="1">
                <a:solidFill>
                  <a:sysClr val="windowText" lastClr="000000"/>
                </a:solidFill>
                <a:latin typeface="楷体" charset="0"/>
                <a:ea typeface="楷体" charset="0"/>
                <a:cs typeface="+mn-ea"/>
                <a:sym typeface="+mn-lt"/>
              </a:rPr>
              <a:t>自我介绍要微笑</a:t>
            </a:r>
            <a:endParaRPr lang="zh-CN" altLang="en-US" sz="5400" b="1">
              <a:solidFill>
                <a:sysClr val="windowText" lastClr="000000"/>
              </a:solidFill>
              <a:latin typeface="楷体" charset="0"/>
              <a:ea typeface="楷体" charset="0"/>
              <a:cs typeface="+mn-ea"/>
              <a:sym typeface="+mn-lt"/>
            </a:endParaRPr>
          </a:p>
          <a:p>
            <a:pPr algn="ctr">
              <a:lnSpc>
                <a:spcPct val="120000"/>
              </a:lnSpc>
            </a:pPr>
            <a:r>
              <a:rPr lang="zh-CN" altLang="en-US" sz="5400" b="1">
                <a:solidFill>
                  <a:sysClr val="windowText" lastClr="000000"/>
                </a:solidFill>
                <a:latin typeface="楷体" charset="0"/>
                <a:ea typeface="楷体" charset="0"/>
                <a:cs typeface="+mn-ea"/>
                <a:sym typeface="+mn-lt"/>
              </a:rPr>
              <a:t>看着对方眼神聊</a:t>
            </a:r>
            <a:endParaRPr lang="zh-CN" altLang="en-US" sz="5400" b="1">
              <a:solidFill>
                <a:sysClr val="windowText" lastClr="000000"/>
              </a:solidFill>
              <a:latin typeface="楷体" charset="0"/>
              <a:ea typeface="楷体" charset="0"/>
              <a:cs typeface="+mn-ea"/>
              <a:sym typeface="+mn-lt"/>
            </a:endParaRPr>
          </a:p>
          <a:p>
            <a:pPr algn="ctr">
              <a:lnSpc>
                <a:spcPct val="120000"/>
              </a:lnSpc>
            </a:pPr>
            <a:r>
              <a:rPr lang="zh-CN" altLang="en-US" sz="5400" b="1">
                <a:solidFill>
                  <a:sysClr val="windowText" lastClr="000000"/>
                </a:solidFill>
                <a:latin typeface="楷体" charset="0"/>
                <a:ea typeface="楷体" charset="0"/>
                <a:cs typeface="+mn-ea"/>
                <a:sym typeface="+mn-lt"/>
              </a:rPr>
              <a:t>主动邀请不能少</a:t>
            </a:r>
            <a:endParaRPr lang="zh-CN" altLang="en-US" sz="5400" b="1">
              <a:solidFill>
                <a:sysClr val="windowText" lastClr="000000"/>
              </a:solidFill>
              <a:latin typeface="楷体" charset="0"/>
              <a:ea typeface="楷体" charset="0"/>
              <a:cs typeface="+mn-ea"/>
              <a:sym typeface="+mn-lt"/>
            </a:endParaRPr>
          </a:p>
          <a:p>
            <a:pPr algn="ctr">
              <a:lnSpc>
                <a:spcPct val="120000"/>
              </a:lnSpc>
            </a:pPr>
            <a:r>
              <a:rPr lang="zh-CN" altLang="en-US" sz="5400" b="1">
                <a:solidFill>
                  <a:sysClr val="windowText" lastClr="000000"/>
                </a:solidFill>
                <a:latin typeface="楷体" charset="0"/>
                <a:ea typeface="楷体" charset="0"/>
                <a:cs typeface="+mn-ea"/>
                <a:sym typeface="+mn-lt"/>
              </a:rPr>
              <a:t>说说兴趣和爱好</a:t>
            </a:r>
            <a:endParaRPr lang="zh-CN" altLang="en-US" sz="5400" b="1">
              <a:solidFill>
                <a:sysClr val="windowText" lastClr="000000"/>
              </a:solidFill>
              <a:latin typeface="楷体" charset="0"/>
              <a:ea typeface="楷体" charset="0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sp>
        <p:nvSpPr>
          <p:cNvPr id="16" name="文本框 39"/>
          <p:cNvSpPr txBox="1"/>
          <p:nvPr/>
        </p:nvSpPr>
        <p:spPr>
          <a:xfrm>
            <a:off x="866775" y="899795"/>
            <a:ext cx="8317865" cy="2491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cs typeface="+mn-ea"/>
                <a:sym typeface="+mn-lt"/>
              </a:rPr>
              <a:t>活动四：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60C2DC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charset="0"/>
              <a:ea typeface="楷体" charset="0"/>
              <a:cs typeface="+mn-ea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charset="0"/>
              <a:ea typeface="楷体" charset="0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charset="0"/>
                <a:ea typeface="楷体" charset="0"/>
                <a:cs typeface="+mn-ea"/>
                <a:sym typeface="+mn-lt"/>
              </a:rPr>
              <a:t>练一练，我和同桌做朋友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charset="0"/>
              <a:ea typeface="楷体" charset="0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0405" y="2614858"/>
            <a:ext cx="4372377" cy="4379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sp>
        <p:nvSpPr>
          <p:cNvPr id="16" name="文本框 39"/>
          <p:cNvSpPr txBox="1"/>
          <p:nvPr/>
        </p:nvSpPr>
        <p:spPr>
          <a:xfrm>
            <a:off x="891540" y="838200"/>
            <a:ext cx="9050020" cy="2430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cs typeface="+mn-ea"/>
                <a:sym typeface="+mn-lt"/>
              </a:rPr>
              <a:t>活动五：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60C2DC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cs typeface="+mn-ea"/>
                <a:sym typeface="+mn-lt"/>
              </a:rPr>
              <a:t>     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60C2DC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cs typeface="+mn-ea"/>
                <a:sym typeface="+mn-lt"/>
              </a:rPr>
              <a:t>          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60C2DC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cs typeface="+mn-ea"/>
                <a:sym typeface="+mn-lt"/>
              </a:rPr>
              <a:t>             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charset="0"/>
                <a:ea typeface="楷体" charset="0"/>
                <a:cs typeface="楷体" charset="0"/>
                <a:sym typeface="+mn-lt"/>
              </a:rPr>
              <a:t> 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charset="0"/>
                <a:ea typeface="楷体" charset="0"/>
                <a:cs typeface="楷体" charset="0"/>
                <a:sym typeface="+mn-lt"/>
              </a:rPr>
              <a:t>走下位，寻找班级好朋友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charset="0"/>
              <a:ea typeface="楷体" charset="0"/>
              <a:cs typeface="楷体" charset="0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7672" y="3545303"/>
            <a:ext cx="4807561" cy="34837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C7F6"/>
      </a:accent1>
      <a:accent2>
        <a:srgbClr val="00A4E6"/>
      </a:accent2>
      <a:accent3>
        <a:srgbClr val="00B0D3"/>
      </a:accent3>
      <a:accent4>
        <a:srgbClr val="3ABFC4"/>
      </a:accent4>
      <a:accent5>
        <a:srgbClr val="21C0D7"/>
      </a:accent5>
      <a:accent6>
        <a:srgbClr val="55D4FA"/>
      </a:accent6>
      <a:hlink>
        <a:srgbClr val="00C7F6"/>
      </a:hlink>
      <a:folHlink>
        <a:srgbClr val="BFBFBF"/>
      </a:folHlink>
    </a:clrScheme>
    <a:fontScheme name="0rffrmmn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478</Words>
  <Application>WPS 文字</Application>
  <PresentationFormat>自定义</PresentationFormat>
  <Paragraphs>62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14</vt:i4>
      </vt:variant>
    </vt:vector>
  </HeadingPairs>
  <TitlesOfParts>
    <vt:vector size="31" baseType="lpstr">
      <vt:lpstr>Arial</vt:lpstr>
      <vt:lpstr>宋体</vt:lpstr>
      <vt:lpstr>Wingdings</vt:lpstr>
      <vt:lpstr>微软雅黑</vt:lpstr>
      <vt:lpstr>汉仪旗黑</vt:lpstr>
      <vt:lpstr>楷体</vt:lpstr>
      <vt:lpstr>汉仪楷体KW</vt:lpstr>
      <vt:lpstr>华文楷体</vt:lpstr>
      <vt:lpstr>方正卡通简体</vt:lpstr>
      <vt:lpstr>苹方-简</vt:lpstr>
      <vt:lpstr>宋体</vt:lpstr>
      <vt:lpstr>Arial Unicode MS</vt:lpstr>
      <vt:lpstr>Calibri</vt:lpstr>
      <vt:lpstr>Helvetica Neue</vt:lpstr>
      <vt:lpstr>汉仪书宋二KW</vt:lpstr>
      <vt:lpstr>第一PPT，www.1ppt.com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第一PPT，www.1ppt.com</Company>
  <LinksUpToDate>false</LinksUpToDate>
  <SharedDoc>false</SharedDoc>
  <HyperlinksChanged>false</HyperlinksChanged>
  <AppVersion>14.0000</AppVersion>
  <Manager>第一PPT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卡通幼儿教育</dc:title>
  <dc:creator>第一PPT</dc:creator>
  <cp:keywords>www.1ppt.com</cp:keywords>
  <dc:description>www.1ppt.com</dc:description>
  <cp:lastModifiedBy>小小唐月</cp:lastModifiedBy>
  <cp:revision>42</cp:revision>
  <dcterms:created xsi:type="dcterms:W3CDTF">2022-10-18T03:15:00Z</dcterms:created>
  <dcterms:modified xsi:type="dcterms:W3CDTF">2022-10-18T03:15:00Z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2AF35BE6A47F06D9BAF84663AE2FB399</vt:lpwstr>
  </property>
  <property fmtid="{D5CDD505-2E9C-101B-9397-08002B2CF9AE}" pid="3" name="KSOProductBuildVer">
    <vt:lpwstr>2052-4.4.1.7360</vt:lpwstr>
  </property>
</Properties>
</file>