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  <p:sldMasterId id="2147483652" r:id="rId4"/>
  </p:sldMasterIdLst>
  <p:notesMasterIdLst>
    <p:notesMasterId r:id="rId6"/>
  </p:notesMasterIdLst>
  <p:handoutMasterIdLst>
    <p:handoutMasterId r:id="rId13"/>
  </p:handoutMasterIdLst>
  <p:sldIdLst>
    <p:sldId id="256" r:id="rId5"/>
    <p:sldId id="526" r:id="rId7"/>
    <p:sldId id="532" r:id="rId8"/>
    <p:sldId id="533" r:id="rId9"/>
    <p:sldId id="529" r:id="rId10"/>
    <p:sldId id="528" r:id="rId11"/>
    <p:sldId id="530" r:id="rId12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7" userDrawn="1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CC66FF"/>
    <a:srgbClr val="FFFFEB"/>
    <a:srgbClr val="FDFDFD"/>
    <a:srgbClr val="CC00FF"/>
    <a:srgbClr val="CC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7" autoAdjust="0"/>
    <p:restoredTop sz="94349" autoAdjust="0"/>
  </p:normalViewPr>
  <p:slideViewPr>
    <p:cSldViewPr snapToGrid="0">
      <p:cViewPr varScale="1">
        <p:scale>
          <a:sx n="112" d="100"/>
          <a:sy n="112" d="100"/>
        </p:scale>
        <p:origin x="-624" y="-78"/>
      </p:cViewPr>
      <p:guideLst>
        <p:guide orient="horz" pos="1537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zh-CN" altLang="en-US"/>
              <a:t>状元成才路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F615035-5531-4BCC-9319-9EAFF1A9E1AC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zh-CN" altLang="en-US"/>
              <a:t>状元成才路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4E9D21-E2F8-49A3-97EC-AFF5659D843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zh-CN" altLang="en-US"/>
              <a:t>状元成才路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zh-CN" altLang="en-US"/>
              <a:t>状元成才路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562468E-5E08-41C7-ADA7-C8AF77559BA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1507" name="备注占位符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21508" name="页眉占位符 3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</a:ln>
        </p:spPr>
        <p:txBody>
          <a:bodyPr wrap="square" numCol="1" anchor="t" anchorCtr="0" compatLnSpc="1"/>
          <a:lstStyle/>
          <a:p>
            <a:r>
              <a:rPr lang="zh-CN" altLang="en-US" smtClean="0">
                <a:latin typeface="Arial" panose="020B0604020202020204" pitchFamily="34" charset="0"/>
              </a:rPr>
              <a:t>状元成才路</a:t>
            </a:r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21509" name="页脚占位符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r>
              <a:rPr lang="zh-CN" altLang="en-US" smtClean="0">
                <a:latin typeface="Arial" panose="020B0604020202020204" pitchFamily="34" charset="0"/>
              </a:rPr>
              <a:t>状元成才路</a:t>
            </a:r>
            <a:endParaRPr lang="zh-CN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786063" y="790575"/>
            <a:ext cx="5903912" cy="127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171450"/>
            <a:ext cx="5900752" cy="632210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857238"/>
            <a:ext cx="5900750" cy="3857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857238"/>
            <a:ext cx="2257408" cy="385765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6CEA0-5E50-4249-B33C-B6AFF6C859C3}" type="datetimeFigureOut">
              <a:rPr lang="en-US"/>
            </a:fld>
            <a:endParaRPr 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7CFED-9D22-4D27-89B6-0BC3340ED6DA}" type="slidenum">
              <a:rPr 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400800" cy="51435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857250"/>
            <a:ext cx="7223248" cy="2985129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4057650"/>
            <a:ext cx="5657888" cy="603647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963D6-C139-4078-8639-77089965BE54}" type="datetimeFigureOut">
              <a:rPr lang="en-US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B98B2-6E29-44F6-90E9-E03448022AD4}" type="slidenum">
              <a:rPr lang="en-US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057275"/>
            <a:ext cx="8229600" cy="14288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02A60-B5E7-48A0-9109-6722F8EF96D1}" type="datetimeFigureOut">
              <a:rPr lang="en-US"/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EC3C0-E4FF-4381-A07D-4F329EE1E018}" type="slidenum">
              <a:rPr 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05978"/>
            <a:ext cx="1471594" cy="45089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686568" cy="45089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171C8-39F8-4A96-9CB5-67EB0BF3CA8B}" type="datetimeFigureOut">
              <a:rPr lang="en-US"/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5642-DF1C-4E14-B02A-B87D5CB02639}" type="slidenum">
              <a:rPr 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2397125"/>
            <a:ext cx="7772400" cy="14288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57301"/>
            <a:ext cx="7772400" cy="1153715"/>
          </a:xfrm>
        </p:spPr>
        <p:txBody>
          <a:bodyPr anchor="b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411015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9EEBF-F51C-40CA-8E73-B7A7218F5BEE}" type="datetimeFigureOut">
              <a:rPr lang="en-US"/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9DB84-1148-43E7-BE9A-49E9721D8D45}" type="slidenum">
              <a:rPr 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057275"/>
            <a:ext cx="8229600" cy="14288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73025" y="4800600"/>
            <a:ext cx="32004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2FFF0-DC5E-47B5-A8A5-AA2B841C1014}" type="datetimeFigureOut">
              <a:rPr lang="en-US"/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825" y="4800600"/>
            <a:ext cx="3733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4D0B0-5CA5-4123-A082-E3FEB49B908C}" type="slidenum">
              <a:rPr 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2357438"/>
            <a:ext cx="7772400" cy="14287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2357437"/>
            <a:ext cx="7772400" cy="10215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232296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311B8-0F40-4ED3-B6C1-0353FC6A7FF2}" type="datetimeFigureOut">
              <a:rPr lang="en-US"/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C72FF-AA1C-491F-A23B-B131B7B83B50}" type="slidenum">
              <a:rPr 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57200" y="1057275"/>
            <a:ext cx="8229600" cy="14288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FDA69-4B5B-44E9-8B02-A442BF0E458C}" type="datetimeFigureOut">
              <a:rPr lang="en-US"/>
            </a:fld>
            <a:endParaRPr 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E259E-87D7-40C9-9A09-6952FC129166}" type="slidenum">
              <a:rPr 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057275"/>
            <a:ext cx="8229600" cy="14288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EB1E-C644-41CC-9E05-ADA6F0E88768}" type="datetimeFigureOut">
              <a:rPr lang="en-US"/>
            </a:fld>
            <a:endParaRPr lang="en-US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030A7-0204-4776-8DB3-D82D1692C484}" type="slidenum">
              <a:rPr 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57200" y="1057275"/>
            <a:ext cx="8229600" cy="14288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E66A7-2517-493A-8872-455510AF4542}" type="datetimeFigureOut">
              <a:rPr lang="en-US"/>
            </a:fld>
            <a:endParaRPr 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AB9D5-1589-482D-9766-35086B0D1E62}" type="slidenum">
              <a:rPr 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5FF0D-0D8F-4ED5-96A1-A863EFD4AD8F}" type="datetimeFigureOut">
              <a:rPr lang="en-US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C8E1-B868-4DB6-B82D-406DEA86821C}" type="slidenum">
              <a:rPr lang="en-US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0.xml"/><Relationship Id="rId7" Type="http://schemas.openxmlformats.org/officeDocument/2006/relationships/slideLayout" Target="../slideLayouts/slideLayout9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4" Type="http://schemas.openxmlformats.org/officeDocument/2006/relationships/theme" Target="../theme/theme3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5008563"/>
            <a:ext cx="9144000" cy="13493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514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4800600"/>
            <a:ext cx="3200400" cy="212725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2F54528-209C-4BE0-B3E6-6314FC007DAE}" type="datetimeFigureOut">
              <a:rPr lang="en-US"/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4800600"/>
            <a:ext cx="3733800" cy="2127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4800600"/>
            <a:ext cx="914400" cy="212725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0DAFB58-1C7C-4A36-821D-B35DD5533F82}" type="slidenum">
              <a:rPr lang="en-US"/>
            </a:fld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8096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/>
          <p:nvPr/>
        </p:nvSpPr>
        <p:spPr bwMode="auto">
          <a:xfrm>
            <a:off x="966766" y="1015644"/>
            <a:ext cx="6483350" cy="7778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6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5  </a:t>
            </a:r>
            <a:r>
              <a:rPr lang="zh-CN" altLang="en-US" sz="6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孔乙己</a:t>
            </a:r>
            <a:endParaRPr lang="zh-CN" altLang="en-US" sz="60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5363" name="副标题 2"/>
          <p:cNvSpPr txBox="1">
            <a:spLocks noChangeArrowheads="1"/>
          </p:cNvSpPr>
          <p:nvPr/>
        </p:nvSpPr>
        <p:spPr bwMode="auto">
          <a:xfrm>
            <a:off x="4235450" y="2734198"/>
            <a:ext cx="3621088" cy="4365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zh-CN" altLang="en-US" sz="4000" b="1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鲁迅</a:t>
            </a:r>
            <a:endParaRPr lang="zh-CN" altLang="en-US" sz="40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655763" y="2426427"/>
            <a:ext cx="58832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3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" y="156210"/>
            <a:ext cx="3185160" cy="857250"/>
          </a:xfrm>
        </p:spPr>
        <p:txBody>
          <a:bodyPr/>
          <a:lstStyle/>
          <a:p>
            <a:r>
              <a:rPr lang="zh-CN" altLang="en-US" sz="28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一、视频准备</a:t>
            </a:r>
            <a:endParaRPr lang="zh-CN" altLang="en-US" sz="28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8350" y="2868059"/>
            <a:ext cx="8229600" cy="1476375"/>
          </a:xfr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zh-CN" altLang="en-US" sz="18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读过书，但终于没有进学</a:t>
            </a:r>
            <a:endParaRPr lang="zh-CN" altLang="en-US" sz="18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CN" altLang="en-US" sz="18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身材很高大，皱纹间时常夹些伤痕</a:t>
            </a:r>
            <a:endParaRPr lang="zh-CN" altLang="en-US" sz="18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CN" altLang="en-US" sz="18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偶然做些偷窃的事，但他在我们店里，从不拖欠</a:t>
            </a:r>
            <a:endParaRPr lang="zh-CN" altLang="en-US" sz="18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18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……</a:t>
            </a:r>
            <a:endParaRPr lang="en-US" altLang="zh-CN" sz="18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spcBef>
                <a:spcPct val="0"/>
              </a:spcBef>
            </a:pPr>
            <a:endParaRPr lang="en-US" altLang="zh-CN" sz="18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2285" y="991870"/>
            <a:ext cx="40316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（一）开场白设计</a:t>
            </a:r>
            <a:endParaRPr lang="zh-CN" altLang="en-US" sz="200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9550" y="1428750"/>
            <a:ext cx="828421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华文行楷" panose="02010800040101010101" pitchFamily="2" charset="-122"/>
                <a:ea typeface="华文行楷" panose="02010800040101010101" pitchFamily="2" charset="-122"/>
              </a:rPr>
              <a:t>         </a:t>
            </a:r>
            <a:r>
              <a:rPr lang="zh-CN" altLang="en-US" sz="2000" dirty="0">
                <a:latin typeface="华文行楷" panose="02010800040101010101" pitchFamily="2" charset="-122"/>
                <a:ea typeface="华文行楷" panose="02010800040101010101" pitchFamily="2" charset="-122"/>
              </a:rPr>
              <a:t>视频需要流量和关注，一个好的开场白可以先声夺人，让观众瞬间被吸引。现在请各位同学</a:t>
            </a:r>
            <a:r>
              <a:rPr lang="zh-CN" altLang="en-US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为</a:t>
            </a:r>
            <a:r>
              <a:rPr lang="zh-CN" altLang="en-US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孔乙己</a:t>
            </a:r>
            <a:r>
              <a:rPr lang="zh-CN" altLang="en-US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选择</a:t>
            </a:r>
            <a:r>
              <a:rPr lang="zh-CN" altLang="en-US" sz="2000" dirty="0">
                <a:latin typeface="华文行楷" panose="02010800040101010101" pitchFamily="2" charset="-122"/>
                <a:ea typeface="华文行楷" panose="02010800040101010101" pitchFamily="2" charset="-122"/>
              </a:rPr>
              <a:t>一个开场白。（</a:t>
            </a:r>
            <a:r>
              <a:rPr lang="zh-CN" altLang="en-US" sz="20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开场白可选文中文字，应展现最独特的地方，要足够吸引观众</a:t>
            </a:r>
            <a:r>
              <a:rPr lang="zh-CN" altLang="en-US" sz="2000" dirty="0">
                <a:latin typeface="华文行楷" panose="02010800040101010101" pitchFamily="2" charset="-122"/>
                <a:ea typeface="华文行楷" panose="02010800040101010101" pitchFamily="2" charset="-122"/>
              </a:rPr>
              <a:t>）</a:t>
            </a:r>
            <a:endParaRPr lang="zh-CN" altLang="en-US" sz="20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0885" y="2440940"/>
            <a:ext cx="49834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举例：</a:t>
            </a:r>
            <a:r>
              <a:rPr lang="zh-CN" altLang="en-US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孔乙己是站着喝酒而穿长衫的唯一的人。</a:t>
            </a:r>
            <a:endParaRPr lang="zh-CN" altLang="en-US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02285" y="658495"/>
            <a:ext cx="40316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（二）主体内容选择</a:t>
            </a:r>
            <a:endParaRPr lang="zh-CN" altLang="en-US" sz="200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9550" y="1108710"/>
            <a:ext cx="828421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        </a:t>
            </a:r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《孔乙己》</a:t>
            </a:r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长数千字，人物多，短视频时间有限，</a:t>
            </a:r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应</a:t>
            </a:r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有一些选择。视频拍摄需要场景</a:t>
            </a:r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和主要</a:t>
            </a:r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内容，</a:t>
            </a:r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文章人物除了</a:t>
            </a:r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孔乙己，</a:t>
            </a:r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还有</a:t>
            </a:r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看客</a:t>
            </a:r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出现</a:t>
            </a:r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。看客也是鲁迅笔下的重要形象。</a:t>
            </a:r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因此，</a:t>
            </a:r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主体内容可以选择从</a:t>
            </a:r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看客与孔乙己的矛盾</a:t>
            </a:r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上切入。</a:t>
            </a:r>
            <a:endParaRPr lang="en-US" altLang="zh-CN" sz="200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69595" y="2368550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indent="0"/>
            <a:r>
              <a:rPr lang="en-US" sz="1400" b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sz="1800" b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1)</a:t>
            </a:r>
            <a:r>
              <a:rPr lang="zh-CN" sz="1800" b="1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背景选择</a:t>
            </a:r>
            <a:r>
              <a:rPr lang="zh-CN" sz="1800" b="0">
                <a:latin typeface="华文行楷" panose="02010800040101010101" pitchFamily="2" charset="-122"/>
                <a:ea typeface="华文行楷" panose="02010800040101010101" pitchFamily="2" charset="-122"/>
              </a:rPr>
              <a:t>：</a:t>
            </a:r>
            <a:endParaRPr lang="zh-CN" altLang="en-US" sz="180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10" name="图片 9" descr="IMG_7919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7270" y="2634615"/>
            <a:ext cx="7294245" cy="2361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02285" y="658495"/>
            <a:ext cx="40316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（</a:t>
            </a:r>
            <a:r>
              <a:rPr lang="en-US" altLang="zh-CN" sz="2000">
                <a:latin typeface="华文行楷" panose="02010800040101010101" pitchFamily="2" charset="-122"/>
                <a:ea typeface="华文行楷" panose="02010800040101010101" pitchFamily="2" charset="-122"/>
              </a:rPr>
              <a:t>2</a:t>
            </a:r>
            <a:r>
              <a:rPr lang="zh-CN" altLang="en-US" sz="2000">
                <a:latin typeface="华文行楷" panose="02010800040101010101" pitchFamily="2" charset="-122"/>
                <a:ea typeface="华文行楷" panose="02010800040101010101" pitchFamily="2" charset="-122"/>
              </a:rPr>
              <a:t>）画面拍摄</a:t>
            </a:r>
            <a:endParaRPr lang="zh-CN" altLang="en-US" sz="200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9620" y="1198880"/>
            <a:ext cx="748220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/>
            <a:r>
              <a:rPr lang="en-US" altLang="zh-CN" sz="1800" b="0" dirty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     </a:t>
            </a:r>
            <a:r>
              <a:rPr lang="zh-CN" sz="1800" b="0" dirty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这篇文章有很多经典画面呈现，这些画面丰富了文章的内涵。请将视线聚集到孔乙己和看客身上，选取场景并拍摄画面，画面中要有最能</a:t>
            </a:r>
            <a:r>
              <a:rPr lang="zh-CN" sz="1800" b="0" dirty="0" smtClean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体现</a:t>
            </a:r>
            <a:r>
              <a:rPr lang="zh-CN" altLang="en-US" dirty="0" smtClean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孔乙</a:t>
            </a:r>
            <a:r>
              <a:rPr lang="zh-CN" altLang="en-US" dirty="0" smtClean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己和看客性格特点</a:t>
            </a:r>
            <a:r>
              <a:rPr lang="zh-CN" sz="1800" b="0" dirty="0" smtClean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的</a:t>
            </a:r>
            <a:r>
              <a:rPr lang="zh-CN" sz="1800" b="0" dirty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特写镜头。</a:t>
            </a:r>
            <a:endParaRPr lang="zh-CN" altLang="en-US" sz="1800" dirty="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0580" y="2112010"/>
            <a:ext cx="7289165" cy="1476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>
              <a:buClrTx/>
              <a:buSzTx/>
              <a:buFontTx/>
            </a:pPr>
            <a:r>
              <a:rPr lang="en-US" altLang="zh-CN" sz="1800" b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   </a:t>
            </a:r>
            <a:r>
              <a:rPr lang="zh-CN" sz="1800" b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举例</a:t>
            </a:r>
            <a:r>
              <a:rPr lang="zh-CN" sz="1800" b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：</a:t>
            </a:r>
            <a:endParaRPr lang="zh-CN" sz="1800" b="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pPr marL="0">
              <a:buClrTx/>
              <a:buSzTx/>
              <a:buFontTx/>
            </a:pPr>
            <a:r>
              <a:rPr lang="zh-CN" sz="1800" b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 </a:t>
            </a:r>
            <a:r>
              <a:rPr lang="en-US" altLang="zh-CN" sz="1800" b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  </a:t>
            </a:r>
            <a:r>
              <a:rPr lang="zh-CN" sz="1800" b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文中有“孔乙己”给小孩子分享茴香豆的场景，我将这个画面命名为：</a:t>
            </a:r>
            <a:r>
              <a:rPr lang="zh-CN" sz="1800" b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孔乙己送茴香豆。</a:t>
            </a:r>
            <a:r>
              <a:rPr lang="zh-CN" sz="1800" b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拍摄时我将给孔乙己的手指和小孩子的眼睛来个特写镜头。通过孔乙己的手体现他小心翼翼的大方，通过孩子的眼睛来体现少年人的天真。</a:t>
            </a:r>
            <a:endParaRPr lang="zh-CN" sz="18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32000" y="3609658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indent="0"/>
            <a:r>
              <a:rPr lang="zh-CN" sz="1800" b="0" dirty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众人嘲笑孔乙己的画面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2032000" y="3969068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algn="l">
              <a:buClrTx/>
              <a:buSzTx/>
              <a:buFontTx/>
            </a:pPr>
            <a:r>
              <a:rPr lang="zh-CN" sz="1800" b="0" dirty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掌柜惦记孔乙己的画面</a:t>
            </a:r>
            <a:endParaRPr lang="zh-CN" sz="1800" dirty="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34540" y="4380548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algn="l">
              <a:buClrTx/>
              <a:buSzTx/>
              <a:buFontTx/>
            </a:pPr>
            <a:r>
              <a:rPr lang="zh-CN" sz="1800" b="0" dirty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孔乙己被丁举人暴打的画面</a:t>
            </a:r>
            <a:endParaRPr lang="zh-CN" sz="1800" b="0" dirty="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pPr marL="0" algn="l">
              <a:buClrTx/>
              <a:buSzTx/>
              <a:buFontTx/>
            </a:pPr>
            <a:r>
              <a:rPr lang="zh-CN" sz="1800" dirty="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.......</a:t>
            </a:r>
            <a:endParaRPr lang="zh-CN" sz="1800" dirty="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784" y="193304"/>
            <a:ext cx="8229600" cy="857250"/>
          </a:xfrm>
        </p:spPr>
        <p:txBody>
          <a:bodyPr/>
          <a:lstStyle/>
          <a:p>
            <a:r>
              <a:rPr lang="zh-CN" altLang="en-US" sz="28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  <a:hlinkClick r:id="rId1" action="ppaction://hlinksldjump"/>
              </a:rPr>
              <a:t>资料补充：</a:t>
            </a:r>
            <a:endParaRPr lang="zh-CN" altLang="en-US" sz="28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94444"/>
            <a:ext cx="8229600" cy="1015663"/>
          </a:xfr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zh-CN" altLang="en-US" sz="2000" dirty="0" smtClean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           </a:t>
            </a:r>
            <a:r>
              <a:rPr lang="zh-CN" altLang="en-US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只愿暴政暴在他人的头上，他却看着高兴，拿残酷做娱乐，拿他人的苦做赏玩，做慰安。自己的本领只是幸免。</a:t>
            </a:r>
            <a:endParaRPr lang="en-US" altLang="zh-CN" sz="2000" dirty="0" smtClean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                                                                                             </a:t>
            </a:r>
            <a:r>
              <a:rPr lang="zh-CN" altLang="en-US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鲁迅</a:t>
            </a:r>
            <a:r>
              <a:rPr lang="en-US" altLang="zh-CN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暴君的臣民</a:t>
            </a:r>
            <a:r>
              <a:rPr lang="en-US" altLang="zh-CN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zh-CN" altLang="en-US" sz="2000" dirty="0" smtClean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784" y="193304"/>
            <a:ext cx="8229600" cy="857250"/>
          </a:xfrm>
        </p:spPr>
        <p:txBody>
          <a:bodyPr/>
          <a:lstStyle/>
          <a:p>
            <a:r>
              <a:rPr lang="zh-CN" altLang="en-US" sz="28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二、视频分享</a:t>
            </a:r>
            <a:endParaRPr lang="zh-CN" altLang="en-US" sz="28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3865" y="1122468"/>
            <a:ext cx="8229600" cy="1014730"/>
          </a:xfr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zh-CN" altLang="en-US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           短视频有分享功能，现在请同学们带入自身，思考一下，如果孔乙己生活的时代也有视频分享，你觉得这段作品作者最想分享给谁看？（</a:t>
            </a:r>
            <a:r>
              <a:rPr lang="zh-CN" altLang="en-US" sz="2000" dirty="0" smtClean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这个谁可以是个人，可以是一个整体。</a:t>
            </a:r>
            <a:r>
              <a:rPr lang="zh-CN" altLang="en-US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）</a:t>
            </a:r>
            <a:endParaRPr lang="en-US" altLang="zh-CN" sz="2000" dirty="0" smtClean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38910" y="2430145"/>
            <a:ext cx="405574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丁举人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鲁镇镇长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孔乙己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小伙计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r>
              <a:rPr lang="en-US" altLang="zh-CN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......</a:t>
            </a:r>
            <a:endParaRPr lang="en-US" altLang="zh-CN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784" y="236849"/>
            <a:ext cx="8229600" cy="857250"/>
          </a:xfrm>
        </p:spPr>
        <p:txBody>
          <a:bodyPr/>
          <a:lstStyle/>
          <a:p>
            <a:r>
              <a:rPr lang="zh-CN" altLang="en-US" sz="2800" dirty="0" smtClean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三、视频留言</a:t>
            </a:r>
            <a:endParaRPr lang="zh-CN" altLang="en-US" sz="2800" dirty="0" smtClean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35301"/>
            <a:ext cx="8229600" cy="706755"/>
          </a:xfr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zh-CN" altLang="en-US" sz="20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            短视频可以留言评论，能将自己的心得体会写在视频下面。请同学们想一下，如果你看到了这么精彩的视频，你会如何留言呢？</a:t>
            </a:r>
            <a:endParaRPr lang="zh-CN" altLang="en-US" sz="2000" dirty="0" smtClean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0890" y="2290445"/>
            <a:ext cx="769302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我的留言：</a:t>
            </a:r>
            <a:r>
              <a:rPr lang="zh-CN" altLang="en-US" dirty="0" smtClean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喜怒哀乐、悲欢离合，每个时代都有每个时代的世态人情和精神风貌。善良可能会被无视，热忱也可能会被辜负，人类的悲喜有时并不相通。孔乙己如同一面镜子，一半是荒唐，一半是存在，一半是他人，一半是自己，时空穿梭，人性不变。愿你，愿我，愿我们，任韶华流逝，依旧秉持善良与热忱，成为更好的自己，为了他人，更为了自己。</a:t>
            </a:r>
            <a:endParaRPr lang="zh-CN" altLang="en-US" dirty="0" smtClean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ags/tag1.xml><?xml version="1.0" encoding="utf-8"?>
<p:tagLst xmlns:p="http://schemas.openxmlformats.org/presentationml/2006/main">
  <p:tag name="KSO_WPP_MARK_KEY" val="910f8ac9-7a68-42c3-ae8f-1cbe6d8fbcb6"/>
  <p:tag name="COMMONDATA" val="eyJoZGlkIjoiOTYwYmNjZTM5OWMwYzA3ZWFlNzkyZTgwMmM0NGE2M2IifQ=="/>
</p:tagLst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宋-黑-T-A">
      <a:majorFont>
        <a:latin typeface="Times New Roman"/>
        <a:ea typeface="黑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宋-黑-T-A">
      <a:majorFont>
        <a:latin typeface="Times New Roman"/>
        <a:ea typeface="黑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1057</Words>
  <Application>WPS 演示</Application>
  <PresentationFormat>全屏显示(16:9)</PresentationFormat>
  <Paragraphs>59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黑体</vt:lpstr>
      <vt:lpstr>Franklin Gothic Medium</vt:lpstr>
      <vt:lpstr>微软雅黑</vt:lpstr>
      <vt:lpstr>Wingdings 2</vt:lpstr>
      <vt:lpstr>Arial</vt:lpstr>
      <vt:lpstr>华文行楷</vt:lpstr>
      <vt:lpstr>Franklin Gothic Book</vt:lpstr>
      <vt:lpstr>Arial Unicode MS</vt:lpstr>
      <vt:lpstr>2_自定义设计方案</vt:lpstr>
      <vt:lpstr>3_自定义设计方案</vt:lpstr>
      <vt:lpstr>暗香扑面</vt:lpstr>
      <vt:lpstr>PowerPoint 演示文稿</vt:lpstr>
      <vt:lpstr>二、视频准备</vt:lpstr>
      <vt:lpstr>PowerPoint 演示文稿</vt:lpstr>
      <vt:lpstr>PowerPoint 演示文稿</vt:lpstr>
      <vt:lpstr>资料补充：</vt:lpstr>
      <vt:lpstr>三、视频分享</vt:lpstr>
      <vt:lpstr>四、视频留言</vt:lpstr>
    </vt:vector>
  </TitlesOfParts>
  <Company>状元成才路</Company>
  <LinksUpToDate>false</LinksUpToDate>
  <SharedDoc>false</SharedDoc>
  <HyperlinksChanged>false</HyperlinksChanged>
  <AppVersion>14.0000</AppVersion>
  <Manager>状元成才路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状元成才路</dc:title>
  <dc:creator>状元成才路</dc:creator>
  <cp:keywords>状元成才路</cp:keywords>
  <dc:description>声  明
 本文件仅用于个人学习、研究或欣赏，以及其他非商业性或非盈利性用途，但同时应遵守著作权法及其他相关法律的规定，不得侵犯本司及相关权利人的合法权利。
 除此以外，将本文件任何内容用于其他用途时，应获得授权，如发现未经授权用于商业或盈利用途将追加侵权者的法律责任。
武汉天成贵龙文化传播有限公司</dc:description>
  <dc:subject>状元成才路</dc:subject>
  <cp:category>状元成才路</cp:category>
  <cp:lastModifiedBy>追梦</cp:lastModifiedBy>
  <cp:revision>759</cp:revision>
  <dcterms:created xsi:type="dcterms:W3CDTF">2016-01-14T07:05:00Z</dcterms:created>
  <dcterms:modified xsi:type="dcterms:W3CDTF">2023-06-11T09:15:03Z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来源">
    <vt:lpwstr>状元成才路系列</vt:lpwstr>
  </property>
  <property fmtid="{D5CDD505-2E9C-101B-9397-08002B2CF9AE}" pid="3" name="ICV">
    <vt:lpwstr>C4276B3FB81E4D43B19865C7013889E4</vt:lpwstr>
  </property>
  <property fmtid="{D5CDD505-2E9C-101B-9397-08002B2CF9AE}" pid="4" name="KSOProductBuildVer">
    <vt:lpwstr>2052-11.1.0.14309</vt:lpwstr>
  </property>
</Properties>
</file>