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362" r:id="rId3"/>
    <p:sldId id="363" r:id="rId4"/>
    <p:sldId id="364" r:id="rId5"/>
    <p:sldId id="365" r:id="rId6"/>
    <p:sldId id="366" r:id="rId7"/>
    <p:sldId id="367" r:id="rId8"/>
    <p:sldId id="368" r:id="rId9"/>
    <p:sldId id="369" r:id="rId10"/>
    <p:sldId id="370" r:id="rId11"/>
    <p:sldId id="371" r:id="rId12"/>
    <p:sldId id="372" r:id="rId13"/>
  </p:sldIdLst>
  <p:sldSz cx="12192000" cy="6858000"/>
  <p:notesSz cx="6858000" cy="9144000"/>
  <p:embeddedFontLst>
    <p:embeddedFont>
      <p:font typeface="楷体" panose="02010609060101010101" charset="-122"/>
      <p:regular r:id="rId19"/>
    </p:embeddedFont>
    <p:embeddedFont>
      <p:font typeface="字魂江舟行客" panose="00000500000000000000" charset="-122"/>
      <p:regular r:id="rId20"/>
    </p:embeddedFont>
    <p:embeddedFont>
      <p:font typeface="等线 Light" panose="02010600030101010101" charset="-122"/>
      <p:regular r:id="rId21"/>
    </p:embeddedFont>
    <p:embeddedFont>
      <p:font typeface="等线" panose="02010600030101010101" charset="-122"/>
      <p:regular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A861"/>
    <a:srgbClr val="7D6F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73" autoAdjust="0"/>
    <p:restoredTop sz="94660"/>
  </p:normalViewPr>
  <p:slideViewPr>
    <p:cSldViewPr snapToGrid="0">
      <p:cViewPr varScale="1">
        <p:scale>
          <a:sx n="52" d="100"/>
          <a:sy n="52" d="100"/>
        </p:scale>
        <p:origin x="224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70199-42FE-4028-A9C2-F34255CF20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69B71-F176-48C4-9A31-DE1CCA5A9BC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4ADC2-F859-4C54-AC0D-858A95A7F8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138A-7F27-4149-AC32-0E0DADFB00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2" t="65478" r="13483" b="16190"/>
          <a:stretch>
            <a:fillRect/>
          </a:stretch>
        </p:blipFill>
        <p:spPr>
          <a:xfrm>
            <a:off x="8254831" y="1723128"/>
            <a:ext cx="3937170" cy="45470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71923" r="61392" b="9047"/>
          <a:stretch>
            <a:fillRect/>
          </a:stretch>
        </p:blipFill>
        <p:spPr>
          <a:xfrm>
            <a:off x="-129992" y="1723128"/>
            <a:ext cx="4746173" cy="46881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271007"/>
            <a:ext cx="12192000" cy="5852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4ADC2-F859-4C54-AC0D-858A95A7F8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138A-7F27-4149-AC32-0E0DADFB00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4ADC2-F859-4C54-AC0D-858A95A7F8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138A-7F27-4149-AC32-0E0DADFB00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71007"/>
            <a:ext cx="12192000" cy="585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4ADC2-F859-4C54-AC0D-858A95A7F8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138A-7F27-4149-AC32-0E0DADFB00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2" t="65478" r="13483" b="16190"/>
          <a:stretch>
            <a:fillRect/>
          </a:stretch>
        </p:blipFill>
        <p:spPr>
          <a:xfrm>
            <a:off x="8254831" y="1723128"/>
            <a:ext cx="3937170" cy="45470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71923" r="61392" b="9047"/>
          <a:stretch>
            <a:fillRect/>
          </a:stretch>
        </p:blipFill>
        <p:spPr>
          <a:xfrm>
            <a:off x="-129992" y="1723128"/>
            <a:ext cx="4746173" cy="46881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271007"/>
            <a:ext cx="12192000" cy="5852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4ADC2-F859-4C54-AC0D-858A95A7F8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138A-7F27-4149-AC32-0E0DADFB00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4ADC2-F859-4C54-AC0D-858A95A7F8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138A-7F27-4149-AC32-0E0DADFB00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4ADC2-F859-4C54-AC0D-858A95A7F8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138A-7F27-4149-AC32-0E0DADFB00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4ADC2-F859-4C54-AC0D-858A95A7F8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138A-7F27-4149-AC32-0E0DADFB00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4ADC2-F859-4C54-AC0D-858A95A7F8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138A-7F27-4149-AC32-0E0DADFB00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71007"/>
            <a:ext cx="12192000" cy="58521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4" y="254094"/>
            <a:ext cx="4038600" cy="60169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4ADC2-F859-4C54-AC0D-858A95A7F8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138A-7F27-4149-AC32-0E0DADFB00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4ADC2-F859-4C54-AC0D-858A95A7F8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138A-7F27-4149-AC32-0E0DADFB00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5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4ADC2-F859-4C54-AC0D-858A95A7F8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3138A-7F27-4149-AC32-0E0DADFB00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4000" y="-2794000"/>
            <a:ext cx="6604000" cy="1219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45110" y="1144905"/>
            <a:ext cx="1170114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6600" b="1">
                <a:latin typeface="楷体" panose="02010609060101010101" charset="-122"/>
                <a:ea typeface="楷体" panose="02010609060101010101" charset="-122"/>
              </a:rPr>
              <a:t>新北区小学语文张丽娟</a:t>
            </a:r>
            <a:r>
              <a:rPr lang="zh-CN" sz="6600" b="1">
                <a:latin typeface="楷体" panose="02010609060101010101" charset="-122"/>
                <a:ea typeface="楷体" panose="02010609060101010101" charset="-122"/>
                <a:sym typeface="+mn-ea"/>
              </a:rPr>
              <a:t>优秀</a:t>
            </a:r>
            <a:endParaRPr lang="zh-CN" sz="6600" b="1">
              <a:latin typeface="楷体" panose="02010609060101010101" charset="-122"/>
              <a:ea typeface="楷体" panose="02010609060101010101" charset="-122"/>
            </a:endParaRPr>
          </a:p>
          <a:p>
            <a:pPr indent="0" algn="ctr"/>
            <a:r>
              <a:rPr lang="zh-CN" sz="6600" b="1">
                <a:latin typeface="楷体" panose="02010609060101010101" charset="-122"/>
                <a:ea typeface="楷体" panose="02010609060101010101" charset="-122"/>
              </a:rPr>
              <a:t>教师培育室第十六次活动</a:t>
            </a:r>
            <a:endParaRPr lang="zh-CN" altLang="en-US" sz="6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4750" y="3738880"/>
            <a:ext cx="73012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latin typeface="楷体" panose="02010609060101010101" charset="-122"/>
                <a:ea typeface="楷体" panose="02010609060101010101" charset="-122"/>
              </a:rPr>
              <a:t>《悦读 赋能》读书交流会</a:t>
            </a:r>
            <a:endParaRPr lang="zh-CN" altLang="en-US" sz="4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:split orient="vert"/>
      </p:transition>
    </mc:Choice>
    <mc:Fallback>
      <p:transition spd="slow" advTm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621155" y="614045"/>
            <a:ext cx="826008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sz="4000" b="1"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『作者观点</a:t>
            </a:r>
            <a:r>
              <a:rPr lang="en-US" altLang="zh-CN" sz="4000" b="1"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3</a:t>
            </a:r>
            <a:r>
              <a:rPr lang="zh-CN" sz="4000" b="1"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』</a:t>
            </a:r>
            <a:r>
              <a:rPr lang="zh-CN" sz="3200">
                <a:latin typeface="宋体" panose="02010600030101010101" pitchFamily="2" charset="-122"/>
                <a:ea typeface="宋体" panose="02010600030101010101" pitchFamily="2" charset="-122"/>
                <a:cs typeface="字魂江舟行客" panose="00000500000000000000" charset="-122"/>
              </a:rPr>
              <a:t>语用体验是生活体验的一部分，就决定了语用体验必须和生活体验保持一致，只有在保持与生活体验一致的情况下促成话语与生活体验的一体化，二者之间的矛盾最小。</a:t>
            </a:r>
            <a:endParaRPr lang="zh-CN" sz="3200">
              <a:latin typeface="宋体" panose="02010600030101010101" pitchFamily="2" charset="-122"/>
              <a:ea typeface="宋体" panose="02010600030101010101" pitchFamily="2" charset="-122"/>
              <a:cs typeface="字魂江舟行客" panose="0000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24025" y="3496310"/>
            <a:ext cx="83623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『我见</a:t>
            </a:r>
            <a:r>
              <a:rPr lang="en-US" altLang="zh-CN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3</a:t>
            </a:r>
            <a:r>
              <a:rPr lang="zh-CN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』</a:t>
            </a:r>
            <a:r>
              <a:rPr lang="zh-CN" sz="3200" b="1">
                <a:solidFill>
                  <a:srgbClr val="FF0000"/>
                </a:solidFill>
                <a:ea typeface="宋体" panose="02010600030101010101" pitchFamily="2" charset="-122"/>
              </a:rPr>
              <a:t>既要避免形式主义的展示说话，又要打破思维定势的话语模式</a:t>
            </a:r>
            <a:endParaRPr lang="zh-CN" sz="32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790065" y="1478915"/>
            <a:ext cx="82600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sz="4000" b="1"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『作者观点</a:t>
            </a:r>
            <a:r>
              <a:rPr lang="en-US" altLang="zh-CN" sz="4000" b="1"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4</a:t>
            </a:r>
            <a:r>
              <a:rPr lang="zh-CN" sz="4000" b="1"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』</a:t>
            </a:r>
            <a:r>
              <a:rPr lang="zh-CN" sz="3200">
                <a:latin typeface="宋体" panose="02010600030101010101" pitchFamily="2" charset="-122"/>
                <a:ea typeface="宋体" panose="02010600030101010101" pitchFamily="2" charset="-122"/>
                <a:cs typeface="字魂江舟行客" panose="00000500000000000000" charset="-122"/>
              </a:rPr>
              <a:t>语文教学中最灵活的因素是人，也就是语言使用者。</a:t>
            </a:r>
            <a:endParaRPr lang="zh-CN" sz="3200">
              <a:latin typeface="宋体" panose="02010600030101010101" pitchFamily="2" charset="-122"/>
              <a:ea typeface="宋体" panose="02010600030101010101" pitchFamily="2" charset="-122"/>
              <a:cs typeface="字魂江舟行客" panose="0000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38630" y="2968625"/>
            <a:ext cx="83623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『我见</a:t>
            </a:r>
            <a:r>
              <a:rPr lang="en-US" altLang="zh-CN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4</a:t>
            </a:r>
            <a:r>
              <a:rPr lang="zh-CN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』</a:t>
            </a:r>
            <a:r>
              <a:rPr lang="zh-CN" sz="3200" b="1">
                <a:solidFill>
                  <a:srgbClr val="FF0000"/>
                </a:solidFill>
                <a:ea typeface="宋体" panose="02010600030101010101" pitchFamily="2" charset="-122"/>
              </a:rPr>
              <a:t>既要关注师生整体理答情况，又要分析个体发展趋势</a:t>
            </a:r>
            <a:endParaRPr lang="zh-CN" sz="32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/>
          <p:nvPr>
            <p:ph type="title"/>
          </p:nvPr>
        </p:nvSpPr>
        <p:spPr>
          <a:xfrm>
            <a:off x="4096385" y="4129405"/>
            <a:ext cx="4326255" cy="1021080"/>
          </a:xfrm>
        </p:spPr>
        <p:txBody>
          <a:bodyPr>
            <a:noAutofit/>
          </a:bodyPr>
          <a:p>
            <a:r>
              <a:rPr lang="zh-CN" altLang="en-US" sz="4800"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分享者：金丹</a:t>
            </a:r>
            <a:endParaRPr lang="zh-CN" altLang="en-US" sz="4800">
              <a:latin typeface="字魂江舟行客" panose="00000500000000000000" charset="-122"/>
              <a:ea typeface="字魂江舟行客" panose="00000500000000000000" charset="-122"/>
              <a:cs typeface="字魂江舟行客" panose="00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82090" y="1103630"/>
            <a:ext cx="97783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>
                <a:latin typeface="字魂江舟行客" panose="00000500000000000000" charset="-122"/>
                <a:ea typeface="字魂江舟行客" panose="00000500000000000000" charset="-122"/>
              </a:rPr>
              <a:t>打破思维壁垒</a:t>
            </a:r>
            <a:endParaRPr lang="zh-CN" altLang="en-US" sz="7200">
              <a:latin typeface="字魂江舟行客" panose="00000500000000000000" charset="-122"/>
              <a:ea typeface="字魂江舟行客" panose="00000500000000000000" charset="-122"/>
            </a:endParaRPr>
          </a:p>
          <a:p>
            <a:r>
              <a:rPr lang="zh-CN" altLang="en-US" sz="7200">
                <a:latin typeface="字魂江舟行客" panose="00000500000000000000" charset="-122"/>
                <a:ea typeface="字魂江舟行客" panose="00000500000000000000" charset="-122"/>
              </a:rPr>
              <a:t>           建构情境语用</a:t>
            </a:r>
            <a:endParaRPr lang="zh-CN" altLang="en-US" sz="7200">
              <a:latin typeface="字魂江舟行客" panose="00000500000000000000" charset="-122"/>
              <a:ea typeface="字魂江舟行客" panose="000005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94335"/>
            <a:ext cx="10515600" cy="1325563"/>
          </a:xfrm>
        </p:spPr>
        <p:txBody>
          <a:bodyPr/>
          <a:p>
            <a:r>
              <a:rPr lang="zh-CN" altLang="en-US">
                <a:latin typeface="字魂江舟行客" panose="00000500000000000000" charset="-122"/>
                <a:ea typeface="字魂江舟行客" panose="00000500000000000000" charset="-122"/>
              </a:rPr>
              <a:t>王元华《</a:t>
            </a:r>
            <a:r>
              <a:rPr lang="zh-CN" altLang="en-US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</a:rPr>
              <a:t>语用</a:t>
            </a:r>
            <a:r>
              <a:rPr lang="zh-CN" altLang="en-US">
                <a:latin typeface="字魂江舟行客" panose="00000500000000000000" charset="-122"/>
                <a:ea typeface="字魂江舟行客" panose="00000500000000000000" charset="-122"/>
              </a:rPr>
              <a:t>学视野下的语文教学》</a:t>
            </a:r>
            <a:endParaRPr lang="zh-CN" altLang="en-US">
              <a:latin typeface="字魂江舟行客" panose="00000500000000000000" charset="-122"/>
              <a:ea typeface="字魂江舟行客" panose="00000500000000000000" charset="-122"/>
            </a:endParaRPr>
          </a:p>
        </p:txBody>
      </p:sp>
      <p:pic>
        <p:nvPicPr>
          <p:cNvPr id="3" name="图片 2" descr="IMG_6253(20210529-15500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6910" y="1407795"/>
            <a:ext cx="3490595" cy="4785995"/>
          </a:xfrm>
          <a:prstGeom prst="rect">
            <a:avLst/>
          </a:prstGeom>
        </p:spPr>
      </p:pic>
      <p:pic>
        <p:nvPicPr>
          <p:cNvPr id="4" name="图片 3" descr="IMG_6254(20210529-15504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375" y="1407795"/>
            <a:ext cx="3221990" cy="47859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00025" y="272415"/>
            <a:ext cx="250761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5400" b="1">
                <a:solidFill>
                  <a:srgbClr val="333333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“语用”</a:t>
            </a:r>
            <a:endParaRPr lang="zh-CN" altLang="en-US" sz="5400" b="1">
              <a:solidFill>
                <a:srgbClr val="333333"/>
              </a:solidFill>
              <a:latin typeface="字魂江舟行客" panose="00000500000000000000" charset="-122"/>
              <a:ea typeface="字魂江舟行客" panose="00000500000000000000" charset="-122"/>
              <a:cs typeface="字魂江舟行客" panose="0000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07640" y="924560"/>
            <a:ext cx="84054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800" b="1">
                <a:solidFill>
                  <a:srgbClr val="333333"/>
                </a:solidFill>
                <a:ea typeface="宋体" panose="02010600030101010101" pitchFamily="2" charset="-122"/>
                <a:sym typeface="+mn-ea"/>
              </a:rPr>
              <a:t>语法层面的语用，即现代汉语中语法、语义与语用。</a:t>
            </a:r>
            <a:endParaRPr lang="zh-CN" altLang="en-US" sz="2800" b="1">
              <a:solidFill>
                <a:srgbClr val="333333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07640" y="2031365"/>
            <a:ext cx="84054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800" b="1">
                <a:solidFill>
                  <a:srgbClr val="333333"/>
                </a:solidFill>
                <a:ea typeface="宋体" panose="02010600030101010101" pitchFamily="2" charset="-122"/>
                <a:sym typeface="+mn-ea"/>
              </a:rPr>
              <a:t>语文教学中的语用，即我们说的“语言文字运用”。</a:t>
            </a:r>
            <a:endParaRPr lang="zh-CN" altLang="en-US" sz="2800" b="1">
              <a:solidFill>
                <a:srgbClr val="333333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07640" y="2944495"/>
            <a:ext cx="6556375" cy="1999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2800" b="1">
                <a:solidFill>
                  <a:srgbClr val="333333"/>
                </a:solidFill>
                <a:ea typeface="宋体" panose="02010600030101010101" pitchFamily="2" charset="-122"/>
                <a:sym typeface="+mn-ea"/>
              </a:rPr>
              <a:t>语用学中的语用。</a:t>
            </a:r>
            <a:endParaRPr lang="zh-CN" sz="2800" b="1">
              <a:solidFill>
                <a:srgbClr val="333333"/>
              </a:solidFill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sz="2400">
                <a:solidFill>
                  <a:srgbClr val="333333"/>
                </a:solidFill>
                <a:ea typeface="宋体" panose="02010600030101010101" pitchFamily="2" charset="-122"/>
                <a:sym typeface="+mn-ea"/>
              </a:rPr>
              <a:t>“它以词汇意义、语法意义为基础，但强调的是在实际语境中不同词汇意义和语法意义，强调的是语言使用者参与情境下的使用中的和行为中的语言意义。”</a:t>
            </a:r>
            <a:endParaRPr lang="zh-CN" altLang="en-US" sz="2400">
              <a:solidFill>
                <a:srgbClr val="333333"/>
              </a:solidFill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461135" y="1475105"/>
            <a:ext cx="9270365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zh-CN" sz="32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</a:rPr>
              <a:t>体验性</a:t>
            </a:r>
            <a:r>
              <a:rPr lang="zh-CN" sz="2800" b="0">
                <a:ea typeface="宋体" panose="02010600030101010101" pitchFamily="2" charset="-122"/>
              </a:rPr>
              <a:t>：亲自参加语用体验获得一种真切的感受，以及在语用体验中与生活体验相联结，直至将语用体验转化为生活体验。通俗地说，就是首先要亲自参加话语交际，通过话语领会、表达具体语境中的生活体验，或者通过说话做事，这时的语用体验也就是生活体验，语用体验与生活融为一体。   </a:t>
            </a:r>
            <a:r>
              <a:rPr lang="zh-CN" sz="32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</a:rPr>
              <a:t>关联性</a:t>
            </a:r>
            <a:r>
              <a:rPr lang="zh-CN" sz="2800" b="0">
                <a:ea typeface="宋体" panose="02010600030101010101" pitchFamily="2" charset="-122"/>
              </a:rPr>
              <a:t>：利用语用学关联理论得出的话语组织的基本原理。   </a:t>
            </a:r>
            <a:r>
              <a:rPr lang="zh-CN" sz="32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</a:rPr>
              <a:t>公度性</a:t>
            </a:r>
            <a:r>
              <a:rPr lang="zh-CN" sz="2800" b="0">
                <a:ea typeface="宋体" panose="02010600030101010101" pitchFamily="2" charset="-122"/>
              </a:rPr>
              <a:t>：有理有据。</a:t>
            </a:r>
            <a:endParaRPr lang="zh-CN" altLang="en-US" sz="2800" b="0"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159385"/>
            <a:ext cx="40030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5400" b="1">
                <a:solidFill>
                  <a:srgbClr val="333333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“三大原理”</a:t>
            </a:r>
            <a:endParaRPr lang="zh-CN" altLang="en-US" sz="5400" b="1">
              <a:solidFill>
                <a:srgbClr val="333333"/>
              </a:solidFill>
              <a:latin typeface="字魂江舟行客" panose="00000500000000000000" charset="-122"/>
              <a:ea typeface="字魂江舟行客" panose="00000500000000000000" charset="-122"/>
              <a:cs typeface="字魂江舟行客" panose="000005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0" y="159385"/>
            <a:ext cx="40030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5400" b="1">
                <a:solidFill>
                  <a:srgbClr val="333333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“基本框架”</a:t>
            </a:r>
            <a:endParaRPr lang="zh-CN" altLang="en-US" sz="5400" b="1">
              <a:solidFill>
                <a:srgbClr val="333333"/>
              </a:solidFill>
              <a:latin typeface="字魂江舟行客" panose="00000500000000000000" charset="-122"/>
              <a:ea typeface="字魂江舟行客" panose="00000500000000000000" charset="-122"/>
              <a:cs typeface="字魂江舟行客" panose="00000500000000000000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916805" y="1450340"/>
            <a:ext cx="1728470" cy="834390"/>
          </a:xfrm>
          <a:prstGeom prst="roundRect">
            <a:avLst/>
          </a:prstGeom>
          <a:noFill/>
          <a:ln w="571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888230" y="1552575"/>
            <a:ext cx="1933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</a:rPr>
              <a:t>生活体验</a:t>
            </a:r>
            <a:endParaRPr lang="zh-CN" altLang="en-US" sz="3200">
              <a:solidFill>
                <a:srgbClr val="FF0000"/>
              </a:solidFill>
              <a:latin typeface="字魂江舟行客" panose="00000500000000000000" charset="-122"/>
              <a:ea typeface="字魂江舟行客" panose="00000500000000000000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138805" y="3567430"/>
            <a:ext cx="1728470" cy="834390"/>
          </a:xfrm>
          <a:prstGeom prst="roundRect">
            <a:avLst/>
          </a:prstGeom>
          <a:noFill/>
          <a:ln w="571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110230" y="3669665"/>
            <a:ext cx="1933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</a:rPr>
              <a:t>语用体验</a:t>
            </a:r>
            <a:endParaRPr lang="zh-CN" altLang="en-US" sz="3200">
              <a:solidFill>
                <a:srgbClr val="FF0000"/>
              </a:solidFill>
              <a:latin typeface="字魂江舟行客" panose="00000500000000000000" charset="-122"/>
              <a:ea typeface="字魂江舟行客" panose="00000500000000000000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732270" y="3567430"/>
            <a:ext cx="1728470" cy="834390"/>
          </a:xfrm>
          <a:prstGeom prst="roundRect">
            <a:avLst/>
          </a:prstGeom>
          <a:noFill/>
          <a:ln w="571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703695" y="3669665"/>
            <a:ext cx="1933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</a:rPr>
              <a:t>   </a:t>
            </a:r>
            <a:r>
              <a:rPr lang="zh-CN" altLang="en-US" sz="3200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</a:rPr>
              <a:t>话语</a:t>
            </a:r>
            <a:endParaRPr lang="zh-CN" altLang="en-US" sz="3200">
              <a:solidFill>
                <a:srgbClr val="FF0000"/>
              </a:solidFill>
              <a:latin typeface="字魂江舟行客" panose="00000500000000000000" charset="-122"/>
              <a:ea typeface="字魂江舟行客" panose="00000500000000000000" charset="-122"/>
            </a:endParaRPr>
          </a:p>
        </p:txBody>
      </p:sp>
      <p:cxnSp>
        <p:nvCxnSpPr>
          <p:cNvPr id="11" name="直接连接符 10"/>
          <p:cNvCxnSpPr>
            <a:endCxn id="7" idx="0"/>
          </p:cNvCxnSpPr>
          <p:nvPr/>
        </p:nvCxnSpPr>
        <p:spPr>
          <a:xfrm flipH="1">
            <a:off x="4003040" y="1888490"/>
            <a:ext cx="885190" cy="1678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689725" y="1801495"/>
            <a:ext cx="885825" cy="1751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4872990" y="3956050"/>
            <a:ext cx="1845945" cy="29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1680845" y="3300095"/>
            <a:ext cx="145796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ea typeface="宋体" panose="02010600030101010101" pitchFamily="2" charset="-122"/>
              </a:rPr>
              <a:t>静态</a:t>
            </a:r>
            <a:endParaRPr lang="zh-CN" sz="4000" b="1">
              <a:ea typeface="宋体" panose="02010600030101010101" pitchFamily="2" charset="-122"/>
            </a:endParaRPr>
          </a:p>
          <a:p>
            <a:pPr indent="0"/>
            <a:r>
              <a:rPr lang="zh-CN" sz="4000" b="1">
                <a:ea typeface="宋体" panose="02010600030101010101" pitchFamily="2" charset="-122"/>
              </a:rPr>
              <a:t>动态</a:t>
            </a:r>
            <a:endParaRPr lang="zh-CN" altLang="en-US" sz="4000" b="1">
              <a:ea typeface="宋体" panose="02010600030101010101" pitchFamily="2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393690" y="2740025"/>
            <a:ext cx="908685" cy="791210"/>
          </a:xfrm>
          <a:prstGeom prst="ellipse">
            <a:avLst/>
          </a:prstGeom>
          <a:noFill/>
          <a:ln w="571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624070" y="2460625"/>
            <a:ext cx="193357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</a:rPr>
              <a:t>   </a:t>
            </a:r>
            <a:r>
              <a:rPr lang="zh-CN" altLang="en-US" sz="6600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</a:rPr>
              <a:t>人</a:t>
            </a:r>
            <a:endParaRPr lang="zh-CN" altLang="en-US" sz="6600">
              <a:solidFill>
                <a:srgbClr val="FF0000"/>
              </a:solidFill>
              <a:latin typeface="字魂江舟行客" panose="00000500000000000000" charset="-122"/>
              <a:ea typeface="字魂江舟行客" panose="000005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256030" y="1438275"/>
            <a:ext cx="9298305" cy="21837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『作者观点</a:t>
            </a:r>
            <a:r>
              <a:rPr lang="en-US" altLang="zh-CN" sz="4000" b="1"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1</a:t>
            </a:r>
            <a:r>
              <a:rPr lang="zh-CN" altLang="en-US" sz="4000" b="1"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』</a:t>
            </a:r>
            <a:r>
              <a:rPr lang="zh-CN" sz="3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语文教学只有促使语用三棱镜中任何一点都与其他三点相连通时，即话语、生活体验、语用体验、人的相互连通，才能促成人的全面发展。</a:t>
            </a:r>
            <a:endParaRPr lang="zh-CN" altLang="en-US" sz="3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57630" y="3917950"/>
            <a:ext cx="95186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『我见</a:t>
            </a:r>
            <a:r>
              <a:rPr lang="en-US" altLang="zh-CN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1</a:t>
            </a:r>
            <a:r>
              <a:rPr lang="zh-CN" altLang="en-US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』</a:t>
            </a:r>
            <a:r>
              <a:rPr 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既要关注情境的创设，又要有语用表达的指导提升。</a:t>
            </a:r>
            <a:endParaRPr lang="zh-CN" altLang="en-US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811655" y="1308735"/>
            <a:ext cx="8260080" cy="1691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sz="4000" b="1"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『作者观点2』</a:t>
            </a:r>
            <a:r>
              <a:rPr lang="zh-CN" sz="3200">
                <a:latin typeface="宋体" panose="02010600030101010101" pitchFamily="2" charset="-122"/>
                <a:ea typeface="宋体" panose="02010600030101010101" pitchFamily="2" charset="-122"/>
                <a:cs typeface="字魂江舟行客" panose="00000500000000000000" charset="-122"/>
              </a:rPr>
              <a:t>语文教学只有和实际的语言交际联系在一起，才能最大限度地与现实生活联系在一起。</a:t>
            </a:r>
            <a:endParaRPr lang="zh-CN" sz="3200">
              <a:latin typeface="宋体" panose="02010600030101010101" pitchFamily="2" charset="-122"/>
              <a:ea typeface="宋体" panose="02010600030101010101" pitchFamily="2" charset="-122"/>
              <a:cs typeface="字魂江舟行客" panose="0000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11655" y="3290570"/>
            <a:ext cx="83623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『我见</a:t>
            </a:r>
            <a:r>
              <a:rPr lang="en-US" altLang="zh-CN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2</a:t>
            </a:r>
            <a:r>
              <a:rPr lang="zh-CN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』</a:t>
            </a:r>
            <a:r>
              <a:rPr lang="zh-CN" sz="3200" b="1">
                <a:solidFill>
                  <a:srgbClr val="FF0000"/>
                </a:solidFill>
                <a:ea typeface="宋体" panose="02010600030101010101" pitchFamily="2" charset="-122"/>
              </a:rPr>
              <a:t>既要关注教学的目标，又要考虑口语的社会实用性</a:t>
            </a:r>
            <a:endParaRPr lang="zh-CN" altLang="en-US" sz="32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621155" y="614045"/>
            <a:ext cx="826008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sz="4000" b="1"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『作者观点</a:t>
            </a:r>
            <a:r>
              <a:rPr lang="en-US" altLang="zh-CN" sz="4000" b="1"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3</a:t>
            </a:r>
            <a:r>
              <a:rPr lang="zh-CN" sz="4000" b="1"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』</a:t>
            </a:r>
            <a:r>
              <a:rPr lang="zh-CN" sz="3200">
                <a:latin typeface="宋体" panose="02010600030101010101" pitchFamily="2" charset="-122"/>
                <a:ea typeface="宋体" panose="02010600030101010101" pitchFamily="2" charset="-122"/>
                <a:cs typeface="字魂江舟行客" panose="00000500000000000000" charset="-122"/>
              </a:rPr>
              <a:t>语用体验是生活体验的一部分，就决定了语用体验必须和生活体验保持一致，只有在保持与生活体验一致的情况下促成话语与生活体验的一体化，二者之间的矛盾最小。</a:t>
            </a:r>
            <a:endParaRPr lang="zh-CN" sz="3200">
              <a:latin typeface="宋体" panose="02010600030101010101" pitchFamily="2" charset="-122"/>
              <a:ea typeface="宋体" panose="02010600030101010101" pitchFamily="2" charset="-122"/>
              <a:cs typeface="字魂江舟行客" panose="0000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24025" y="3496310"/>
            <a:ext cx="83623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『我见</a:t>
            </a:r>
            <a:r>
              <a:rPr lang="en-US" altLang="zh-CN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3</a:t>
            </a:r>
            <a:r>
              <a:rPr lang="zh-CN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cs typeface="字魂江舟行客" panose="00000500000000000000" charset="-122"/>
              </a:rPr>
              <a:t>』</a:t>
            </a:r>
            <a:r>
              <a:rPr lang="zh-CN" sz="3200" b="1">
                <a:solidFill>
                  <a:srgbClr val="FF0000"/>
                </a:solidFill>
                <a:ea typeface="宋体" panose="02010600030101010101" pitchFamily="2" charset="-122"/>
              </a:rPr>
              <a:t>既要避免形式主义的展示说话，又要打破思维定势的话语模式</a:t>
            </a:r>
            <a:endParaRPr lang="zh-CN" sz="32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千图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862</Words>
  <Application>WPS 演示</Application>
  <PresentationFormat>宽屏</PresentationFormat>
  <Paragraphs>60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Arial</vt:lpstr>
      <vt:lpstr>宋体</vt:lpstr>
      <vt:lpstr>Wingdings</vt:lpstr>
      <vt:lpstr>楷体</vt:lpstr>
      <vt:lpstr>字魂江舟行客</vt:lpstr>
      <vt:lpstr>微软雅黑</vt:lpstr>
      <vt:lpstr>Arial Unicode MS</vt:lpstr>
      <vt:lpstr>等线 Light</vt:lpstr>
      <vt:lpstr>等线</vt:lpstr>
      <vt:lpstr>千图海量PPT模板www.58pic.com​​</vt:lpstr>
      <vt:lpstr>PowerPoint 演示文稿</vt:lpstr>
      <vt:lpstr>分享者：金丹</vt:lpstr>
      <vt:lpstr>王元华《语用学视野下的语文教学》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^</cp:lastModifiedBy>
  <cp:revision>63</cp:revision>
  <cp:lastPrinted>2019-10-18T02:41:00Z</cp:lastPrinted>
  <dcterms:created xsi:type="dcterms:W3CDTF">2018-11-06T05:53:00Z</dcterms:created>
  <dcterms:modified xsi:type="dcterms:W3CDTF">2021-05-30T10:35:17Z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2052-11.1.0.9918</vt:lpwstr>
  </property>
</Properties>
</file>