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8" r:id="rId3"/>
    <p:sldId id="296" r:id="rId4"/>
    <p:sldId id="320" r:id="rId5"/>
    <p:sldId id="278" r:id="rId6"/>
    <p:sldId id="279" r:id="rId7"/>
    <p:sldId id="310" r:id="rId8"/>
    <p:sldId id="321" r:id="rId9"/>
    <p:sldId id="298" r:id="rId10"/>
    <p:sldId id="305" r:id="rId11"/>
    <p:sldId id="280" r:id="rId12"/>
    <p:sldId id="306" r:id="rId13"/>
    <p:sldId id="307" r:id="rId14"/>
    <p:sldId id="318" r:id="rId15"/>
    <p:sldId id="322" r:id="rId16"/>
    <p:sldId id="308" r:id="rId17"/>
  </p:sldIdLst>
  <p:sldSz cx="9144000" cy="5143500" type="screen16x9"/>
  <p:notesSz cx="6858000" cy="9144000"/>
  <p:embeddedFontLst>
    <p:embeddedFont>
      <p:font typeface="黑体" panose="02010609060101010101" pitchFamily="49" charset="-122"/>
      <p:regular r:id="rId21"/>
    </p:embeddedFont>
    <p:embeddedFont>
      <p:font typeface="汉仪迪升英雄体简" panose="00020600040101010101" charset="-122"/>
      <p:regular r:id="rId22"/>
    </p:embeddedFont>
    <p:embeddedFont>
      <p:font typeface="楷体" panose="02010609060101010101" charset="-122"/>
      <p:regular r:id="rId23"/>
    </p:embeddedFont>
    <p:embeddedFont>
      <p:font typeface="Calibri" panose="020F0502020204030204" charset="0"/>
      <p:regular r:id="rId24"/>
      <p:bold r:id="rId25"/>
      <p:italic r:id="rId26"/>
      <p:boldItalic r:id="rId27"/>
    </p:embeddedFont>
  </p:embeddedFontLst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00" userDrawn="1">
          <p15:clr>
            <a:srgbClr val="A4A3A4"/>
          </p15:clr>
        </p15:guide>
        <p15:guide id="2" pos="285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D9FFF2"/>
    <a:srgbClr val="FFEFBD"/>
    <a:srgbClr val="FFFFD1"/>
    <a:srgbClr val="FAE2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86" d="100"/>
          <a:sy n="86" d="100"/>
        </p:scale>
        <p:origin x="-696" y="-52"/>
      </p:cViewPr>
      <p:guideLst>
        <p:guide orient="horz" pos="1600"/>
        <p:guide pos="285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8" Type="http://schemas.openxmlformats.org/officeDocument/2006/relationships/tags" Target="tags/tag8.xml"/><Relationship Id="rId27" Type="http://schemas.openxmlformats.org/officeDocument/2006/relationships/font" Target="fonts/font7.fntdata"/><Relationship Id="rId26" Type="http://schemas.openxmlformats.org/officeDocument/2006/relationships/font" Target="fonts/font6.fntdata"/><Relationship Id="rId25" Type="http://schemas.openxmlformats.org/officeDocument/2006/relationships/font" Target="fonts/font5.fntdata"/><Relationship Id="rId24" Type="http://schemas.openxmlformats.org/officeDocument/2006/relationships/font" Target="fonts/font4.fntdata"/><Relationship Id="rId23" Type="http://schemas.openxmlformats.org/officeDocument/2006/relationships/font" Target="fonts/font3.fntdata"/><Relationship Id="rId22" Type="http://schemas.openxmlformats.org/officeDocument/2006/relationships/font" Target="fonts/font2.fntdata"/><Relationship Id="rId21" Type="http://schemas.openxmlformats.org/officeDocument/2006/relationships/font" Target="fonts/font1.fntdata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8CB0C-8E05-40CE-988B-5D75FD1F3CF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E9BA4-D023-4B0E-9FFC-A2A946F8091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8CB0C-8E05-40CE-988B-5D75FD1F3CF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E9BA4-D023-4B0E-9FFC-A2A946F8091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8CB0C-8E05-40CE-988B-5D75FD1F3CF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E9BA4-D023-4B0E-9FFC-A2A946F8091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8CB0C-8E05-40CE-988B-5D75FD1F3CF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E9BA4-D023-4B0E-9FFC-A2A946F8091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8CB0C-8E05-40CE-988B-5D75FD1F3CF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E9BA4-D023-4B0E-9FFC-A2A946F8091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8CB0C-8E05-40CE-988B-5D75FD1F3CF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E9BA4-D023-4B0E-9FFC-A2A946F8091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8CB0C-8E05-40CE-988B-5D75FD1F3CF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E9BA4-D023-4B0E-9FFC-A2A946F8091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8CB0C-8E05-40CE-988B-5D75FD1F3CF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E9BA4-D023-4B0E-9FFC-A2A946F8091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8CB0C-8E05-40CE-988B-5D75FD1F3CF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E9BA4-D023-4B0E-9FFC-A2A946F8091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8CB0C-8E05-40CE-988B-5D75FD1F3CF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E9BA4-D023-4B0E-9FFC-A2A946F8091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8CB0C-8E05-40CE-988B-5D75FD1F3CF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E9BA4-D023-4B0E-9FFC-A2A946F8091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38CB0C-8E05-40CE-988B-5D75FD1F3CF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5E9BA4-D023-4B0E-9FFC-A2A946F80915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.jpeg"/><Relationship Id="rId1" Type="http://schemas.openxmlformats.org/officeDocument/2006/relationships/tags" Target="../tags/tag7.xml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.xml"/><Relationship Id="rId1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hyperlink" Target="&#31532;11&#39029;&#35270;&#39057;1.mp4" TargetMode="External"/><Relationship Id="rId4" Type="http://schemas.openxmlformats.org/officeDocument/2006/relationships/image" Target="../media/image6.png"/><Relationship Id="rId3" Type="http://schemas.openxmlformats.org/officeDocument/2006/relationships/tags" Target="../tags/tag4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ags" Target="../tags/tag6.xml"/><Relationship Id="rId5" Type="http://schemas.openxmlformats.org/officeDocument/2006/relationships/hyperlink" Target="&#21608;&#24605;&#28085;.mp4" TargetMode="External"/><Relationship Id="rId4" Type="http://schemas.openxmlformats.org/officeDocument/2006/relationships/image" Target="../media/image7.png"/><Relationship Id="rId3" Type="http://schemas.openxmlformats.org/officeDocument/2006/relationships/tags" Target="../tags/tag5.xml"/><Relationship Id="rId2" Type="http://schemas.microsoft.com/office/2007/relationships/media" Target="file:///C:\Users\Administrator\Desktop\&#25105;&#20204;&#37117;&#26469;&#35762;&#31505;&#35805;\&#28504;&#34425;&#12298;&#25105;&#20204;&#37117;&#26469;&#35762;&#31505;&#35805;&#12299;&#35838;&#20214;3&#31295;\&#21608;&#24605;&#28085;.mp4" TargetMode="External"/><Relationship Id="rId1" Type="http://schemas.openxmlformats.org/officeDocument/2006/relationships/video" Target="file:///C:\Users\Administrator\Desktop\&#25105;&#20204;&#37117;&#26469;&#35762;&#31505;&#35805;\&#28504;&#34425;&#12298;&#25105;&#20204;&#37117;&#26469;&#35762;&#31505;&#35805;&#12299;&#35838;&#20214;3&#31295;\&#21608;&#24605;&#28085;.mp4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23728" y="2139702"/>
            <a:ext cx="45365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 smtClean="0">
                <a:solidFill>
                  <a:srgbClr val="0033CC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我们都来讲笑话</a:t>
            </a:r>
            <a:endParaRPr lang="zh-CN" altLang="en-US" sz="4800" dirty="0">
              <a:solidFill>
                <a:srgbClr val="0033CC"/>
              </a:solidFill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pic>
        <p:nvPicPr>
          <p:cNvPr id="11266" name="Picture 2" descr="https://gimg2.baidu.com/image_search/src=http%3A%2F%2Fimg.book118.com%2Fsr1%2FM00%2F14%2F30%2FwKh2Al42UkWIOBvsAAEUSJ1B1M0AAhxggDAH7kAARRg532.jpg&amp;refer=http%3A%2F%2Fimg.book118.com&amp;app=2002&amp;size=f9999,10000&amp;q=a80&amp;n=0&amp;g=0n&amp;fmt=auto?sec=1653958366&amp;t=60be85996a8751f31b2f7b4bf34f80e9"/>
          <p:cNvPicPr>
            <a:picLocks noChangeAspect="1" noChangeArrowheads="1"/>
          </p:cNvPicPr>
          <p:nvPr/>
        </p:nvPicPr>
        <p:blipFill rotWithShape="1">
          <a:blip r:embed="rId1">
            <a:clrChange>
              <a:clrFrom>
                <a:srgbClr val="FFFDF8"/>
              </a:clrFrom>
              <a:clrTo>
                <a:srgbClr val="FFFD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33" t="21658" r="4094" b="22769"/>
          <a:stretch>
            <a:fillRect/>
          </a:stretch>
        </p:blipFill>
        <p:spPr bwMode="auto">
          <a:xfrm>
            <a:off x="6948264" y="2697756"/>
            <a:ext cx="1945677" cy="1989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>
            <p:custDataLst>
              <p:tags r:id="rId2"/>
            </p:custDataLst>
          </p:nvPr>
        </p:nvSpPr>
        <p:spPr>
          <a:xfrm>
            <a:off x="467544" y="275625"/>
            <a:ext cx="4680520" cy="978729"/>
          </a:xfrm>
          <a:prstGeom prst="rect">
            <a:avLst/>
          </a:prstGeom>
          <a:solidFill>
            <a:srgbClr val="D9FFF2"/>
          </a:solidFill>
          <a:effectLst>
            <a:softEdge rad="63500"/>
          </a:effectLst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 sz="2800" dirty="0" smtClean="0">
                <a:solidFill>
                  <a:srgbClr val="0033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幽默和风趣是智慧的闪现。</a:t>
            </a:r>
            <a:endParaRPr lang="en-US" altLang="zh-CN" sz="2800" dirty="0" smtClean="0">
              <a:solidFill>
                <a:srgbClr val="0033CC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r">
              <a:lnSpc>
                <a:spcPct val="120000"/>
              </a:lnSpc>
            </a:pPr>
            <a:r>
              <a:rPr lang="en-US" altLang="zh-CN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——[</a:t>
            </a:r>
            <a:r>
              <a:rPr lang="zh-CN" altLang="en-US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英国</a:t>
            </a:r>
            <a:r>
              <a:rPr lang="en-US" altLang="zh-CN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]</a:t>
            </a:r>
            <a:r>
              <a:rPr lang="zh-CN" altLang="en-US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威廉</a:t>
            </a:r>
            <a:r>
              <a:rPr lang="en-US" altLang="zh-CN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﹒</a:t>
            </a:r>
            <a:r>
              <a:rPr lang="zh-CN" altLang="en-US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莎士比亚</a:t>
            </a:r>
            <a:endParaRPr lang="zh-CN" altLang="en-US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705" y="133985"/>
            <a:ext cx="3095625" cy="52197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会讲笑话的</a:t>
            </a:r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逗乐人</a:t>
            </a:r>
            <a:endParaRPr lang="zh-CN" altLang="en-US" sz="28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3491865" y="195580"/>
            <a:ext cx="4160520" cy="4846320"/>
            <a:chOff x="353348" y="763942"/>
            <a:chExt cx="3354555" cy="4264217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348" y="763942"/>
              <a:ext cx="3354555" cy="4264217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827584" y="1995686"/>
              <a:ext cx="900100" cy="161473"/>
            </a:xfrm>
            <a:prstGeom prst="rect">
              <a:avLst/>
            </a:prstGeom>
            <a:solidFill>
              <a:srgbClr val="FAE2EF"/>
            </a:solidFill>
            <a:effectLst>
              <a:softEdge rad="31750"/>
            </a:effectLst>
          </p:spPr>
          <p:txBody>
            <a:bodyPr wrap="square" rtlCol="0">
              <a:spAutoFit/>
            </a:bodyPr>
            <a:lstStyle/>
            <a:p>
              <a:r>
                <a:rPr lang="zh-CN" altLang="en-US" sz="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讲笑话要注意什么呢？</a:t>
              </a:r>
              <a:endParaRPr lang="zh-CN" altLang="en-US" sz="6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sp>
        <p:nvSpPr>
          <p:cNvPr id="7" name="圆角矩形 6"/>
          <p:cNvSpPr/>
          <p:nvPr/>
        </p:nvSpPr>
        <p:spPr>
          <a:xfrm>
            <a:off x="4079875" y="1779905"/>
            <a:ext cx="2286000" cy="67691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84203" y="3796273"/>
            <a:ext cx="7371283" cy="1132618"/>
          </a:xfrm>
          <a:prstGeom prst="rect">
            <a:avLst/>
          </a:prstGeom>
          <a:solidFill>
            <a:srgbClr val="D9FFF2"/>
          </a:solidFill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6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听笑话：</a:t>
            </a:r>
            <a:endParaRPr lang="en-US" altLang="zh-CN" sz="2600" dirty="0" smtClean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用心倾听，做一个好的听众。</a:t>
            </a:r>
            <a:endParaRPr lang="en-US" altLang="zh-CN" sz="26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文本框 99" descr="7b0a2020202022776f7264617274223a20227b5c2269645c223a32353030323033342c5c227469645c223a31333631327d220a7d0a"/>
          <p:cNvSpPr txBox="1"/>
          <p:nvPr/>
        </p:nvSpPr>
        <p:spPr>
          <a:xfrm>
            <a:off x="539750" y="411480"/>
            <a:ext cx="8090535" cy="3352165"/>
          </a:xfrm>
          <a:prstGeom prst="rect">
            <a:avLst/>
          </a:prstGeom>
          <a:noFill/>
          <a:ln w="9525">
            <a:noFill/>
          </a:ln>
        </p:spPr>
        <p:txBody>
          <a:bodyPr wrap="square" lIns="91436" tIns="45718" rIns="91436" bIns="45718">
            <a:spAutoFit/>
            <a:scene3d>
              <a:camera prst="obliqueBottomRight"/>
              <a:lightRig rig="brightRoom" dir="t"/>
            </a:scene3d>
          </a:bodyPr>
          <a:lstStyle/>
          <a:p>
            <a:pPr indent="304800"/>
            <a:r>
              <a:rPr lang="en-US" altLang="zh-CN" sz="2800" b="1" dirty="0" smtClean="0">
                <a:ln w="4706" cmpd="sng">
                  <a:solidFill>
                    <a:schemeClr val="bg1"/>
                  </a:solidFill>
                  <a:prstDash val="solid"/>
                </a:ln>
                <a:gradFill>
                  <a:gsLst>
                    <a:gs pos="8000">
                      <a:srgbClr val="FFC62D"/>
                    </a:gs>
                    <a:gs pos="31000">
                      <a:srgbClr val="E56772"/>
                    </a:gs>
                    <a:gs pos="58000">
                      <a:srgbClr val="B752A4"/>
                    </a:gs>
                    <a:gs pos="98000">
                      <a:srgbClr val="4C6DB4"/>
                    </a:gs>
                    <a:gs pos="79000">
                      <a:srgbClr val="574FB3"/>
                    </a:gs>
                  </a:gsLst>
                </a:gradFill>
                <a:effectLst>
                  <a:glow rad="10459">
                    <a:schemeClr val="bg1">
                      <a:alpha val="40000"/>
                    </a:schemeClr>
                  </a:glow>
                  <a:outerShdw blurRad="8367" dist="50800" dir="2700000" algn="tl" rotWithShape="0">
                    <a:prstClr val="black">
                      <a:alpha val="40000"/>
                    </a:prstClr>
                  </a:outerShdw>
                </a:effectLst>
                <a:latin typeface="汉仪综艺体简" panose="02010600000101010101" charset="-122"/>
                <a:ea typeface="汉仪综艺体简" panose="02010600000101010101" charset="-122"/>
                <a:cs typeface="汉仪综艺体简" panose="02010600000101010101" charset="-122"/>
              </a:rPr>
              <a:t>“</a:t>
            </a:r>
            <a:r>
              <a:rPr lang="zh-CN" altLang="en-US" sz="2800" b="1" dirty="0" smtClean="0">
                <a:ln w="4706" cmpd="sng">
                  <a:solidFill>
                    <a:schemeClr val="bg1"/>
                  </a:solidFill>
                  <a:prstDash val="solid"/>
                </a:ln>
                <a:gradFill>
                  <a:gsLst>
                    <a:gs pos="8000">
                      <a:srgbClr val="FFC62D"/>
                    </a:gs>
                    <a:gs pos="31000">
                      <a:srgbClr val="E56772"/>
                    </a:gs>
                    <a:gs pos="58000">
                      <a:srgbClr val="B752A4"/>
                    </a:gs>
                    <a:gs pos="98000">
                      <a:srgbClr val="4C6DB4"/>
                    </a:gs>
                    <a:gs pos="79000">
                      <a:srgbClr val="574FB3"/>
                    </a:gs>
                  </a:gsLst>
                </a:gradFill>
                <a:effectLst>
                  <a:glow rad="10459">
                    <a:schemeClr val="bg1">
                      <a:alpha val="40000"/>
                    </a:schemeClr>
                  </a:glow>
                  <a:outerShdw blurRad="8367" dist="50800" dir="2700000" algn="tl" rotWithShape="0">
                    <a:prstClr val="black">
                      <a:alpha val="40000"/>
                    </a:prstClr>
                  </a:outerShdw>
                </a:effectLst>
                <a:latin typeface="汉仪综艺体简" panose="02010600000101010101" charset="-122"/>
                <a:ea typeface="汉仪综艺体简" panose="02010600000101010101" charset="-122"/>
                <a:cs typeface="汉仪综艺体简" panose="02010600000101010101" charset="-122"/>
              </a:rPr>
              <a:t>班级笑话大王</a:t>
            </a:r>
            <a:r>
              <a:rPr lang="en-US" altLang="zh-CN" sz="2800" b="1" dirty="0" smtClean="0">
                <a:ln w="4706" cmpd="sng">
                  <a:solidFill>
                    <a:schemeClr val="bg1"/>
                  </a:solidFill>
                  <a:prstDash val="solid"/>
                </a:ln>
                <a:gradFill>
                  <a:gsLst>
                    <a:gs pos="8000">
                      <a:srgbClr val="FFC62D"/>
                    </a:gs>
                    <a:gs pos="31000">
                      <a:srgbClr val="E56772"/>
                    </a:gs>
                    <a:gs pos="58000">
                      <a:srgbClr val="B752A4"/>
                    </a:gs>
                    <a:gs pos="98000">
                      <a:srgbClr val="4C6DB4"/>
                    </a:gs>
                    <a:gs pos="79000">
                      <a:srgbClr val="574FB3"/>
                    </a:gs>
                  </a:gsLst>
                </a:gradFill>
                <a:effectLst>
                  <a:glow rad="10459">
                    <a:schemeClr val="bg1">
                      <a:alpha val="40000"/>
                    </a:schemeClr>
                  </a:glow>
                  <a:outerShdw blurRad="8367" dist="50800" dir="2700000" algn="tl" rotWithShape="0">
                    <a:prstClr val="black">
                      <a:alpha val="40000"/>
                    </a:prstClr>
                  </a:outerShdw>
                </a:effectLst>
                <a:latin typeface="汉仪综艺体简" panose="02010600000101010101" charset="-122"/>
                <a:ea typeface="汉仪综艺体简" panose="02010600000101010101" charset="-122"/>
                <a:cs typeface="汉仪综艺体简" panose="02010600000101010101" charset="-122"/>
              </a:rPr>
              <a:t>”</a:t>
            </a:r>
            <a:r>
              <a:rPr lang="zh-CN" altLang="en-US" sz="2800" b="1" dirty="0" smtClean="0">
                <a:ln w="4706" cmpd="sng">
                  <a:solidFill>
                    <a:schemeClr val="bg1"/>
                  </a:solidFill>
                  <a:prstDash val="solid"/>
                </a:ln>
                <a:gradFill>
                  <a:gsLst>
                    <a:gs pos="8000">
                      <a:srgbClr val="FFC62D"/>
                    </a:gs>
                    <a:gs pos="31000">
                      <a:srgbClr val="E56772"/>
                    </a:gs>
                    <a:gs pos="58000">
                      <a:srgbClr val="B752A4"/>
                    </a:gs>
                    <a:gs pos="98000">
                      <a:srgbClr val="4C6DB4"/>
                    </a:gs>
                    <a:gs pos="79000">
                      <a:srgbClr val="574FB3"/>
                    </a:gs>
                  </a:gsLst>
                </a:gradFill>
                <a:effectLst>
                  <a:glow rad="10459">
                    <a:schemeClr val="bg1">
                      <a:alpha val="40000"/>
                    </a:schemeClr>
                  </a:glow>
                  <a:outerShdw blurRad="8367" dist="50800" dir="2700000" algn="tl" rotWithShape="0">
                    <a:prstClr val="black">
                      <a:alpha val="40000"/>
                    </a:prstClr>
                  </a:outerShdw>
                </a:effectLst>
                <a:latin typeface="汉仪综艺体简" panose="02010600000101010101" charset="-122"/>
                <a:ea typeface="汉仪综艺体简" panose="02010600000101010101" charset="-122"/>
                <a:cs typeface="汉仪综艺体简" panose="02010600000101010101" charset="-122"/>
              </a:rPr>
              <a:t>争霸</a:t>
            </a:r>
            <a:r>
              <a:rPr lang="zh-CN" altLang="en-US" sz="2800" b="1" dirty="0" smtClean="0">
                <a:ln w="4706" cmpd="sng">
                  <a:solidFill>
                    <a:schemeClr val="bg1"/>
                  </a:solidFill>
                  <a:prstDash val="solid"/>
                </a:ln>
                <a:gradFill>
                  <a:gsLst>
                    <a:gs pos="8000">
                      <a:srgbClr val="FFC62D"/>
                    </a:gs>
                    <a:gs pos="31000">
                      <a:srgbClr val="E56772"/>
                    </a:gs>
                    <a:gs pos="58000">
                      <a:srgbClr val="B752A4"/>
                    </a:gs>
                    <a:gs pos="98000">
                      <a:srgbClr val="4C6DB4"/>
                    </a:gs>
                    <a:gs pos="79000">
                      <a:srgbClr val="574FB3"/>
                    </a:gs>
                  </a:gsLst>
                </a:gradFill>
                <a:effectLst>
                  <a:glow rad="10459">
                    <a:schemeClr val="bg1">
                      <a:alpha val="40000"/>
                    </a:schemeClr>
                  </a:glow>
                  <a:outerShdw blurRad="8367" dist="50800" dir="2700000" algn="tl" rotWithShape="0">
                    <a:prstClr val="black">
                      <a:alpha val="40000"/>
                    </a:prstClr>
                  </a:outerShdw>
                </a:effectLst>
                <a:latin typeface="汉仪综艺体简" panose="02010600000101010101" charset="-122"/>
                <a:ea typeface="汉仪综艺体简" panose="02010600000101010101" charset="-122"/>
                <a:cs typeface="汉仪综艺体简" panose="02010600000101010101" charset="-122"/>
              </a:rPr>
              <a:t>赛</a:t>
            </a:r>
            <a:r>
              <a:rPr lang="en-US" altLang="zh-CN" sz="2800" b="1" dirty="0" smtClean="0">
                <a:ln w="4706" cmpd="sng">
                  <a:solidFill>
                    <a:schemeClr val="bg1"/>
                  </a:solidFill>
                  <a:prstDash val="solid"/>
                </a:ln>
                <a:gradFill>
                  <a:gsLst>
                    <a:gs pos="8000">
                      <a:srgbClr val="FFC62D"/>
                    </a:gs>
                    <a:gs pos="31000">
                      <a:srgbClr val="E56772"/>
                    </a:gs>
                    <a:gs pos="58000">
                      <a:srgbClr val="B752A4"/>
                    </a:gs>
                    <a:gs pos="98000">
                      <a:srgbClr val="4C6DB4"/>
                    </a:gs>
                    <a:gs pos="79000">
                      <a:srgbClr val="574FB3"/>
                    </a:gs>
                  </a:gsLst>
                </a:gradFill>
                <a:effectLst>
                  <a:glow rad="10459">
                    <a:schemeClr val="bg1">
                      <a:alpha val="40000"/>
                    </a:schemeClr>
                  </a:glow>
                  <a:outerShdw blurRad="8367" dist="50800" dir="2700000" algn="tl" rotWithShape="0">
                    <a:prstClr val="black">
                      <a:alpha val="40000"/>
                    </a:prstClr>
                  </a:outerShdw>
                </a:effectLst>
                <a:latin typeface="汉仪综艺体简" panose="02010600000101010101" charset="-122"/>
                <a:ea typeface="汉仪综艺体简" panose="02010600000101010101" charset="-122"/>
                <a:cs typeface="汉仪综艺体简" panose="02010600000101010101" charset="-122"/>
              </a:rPr>
              <a:t>——</a:t>
            </a:r>
            <a:r>
              <a:rPr lang="zh-CN" altLang="en-US" sz="2800" b="1" dirty="0" smtClean="0">
                <a:ln w="4706" cmpd="sng">
                  <a:solidFill>
                    <a:schemeClr val="bg1"/>
                  </a:solidFill>
                  <a:prstDash val="solid"/>
                </a:ln>
                <a:gradFill>
                  <a:gsLst>
                    <a:gs pos="8000">
                      <a:srgbClr val="FFC62D"/>
                    </a:gs>
                    <a:gs pos="31000">
                      <a:srgbClr val="E56772"/>
                    </a:gs>
                    <a:gs pos="58000">
                      <a:srgbClr val="B752A4"/>
                    </a:gs>
                    <a:gs pos="98000">
                      <a:srgbClr val="4C6DB4"/>
                    </a:gs>
                    <a:gs pos="79000">
                      <a:srgbClr val="574FB3"/>
                    </a:gs>
                  </a:gsLst>
                </a:gradFill>
                <a:effectLst>
                  <a:glow rad="10459">
                    <a:schemeClr val="bg1">
                      <a:alpha val="40000"/>
                    </a:schemeClr>
                  </a:glow>
                  <a:outerShdw blurRad="8367" dist="50800" dir="2700000" algn="tl" rotWithShape="0">
                    <a:prstClr val="black">
                      <a:alpha val="40000"/>
                    </a:prstClr>
                  </a:outerShdw>
                </a:effectLst>
                <a:latin typeface="汉仪综艺体简" panose="02010600000101010101" charset="-122"/>
                <a:ea typeface="汉仪综艺体简" panose="02010600000101010101" charset="-122"/>
                <a:cs typeface="汉仪综艺体简" panose="02010600000101010101" charset="-122"/>
              </a:rPr>
              <a:t>组内</a:t>
            </a:r>
            <a:r>
              <a:rPr lang="en-US" altLang="zh-CN" sz="2800" b="1" dirty="0" smtClean="0">
                <a:ln w="4706" cmpd="sng">
                  <a:solidFill>
                    <a:schemeClr val="bg1"/>
                  </a:solidFill>
                  <a:prstDash val="solid"/>
                </a:ln>
                <a:gradFill>
                  <a:gsLst>
                    <a:gs pos="8000">
                      <a:srgbClr val="FFC62D"/>
                    </a:gs>
                    <a:gs pos="31000">
                      <a:srgbClr val="E56772"/>
                    </a:gs>
                    <a:gs pos="58000">
                      <a:srgbClr val="B752A4"/>
                    </a:gs>
                    <a:gs pos="98000">
                      <a:srgbClr val="4C6DB4"/>
                    </a:gs>
                    <a:gs pos="79000">
                      <a:srgbClr val="574FB3"/>
                    </a:gs>
                  </a:gsLst>
                </a:gradFill>
                <a:effectLst>
                  <a:glow rad="10459">
                    <a:schemeClr val="bg1">
                      <a:alpha val="40000"/>
                    </a:schemeClr>
                  </a:glow>
                  <a:outerShdw blurRad="8367" dist="50800" dir="2700000" algn="tl" rotWithShape="0">
                    <a:prstClr val="black">
                      <a:alpha val="40000"/>
                    </a:prstClr>
                  </a:outerShdw>
                </a:effectLst>
                <a:latin typeface="汉仪综艺体简" panose="02010600000101010101" charset="-122"/>
                <a:ea typeface="汉仪综艺体简" panose="02010600000101010101" charset="-122"/>
                <a:cs typeface="汉仪综艺体简" panose="02010600000101010101" charset="-122"/>
              </a:rPr>
              <a:t>PK</a:t>
            </a:r>
            <a:endParaRPr lang="en-US" altLang="zh-CN" sz="2800" b="1" dirty="0" smtClean="0">
              <a:ln w="4706" cmpd="sng">
                <a:solidFill>
                  <a:schemeClr val="bg1"/>
                </a:solidFill>
                <a:prstDash val="solid"/>
              </a:ln>
              <a:gradFill>
                <a:gsLst>
                  <a:gs pos="8000">
                    <a:srgbClr val="FFC62D"/>
                  </a:gs>
                  <a:gs pos="31000">
                    <a:srgbClr val="E56772"/>
                  </a:gs>
                  <a:gs pos="58000">
                    <a:srgbClr val="B752A4"/>
                  </a:gs>
                  <a:gs pos="98000">
                    <a:srgbClr val="4C6DB4"/>
                  </a:gs>
                  <a:gs pos="79000">
                    <a:srgbClr val="574FB3"/>
                  </a:gs>
                </a:gsLst>
              </a:gradFill>
              <a:effectLst>
                <a:glow rad="10459">
                  <a:schemeClr val="bg1">
                    <a:alpha val="40000"/>
                  </a:schemeClr>
                </a:glow>
                <a:outerShdw blurRad="8367" dist="50800" dir="2700000" algn="tl" rotWithShape="0">
                  <a:prstClr val="black">
                    <a:alpha val="40000"/>
                  </a:prstClr>
                </a:outerShdw>
              </a:effectLst>
              <a:latin typeface="汉仪综艺体简" panose="02010600000101010101" charset="-122"/>
              <a:ea typeface="汉仪综艺体简" panose="02010600000101010101" charset="-122"/>
              <a:cs typeface="汉仪综艺体简" panose="02010600000101010101" charset="-122"/>
            </a:endParaRPr>
          </a:p>
          <a:p>
            <a:pPr indent="304800"/>
            <a:endParaRPr lang="en-US" altLang="zh-CN" sz="2800" dirty="0" smtClean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indent="304800"/>
            <a:r>
              <a:rPr lang="en-US" altLang="zh-CN" sz="28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</a:t>
            </a:r>
            <a:r>
              <a:rPr lang="en-US" altLang="zh-CN" sz="28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.</a:t>
            </a:r>
            <a:r>
              <a:rPr lang="zh-CN" altLang="en-US" sz="32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讲</a:t>
            </a: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。6人小组为单位，每位成员依次讲笑话</a:t>
            </a:r>
            <a:r>
              <a:rPr lang="zh-CN" altLang="en-US" sz="28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；</a:t>
            </a:r>
            <a:endParaRPr lang="en-US" altLang="zh-CN" sz="28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indent="304800"/>
            <a:r>
              <a:rPr lang="en-US" altLang="zh-CN" sz="28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2.</a:t>
            </a:r>
            <a:r>
              <a:rPr lang="zh-CN" altLang="en-US" sz="32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评</a:t>
            </a:r>
            <a:r>
              <a:rPr lang="zh-CN" altLang="en-US" sz="28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</a:t>
            </a:r>
            <a:r>
              <a:rPr lang="zh-CN" altLang="en-US" sz="28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组内成员</a:t>
            </a: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用心倾听，并给讲述者提</a:t>
            </a:r>
            <a:r>
              <a:rPr lang="zh-CN" altLang="en-US" sz="28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建议；</a:t>
            </a:r>
            <a:endParaRPr lang="zh-CN" altLang="en-US" sz="2800" dirty="0" smtClean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indent="304800"/>
            <a:r>
              <a:rPr lang="en-US" altLang="zh-CN" sz="28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3.</a:t>
            </a:r>
            <a:r>
              <a:rPr lang="zh-CN" altLang="en-US" sz="32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选</a:t>
            </a:r>
            <a:r>
              <a:rPr lang="zh-CN" altLang="en-US" sz="28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</a:t>
            </a: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组内成员根据评选标准，得到☆最多的成为“小组笑话达人”，参与班级竞选。</a:t>
            </a:r>
            <a:endParaRPr lang="zh-CN" altLang="en-US" sz="28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indent="304800"/>
            <a:r>
              <a:rPr lang="en-US" altLang="zh-CN" sz="28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4.</a:t>
            </a:r>
            <a:r>
              <a:rPr lang="zh-CN" altLang="en-US" sz="32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练</a:t>
            </a: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。“小组笑话达人”根据组员建议练讲笑话。</a:t>
            </a:r>
            <a:endParaRPr lang="zh-CN" altLang="en-US" sz="28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83568" y="3363838"/>
            <a:ext cx="7371283" cy="1132618"/>
          </a:xfrm>
          <a:prstGeom prst="rect">
            <a:avLst/>
          </a:prstGeom>
          <a:solidFill>
            <a:srgbClr val="D9FFF2"/>
          </a:solidFill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6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听笑话：</a:t>
            </a:r>
            <a:endParaRPr lang="en-US" altLang="zh-CN" sz="2600" dirty="0" smtClean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用心倾听，做一个好的听众。</a:t>
            </a:r>
            <a:endParaRPr lang="en-US" altLang="zh-CN" sz="26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文本框 99" descr="7b0a2020202022776f7264617274223a20227b5c2269645c223a32353030323033342c5c227469645c223a31333631327d220a7d0a"/>
          <p:cNvSpPr txBox="1"/>
          <p:nvPr/>
        </p:nvSpPr>
        <p:spPr>
          <a:xfrm>
            <a:off x="539750" y="555625"/>
            <a:ext cx="8090535" cy="2675255"/>
          </a:xfrm>
          <a:prstGeom prst="rect">
            <a:avLst/>
          </a:prstGeom>
          <a:noFill/>
          <a:ln w="9525">
            <a:noFill/>
          </a:ln>
        </p:spPr>
        <p:txBody>
          <a:bodyPr wrap="square" lIns="91436" tIns="45718" rIns="91436" bIns="45718">
            <a:spAutoFit/>
            <a:scene3d>
              <a:camera prst="obliqueBottomRight"/>
              <a:lightRig rig="brightRoom" dir="t"/>
            </a:scene3d>
          </a:bodyPr>
          <a:lstStyle/>
          <a:p>
            <a:pPr indent="304800"/>
            <a:r>
              <a:rPr lang="en-US" altLang="zh-CN" sz="2800" b="1" dirty="0" smtClean="0">
                <a:ln w="4706" cmpd="sng">
                  <a:solidFill>
                    <a:schemeClr val="bg1"/>
                  </a:solidFill>
                  <a:prstDash val="solid"/>
                </a:ln>
                <a:gradFill>
                  <a:gsLst>
                    <a:gs pos="8000">
                      <a:srgbClr val="FFC62D"/>
                    </a:gs>
                    <a:gs pos="31000">
                      <a:srgbClr val="E56772"/>
                    </a:gs>
                    <a:gs pos="58000">
                      <a:srgbClr val="B752A4"/>
                    </a:gs>
                    <a:gs pos="98000">
                      <a:srgbClr val="4C6DB4"/>
                    </a:gs>
                    <a:gs pos="79000">
                      <a:srgbClr val="574FB3"/>
                    </a:gs>
                  </a:gsLst>
                </a:gradFill>
                <a:effectLst>
                  <a:glow rad="10459">
                    <a:schemeClr val="bg1">
                      <a:alpha val="40000"/>
                    </a:schemeClr>
                  </a:glow>
                  <a:outerShdw blurRad="8367" dist="50800" dir="2700000" algn="tl" rotWithShape="0">
                    <a:prstClr val="black">
                      <a:alpha val="40000"/>
                    </a:prstClr>
                  </a:outerShdw>
                </a:effectLst>
                <a:latin typeface="汉仪综艺体简" panose="02010600000101010101" charset="-122"/>
                <a:ea typeface="汉仪综艺体简" panose="02010600000101010101" charset="-122"/>
                <a:cs typeface="汉仪综艺体简" panose="02010600000101010101" charset="-122"/>
              </a:rPr>
              <a:t>“</a:t>
            </a:r>
            <a:r>
              <a:rPr lang="zh-CN" altLang="en-US" sz="2800" b="1" dirty="0" smtClean="0">
                <a:ln w="4706" cmpd="sng">
                  <a:solidFill>
                    <a:schemeClr val="bg1"/>
                  </a:solidFill>
                  <a:prstDash val="solid"/>
                </a:ln>
                <a:gradFill>
                  <a:gsLst>
                    <a:gs pos="8000">
                      <a:srgbClr val="FFC62D"/>
                    </a:gs>
                    <a:gs pos="31000">
                      <a:srgbClr val="E56772"/>
                    </a:gs>
                    <a:gs pos="58000">
                      <a:srgbClr val="B752A4"/>
                    </a:gs>
                    <a:gs pos="98000">
                      <a:srgbClr val="4C6DB4"/>
                    </a:gs>
                    <a:gs pos="79000">
                      <a:srgbClr val="574FB3"/>
                    </a:gs>
                  </a:gsLst>
                </a:gradFill>
                <a:effectLst>
                  <a:glow rad="10459">
                    <a:schemeClr val="bg1">
                      <a:alpha val="40000"/>
                    </a:schemeClr>
                  </a:glow>
                  <a:outerShdw blurRad="8367" dist="50800" dir="2700000" algn="tl" rotWithShape="0">
                    <a:prstClr val="black">
                      <a:alpha val="40000"/>
                    </a:prstClr>
                  </a:outerShdw>
                </a:effectLst>
                <a:latin typeface="汉仪综艺体简" panose="02010600000101010101" charset="-122"/>
                <a:ea typeface="汉仪综艺体简" panose="02010600000101010101" charset="-122"/>
                <a:cs typeface="汉仪综艺体简" panose="02010600000101010101" charset="-122"/>
              </a:rPr>
              <a:t>班级笑话大王</a:t>
            </a:r>
            <a:r>
              <a:rPr lang="en-US" altLang="zh-CN" sz="2800" b="1" dirty="0" smtClean="0">
                <a:ln w="4706" cmpd="sng">
                  <a:solidFill>
                    <a:schemeClr val="bg1"/>
                  </a:solidFill>
                  <a:prstDash val="solid"/>
                </a:ln>
                <a:gradFill>
                  <a:gsLst>
                    <a:gs pos="8000">
                      <a:srgbClr val="FFC62D"/>
                    </a:gs>
                    <a:gs pos="31000">
                      <a:srgbClr val="E56772"/>
                    </a:gs>
                    <a:gs pos="58000">
                      <a:srgbClr val="B752A4"/>
                    </a:gs>
                    <a:gs pos="98000">
                      <a:srgbClr val="4C6DB4"/>
                    </a:gs>
                    <a:gs pos="79000">
                      <a:srgbClr val="574FB3"/>
                    </a:gs>
                  </a:gsLst>
                </a:gradFill>
                <a:effectLst>
                  <a:glow rad="10459">
                    <a:schemeClr val="bg1">
                      <a:alpha val="40000"/>
                    </a:schemeClr>
                  </a:glow>
                  <a:outerShdw blurRad="8367" dist="50800" dir="2700000" algn="tl" rotWithShape="0">
                    <a:prstClr val="black">
                      <a:alpha val="40000"/>
                    </a:prstClr>
                  </a:outerShdw>
                </a:effectLst>
                <a:latin typeface="汉仪综艺体简" panose="02010600000101010101" charset="-122"/>
                <a:ea typeface="汉仪综艺体简" panose="02010600000101010101" charset="-122"/>
                <a:cs typeface="汉仪综艺体简" panose="02010600000101010101" charset="-122"/>
              </a:rPr>
              <a:t>”</a:t>
            </a:r>
            <a:r>
              <a:rPr lang="zh-CN" altLang="en-US" sz="2800" b="1" dirty="0" smtClean="0">
                <a:ln w="4706" cmpd="sng">
                  <a:solidFill>
                    <a:schemeClr val="bg1"/>
                  </a:solidFill>
                  <a:prstDash val="solid"/>
                </a:ln>
                <a:gradFill>
                  <a:gsLst>
                    <a:gs pos="8000">
                      <a:srgbClr val="FFC62D"/>
                    </a:gs>
                    <a:gs pos="31000">
                      <a:srgbClr val="E56772"/>
                    </a:gs>
                    <a:gs pos="58000">
                      <a:srgbClr val="B752A4"/>
                    </a:gs>
                    <a:gs pos="98000">
                      <a:srgbClr val="4C6DB4"/>
                    </a:gs>
                    <a:gs pos="79000">
                      <a:srgbClr val="574FB3"/>
                    </a:gs>
                  </a:gsLst>
                </a:gradFill>
                <a:effectLst>
                  <a:glow rad="10459">
                    <a:schemeClr val="bg1">
                      <a:alpha val="40000"/>
                    </a:schemeClr>
                  </a:glow>
                  <a:outerShdw blurRad="8367" dist="50800" dir="2700000" algn="tl" rotWithShape="0">
                    <a:prstClr val="black">
                      <a:alpha val="40000"/>
                    </a:prstClr>
                  </a:outerShdw>
                </a:effectLst>
                <a:latin typeface="汉仪综艺体简" panose="02010600000101010101" charset="-122"/>
                <a:ea typeface="汉仪综艺体简" panose="02010600000101010101" charset="-122"/>
                <a:cs typeface="汉仪综艺体简" panose="02010600000101010101" charset="-122"/>
              </a:rPr>
              <a:t>争霸</a:t>
            </a:r>
            <a:r>
              <a:rPr lang="zh-CN" altLang="en-US" sz="2800" b="1" dirty="0" smtClean="0">
                <a:ln w="4706" cmpd="sng">
                  <a:solidFill>
                    <a:schemeClr val="bg1"/>
                  </a:solidFill>
                  <a:prstDash val="solid"/>
                </a:ln>
                <a:gradFill>
                  <a:gsLst>
                    <a:gs pos="8000">
                      <a:srgbClr val="FFC62D"/>
                    </a:gs>
                    <a:gs pos="31000">
                      <a:srgbClr val="E56772"/>
                    </a:gs>
                    <a:gs pos="58000">
                      <a:srgbClr val="B752A4"/>
                    </a:gs>
                    <a:gs pos="98000">
                      <a:srgbClr val="4C6DB4"/>
                    </a:gs>
                    <a:gs pos="79000">
                      <a:srgbClr val="574FB3"/>
                    </a:gs>
                  </a:gsLst>
                </a:gradFill>
                <a:effectLst>
                  <a:glow rad="10459">
                    <a:schemeClr val="bg1">
                      <a:alpha val="40000"/>
                    </a:schemeClr>
                  </a:glow>
                  <a:outerShdw blurRad="8367" dist="50800" dir="2700000" algn="tl" rotWithShape="0">
                    <a:prstClr val="black">
                      <a:alpha val="40000"/>
                    </a:prstClr>
                  </a:outerShdw>
                </a:effectLst>
                <a:latin typeface="汉仪综艺体简" panose="02010600000101010101" charset="-122"/>
                <a:ea typeface="汉仪综艺体简" panose="02010600000101010101" charset="-122"/>
                <a:cs typeface="汉仪综艺体简" panose="02010600000101010101" charset="-122"/>
              </a:rPr>
              <a:t>赛</a:t>
            </a:r>
            <a:r>
              <a:rPr lang="en-US" altLang="zh-CN" sz="2800" b="1" dirty="0" smtClean="0">
                <a:ln w="4706" cmpd="sng">
                  <a:solidFill>
                    <a:schemeClr val="bg1"/>
                  </a:solidFill>
                  <a:prstDash val="solid"/>
                </a:ln>
                <a:gradFill>
                  <a:gsLst>
                    <a:gs pos="8000">
                      <a:srgbClr val="FFC62D"/>
                    </a:gs>
                    <a:gs pos="31000">
                      <a:srgbClr val="E56772"/>
                    </a:gs>
                    <a:gs pos="58000">
                      <a:srgbClr val="B752A4"/>
                    </a:gs>
                    <a:gs pos="98000">
                      <a:srgbClr val="4C6DB4"/>
                    </a:gs>
                    <a:gs pos="79000">
                      <a:srgbClr val="574FB3"/>
                    </a:gs>
                  </a:gsLst>
                </a:gradFill>
                <a:effectLst>
                  <a:glow rad="10459">
                    <a:schemeClr val="bg1">
                      <a:alpha val="40000"/>
                    </a:schemeClr>
                  </a:glow>
                  <a:outerShdw blurRad="8367" dist="50800" dir="2700000" algn="tl" rotWithShape="0">
                    <a:prstClr val="black">
                      <a:alpha val="40000"/>
                    </a:prstClr>
                  </a:outerShdw>
                </a:effectLst>
                <a:latin typeface="汉仪综艺体简" panose="02010600000101010101" charset="-122"/>
                <a:ea typeface="汉仪综艺体简" panose="02010600000101010101" charset="-122"/>
                <a:cs typeface="汉仪综艺体简" panose="02010600000101010101" charset="-122"/>
              </a:rPr>
              <a:t>——</a:t>
            </a:r>
            <a:r>
              <a:rPr lang="zh-CN" altLang="en-US" sz="2800" b="1" dirty="0" smtClean="0">
                <a:ln w="4706" cmpd="sng">
                  <a:solidFill>
                    <a:schemeClr val="bg1"/>
                  </a:solidFill>
                  <a:prstDash val="solid"/>
                </a:ln>
                <a:gradFill>
                  <a:gsLst>
                    <a:gs pos="8000">
                      <a:srgbClr val="FFC62D"/>
                    </a:gs>
                    <a:gs pos="31000">
                      <a:srgbClr val="E56772"/>
                    </a:gs>
                    <a:gs pos="58000">
                      <a:srgbClr val="B752A4"/>
                    </a:gs>
                    <a:gs pos="98000">
                      <a:srgbClr val="4C6DB4"/>
                    </a:gs>
                    <a:gs pos="79000">
                      <a:srgbClr val="574FB3"/>
                    </a:gs>
                  </a:gsLst>
                </a:gradFill>
                <a:effectLst>
                  <a:glow rad="10459">
                    <a:schemeClr val="bg1">
                      <a:alpha val="40000"/>
                    </a:schemeClr>
                  </a:glow>
                  <a:outerShdw blurRad="8367" dist="50800" dir="2700000" algn="tl" rotWithShape="0">
                    <a:prstClr val="black">
                      <a:alpha val="40000"/>
                    </a:prstClr>
                  </a:outerShdw>
                </a:effectLst>
                <a:latin typeface="汉仪综艺体简" panose="02010600000101010101" charset="-122"/>
                <a:ea typeface="汉仪综艺体简" panose="02010600000101010101" charset="-122"/>
                <a:cs typeface="汉仪综艺体简" panose="02010600000101010101" charset="-122"/>
              </a:rPr>
              <a:t>小组</a:t>
            </a:r>
            <a:r>
              <a:rPr lang="en-US" altLang="zh-CN" sz="2800" b="1" dirty="0" smtClean="0">
                <a:ln w="4706" cmpd="sng">
                  <a:solidFill>
                    <a:schemeClr val="bg1"/>
                  </a:solidFill>
                  <a:prstDash val="solid"/>
                </a:ln>
                <a:gradFill>
                  <a:gsLst>
                    <a:gs pos="8000">
                      <a:srgbClr val="FFC62D"/>
                    </a:gs>
                    <a:gs pos="31000">
                      <a:srgbClr val="E56772"/>
                    </a:gs>
                    <a:gs pos="58000">
                      <a:srgbClr val="B752A4"/>
                    </a:gs>
                    <a:gs pos="98000">
                      <a:srgbClr val="4C6DB4"/>
                    </a:gs>
                    <a:gs pos="79000">
                      <a:srgbClr val="574FB3"/>
                    </a:gs>
                  </a:gsLst>
                </a:gradFill>
                <a:effectLst>
                  <a:glow rad="10459">
                    <a:schemeClr val="bg1">
                      <a:alpha val="40000"/>
                    </a:schemeClr>
                  </a:glow>
                  <a:outerShdw blurRad="8367" dist="50800" dir="2700000" algn="tl" rotWithShape="0">
                    <a:prstClr val="black">
                      <a:alpha val="40000"/>
                    </a:prstClr>
                  </a:outerShdw>
                </a:effectLst>
                <a:latin typeface="汉仪综艺体简" panose="02010600000101010101" charset="-122"/>
                <a:ea typeface="汉仪综艺体简" panose="02010600000101010101" charset="-122"/>
                <a:cs typeface="汉仪综艺体简" panose="02010600000101010101" charset="-122"/>
              </a:rPr>
              <a:t>PK</a:t>
            </a:r>
            <a:endParaRPr lang="en-US" altLang="zh-CN" sz="2800" b="1" dirty="0" smtClean="0">
              <a:ln w="4706" cmpd="sng">
                <a:solidFill>
                  <a:schemeClr val="bg1"/>
                </a:solidFill>
                <a:prstDash val="solid"/>
              </a:ln>
              <a:gradFill>
                <a:gsLst>
                  <a:gs pos="8000">
                    <a:srgbClr val="FFC62D"/>
                  </a:gs>
                  <a:gs pos="31000">
                    <a:srgbClr val="E56772"/>
                  </a:gs>
                  <a:gs pos="58000">
                    <a:srgbClr val="B752A4"/>
                  </a:gs>
                  <a:gs pos="98000">
                    <a:srgbClr val="4C6DB4"/>
                  </a:gs>
                  <a:gs pos="79000">
                    <a:srgbClr val="574FB3"/>
                  </a:gs>
                </a:gsLst>
              </a:gradFill>
              <a:effectLst>
                <a:glow rad="10459">
                  <a:schemeClr val="bg1">
                    <a:alpha val="40000"/>
                  </a:schemeClr>
                </a:glow>
                <a:outerShdw blurRad="8367" dist="50800" dir="2700000" algn="tl" rotWithShape="0">
                  <a:prstClr val="black">
                    <a:alpha val="40000"/>
                  </a:prstClr>
                </a:outerShdw>
              </a:effectLst>
              <a:latin typeface="汉仪综艺体简" panose="02010600000101010101" charset="-122"/>
              <a:ea typeface="汉仪综艺体简" panose="02010600000101010101" charset="-122"/>
              <a:cs typeface="汉仪综艺体简" panose="02010600000101010101" charset="-122"/>
            </a:endParaRPr>
          </a:p>
          <a:p>
            <a:pPr indent="304800"/>
            <a:endParaRPr lang="en-US" altLang="zh-CN" sz="2800" dirty="0" smtClean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indent="304800"/>
            <a:r>
              <a:rPr lang="en-US" altLang="zh-CN" sz="28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</a:t>
            </a:r>
            <a:r>
              <a:rPr lang="en-US" altLang="zh-CN" sz="28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.</a:t>
            </a: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“小组笑话达人”依次上台讲笑话</a:t>
            </a:r>
            <a:r>
              <a:rPr lang="zh-CN" altLang="en-US" sz="28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；</a:t>
            </a:r>
            <a:endParaRPr lang="en-US" altLang="zh-CN" sz="28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indent="304800"/>
            <a:r>
              <a:rPr lang="en-US" altLang="zh-CN" sz="28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2.</a:t>
            </a: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台下观众要用心倾听，做一个好的听众</a:t>
            </a:r>
            <a:r>
              <a:rPr lang="zh-CN" altLang="en-US" sz="28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；</a:t>
            </a:r>
            <a:endParaRPr lang="zh-CN" altLang="en-US" sz="2800" dirty="0" smtClean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indent="304800"/>
            <a:r>
              <a:rPr lang="en-US" altLang="zh-CN" sz="28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3.</a:t>
            </a: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观众根据评选标准，为自己心中的</a:t>
            </a:r>
            <a:r>
              <a:rPr lang="en-US" altLang="zh-CN" sz="28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“</a:t>
            </a: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班级笑话大王</a:t>
            </a:r>
            <a:r>
              <a:rPr lang="en-US" altLang="zh-CN" sz="28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”</a:t>
            </a: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投票</a:t>
            </a: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。</a:t>
            </a:r>
            <a:endParaRPr lang="zh-CN" altLang="en-US" sz="28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1777a261ab435ffcba388eceb2d94ce1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" r="34447"/>
          <a:stretch>
            <a:fillRect/>
          </a:stretch>
        </p:blipFill>
        <p:spPr bwMode="auto">
          <a:xfrm>
            <a:off x="-1" y="0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670084" y="1150620"/>
            <a:ext cx="8082915" cy="1684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350" b="1">
                <a:solidFill>
                  <a:srgbClr val="FFC000"/>
                </a:solidFill>
                <a:latin typeface="汉仪迪升英雄体简" panose="00020600040101010101" charset="-122"/>
                <a:ea typeface="汉仪迪升英雄体简" panose="00020600040101010101" charset="-122"/>
              </a:rPr>
              <a:t>笑话大王颁奖</a:t>
            </a:r>
            <a:endParaRPr lang="zh-CN" altLang="en-US" sz="10350" b="1">
              <a:solidFill>
                <a:srgbClr val="FFC000"/>
              </a:solidFill>
              <a:latin typeface="汉仪迪升英雄体简" panose="00020600040101010101" charset="-122"/>
              <a:ea typeface="汉仪迪升英雄体简" panose="0002060004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20320"/>
            <a:ext cx="4450080" cy="2503170"/>
          </a:xfrm>
          <a:prstGeom prst="rect">
            <a:avLst/>
          </a:prstGeom>
        </p:spPr>
      </p:pic>
      <p:pic>
        <p:nvPicPr>
          <p:cNvPr id="5" name="图片 4" descr="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4685" y="0"/>
            <a:ext cx="4674870" cy="3116580"/>
          </a:xfrm>
          <a:prstGeom prst="rect">
            <a:avLst/>
          </a:prstGeom>
        </p:spPr>
      </p:pic>
      <p:pic>
        <p:nvPicPr>
          <p:cNvPr id="6" name="图片 5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45995"/>
            <a:ext cx="4449445" cy="2874010"/>
          </a:xfrm>
          <a:prstGeom prst="rect">
            <a:avLst/>
          </a:prstGeom>
        </p:spPr>
      </p:pic>
      <p:pic>
        <p:nvPicPr>
          <p:cNvPr id="7" name="图片 6" descr="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4685" y="2246630"/>
            <a:ext cx="4679315" cy="2906395"/>
          </a:xfrm>
          <a:prstGeom prst="rect">
            <a:avLst/>
          </a:prstGeom>
        </p:spPr>
      </p:pic>
      <p:pic>
        <p:nvPicPr>
          <p:cNvPr id="8" name="图片 7" descr="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0550" y="1015365"/>
            <a:ext cx="5151120" cy="3051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99"/>
          <p:cNvSpPr txBox="1"/>
          <p:nvPr/>
        </p:nvSpPr>
        <p:spPr>
          <a:xfrm>
            <a:off x="707956" y="124108"/>
            <a:ext cx="8216850" cy="2244090"/>
          </a:xfrm>
          <a:prstGeom prst="rect">
            <a:avLst/>
          </a:prstGeom>
          <a:noFill/>
          <a:ln w="9525">
            <a:noFill/>
          </a:ln>
        </p:spPr>
        <p:txBody>
          <a:bodyPr wrap="square" lIns="91436" tIns="45718" rIns="91436" bIns="45718">
            <a:spAutoFit/>
          </a:bodyPr>
          <a:lstStyle/>
          <a:p>
            <a:r>
              <a:rPr lang="zh-CN" altLang="en-US" sz="2800" b="1" dirty="0" smtClean="0">
                <a:solidFill>
                  <a:srgbClr val="0033CC"/>
                </a:solidFill>
                <a:latin typeface="黑体" panose="02010609060101010101" pitchFamily="49" charset="-122"/>
                <a:ea typeface="黑体" panose="02010609060101010101" pitchFamily="49" charset="-122"/>
                <a:cs typeface="楷体" panose="02010609060101010101" charset="-122"/>
              </a:rPr>
              <a:t>拓展实践：</a:t>
            </a:r>
            <a:endParaRPr lang="en-US" altLang="zh-CN" sz="2800" b="1" dirty="0" smtClean="0">
              <a:solidFill>
                <a:srgbClr val="0033CC"/>
              </a:solidFill>
              <a:latin typeface="黑体" panose="02010609060101010101" pitchFamily="49" charset="-122"/>
              <a:ea typeface="黑体" panose="02010609060101010101" pitchFamily="49" charset="-122"/>
              <a:cs typeface="楷体" panose="02010609060101010101" charset="-122"/>
            </a:endParaRPr>
          </a:p>
          <a:p>
            <a:r>
              <a:rPr lang="en-US" altLang="zh-CN" sz="2800" dirty="0" smtClean="0">
                <a:latin typeface="黑体" panose="02010609060101010101" pitchFamily="49" charset="-122"/>
                <a:ea typeface="黑体" panose="02010609060101010101" pitchFamily="49" charset="-122"/>
                <a:cs typeface="楷体" panose="02010609060101010101" charset="-122"/>
              </a:rPr>
              <a:t>1.</a:t>
            </a:r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  <a:cs typeface="楷体" panose="02010609060101010101" charset="-122"/>
              </a:rPr>
              <a:t>收集有趣、健康、短小的笑话，练习讲好笑话，讲给同学或家长听。</a:t>
            </a:r>
            <a:endParaRPr lang="zh-CN" altLang="en-US" sz="2800" dirty="0" smtClean="0">
              <a:latin typeface="黑体" panose="02010609060101010101" pitchFamily="49" charset="-122"/>
              <a:ea typeface="黑体" panose="02010609060101010101" pitchFamily="49" charset="-122"/>
              <a:cs typeface="楷体" panose="02010609060101010101" charset="-122"/>
            </a:endParaRPr>
          </a:p>
          <a:p>
            <a:r>
              <a:rPr lang="en-US" altLang="zh-CN" sz="2800" dirty="0" smtClean="0">
                <a:latin typeface="黑体" panose="02010609060101010101" pitchFamily="49" charset="-122"/>
                <a:ea typeface="黑体" panose="02010609060101010101" pitchFamily="49" charset="-122"/>
                <a:cs typeface="楷体" panose="02010609060101010101" charset="-122"/>
              </a:rPr>
              <a:t>2.</a:t>
            </a:r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  <a:cs typeface="楷体" panose="02010609060101010101" charset="-122"/>
              </a:rPr>
              <a:t>亲子合作，创编笑话，编制我们班的笑话集。 </a:t>
            </a:r>
            <a:endParaRPr lang="zh-CN" altLang="en-US" sz="2800" dirty="0" smtClean="0">
              <a:latin typeface="黑体" panose="02010609060101010101" pitchFamily="49" charset="-122"/>
              <a:ea typeface="黑体" panose="02010609060101010101" pitchFamily="49" charset="-122"/>
              <a:cs typeface="楷体" panose="02010609060101010101" charset="-122"/>
            </a:endParaRPr>
          </a:p>
          <a:p>
            <a:r>
              <a:rPr lang="en-US" altLang="zh-CN" sz="2800" dirty="0" smtClean="0">
                <a:latin typeface="黑体" panose="02010609060101010101" pitchFamily="49" charset="-122"/>
                <a:ea typeface="黑体" panose="02010609060101010101" pitchFamily="49" charset="-122"/>
                <a:cs typeface="楷体" panose="02010609060101010101" charset="-122"/>
              </a:rPr>
              <a:t>3.</a:t>
            </a:r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  <a:cs typeface="楷体" panose="02010609060101010101" charset="-122"/>
                <a:sym typeface="+mn-ea"/>
              </a:rPr>
              <a:t>推荐阅读</a:t>
            </a:r>
            <a:r>
              <a:rPr lang="en-US" altLang="zh-CN" sz="2800" dirty="0" smtClean="0">
                <a:latin typeface="黑体" panose="02010609060101010101" pitchFamily="49" charset="-122"/>
                <a:ea typeface="黑体" panose="02010609060101010101" pitchFamily="49" charset="-122"/>
                <a:cs typeface="楷体" panose="02010609060101010101" charset="-122"/>
                <a:sym typeface="+mn-ea"/>
              </a:rPr>
              <a:t>《</a:t>
            </a:r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  <a:cs typeface="楷体" panose="02010609060101010101" charset="-122"/>
                <a:sym typeface="+mn-ea"/>
              </a:rPr>
              <a:t>中国古代笑话</a:t>
            </a:r>
            <a:r>
              <a:rPr lang="en-US" altLang="zh-CN" sz="2800" dirty="0" smtClean="0">
                <a:latin typeface="黑体" panose="02010609060101010101" pitchFamily="49" charset="-122"/>
                <a:ea typeface="黑体" panose="02010609060101010101" pitchFamily="49" charset="-122"/>
                <a:cs typeface="楷体" panose="02010609060101010101" charset="-122"/>
                <a:sym typeface="+mn-ea"/>
              </a:rPr>
              <a:t>》</a:t>
            </a:r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  <a:cs typeface="楷体" panose="02010609060101010101" charset="-122"/>
              </a:rPr>
              <a:t>。</a:t>
            </a:r>
            <a:endParaRPr lang="zh-CN" altLang="en-US" sz="2800" dirty="0">
              <a:latin typeface="黑体" panose="02010609060101010101" pitchFamily="49" charset="-122"/>
              <a:ea typeface="黑体" panose="02010609060101010101" pitchFamily="49" charset="-122"/>
              <a:cs typeface="楷体" panose="02010609060101010101" charset="-122"/>
            </a:endParaRPr>
          </a:p>
        </p:txBody>
      </p:sp>
      <p:pic>
        <p:nvPicPr>
          <p:cNvPr id="19458" name="Picture 2" descr="https://gimg2.baidu.com/image_search/src=http%3A%2F%2Fg-search1.alicdn.com%2Fimg%2Fbao%2Fuploaded%2Fi3%2FTB1Fu5qRXXXXXasXpXXXXXXXXXX_%21%210-item_pic.jpg_300x300.jpg&amp;refer=http%3A%2F%2Fg-search1.alicdn.com&amp;app=2002&amp;size=f9999,10000&amp;q=a80&amp;n=0&amp;g=0n&amp;fmt=auto?sec=1653978692&amp;t=f7d587d588b42c8a336d29a8686a3785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650" y="2351405"/>
            <a:ext cx="2738120" cy="2738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http://t13.baidu.com/it/u=2191612436,2643236879&amp;fm=224&amp;app=112&amp;f=JPEG?w=500&amp;h=5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81" r="16501"/>
          <a:stretch>
            <a:fillRect/>
          </a:stretch>
        </p:blipFill>
        <p:spPr bwMode="auto">
          <a:xfrm>
            <a:off x="759118" y="2354461"/>
            <a:ext cx="1800200" cy="2735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2" descr="1900274707_cc_cover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6370" y="2354580"/>
            <a:ext cx="2049780" cy="26663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87045" y="411480"/>
            <a:ext cx="8216265" cy="4268470"/>
          </a:xfrm>
          <a:prstGeom prst="rect">
            <a:avLst/>
          </a:prstGeom>
          <a:solidFill>
            <a:srgbClr val="FFFFD1"/>
          </a:solidFill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</a:pPr>
            <a:endParaRPr lang="zh-CN" altLang="en-US" sz="2600" dirty="0" smtClean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26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zh-CN" altLang="en-US" sz="26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笑话：</a:t>
            </a:r>
            <a:endParaRPr lang="en-US" altLang="zh-CN" sz="2600" dirty="0" smtClean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2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        </a:t>
            </a:r>
            <a:r>
              <a:rPr lang="zh-CN" altLang="en-US" sz="2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能够引人发笑的话或</a:t>
            </a:r>
            <a:r>
              <a:rPr lang="zh-CN" altLang="en-US" sz="2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事情。</a:t>
            </a:r>
            <a:endParaRPr lang="zh-CN" altLang="en-US" sz="26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30000"/>
              </a:lnSpc>
            </a:pPr>
            <a:endParaRPr lang="en-US" altLang="zh-CN" sz="26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26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zh-CN" altLang="en-US" sz="26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笑点：</a:t>
            </a:r>
            <a:endParaRPr lang="zh-CN" altLang="en-US" sz="2600" dirty="0" smtClean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2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        </a:t>
            </a:r>
            <a:r>
              <a:rPr lang="zh-CN" altLang="en-US" sz="2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出人意料的想法或</a:t>
            </a:r>
            <a:r>
              <a:rPr lang="zh-CN" altLang="en-US" sz="2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行为。</a:t>
            </a:r>
            <a:endParaRPr lang="zh-CN" altLang="en-US" sz="26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>
            <p:custDataLst>
              <p:tags r:id="rId1"/>
            </p:custDataLst>
          </p:nvPr>
        </p:nvSpPr>
        <p:spPr>
          <a:xfrm>
            <a:off x="949960" y="1984375"/>
            <a:ext cx="7291070" cy="1174750"/>
          </a:xfrm>
          <a:prstGeom prst="rect">
            <a:avLst/>
          </a:prstGeom>
          <a:solidFill>
            <a:srgbClr val="D9FFF2"/>
          </a:solidFill>
          <a:effectLst>
            <a:softEdge rad="63500"/>
          </a:effectLst>
        </p:spPr>
        <p:txBody>
          <a:bodyPr wrap="square" rtlCol="0">
            <a:noAutofit/>
          </a:bodyPr>
          <a:p>
            <a:pPr>
              <a:lnSpc>
                <a:spcPct val="120000"/>
              </a:lnSpc>
            </a:pPr>
            <a:r>
              <a:rPr lang="zh-CN" altLang="en-US" sz="3600" dirty="0" smtClean="0">
                <a:solidFill>
                  <a:srgbClr val="0033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幽默和风趣是智慧的闪现。</a:t>
            </a:r>
            <a:endParaRPr lang="en-US" altLang="zh-CN" sz="3600" dirty="0" smtClean="0">
              <a:solidFill>
                <a:srgbClr val="0033CC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r">
              <a:lnSpc>
                <a:spcPct val="120000"/>
              </a:lnSpc>
            </a:pPr>
            <a:r>
              <a:rPr lang="en-US" altLang="zh-CN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——[</a:t>
            </a:r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英国</a:t>
            </a:r>
            <a:r>
              <a:rPr lang="en-US" altLang="zh-CN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]</a:t>
            </a:r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威廉</a:t>
            </a:r>
            <a:r>
              <a:rPr lang="en-US" altLang="zh-CN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﹒</a:t>
            </a:r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莎士比亚</a:t>
            </a:r>
            <a:endParaRPr lang="zh-CN" altLang="en-US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33995"/>
            <a:ext cx="1728192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收集笑话</a:t>
            </a:r>
            <a:endParaRPr lang="en-US" altLang="zh-CN" sz="28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411760" y="248330"/>
            <a:ext cx="42484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收集笑话的渠道很多：</a:t>
            </a:r>
            <a:endParaRPr lang="en-US" altLang="zh-CN" sz="28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187624" y="1059582"/>
            <a:ext cx="2655912" cy="523220"/>
          </a:xfrm>
          <a:prstGeom prst="rect">
            <a:avLst/>
          </a:prstGeom>
          <a:solidFill>
            <a:srgbClr val="FFFFD1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笑话类的书籍</a:t>
            </a:r>
            <a:endParaRPr lang="en-US" altLang="zh-CN" sz="28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474306" y="1609224"/>
            <a:ext cx="1809879" cy="523220"/>
          </a:xfrm>
          <a:prstGeom prst="rect">
            <a:avLst/>
          </a:prstGeom>
          <a:solidFill>
            <a:srgbClr val="FFFFD1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报刊杂志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535996" y="2310139"/>
            <a:ext cx="1392580" cy="523220"/>
          </a:xfrm>
          <a:prstGeom prst="rect">
            <a:avLst/>
          </a:prstGeom>
          <a:solidFill>
            <a:srgbClr val="FFFFD1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网络中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150581" y="2945024"/>
            <a:ext cx="2135088" cy="523220"/>
          </a:xfrm>
          <a:prstGeom prst="rect">
            <a:avLst/>
          </a:prstGeom>
          <a:solidFill>
            <a:srgbClr val="FFFFD1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现实生活中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530340" y="3615641"/>
            <a:ext cx="1406624" cy="523220"/>
          </a:xfrm>
          <a:prstGeom prst="rect">
            <a:avLst/>
          </a:prstGeom>
          <a:solidFill>
            <a:srgbClr val="FFFFD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……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6386" name="Picture 2" descr="https://gimg2.baidu.com/image_search/src=http%3A%2F%2Fpicnew10.photophoto.cn%2F20160518%2Fdiannaoertong-katongsucai-26792673_1.jpg&amp;refer=http%3A%2F%2Fpicnew10.photophoto.cn&amp;app=2002&amp;size=f9999,10000&amp;q=a80&amp;n=0&amp;g=0n&amp;fmt=auto?sec=1653963507&amp;t=0b8a92ae2c268d5dbd62ac23a7fb1b5a"/>
          <p:cNvPicPr>
            <a:picLocks noChangeAspect="1" noChangeArrowheads="1"/>
          </p:cNvPicPr>
          <p:nvPr/>
        </p:nvPicPr>
        <p:blipFill rotWithShape="1"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64" t="53288" r="30691"/>
          <a:stretch>
            <a:fillRect/>
          </a:stretch>
        </p:blipFill>
        <p:spPr bwMode="auto">
          <a:xfrm>
            <a:off x="1158" y="1516291"/>
            <a:ext cx="2084899" cy="1852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://t13.baidu.com/it/u=3752492270,2880362559&amp;fm=224&amp;app=112&amp;f=JPEG?w=500&amp;h=5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76" r="12454" b="3109"/>
          <a:stretch>
            <a:fillRect/>
          </a:stretch>
        </p:blipFill>
        <p:spPr bwMode="auto">
          <a:xfrm>
            <a:off x="6876256" y="245537"/>
            <a:ext cx="1670105" cy="2058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https://gimg2.baidu.com/image_search/src=http%3A%2F%2Fstatic.fotor.com.cn%2Fassets%2Fprojects%2Fpages%2Fe7e709a6-ad8a-437b-ae84-71b74d7f3543_799189e6-7cdf-46f8-81f9-b5cb2c4091f3_thumb.jpg&amp;refer=http%3A%2F%2Fstatic.fotor.com.cn&amp;app=2002&amp;size=f9999,10000&amp;q=a80&amp;n=0&amp;g=0n&amp;fmt=auto?sec=1653963648&amp;t=e4e20bbe0f0ecee2450d2446f2eef9fc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8773"/>
          <a:stretch>
            <a:fillRect/>
          </a:stretch>
        </p:blipFill>
        <p:spPr bwMode="auto">
          <a:xfrm>
            <a:off x="2086057" y="2158938"/>
            <a:ext cx="1920600" cy="19799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99"/>
          <p:cNvSpPr txBox="1"/>
          <p:nvPr/>
        </p:nvSpPr>
        <p:spPr>
          <a:xfrm>
            <a:off x="783590" y="771525"/>
            <a:ext cx="7398385" cy="3475355"/>
          </a:xfrm>
          <a:prstGeom prst="rect">
            <a:avLst/>
          </a:prstGeom>
          <a:noFill/>
          <a:ln w="9525">
            <a:noFill/>
          </a:ln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zh-CN" altLang="en-US" sz="20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课前任务单</a:t>
            </a:r>
            <a:endParaRPr lang="zh-CN" altLang="en-US" sz="20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lang="en-US" altLang="zh-CN" sz="20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</a:t>
            </a:r>
            <a:r>
              <a:rPr lang="zh-CN" altLang="en-US" sz="20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在这个单元里，我们见识了丰子恺先生的幽默风趣，感受到了费奥多罗夫的调皮可爱，我们发现风趣、幽默的表达方式让生活充满了乐趣。还有什么比讲笑话更能让我们体会到风趣、幽默呢？我们准备开展一次班级“笑话大会”，为了搞好这个活动，也需要大家提前做好以下准备： </a:t>
            </a:r>
            <a:endParaRPr lang="zh-CN" altLang="en-US" sz="20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lang="en-US" altLang="zh-CN" sz="20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</a:t>
            </a:r>
            <a:r>
              <a:rPr lang="zh-CN" altLang="en-US" sz="20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1.收集一些笑话。 </a:t>
            </a:r>
            <a:endParaRPr lang="zh-CN" altLang="en-US" sz="20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lang="zh-CN" altLang="en-US" sz="20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altLang="zh-CN" sz="20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</a:t>
            </a:r>
            <a:r>
              <a:rPr lang="zh-CN" altLang="en-US" sz="20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2.从其中选择两三个你觉得好玩儿的笑话，在家讲给家长听，试着说清楚，说简洁，说生动。 </a:t>
            </a:r>
            <a:endParaRPr lang="zh-CN" altLang="en-US" sz="20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lang="en-US" altLang="zh-CN" sz="20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</a:t>
            </a:r>
            <a:r>
              <a:rPr lang="zh-CN" altLang="en-US" sz="20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3.根据家人的建议，改进你的</a:t>
            </a:r>
            <a:r>
              <a:rPr lang="zh-CN" altLang="en-US" sz="20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表现。 </a:t>
            </a:r>
            <a:endParaRPr lang="zh-CN" altLang="en-US" sz="20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lang="en-US" altLang="zh-CN" sz="20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</a:t>
            </a:r>
            <a:r>
              <a:rPr lang="zh-CN" altLang="en-US" sz="20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很期待我们的笑话大会哦！ </a:t>
            </a:r>
            <a:endParaRPr lang="zh-CN" altLang="en-US" sz="20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2" y="133995"/>
            <a:ext cx="1728192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收集笑话</a:t>
            </a:r>
            <a:endParaRPr lang="en-US" altLang="zh-CN" sz="28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53348" y="763942"/>
            <a:ext cx="3354555" cy="4264217"/>
            <a:chOff x="353348" y="763942"/>
            <a:chExt cx="3354555" cy="4264217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348" y="763942"/>
              <a:ext cx="3354555" cy="4264217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827584" y="1995686"/>
              <a:ext cx="900100" cy="184666"/>
            </a:xfrm>
            <a:prstGeom prst="rect">
              <a:avLst/>
            </a:prstGeom>
            <a:solidFill>
              <a:srgbClr val="FAE2EF"/>
            </a:solidFill>
            <a:effectLst>
              <a:softEdge rad="31750"/>
            </a:effectLst>
          </p:spPr>
          <p:txBody>
            <a:bodyPr wrap="square" rtlCol="0">
              <a:spAutoFit/>
            </a:bodyPr>
            <a:lstStyle/>
            <a:p>
              <a:r>
                <a:rPr lang="zh-CN" altLang="en-US" sz="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讲笑话要注意什么呢？</a:t>
              </a:r>
              <a:endParaRPr lang="zh-CN" altLang="en-US" sz="6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79512" y="133995"/>
            <a:ext cx="1728192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筛选笑话</a:t>
            </a:r>
            <a:endParaRPr lang="en-US" altLang="zh-CN" sz="28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683568" y="1707654"/>
            <a:ext cx="2880320" cy="2880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3923030" y="1337945"/>
            <a:ext cx="5161915" cy="2171065"/>
          </a:xfrm>
          <a:prstGeom prst="rect">
            <a:avLst/>
          </a:prstGeom>
          <a:solidFill>
            <a:srgbClr val="FFFFD1"/>
          </a:solidFill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1.</a:t>
            </a:r>
            <a:r>
              <a:rPr lang="zh-CN" altLang="en-US" sz="2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不把别人的隐私、缺陷或者痛苦当作笑话内容，不低俗。</a:t>
            </a:r>
            <a:endParaRPr lang="en-US" altLang="zh-CN" sz="26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2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2.</a:t>
            </a:r>
            <a:r>
              <a:rPr lang="zh-CN" altLang="en-US" sz="2600" dirty="0" smtClean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蕴含道理，耐人寻味。</a:t>
            </a:r>
            <a:endParaRPr lang="zh-CN" altLang="en-US" sz="2600" dirty="0" smtClean="0"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en-US" altLang="zh-CN" sz="2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3.</a:t>
            </a:r>
            <a:r>
              <a:rPr lang="zh-CN" altLang="en-US" sz="2600" dirty="0" smtClean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语言表达文明得体，幽默智慧。</a:t>
            </a:r>
            <a:endParaRPr lang="en-US" altLang="zh-CN" sz="26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3922395" y="267335"/>
            <a:ext cx="4897755" cy="492760"/>
          </a:xfrm>
          <a:prstGeom prst="rect">
            <a:avLst/>
          </a:prstGeom>
          <a:solidFill>
            <a:srgbClr val="FAE2EF"/>
          </a:solidFill>
        </p:spPr>
        <p:txBody>
          <a:bodyPr wrap="square">
            <a:noAutofit/>
          </a:bodyPr>
          <a:p>
            <a:r>
              <a:rPr lang="zh-CN" altLang="en-US" sz="2800" dirty="0" smtClean="0">
                <a:solidFill>
                  <a:srgbClr val="0033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“积极向上的好笑话”的标准：</a:t>
            </a:r>
            <a:endParaRPr lang="en-US" altLang="zh-CN" sz="2800" dirty="0" smtClean="0">
              <a:solidFill>
                <a:srgbClr val="0033CC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9705" y="133985"/>
            <a:ext cx="3195320" cy="52197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会选笑话的</a:t>
            </a:r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有心人</a:t>
            </a:r>
            <a:endParaRPr lang="zh-CN" altLang="en-US" sz="28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404002" y="2644404"/>
            <a:ext cx="4968552" cy="954107"/>
          </a:xfrm>
          <a:prstGeom prst="rect">
            <a:avLst/>
          </a:prstGeom>
          <a:solidFill>
            <a:srgbClr val="FFFFD1"/>
          </a:solidFill>
        </p:spPr>
        <p:txBody>
          <a:bodyPr wrap="square">
            <a:spAutoFit/>
          </a:bodyPr>
          <a:lstStyle/>
          <a:p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◎</a:t>
            </a:r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内容健康，积极向上，不以讽刺、挖苦、打击别人为目的。</a:t>
            </a:r>
            <a:endParaRPr lang="en-US" altLang="zh-CN" sz="28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267585" y="4156075"/>
            <a:ext cx="4977765" cy="521970"/>
          </a:xfrm>
          <a:prstGeom prst="rect">
            <a:avLst/>
          </a:prstGeom>
          <a:solidFill>
            <a:srgbClr val="FFFFD1"/>
          </a:solidFill>
        </p:spPr>
        <p:txBody>
          <a:bodyPr wrap="square">
            <a:spAutoFit/>
          </a:bodyPr>
          <a:lstStyle/>
          <a:p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◎篇幅短小，快速地引入</a:t>
            </a:r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情境。</a:t>
            </a:r>
            <a:endParaRPr lang="zh-CN" altLang="en-US" sz="28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67360" y="1203960"/>
            <a:ext cx="5318760" cy="953135"/>
          </a:xfrm>
          <a:prstGeom prst="rect">
            <a:avLst/>
          </a:prstGeom>
          <a:solidFill>
            <a:srgbClr val="FFFFD1"/>
          </a:solidFill>
        </p:spPr>
        <p:txBody>
          <a:bodyPr wrap="square">
            <a:spAutoFit/>
          </a:bodyPr>
          <a:lstStyle/>
          <a:p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◎笑点明确，能引起听者的共鸣。</a:t>
            </a:r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语言风趣幽默，能够表现出智慧</a:t>
            </a:r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  <a:endParaRPr lang="en-US" altLang="zh-CN" sz="28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第11页视频1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 rot="5400000">
            <a:off x="2082800" y="847725"/>
            <a:ext cx="4752340" cy="3375025"/>
          </a:xfrm>
          <a:prstGeom prst="rect">
            <a:avLst/>
          </a:prstGeom>
        </p:spPr>
      </p:pic>
      <p:sp>
        <p:nvSpPr>
          <p:cNvPr id="3" name="流程图: 摘录 2">
            <a:hlinkClick r:id="rId5" action="ppaction://hlinkfile"/>
          </p:cNvPr>
          <p:cNvSpPr/>
          <p:nvPr/>
        </p:nvSpPr>
        <p:spPr>
          <a:xfrm rot="5400000">
            <a:off x="7920355" y="4443730"/>
            <a:ext cx="504190" cy="431800"/>
          </a:xfrm>
          <a:prstGeom prst="flowChartExtra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第12页视频2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980055" y="123825"/>
            <a:ext cx="3183255" cy="4787265"/>
          </a:xfrm>
          <a:prstGeom prst="rect">
            <a:avLst/>
          </a:prstGeom>
        </p:spPr>
      </p:pic>
      <p:sp>
        <p:nvSpPr>
          <p:cNvPr id="5" name="流程图: 摘录 4">
            <a:hlinkClick r:id="rId5" action="ppaction://hlinkfile"/>
          </p:cNvPr>
          <p:cNvSpPr/>
          <p:nvPr>
            <p:custDataLst>
              <p:tags r:id="rId6"/>
            </p:custDataLst>
          </p:nvPr>
        </p:nvSpPr>
        <p:spPr>
          <a:xfrm rot="5400000">
            <a:off x="7776210" y="4479925"/>
            <a:ext cx="504190" cy="431800"/>
          </a:xfrm>
          <a:prstGeom prst="flowChartExtra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5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UNIT_PLACING_PICTURE_USER_VIEWPORT" val="{&quot;height&quot;:10800,&quot;width&quot;:19200.00157480315}"/>
</p:tagLst>
</file>

<file path=ppt/tags/tag8.xml><?xml version="1.0" encoding="utf-8"?>
<p:tagLst xmlns:p="http://schemas.openxmlformats.org/presentationml/2006/main">
  <p:tag name="KSO_WPP_MARK_KEY" val="59f6e3da-c9a2-4915-a376-b20a22d602ff"/>
  <p:tag name="COMMONDATA" val="eyJoZGlkIjoiNjM5NjU4YjhhZmFjZTFiNjNkNDYyYTI5YmIwNDNkZjgifQ==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884</Words>
  <Application>WPS 演示</Application>
  <PresentationFormat>全屏显示(16:9)</PresentationFormat>
  <Paragraphs>85</Paragraphs>
  <Slides>15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7" baseType="lpstr">
      <vt:lpstr>Arial</vt:lpstr>
      <vt:lpstr>宋体</vt:lpstr>
      <vt:lpstr>Wingdings</vt:lpstr>
      <vt:lpstr>华文琥珀</vt:lpstr>
      <vt:lpstr>黑体</vt:lpstr>
      <vt:lpstr>汉仪综艺体简</vt:lpstr>
      <vt:lpstr>汉仪迪升英雄体简</vt:lpstr>
      <vt:lpstr>楷体</vt:lpstr>
      <vt:lpstr>微软雅黑</vt:lpstr>
      <vt:lpstr>Arial Unicode MS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潘虹</cp:lastModifiedBy>
  <cp:revision>44</cp:revision>
  <dcterms:created xsi:type="dcterms:W3CDTF">2022-04-30T23:56:00Z</dcterms:created>
  <dcterms:modified xsi:type="dcterms:W3CDTF">2023-05-24T05:28:53Z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D57B1A8A39204E8396AC675C354AED62_13</vt:lpwstr>
  </property>
  <property fmtid="{D5CDD505-2E9C-101B-9397-08002B2CF9AE}" pid="3" name="KSOProductBuildVer">
    <vt:lpwstr>2052-11.1.0.14309</vt:lpwstr>
  </property>
</Properties>
</file>