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mp4" ContentType="video/unknown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3" r:id="rId2"/>
    <p:sldId id="258" r:id="rId3"/>
    <p:sldId id="259" r:id="rId4"/>
    <p:sldId id="260" r:id="rId5"/>
    <p:sldId id="261" r:id="rId6"/>
    <p:sldId id="262" r:id="rId7"/>
    <p:sldId id="263" r:id="rId8"/>
    <p:sldId id="297" r:id="rId9"/>
    <p:sldId id="296" r:id="rId10"/>
    <p:sldId id="294" r:id="rId11"/>
    <p:sldId id="295" r:id="rId12"/>
    <p:sldId id="302" r:id="rId13"/>
    <p:sldId id="271" r:id="rId14"/>
    <p:sldId id="301" r:id="rId15"/>
    <p:sldId id="304" r:id="rId16"/>
    <p:sldId id="299" r:id="rId17"/>
    <p:sldId id="300" r:id="rId18"/>
    <p:sldId id="298" r:id="rId19"/>
    <p:sldId id="306" r:id="rId20"/>
    <p:sldId id="266" r:id="rId21"/>
    <p:sldId id="267" r:id="rId22"/>
    <p:sldId id="265" r:id="rId23"/>
    <p:sldId id="305" r:id="rId24"/>
    <p:sldId id="269" r:id="rId25"/>
    <p:sldId id="270" r:id="rId26"/>
    <p:sldId id="268" r:id="rId27"/>
    <p:sldId id="307" r:id="rId28"/>
    <p:sldId id="278" r:id="rId29"/>
    <p:sldId id="279" r:id="rId30"/>
    <p:sldId id="277" r:id="rId31"/>
    <p:sldId id="280" r:id="rId32"/>
    <p:sldId id="303" r:id="rId3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19" autoAdjust="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16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4435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7125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9938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等线 Light" panose="02010600030101010101" charset="-122"/>
                <a:ea typeface="微软雅黑 Light" panose="020B0502040204020203" charset="-122"/>
              </a:rPr>
              <a:t>‹#›</a:t>
            </a:fld>
            <a:endParaRPr lang="zh-CN" altLang="en-US" dirty="0">
              <a:latin typeface="等线 Light" panose="02010600030101010101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3160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等线 Light" panose="02010600030101010101" charset="-122"/>
                <a:ea typeface="微软雅黑 Light" panose="020B0502040204020203" charset="-122"/>
              </a:rPr>
              <a:t>‹#›</a:t>
            </a:fld>
            <a:endParaRPr lang="zh-CN" altLang="en-US" dirty="0">
              <a:latin typeface="等线 Light" panose="02010600030101010101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30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等线 Light" panose="02010600030101010101" charset="-122"/>
                <a:ea typeface="微软雅黑 Light" panose="020B0502040204020203" charset="-122"/>
              </a:rPr>
              <a:t>‹#›</a:t>
            </a:fld>
            <a:endParaRPr lang="zh-CN" altLang="en-US" dirty="0">
              <a:latin typeface="等线 Light" panose="02010600030101010101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350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等线 Light" panose="02010600030101010101" charset="-122"/>
                <a:ea typeface="微软雅黑 Light" panose="020B0502040204020203" charset="-122"/>
              </a:rPr>
              <a:t>‹#›</a:t>
            </a:fld>
            <a:endParaRPr lang="zh-CN" altLang="en-US" dirty="0">
              <a:latin typeface="等线 Light" panose="02010600030101010101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234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等线 Light" panose="02010600030101010101" charset="-122"/>
                <a:ea typeface="微软雅黑 Light" panose="020B0502040204020203" charset="-122"/>
              </a:rPr>
              <a:t>‹#›</a:t>
            </a:fld>
            <a:endParaRPr lang="zh-CN" altLang="en-US" dirty="0">
              <a:latin typeface="等线 Light" panose="02010600030101010101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27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19511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3809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560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28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809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53288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6619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1093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03A7A-DA0B-4F4C-BF61-8364498E80E7}" type="datetimeFigureOut">
              <a:rPr kumimoji="1" lang="zh-CN" altLang="en-US" smtClean="0"/>
              <a:t>1/12/20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CF5B1-4F68-0B4E-8249-0FBA5E5975D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2069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4" Type="http://schemas.openxmlformats.org/officeDocument/2006/relationships/slide" Target="slide15.xml"/><Relationship Id="rId5" Type="http://schemas.openxmlformats.org/officeDocument/2006/relationships/slide" Target="slide23.xml"/><Relationship Id="rId6" Type="http://schemas.openxmlformats.org/officeDocument/2006/relationships/slide" Target="slide27.xml"/><Relationship Id="rId7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slide" Target="slide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slide" Target="slide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image" Target="../media/image32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7.jpe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6287"/>
          <a:stretch/>
        </p:blipFill>
        <p:spPr>
          <a:xfrm>
            <a:off x="0" y="0"/>
            <a:ext cx="9260561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8096" y="337210"/>
            <a:ext cx="83893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altLang="zh-CN" sz="4000" dirty="0">
              <a:latin typeface="黑体"/>
              <a:ea typeface="黑体"/>
              <a:cs typeface="黑体"/>
            </a:endParaRPr>
          </a:p>
          <a:p>
            <a:r>
              <a:rPr lang="zh-CN" altLang="en-US" sz="4000" dirty="0" smtClean="0">
                <a:latin typeface="黑体"/>
                <a:ea typeface="黑体"/>
                <a:cs typeface="黑体"/>
              </a:rPr>
              <a:t>世界那么大，让我们通过地理课堂，一起去看看这绚丽缤纷</a:t>
            </a:r>
            <a:r>
              <a:rPr lang="zh-CN" altLang="en-US" sz="4000" dirty="0">
                <a:latin typeface="黑体"/>
                <a:ea typeface="黑体"/>
                <a:cs typeface="黑体"/>
              </a:rPr>
              <a:t>的花花</a:t>
            </a:r>
            <a:r>
              <a:rPr lang="zh-CN" altLang="en-US" sz="4000" dirty="0" smtClean="0">
                <a:latin typeface="黑体"/>
                <a:ea typeface="黑体"/>
                <a:cs typeface="黑体"/>
              </a:rPr>
              <a:t>世界！</a:t>
            </a:r>
            <a:endParaRPr lang="en-US" altLang="zh-CN" sz="4000" dirty="0" smtClean="0">
              <a:latin typeface="黑体"/>
              <a:ea typeface="黑体"/>
              <a:cs typeface="黑体"/>
            </a:endParaRPr>
          </a:p>
          <a:p>
            <a:endParaRPr lang="en-US" altLang="zh-CN" sz="4000" dirty="0">
              <a:latin typeface="黑体"/>
              <a:ea typeface="黑体"/>
              <a:cs typeface="黑体"/>
            </a:endParaRPr>
          </a:p>
          <a:p>
            <a:r>
              <a:rPr lang="zh-CN" altLang="en-US" sz="2800" dirty="0">
                <a:latin typeface="黑体"/>
                <a:ea typeface="黑体"/>
                <a:cs typeface="黑体"/>
              </a:rPr>
              <a:t>我们都是广阔空间里的流浪者，漫长岁月中的旅行家。</a:t>
            </a:r>
            <a:endParaRPr lang="en-US" altLang="zh-CN" sz="2800" dirty="0">
              <a:latin typeface="黑体"/>
              <a:ea typeface="黑体"/>
              <a:cs typeface="黑体"/>
            </a:endParaRPr>
          </a:p>
          <a:p>
            <a:pPr algn="r"/>
            <a:r>
              <a:rPr lang="en-US" altLang="zh-CN" sz="2800" dirty="0">
                <a:latin typeface="黑体"/>
                <a:ea typeface="黑体"/>
                <a:cs typeface="黑体"/>
              </a:rPr>
              <a:t>——</a:t>
            </a:r>
            <a:r>
              <a:rPr lang="zh-CN" altLang="en-US" sz="2800" dirty="0">
                <a:latin typeface="黑体"/>
                <a:ea typeface="黑体"/>
                <a:cs typeface="黑体"/>
              </a:rPr>
              <a:t>洛夫克拉夫特</a:t>
            </a:r>
            <a:endParaRPr lang="en-US" altLang="zh-CN" sz="2800" dirty="0">
              <a:latin typeface="黑体"/>
              <a:ea typeface="黑体"/>
              <a:cs typeface="黑体"/>
            </a:endParaRPr>
          </a:p>
          <a:p>
            <a:endParaRPr lang="zh-CN" altLang="en-US" sz="4000" dirty="0">
              <a:latin typeface="黑体"/>
              <a:ea typeface="黑体"/>
              <a:cs typeface="黑体"/>
            </a:endParaRPr>
          </a:p>
        </p:txBody>
      </p:sp>
      <p:pic>
        <p:nvPicPr>
          <p:cNvPr id="3" name="校长(张驰)、Motor_达叔 - 带你去旅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7899" y="493503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0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60417"/>
          <p:cNvGrpSpPr>
            <a:grpSpLocks/>
          </p:cNvGrpSpPr>
          <p:nvPr/>
        </p:nvGrpSpPr>
        <p:grpSpPr bwMode="auto">
          <a:xfrm>
            <a:off x="457203" y="762006"/>
            <a:ext cx="5897565" cy="5795963"/>
            <a:chOff x="288" y="480"/>
            <a:chExt cx="3715" cy="3651"/>
          </a:xfrm>
        </p:grpSpPr>
        <p:grpSp>
          <p:nvGrpSpPr>
            <p:cNvPr id="59425" name="组合 60418"/>
            <p:cNvGrpSpPr>
              <a:grpSpLocks/>
            </p:cNvGrpSpPr>
            <p:nvPr/>
          </p:nvGrpSpPr>
          <p:grpSpPr bwMode="auto">
            <a:xfrm>
              <a:off x="768" y="541"/>
              <a:ext cx="3235" cy="3411"/>
              <a:chOff x="768" y="541"/>
              <a:chExt cx="3235" cy="3411"/>
            </a:xfrm>
          </p:grpSpPr>
          <p:grpSp>
            <p:nvGrpSpPr>
              <p:cNvPr id="59440" name="组合 60419"/>
              <p:cNvGrpSpPr>
                <a:grpSpLocks/>
              </p:cNvGrpSpPr>
              <p:nvPr/>
            </p:nvGrpSpPr>
            <p:grpSpPr bwMode="auto">
              <a:xfrm>
                <a:off x="768" y="912"/>
                <a:ext cx="2160" cy="2928"/>
                <a:chOff x="1632" y="1056"/>
                <a:chExt cx="2112" cy="2064"/>
              </a:xfrm>
            </p:grpSpPr>
            <p:grpSp>
              <p:nvGrpSpPr>
                <p:cNvPr id="59449" name="组合 60420"/>
                <p:cNvGrpSpPr>
                  <a:grpSpLocks/>
                </p:cNvGrpSpPr>
                <p:nvPr/>
              </p:nvGrpSpPr>
              <p:grpSpPr bwMode="auto">
                <a:xfrm>
                  <a:off x="1632" y="1056"/>
                  <a:ext cx="2112" cy="2064"/>
                  <a:chOff x="1968" y="1104"/>
                  <a:chExt cx="2112" cy="2064"/>
                </a:xfrm>
              </p:grpSpPr>
              <p:sp useBgFill="1">
                <p:nvSpPr>
                  <p:cNvPr id="59452" name="矩形 60421"/>
                  <p:cNvSpPr>
                    <a:spLocks noChangeArrowheads="1"/>
                  </p:cNvSpPr>
                  <p:nvPr/>
                </p:nvSpPr>
                <p:spPr bwMode="auto">
                  <a:xfrm>
                    <a:off x="1968" y="1104"/>
                    <a:ext cx="2112" cy="2064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3" name="直接连接符 60422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2496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4" name="直接连接符 60423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824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5" name="直接连接符 60424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488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9450" name="直接连接符 60425"/>
                <p:cNvSpPr>
                  <a:spLocks noChangeShapeType="1"/>
                </p:cNvSpPr>
                <p:nvPr/>
              </p:nvSpPr>
              <p:spPr bwMode="auto">
                <a:xfrm>
                  <a:off x="1632" y="2112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51" name="直接连接符 60426"/>
                <p:cNvSpPr>
                  <a:spLocks noChangeShapeType="1"/>
                </p:cNvSpPr>
                <p:nvPr/>
              </p:nvSpPr>
              <p:spPr bwMode="auto">
                <a:xfrm>
                  <a:off x="1632" y="278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9441" name="文本框 60427"/>
              <p:cNvSpPr txBox="1">
                <a:spLocks noChangeArrowheads="1"/>
              </p:cNvSpPr>
              <p:nvPr/>
            </p:nvSpPr>
            <p:spPr bwMode="auto">
              <a:xfrm>
                <a:off x="2956" y="768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600</a:t>
                </a:r>
              </a:p>
            </p:txBody>
          </p:sp>
          <p:sp>
            <p:nvSpPr>
              <p:cNvPr id="59442" name="文本框 60428"/>
              <p:cNvSpPr txBox="1">
                <a:spLocks noChangeArrowheads="1"/>
              </p:cNvSpPr>
              <p:nvPr/>
            </p:nvSpPr>
            <p:spPr bwMode="auto">
              <a:xfrm>
                <a:off x="2956" y="130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500</a:t>
                </a:r>
              </a:p>
            </p:txBody>
          </p:sp>
          <p:sp>
            <p:nvSpPr>
              <p:cNvPr id="59443" name="文本框 60429"/>
              <p:cNvSpPr txBox="1">
                <a:spLocks noChangeArrowheads="1"/>
              </p:cNvSpPr>
              <p:nvPr/>
            </p:nvSpPr>
            <p:spPr bwMode="auto">
              <a:xfrm>
                <a:off x="2956" y="178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400</a:t>
                </a:r>
              </a:p>
            </p:txBody>
          </p:sp>
          <p:sp>
            <p:nvSpPr>
              <p:cNvPr id="59444" name="文本框 60430"/>
              <p:cNvSpPr txBox="1">
                <a:spLocks noChangeArrowheads="1"/>
              </p:cNvSpPr>
              <p:nvPr/>
            </p:nvSpPr>
            <p:spPr bwMode="auto">
              <a:xfrm>
                <a:off x="2956" y="226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300</a:t>
                </a:r>
              </a:p>
            </p:txBody>
          </p:sp>
          <p:sp>
            <p:nvSpPr>
              <p:cNvPr id="59445" name="文本框 60431"/>
              <p:cNvSpPr txBox="1">
                <a:spLocks noChangeArrowheads="1"/>
              </p:cNvSpPr>
              <p:nvPr/>
            </p:nvSpPr>
            <p:spPr bwMode="auto">
              <a:xfrm>
                <a:off x="2956" y="274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200</a:t>
                </a:r>
              </a:p>
            </p:txBody>
          </p:sp>
          <p:sp>
            <p:nvSpPr>
              <p:cNvPr id="59446" name="文本框 60432"/>
              <p:cNvSpPr txBox="1">
                <a:spLocks noChangeArrowheads="1"/>
              </p:cNvSpPr>
              <p:nvPr/>
            </p:nvSpPr>
            <p:spPr bwMode="auto">
              <a:xfrm>
                <a:off x="2956" y="3181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100</a:t>
                </a:r>
              </a:p>
            </p:txBody>
          </p:sp>
          <p:sp>
            <p:nvSpPr>
              <p:cNvPr id="59447" name="文本框 60433"/>
              <p:cNvSpPr txBox="1">
                <a:spLocks noChangeArrowheads="1"/>
              </p:cNvSpPr>
              <p:nvPr/>
            </p:nvSpPr>
            <p:spPr bwMode="auto">
              <a:xfrm>
                <a:off x="2976" y="3661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59448" name="文本框 60434"/>
              <p:cNvSpPr txBox="1">
                <a:spLocks noChangeArrowheads="1"/>
              </p:cNvSpPr>
              <p:nvPr/>
            </p:nvSpPr>
            <p:spPr bwMode="auto">
              <a:xfrm>
                <a:off x="2928" y="541"/>
                <a:ext cx="10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降水量</a:t>
                </a:r>
                <a:r>
                  <a:rPr kumimoji="0" lang="en-US" altLang="zh-CN" b="1">
                    <a:latin typeface="Times New Roman" charset="0"/>
                  </a:rPr>
                  <a:t>/mm</a:t>
                </a:r>
              </a:p>
            </p:txBody>
          </p:sp>
        </p:grpSp>
        <p:grpSp>
          <p:nvGrpSpPr>
            <p:cNvPr id="59426" name="组合 60435"/>
            <p:cNvGrpSpPr>
              <a:grpSpLocks/>
            </p:cNvGrpSpPr>
            <p:nvPr/>
          </p:nvGrpSpPr>
          <p:grpSpPr bwMode="auto">
            <a:xfrm>
              <a:off x="288" y="480"/>
              <a:ext cx="3000" cy="3651"/>
              <a:chOff x="288" y="480"/>
              <a:chExt cx="3000" cy="3651"/>
            </a:xfrm>
          </p:grpSpPr>
          <p:sp>
            <p:nvSpPr>
              <p:cNvPr id="59427" name="文本框 60436"/>
              <p:cNvSpPr txBox="1">
                <a:spLocks noChangeArrowheads="1"/>
              </p:cNvSpPr>
              <p:nvPr/>
            </p:nvSpPr>
            <p:spPr bwMode="auto">
              <a:xfrm>
                <a:off x="384" y="3648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-60</a:t>
                </a:r>
              </a:p>
            </p:txBody>
          </p:sp>
          <p:sp>
            <p:nvSpPr>
              <p:cNvPr id="59428" name="文本框 60437"/>
              <p:cNvSpPr txBox="1">
                <a:spLocks noChangeArrowheads="1"/>
              </p:cNvSpPr>
              <p:nvPr/>
            </p:nvSpPr>
            <p:spPr bwMode="auto">
              <a:xfrm>
                <a:off x="396" y="321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-45</a:t>
                </a:r>
              </a:p>
            </p:txBody>
          </p:sp>
          <p:sp>
            <p:nvSpPr>
              <p:cNvPr id="59429" name="文本框 60438"/>
              <p:cNvSpPr txBox="1">
                <a:spLocks noChangeArrowheads="1"/>
              </p:cNvSpPr>
              <p:nvPr/>
            </p:nvSpPr>
            <p:spPr bwMode="auto">
              <a:xfrm>
                <a:off x="384" y="225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-15</a:t>
                </a:r>
              </a:p>
            </p:txBody>
          </p:sp>
          <p:sp>
            <p:nvSpPr>
              <p:cNvPr id="59430" name="文本框 60439"/>
              <p:cNvSpPr txBox="1">
                <a:spLocks noChangeArrowheads="1"/>
              </p:cNvSpPr>
              <p:nvPr/>
            </p:nvSpPr>
            <p:spPr bwMode="auto">
              <a:xfrm>
                <a:off x="396" y="273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-30</a:t>
                </a:r>
              </a:p>
            </p:txBody>
          </p:sp>
          <p:sp>
            <p:nvSpPr>
              <p:cNvPr id="59431" name="文本框 60440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30</a:t>
                </a:r>
              </a:p>
            </p:txBody>
          </p:sp>
          <p:sp>
            <p:nvSpPr>
              <p:cNvPr id="59432" name="文本框 60441"/>
              <p:cNvSpPr txBox="1">
                <a:spLocks noChangeArrowheads="1"/>
              </p:cNvSpPr>
              <p:nvPr/>
            </p:nvSpPr>
            <p:spPr bwMode="auto">
              <a:xfrm>
                <a:off x="460" y="1344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15</a:t>
                </a:r>
              </a:p>
            </p:txBody>
          </p:sp>
          <p:sp>
            <p:nvSpPr>
              <p:cNvPr id="59433" name="文本框 60442"/>
              <p:cNvSpPr txBox="1">
                <a:spLocks noChangeArrowheads="1"/>
              </p:cNvSpPr>
              <p:nvPr/>
            </p:nvSpPr>
            <p:spPr bwMode="auto">
              <a:xfrm>
                <a:off x="556" y="1776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59434" name="文本框 60443"/>
              <p:cNvSpPr txBox="1">
                <a:spLocks noChangeArrowheads="1"/>
              </p:cNvSpPr>
              <p:nvPr/>
            </p:nvSpPr>
            <p:spPr bwMode="auto">
              <a:xfrm>
                <a:off x="748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</a:t>
                </a:r>
              </a:p>
            </p:txBody>
          </p:sp>
          <p:sp>
            <p:nvSpPr>
              <p:cNvPr id="59435" name="文本框 60444"/>
              <p:cNvSpPr txBox="1">
                <a:spLocks noChangeArrowheads="1"/>
              </p:cNvSpPr>
              <p:nvPr/>
            </p:nvSpPr>
            <p:spPr bwMode="auto">
              <a:xfrm>
                <a:off x="1296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4</a:t>
                </a:r>
              </a:p>
            </p:txBody>
          </p:sp>
          <p:sp>
            <p:nvSpPr>
              <p:cNvPr id="59436" name="文本框 60445"/>
              <p:cNvSpPr txBox="1">
                <a:spLocks noChangeArrowheads="1"/>
              </p:cNvSpPr>
              <p:nvPr/>
            </p:nvSpPr>
            <p:spPr bwMode="auto">
              <a:xfrm>
                <a:off x="1824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7</a:t>
                </a:r>
              </a:p>
            </p:txBody>
          </p:sp>
          <p:sp>
            <p:nvSpPr>
              <p:cNvPr id="59437" name="文本框 60446"/>
              <p:cNvSpPr txBox="1">
                <a:spLocks noChangeArrowheads="1"/>
              </p:cNvSpPr>
              <p:nvPr/>
            </p:nvSpPr>
            <p:spPr bwMode="auto">
              <a:xfrm>
                <a:off x="2304" y="384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10</a:t>
                </a:r>
              </a:p>
            </p:txBody>
          </p:sp>
          <p:sp>
            <p:nvSpPr>
              <p:cNvPr id="59438" name="文本框 60447"/>
              <p:cNvSpPr txBox="1">
                <a:spLocks noChangeArrowheads="1"/>
              </p:cNvSpPr>
              <p:nvPr/>
            </p:nvSpPr>
            <p:spPr bwMode="auto">
              <a:xfrm>
                <a:off x="2784" y="3840"/>
                <a:ext cx="50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月份</a:t>
                </a:r>
              </a:p>
            </p:txBody>
          </p:sp>
          <p:sp>
            <p:nvSpPr>
              <p:cNvPr id="59439" name="文本框 60448"/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75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气温</a:t>
                </a:r>
                <a:r>
                  <a:rPr kumimoji="0" lang="en-US" altLang="zh-CN" b="1">
                    <a:latin typeface="Times New Roman" charset="0"/>
                  </a:rPr>
                  <a:t>/℃</a:t>
                </a:r>
              </a:p>
            </p:txBody>
          </p:sp>
        </p:grpSp>
      </p:grpSp>
      <p:grpSp>
        <p:nvGrpSpPr>
          <p:cNvPr id="60450" name="组合 60449"/>
          <p:cNvGrpSpPr>
            <a:grpSpLocks/>
          </p:cNvGrpSpPr>
          <p:nvPr/>
        </p:nvGrpSpPr>
        <p:grpSpPr bwMode="auto">
          <a:xfrm>
            <a:off x="1112841" y="1496506"/>
            <a:ext cx="3565525" cy="1433919"/>
            <a:chOff x="720" y="768"/>
            <a:chExt cx="2246" cy="1060"/>
          </a:xfrm>
        </p:grpSpPr>
        <p:sp>
          <p:nvSpPr>
            <p:cNvPr id="59411" name="文本框 60450"/>
            <p:cNvSpPr txBox="1">
              <a:spLocks noChangeArrowheads="1"/>
            </p:cNvSpPr>
            <p:nvPr/>
          </p:nvSpPr>
          <p:spPr bwMode="auto">
            <a:xfrm>
              <a:off x="882" y="1410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sp>
          <p:nvSpPr>
            <p:cNvPr id="59412" name="文本框 60451"/>
            <p:cNvSpPr txBox="1">
              <a:spLocks noChangeArrowheads="1"/>
            </p:cNvSpPr>
            <p:nvPr/>
          </p:nvSpPr>
          <p:spPr bwMode="auto">
            <a:xfrm>
              <a:off x="1230" y="1238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sp>
          <p:nvSpPr>
            <p:cNvPr id="59413" name="任意多边形 60452"/>
            <p:cNvSpPr>
              <a:spLocks noChangeArrowheads="1"/>
            </p:cNvSpPr>
            <p:nvPr/>
          </p:nvSpPr>
          <p:spPr bwMode="auto">
            <a:xfrm>
              <a:off x="817" y="980"/>
              <a:ext cx="2021" cy="727"/>
            </a:xfrm>
            <a:custGeom>
              <a:avLst/>
              <a:gdLst>
                <a:gd name="T0" fmla="*/ 0 w 2021"/>
                <a:gd name="T1" fmla="*/ 727 h 727"/>
                <a:gd name="T2" fmla="*/ 178 w 2021"/>
                <a:gd name="T3" fmla="*/ 675 h 727"/>
                <a:gd name="T4" fmla="*/ 356 w 2021"/>
                <a:gd name="T5" fmla="*/ 580 h 727"/>
                <a:gd name="T6" fmla="*/ 513 w 2021"/>
                <a:gd name="T7" fmla="*/ 507 h 727"/>
                <a:gd name="T8" fmla="*/ 691 w 2021"/>
                <a:gd name="T9" fmla="*/ 350 h 727"/>
                <a:gd name="T10" fmla="*/ 890 w 2021"/>
                <a:gd name="T11" fmla="*/ 193 h 727"/>
                <a:gd name="T12" fmla="*/ 1079 w 2021"/>
                <a:gd name="T13" fmla="*/ 25 h 727"/>
                <a:gd name="T14" fmla="*/ 1278 w 2021"/>
                <a:gd name="T15" fmla="*/ 46 h 727"/>
                <a:gd name="T16" fmla="*/ 1487 w 2021"/>
                <a:gd name="T17" fmla="*/ 214 h 727"/>
                <a:gd name="T18" fmla="*/ 1655 w 2021"/>
                <a:gd name="T19" fmla="*/ 340 h 727"/>
                <a:gd name="T20" fmla="*/ 1864 w 2021"/>
                <a:gd name="T21" fmla="*/ 528 h 727"/>
                <a:gd name="T22" fmla="*/ 2021 w 2021"/>
                <a:gd name="T23" fmla="*/ 654 h 7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21" h="727">
                  <a:moveTo>
                    <a:pt x="0" y="727"/>
                  </a:moveTo>
                  <a:cubicBezTo>
                    <a:pt x="30" y="718"/>
                    <a:pt x="119" y="700"/>
                    <a:pt x="178" y="675"/>
                  </a:cubicBezTo>
                  <a:cubicBezTo>
                    <a:pt x="237" y="650"/>
                    <a:pt x="300" y="608"/>
                    <a:pt x="356" y="580"/>
                  </a:cubicBezTo>
                  <a:cubicBezTo>
                    <a:pt x="412" y="552"/>
                    <a:pt x="457" y="545"/>
                    <a:pt x="513" y="507"/>
                  </a:cubicBezTo>
                  <a:cubicBezTo>
                    <a:pt x="569" y="469"/>
                    <a:pt x="628" y="402"/>
                    <a:pt x="691" y="350"/>
                  </a:cubicBezTo>
                  <a:cubicBezTo>
                    <a:pt x="754" y="298"/>
                    <a:pt x="825" y="247"/>
                    <a:pt x="890" y="193"/>
                  </a:cubicBezTo>
                  <a:cubicBezTo>
                    <a:pt x="955" y="139"/>
                    <a:pt x="1014" y="50"/>
                    <a:pt x="1079" y="25"/>
                  </a:cubicBezTo>
                  <a:cubicBezTo>
                    <a:pt x="1144" y="0"/>
                    <a:pt x="1210" y="14"/>
                    <a:pt x="1278" y="46"/>
                  </a:cubicBezTo>
                  <a:cubicBezTo>
                    <a:pt x="1350" y="38"/>
                    <a:pt x="1424" y="165"/>
                    <a:pt x="1487" y="214"/>
                  </a:cubicBezTo>
                  <a:cubicBezTo>
                    <a:pt x="1550" y="263"/>
                    <a:pt x="1592" y="288"/>
                    <a:pt x="1655" y="340"/>
                  </a:cubicBezTo>
                  <a:cubicBezTo>
                    <a:pt x="1718" y="392"/>
                    <a:pt x="1803" y="476"/>
                    <a:pt x="1864" y="528"/>
                  </a:cubicBezTo>
                  <a:cubicBezTo>
                    <a:pt x="1925" y="580"/>
                    <a:pt x="1988" y="628"/>
                    <a:pt x="2021" y="654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4" name="文本框 60453"/>
            <p:cNvSpPr txBox="1">
              <a:spLocks noChangeArrowheads="1"/>
            </p:cNvSpPr>
            <p:nvPr/>
          </p:nvSpPr>
          <p:spPr bwMode="auto">
            <a:xfrm>
              <a:off x="1594" y="932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sp>
          <p:nvSpPr>
            <p:cNvPr id="59415" name="文本框 60454"/>
            <p:cNvSpPr txBox="1">
              <a:spLocks noChangeArrowheads="1"/>
            </p:cNvSpPr>
            <p:nvPr/>
          </p:nvSpPr>
          <p:spPr bwMode="auto">
            <a:xfrm>
              <a:off x="1998" y="776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grpSp>
          <p:nvGrpSpPr>
            <p:cNvPr id="59416" name="组合 60455"/>
            <p:cNvGrpSpPr>
              <a:grpSpLocks/>
            </p:cNvGrpSpPr>
            <p:nvPr/>
          </p:nvGrpSpPr>
          <p:grpSpPr bwMode="auto">
            <a:xfrm>
              <a:off x="720" y="768"/>
              <a:ext cx="2246" cy="1060"/>
              <a:chOff x="720" y="768"/>
              <a:chExt cx="2246" cy="1060"/>
            </a:xfrm>
          </p:grpSpPr>
          <p:sp>
            <p:nvSpPr>
              <p:cNvPr id="59417" name="文本框 60456"/>
              <p:cNvSpPr txBox="1">
                <a:spLocks noChangeArrowheads="1"/>
              </p:cNvSpPr>
              <p:nvPr/>
            </p:nvSpPr>
            <p:spPr bwMode="auto">
              <a:xfrm>
                <a:off x="2764" y="139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18" name="文本框 60457"/>
              <p:cNvSpPr txBox="1">
                <a:spLocks noChangeArrowheads="1"/>
              </p:cNvSpPr>
              <p:nvPr/>
            </p:nvSpPr>
            <p:spPr bwMode="auto">
              <a:xfrm>
                <a:off x="1796" y="76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19" name="文本框 60458"/>
              <p:cNvSpPr txBox="1">
                <a:spLocks noChangeArrowheads="1"/>
              </p:cNvSpPr>
              <p:nvPr/>
            </p:nvSpPr>
            <p:spPr bwMode="auto">
              <a:xfrm>
                <a:off x="720" y="1450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0" name="文本框 60459"/>
              <p:cNvSpPr txBox="1">
                <a:spLocks noChangeArrowheads="1"/>
              </p:cNvSpPr>
              <p:nvPr/>
            </p:nvSpPr>
            <p:spPr bwMode="auto">
              <a:xfrm>
                <a:off x="1058" y="133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1" name="文本框 60460"/>
              <p:cNvSpPr txBox="1">
                <a:spLocks noChangeArrowheads="1"/>
              </p:cNvSpPr>
              <p:nvPr/>
            </p:nvSpPr>
            <p:spPr bwMode="auto">
              <a:xfrm>
                <a:off x="1412" y="107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2" name="文本框 60461"/>
              <p:cNvSpPr txBox="1">
                <a:spLocks noChangeArrowheads="1"/>
              </p:cNvSpPr>
              <p:nvPr/>
            </p:nvSpPr>
            <p:spPr bwMode="auto">
              <a:xfrm>
                <a:off x="2180" y="92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3" name="文本框 60462"/>
              <p:cNvSpPr txBox="1">
                <a:spLocks noChangeArrowheads="1"/>
              </p:cNvSpPr>
              <p:nvPr/>
            </p:nvSpPr>
            <p:spPr bwMode="auto">
              <a:xfrm>
                <a:off x="2582" y="126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4" name="文本框 60463"/>
              <p:cNvSpPr txBox="1">
                <a:spLocks noChangeArrowheads="1"/>
              </p:cNvSpPr>
              <p:nvPr/>
            </p:nvSpPr>
            <p:spPr bwMode="auto">
              <a:xfrm>
                <a:off x="2372" y="106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</p:grpSp>
      <p:grpSp>
        <p:nvGrpSpPr>
          <p:cNvPr id="60465" name="组合 60464"/>
          <p:cNvGrpSpPr>
            <a:grpSpLocks/>
          </p:cNvGrpSpPr>
          <p:nvPr/>
        </p:nvGrpSpPr>
        <p:grpSpPr bwMode="auto">
          <a:xfrm>
            <a:off x="1295402" y="5168595"/>
            <a:ext cx="3276601" cy="928992"/>
            <a:chOff x="816" y="3399"/>
            <a:chExt cx="2064" cy="442"/>
          </a:xfrm>
        </p:grpSpPr>
        <p:sp>
          <p:nvSpPr>
            <p:cNvPr id="59399" name="矩形 60465"/>
            <p:cNvSpPr>
              <a:spLocks noChangeArrowheads="1"/>
            </p:cNvSpPr>
            <p:nvPr/>
          </p:nvSpPr>
          <p:spPr bwMode="auto">
            <a:xfrm>
              <a:off x="816" y="3432"/>
              <a:ext cx="118" cy="40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0" name="矩形 60466"/>
            <p:cNvSpPr>
              <a:spLocks noChangeArrowheads="1"/>
            </p:cNvSpPr>
            <p:nvPr/>
          </p:nvSpPr>
          <p:spPr bwMode="auto">
            <a:xfrm>
              <a:off x="993" y="3432"/>
              <a:ext cx="118" cy="40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1" name="矩形 60467"/>
            <p:cNvSpPr>
              <a:spLocks noChangeArrowheads="1"/>
            </p:cNvSpPr>
            <p:nvPr/>
          </p:nvSpPr>
          <p:spPr bwMode="auto">
            <a:xfrm>
              <a:off x="1170" y="3455"/>
              <a:ext cx="118" cy="38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2" name="矩形 60468"/>
            <p:cNvSpPr>
              <a:spLocks noChangeArrowheads="1"/>
            </p:cNvSpPr>
            <p:nvPr/>
          </p:nvSpPr>
          <p:spPr bwMode="auto">
            <a:xfrm>
              <a:off x="1347" y="3523"/>
              <a:ext cx="118" cy="31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3" name="矩形 60469"/>
            <p:cNvSpPr>
              <a:spLocks noChangeArrowheads="1"/>
            </p:cNvSpPr>
            <p:nvPr/>
          </p:nvSpPr>
          <p:spPr bwMode="auto">
            <a:xfrm>
              <a:off x="1524" y="3542"/>
              <a:ext cx="118" cy="29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4" name="矩形 60470"/>
            <p:cNvSpPr>
              <a:spLocks noChangeArrowheads="1"/>
            </p:cNvSpPr>
            <p:nvPr/>
          </p:nvSpPr>
          <p:spPr bwMode="auto">
            <a:xfrm>
              <a:off x="1701" y="3636"/>
              <a:ext cx="118" cy="20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5" name="矩形 60471"/>
            <p:cNvSpPr>
              <a:spLocks noChangeArrowheads="1"/>
            </p:cNvSpPr>
            <p:nvPr/>
          </p:nvSpPr>
          <p:spPr bwMode="auto">
            <a:xfrm>
              <a:off x="1877" y="3806"/>
              <a:ext cx="118" cy="3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6" name="矩形 60472"/>
            <p:cNvSpPr>
              <a:spLocks noChangeArrowheads="1"/>
            </p:cNvSpPr>
            <p:nvPr/>
          </p:nvSpPr>
          <p:spPr bwMode="auto">
            <a:xfrm>
              <a:off x="2054" y="3699"/>
              <a:ext cx="118" cy="13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7" name="矩形 60473"/>
            <p:cNvSpPr>
              <a:spLocks noChangeArrowheads="1"/>
            </p:cNvSpPr>
            <p:nvPr/>
          </p:nvSpPr>
          <p:spPr bwMode="auto">
            <a:xfrm>
              <a:off x="2231" y="3511"/>
              <a:ext cx="118" cy="32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8" name="矩形 60474"/>
            <p:cNvSpPr>
              <a:spLocks noChangeArrowheads="1"/>
            </p:cNvSpPr>
            <p:nvPr/>
          </p:nvSpPr>
          <p:spPr bwMode="auto">
            <a:xfrm>
              <a:off x="2408" y="3432"/>
              <a:ext cx="147" cy="40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9" name="矩形 60475"/>
            <p:cNvSpPr>
              <a:spLocks noChangeArrowheads="1"/>
            </p:cNvSpPr>
            <p:nvPr/>
          </p:nvSpPr>
          <p:spPr bwMode="auto">
            <a:xfrm>
              <a:off x="2762" y="3399"/>
              <a:ext cx="118" cy="44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0" name="矩形 60476"/>
            <p:cNvSpPr>
              <a:spLocks noChangeArrowheads="1"/>
            </p:cNvSpPr>
            <p:nvPr/>
          </p:nvSpPr>
          <p:spPr bwMode="auto">
            <a:xfrm>
              <a:off x="2585" y="3432"/>
              <a:ext cx="160" cy="40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9396" name="图片 60478" descr="MMj033633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9" y="4581534"/>
            <a:ext cx="17510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7" name="文本框 60479"/>
          <p:cNvSpPr txBox="1">
            <a:spLocks noChangeArrowheads="1"/>
          </p:cNvSpPr>
          <p:nvPr/>
        </p:nvSpPr>
        <p:spPr bwMode="auto">
          <a:xfrm>
            <a:off x="827096" y="188913"/>
            <a:ext cx="4465637" cy="561692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</a:rPr>
              <a:t>地中海气候</a:t>
            </a:r>
          </a:p>
        </p:txBody>
      </p:sp>
      <p:sp>
        <p:nvSpPr>
          <p:cNvPr id="60481" name="文本框 60480"/>
          <p:cNvSpPr txBox="1">
            <a:spLocks noChangeArrowheads="1"/>
          </p:cNvSpPr>
          <p:nvPr/>
        </p:nvSpPr>
        <p:spPr bwMode="auto">
          <a:xfrm>
            <a:off x="5773229" y="1844686"/>
            <a:ext cx="2908548" cy="1731243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气候</a:t>
            </a:r>
            <a:r>
              <a:rPr kumimoji="0" lang="zh-CN" altLang="en-US" sz="2700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特征：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夏季炎热干燥，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冬季温和多雨。</a:t>
            </a:r>
          </a:p>
        </p:txBody>
      </p:sp>
    </p:spTree>
    <p:extLst>
      <p:ext uri="{BB962C8B-B14F-4D97-AF65-F5344CB8AC3E}">
        <p14:creationId xmlns:p14="http://schemas.microsoft.com/office/powerpoint/2010/main" val="26977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46093" descr="QQ截图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10"/>
            <a:ext cx="7199199" cy="522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图片 46088" descr="200858201358318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725" y="10"/>
            <a:ext cx="3706275" cy="2779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3" name="图片 46092" descr="200812241347378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725" y="2779715"/>
            <a:ext cx="3777711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5" name="矩形 46094"/>
          <p:cNvSpPr>
            <a:spLocks noChangeArrowheads="1"/>
          </p:cNvSpPr>
          <p:nvPr/>
        </p:nvSpPr>
        <p:spPr bwMode="auto">
          <a:xfrm>
            <a:off x="699614" y="5419914"/>
            <a:ext cx="7921625" cy="1177245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anchor="ctr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法国南部属于地中海气候。夏季炎热干燥、冬季温和多雨。而</a:t>
            </a:r>
            <a:r>
              <a:rPr lang="zh-CN" altLang="en-US" sz="2400" b="1" u="sng" dirty="0">
                <a:solidFill>
                  <a:srgbClr val="000000"/>
                </a:solidFill>
              </a:rPr>
              <a:t>葡萄性喜光、喜温暖、喜干燥而忌湿 </a:t>
            </a:r>
            <a:r>
              <a:rPr lang="zh-CN" altLang="en-US" sz="2400" b="1" dirty="0">
                <a:solidFill>
                  <a:srgbClr val="000000"/>
                </a:solidFill>
              </a:rPr>
              <a:t>。因此，法国南部适宜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葡萄的生长</a:t>
            </a:r>
            <a:r>
              <a:rPr lang="zh-CN" altLang="en-US" sz="2000" dirty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46096" name="椭圆 46095"/>
          <p:cNvSpPr>
            <a:spLocks noChangeArrowheads="1"/>
          </p:cNvSpPr>
          <p:nvPr/>
        </p:nvSpPr>
        <p:spPr bwMode="auto">
          <a:xfrm>
            <a:off x="1213363" y="2102944"/>
            <a:ext cx="1152524" cy="10795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180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34184"/>
            <a:ext cx="4280949" cy="33238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577" y="0"/>
            <a:ext cx="6028423" cy="401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1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58369"/>
          <p:cNvSpPr>
            <a:spLocks noGrp="1" noChangeArrowheads="1"/>
          </p:cNvSpPr>
          <p:nvPr>
            <p:ph type="title"/>
          </p:nvPr>
        </p:nvSpPr>
        <p:spPr>
          <a:xfrm>
            <a:off x="1983590" y="105277"/>
            <a:ext cx="3874889" cy="576263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 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地中海气候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charset="0"/>
            </a:endParaRPr>
          </a:p>
        </p:txBody>
      </p:sp>
      <p:pic>
        <p:nvPicPr>
          <p:cNvPr id="58370" name="图片 58370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39" y="681540"/>
            <a:ext cx="8331200" cy="524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云形标注 58371"/>
          <p:cNvSpPr>
            <a:spLocks noChangeArrowheads="1"/>
          </p:cNvSpPr>
          <p:nvPr/>
        </p:nvSpPr>
        <p:spPr bwMode="auto">
          <a:xfrm>
            <a:off x="1360679" y="2485361"/>
            <a:ext cx="1986584" cy="1021619"/>
          </a:xfrm>
          <a:prstGeom prst="cloudCallout">
            <a:avLst>
              <a:gd name="adj1" fmla="val -15426"/>
              <a:gd name="adj2" fmla="val -10863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地中海沿岸</a:t>
            </a:r>
          </a:p>
        </p:txBody>
      </p:sp>
      <p:sp>
        <p:nvSpPr>
          <p:cNvPr id="6" name="框架 5"/>
          <p:cNvSpPr/>
          <p:nvPr/>
        </p:nvSpPr>
        <p:spPr>
          <a:xfrm>
            <a:off x="3741996" y="3901346"/>
            <a:ext cx="1129301" cy="416655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框架 6"/>
          <p:cNvSpPr/>
          <p:nvPr/>
        </p:nvSpPr>
        <p:spPr>
          <a:xfrm>
            <a:off x="1715500" y="4104546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框架 7"/>
          <p:cNvSpPr/>
          <p:nvPr/>
        </p:nvSpPr>
        <p:spPr>
          <a:xfrm>
            <a:off x="7290800" y="4155346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框架 8"/>
          <p:cNvSpPr/>
          <p:nvPr/>
        </p:nvSpPr>
        <p:spPr>
          <a:xfrm>
            <a:off x="6271594" y="1733879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90065" y="5897964"/>
            <a:ext cx="9162463" cy="222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8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分布规</a:t>
            </a:r>
            <a:r>
              <a:rPr kumimoji="0" lang="zh-CN" altLang="en-US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律</a:t>
            </a:r>
            <a:r>
              <a:rPr kumimoji="0" lang="en-US" altLang="zh-CN" sz="28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:</a:t>
            </a:r>
            <a:r>
              <a:rPr kumimoji="0" lang="zh-CN" altLang="en-US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南北纬</a:t>
            </a:r>
            <a:r>
              <a:rPr kumimoji="0" lang="en-US" altLang="zh-CN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30°</a:t>
            </a:r>
            <a:r>
              <a:rPr kumimoji="0" lang="zh-CN" altLang="en-US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～</a:t>
            </a:r>
            <a:r>
              <a:rPr kumimoji="0" lang="zh-CN" altLang="zh-CN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4</a:t>
            </a:r>
            <a:r>
              <a:rPr kumimoji="0" lang="en-US" altLang="zh-CN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0°</a:t>
            </a:r>
            <a:r>
              <a:rPr kumimoji="0" lang="zh-CN" altLang="en-US" sz="2800" b="1" dirty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大陆</a:t>
            </a:r>
            <a:r>
              <a:rPr kumimoji="0" lang="zh-CN" altLang="en-US" sz="2800" b="1" dirty="0" smtClean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西岸</a:t>
            </a:r>
            <a:r>
              <a:rPr kumimoji="0" lang="zh-CN" altLang="en-US" sz="28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地区（以地中海沿岸最典型</a:t>
            </a:r>
            <a:r>
              <a:rPr kumimoji="0" lang="zh-CN" altLang="en-US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）</a:t>
            </a:r>
          </a:p>
          <a:p>
            <a:pPr>
              <a:spcBef>
                <a:spcPct val="50000"/>
              </a:spcBef>
            </a:pPr>
            <a:endParaRPr kumimoji="0" lang="zh-CN" altLang="en-US" sz="2800" b="1" dirty="0">
              <a:solidFill>
                <a:srgbClr val="000000"/>
              </a:solidFill>
              <a:latin typeface="黑体" charset="0"/>
              <a:ea typeface="黑体" charset="0"/>
              <a:cs typeface="黑体" charset="0"/>
            </a:endParaRPr>
          </a:p>
          <a:p>
            <a:pPr>
              <a:spcBef>
                <a:spcPct val="50000"/>
              </a:spcBef>
            </a:pPr>
            <a:r>
              <a:rPr kumimoji="0" lang="zh-CN" altLang="en-US" sz="28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952935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534" y="2228106"/>
            <a:ext cx="3094873" cy="19374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534" y="4345312"/>
            <a:ext cx="3094873" cy="19374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64" y="4345312"/>
            <a:ext cx="3094873" cy="19374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364" y="2228106"/>
            <a:ext cx="3094873" cy="1937441"/>
          </a:xfrm>
          <a:prstGeom prst="rect">
            <a:avLst/>
          </a:prstGeom>
        </p:spPr>
      </p:pic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1927084" y="2612172"/>
            <a:ext cx="60785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6817330" y="2612172"/>
            <a:ext cx="572843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886986" y="4784827"/>
            <a:ext cx="551203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6768977" y="4784827"/>
            <a:ext cx="62119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206" y="136119"/>
            <a:ext cx="87274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/>
              <a:t>现有四个盲</a:t>
            </a:r>
            <a:r>
              <a:rPr kumimoji="1" lang="zh-CN" altLang="en-US" sz="2400" b="1" dirty="0" smtClean="0"/>
              <a:t>袋</a:t>
            </a:r>
            <a:r>
              <a:rPr kumimoji="1" lang="zh-CN" altLang="en-US" sz="2400" b="1" dirty="0" smtClean="0"/>
              <a:t>对应除</a:t>
            </a:r>
            <a:r>
              <a:rPr kumimoji="1" lang="zh-CN" altLang="en-US" sz="2400" b="1" dirty="0" smtClean="0"/>
              <a:t>地中海气候外的四种温带的气候，</a:t>
            </a:r>
            <a:r>
              <a:rPr kumimoji="1" lang="zh-CN" altLang="en-US" sz="2400" b="1" dirty="0" smtClean="0"/>
              <a:t>盲</a:t>
            </a:r>
            <a:r>
              <a:rPr kumimoji="1" lang="zh-CN" altLang="en-US" sz="2400" b="1" dirty="0" smtClean="0"/>
              <a:t>袋</a:t>
            </a:r>
            <a:r>
              <a:rPr kumimoji="1" lang="zh-CN" altLang="en-US" sz="2400" b="1" dirty="0" smtClean="0"/>
              <a:t>内部的物品都与该气候类型</a:t>
            </a:r>
            <a:r>
              <a:rPr kumimoji="1" lang="zh-CN" altLang="en-US" sz="2400" b="1" dirty="0" smtClean="0"/>
              <a:t>有着密切的联系，每个</a:t>
            </a:r>
            <a:r>
              <a:rPr kumimoji="1" lang="zh-CN" altLang="en-US" sz="2400" b="1" dirty="0" smtClean="0"/>
              <a:t>盲</a:t>
            </a:r>
            <a:r>
              <a:rPr kumimoji="1" lang="zh-CN" altLang="en-US" sz="2400" b="1" dirty="0" smtClean="0"/>
              <a:t>袋</a:t>
            </a:r>
            <a:r>
              <a:rPr kumimoji="1" lang="zh-CN" altLang="en-US" sz="2400" b="1" dirty="0" smtClean="0"/>
              <a:t>内</a:t>
            </a:r>
            <a:r>
              <a:rPr kumimoji="1" lang="zh-CN" altLang="en-US" sz="2400" b="1" dirty="0" smtClean="0"/>
              <a:t>都有一个提示性小卡片，请同学们根据卡片信</a:t>
            </a:r>
            <a:r>
              <a:rPr kumimoji="1" lang="zh-CN" altLang="en-US" sz="2400" b="1" dirty="0" smtClean="0"/>
              <a:t>息来猜一猜该盲</a:t>
            </a:r>
            <a:r>
              <a:rPr kumimoji="1" lang="zh-CN" altLang="en-US" sz="2400" b="1" dirty="0" smtClean="0"/>
              <a:t>袋</a:t>
            </a:r>
            <a:r>
              <a:rPr kumimoji="1" lang="zh-CN" altLang="en-US" sz="2400" b="1" dirty="0" smtClean="0"/>
              <a:t>所联</a:t>
            </a:r>
            <a:r>
              <a:rPr kumimoji="1" lang="zh-CN" altLang="en-US" sz="2400" b="1" dirty="0" smtClean="0"/>
              <a:t>系的气候类型吧！</a:t>
            </a:r>
            <a:endParaRPr kumimoji="1" lang="en-US" altLang="zh-CN" sz="2400" b="1" dirty="0" smtClean="0"/>
          </a:p>
          <a:p>
            <a:r>
              <a:rPr kumimoji="1" lang="zh-CN" altLang="en-US" sz="2400" b="1" dirty="0" smtClean="0"/>
              <a:t>猜中者！得</a:t>
            </a:r>
            <a:r>
              <a:rPr kumimoji="1" lang="zh-CN" altLang="en-US" sz="2400" b="1" dirty="0" smtClean="0"/>
              <a:t>盲</a:t>
            </a:r>
            <a:r>
              <a:rPr kumimoji="1" lang="zh-CN" altLang="en-US" sz="2400" b="1" dirty="0" smtClean="0"/>
              <a:t>袋</a:t>
            </a:r>
            <a:r>
              <a:rPr kumimoji="1" lang="zh-CN" altLang="en-US" sz="2400" b="1" dirty="0" smtClean="0"/>
              <a:t>！</a:t>
            </a:r>
            <a:endParaRPr kumimoji="1" lang="zh-CN" altLang="en-US" sz="2400" b="1" dirty="0"/>
          </a:p>
        </p:txBody>
      </p:sp>
      <p:sp>
        <p:nvSpPr>
          <p:cNvPr id="11" name="上弧形箭头 10">
            <a:hlinkClick r:id="rId7" action="ppaction://hlinksldjump"/>
          </p:cNvPr>
          <p:cNvSpPr/>
          <p:nvPr/>
        </p:nvSpPr>
        <p:spPr>
          <a:xfrm>
            <a:off x="8231704" y="6282753"/>
            <a:ext cx="657924" cy="32663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677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7965" y="2228939"/>
            <a:ext cx="426264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亲爱的同学们：</a:t>
            </a:r>
          </a:p>
          <a:p>
            <a:r>
              <a:rPr lang="en-US" altLang="zh-CN" sz="2400" dirty="0" smtClean="0"/>
              <a:t>       </a:t>
            </a:r>
            <a:r>
              <a:rPr lang="zh-CN" altLang="zh-CN" sz="2400" dirty="0" smtClean="0"/>
              <a:t>你们</a:t>
            </a:r>
            <a:r>
              <a:rPr lang="zh-CN" altLang="zh-CN" sz="2400" dirty="0"/>
              <a:t>好！我是来自</a:t>
            </a:r>
            <a:r>
              <a:rPr lang="zh-CN" altLang="zh-CN" sz="2400" b="1" dirty="0">
                <a:solidFill>
                  <a:srgbClr val="FF0000"/>
                </a:solidFill>
              </a:rPr>
              <a:t>西欧牧场</a:t>
            </a:r>
            <a:r>
              <a:rPr lang="zh-CN" altLang="zh-CN" sz="2400" dirty="0" smtClean="0"/>
              <a:t>的</a:t>
            </a:r>
            <a:r>
              <a:rPr lang="zh-CN" altLang="en-US" sz="2400" dirty="0" smtClean="0"/>
              <a:t>培兰</a:t>
            </a:r>
            <a:r>
              <a:rPr lang="zh-CN" altLang="zh-CN" sz="2400" dirty="0" smtClean="0"/>
              <a:t>牛奶</a:t>
            </a:r>
            <a:r>
              <a:rPr lang="zh-CN" altLang="zh-CN" sz="2400" dirty="0"/>
              <a:t>！</a:t>
            </a:r>
            <a:r>
              <a:rPr lang="zh-CN" altLang="zh-CN" sz="2400" b="1" dirty="0">
                <a:solidFill>
                  <a:srgbClr val="FF0000"/>
                </a:solidFill>
              </a:rPr>
              <a:t>我的家乡阴雨连绵，夏季热量和光照时间少，</a:t>
            </a:r>
            <a:r>
              <a:rPr lang="zh-CN" altLang="zh-CN" sz="2400" dirty="0"/>
              <a:t>不利于农作物成熟，因此不太适合发展种植业。但是我们这里的气候条件却有利于多汁牧草的生长，所以我的家乡畜牧业发达。生产的牛奶品质非常好，香醇味甜，乳蛋白丰富，因此我家乡的人们都个子高，体能好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301" y="2008059"/>
            <a:ext cx="2615699" cy="484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75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组合 65537"/>
          <p:cNvGrpSpPr>
            <a:grpSpLocks/>
          </p:cNvGrpSpPr>
          <p:nvPr/>
        </p:nvGrpSpPr>
        <p:grpSpPr bwMode="auto">
          <a:xfrm>
            <a:off x="457203" y="762006"/>
            <a:ext cx="5897565" cy="5795963"/>
            <a:chOff x="288" y="480"/>
            <a:chExt cx="3715" cy="3651"/>
          </a:xfrm>
        </p:grpSpPr>
        <p:grpSp>
          <p:nvGrpSpPr>
            <p:cNvPr id="67618" name="组合 65538"/>
            <p:cNvGrpSpPr>
              <a:grpSpLocks/>
            </p:cNvGrpSpPr>
            <p:nvPr/>
          </p:nvGrpSpPr>
          <p:grpSpPr bwMode="auto">
            <a:xfrm>
              <a:off x="768" y="541"/>
              <a:ext cx="3235" cy="3411"/>
              <a:chOff x="768" y="541"/>
              <a:chExt cx="3235" cy="3411"/>
            </a:xfrm>
          </p:grpSpPr>
          <p:grpSp>
            <p:nvGrpSpPr>
              <p:cNvPr id="67633" name="组合 65539"/>
              <p:cNvGrpSpPr>
                <a:grpSpLocks/>
              </p:cNvGrpSpPr>
              <p:nvPr/>
            </p:nvGrpSpPr>
            <p:grpSpPr bwMode="auto">
              <a:xfrm>
                <a:off x="768" y="912"/>
                <a:ext cx="2160" cy="2928"/>
                <a:chOff x="1632" y="1056"/>
                <a:chExt cx="2112" cy="2064"/>
              </a:xfrm>
            </p:grpSpPr>
            <p:grpSp>
              <p:nvGrpSpPr>
                <p:cNvPr id="67642" name="组合 65540"/>
                <p:cNvGrpSpPr>
                  <a:grpSpLocks/>
                </p:cNvGrpSpPr>
                <p:nvPr/>
              </p:nvGrpSpPr>
              <p:grpSpPr bwMode="auto">
                <a:xfrm>
                  <a:off x="1632" y="1056"/>
                  <a:ext cx="2112" cy="2064"/>
                  <a:chOff x="1968" y="1104"/>
                  <a:chExt cx="2112" cy="2064"/>
                </a:xfrm>
              </p:grpSpPr>
              <p:sp useBgFill="1">
                <p:nvSpPr>
                  <p:cNvPr id="67645" name="矩形 65541"/>
                  <p:cNvSpPr>
                    <a:spLocks noChangeArrowheads="1"/>
                  </p:cNvSpPr>
                  <p:nvPr/>
                </p:nvSpPr>
                <p:spPr bwMode="auto">
                  <a:xfrm>
                    <a:off x="1968" y="1104"/>
                    <a:ext cx="2112" cy="2064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46" name="直接连接符 65542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2496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47" name="直接连接符 65543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824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48" name="直接连接符 65544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488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7643" name="直接连接符 65545"/>
                <p:cNvSpPr>
                  <a:spLocks noChangeShapeType="1"/>
                </p:cNvSpPr>
                <p:nvPr/>
              </p:nvSpPr>
              <p:spPr bwMode="auto">
                <a:xfrm>
                  <a:off x="1632" y="2112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44" name="直接连接符 65546"/>
                <p:cNvSpPr>
                  <a:spLocks noChangeShapeType="1"/>
                </p:cNvSpPr>
                <p:nvPr/>
              </p:nvSpPr>
              <p:spPr bwMode="auto">
                <a:xfrm>
                  <a:off x="1632" y="278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7634" name="文本框 65547"/>
              <p:cNvSpPr txBox="1">
                <a:spLocks noChangeArrowheads="1"/>
              </p:cNvSpPr>
              <p:nvPr/>
            </p:nvSpPr>
            <p:spPr bwMode="auto">
              <a:xfrm>
                <a:off x="2956" y="768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600</a:t>
                </a:r>
              </a:p>
            </p:txBody>
          </p:sp>
          <p:sp>
            <p:nvSpPr>
              <p:cNvPr id="67635" name="文本框 65548"/>
              <p:cNvSpPr txBox="1">
                <a:spLocks noChangeArrowheads="1"/>
              </p:cNvSpPr>
              <p:nvPr/>
            </p:nvSpPr>
            <p:spPr bwMode="auto">
              <a:xfrm>
                <a:off x="2956" y="130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500</a:t>
                </a:r>
              </a:p>
            </p:txBody>
          </p:sp>
          <p:sp>
            <p:nvSpPr>
              <p:cNvPr id="67636" name="文本框 65549"/>
              <p:cNvSpPr txBox="1">
                <a:spLocks noChangeArrowheads="1"/>
              </p:cNvSpPr>
              <p:nvPr/>
            </p:nvSpPr>
            <p:spPr bwMode="auto">
              <a:xfrm>
                <a:off x="2956" y="178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400</a:t>
                </a:r>
              </a:p>
            </p:txBody>
          </p:sp>
          <p:sp>
            <p:nvSpPr>
              <p:cNvPr id="67637" name="文本框 65550"/>
              <p:cNvSpPr txBox="1">
                <a:spLocks noChangeArrowheads="1"/>
              </p:cNvSpPr>
              <p:nvPr/>
            </p:nvSpPr>
            <p:spPr bwMode="auto">
              <a:xfrm>
                <a:off x="2956" y="226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300</a:t>
                </a:r>
              </a:p>
            </p:txBody>
          </p:sp>
          <p:sp>
            <p:nvSpPr>
              <p:cNvPr id="67638" name="文本框 65551"/>
              <p:cNvSpPr txBox="1">
                <a:spLocks noChangeArrowheads="1"/>
              </p:cNvSpPr>
              <p:nvPr/>
            </p:nvSpPr>
            <p:spPr bwMode="auto">
              <a:xfrm>
                <a:off x="2956" y="274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200</a:t>
                </a:r>
              </a:p>
            </p:txBody>
          </p:sp>
          <p:sp>
            <p:nvSpPr>
              <p:cNvPr id="67639" name="文本框 65552"/>
              <p:cNvSpPr txBox="1">
                <a:spLocks noChangeArrowheads="1"/>
              </p:cNvSpPr>
              <p:nvPr/>
            </p:nvSpPr>
            <p:spPr bwMode="auto">
              <a:xfrm>
                <a:off x="2956" y="3181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100</a:t>
                </a:r>
              </a:p>
            </p:txBody>
          </p:sp>
          <p:sp>
            <p:nvSpPr>
              <p:cNvPr id="67640" name="文本框 65553"/>
              <p:cNvSpPr txBox="1">
                <a:spLocks noChangeArrowheads="1"/>
              </p:cNvSpPr>
              <p:nvPr/>
            </p:nvSpPr>
            <p:spPr bwMode="auto">
              <a:xfrm>
                <a:off x="2976" y="3661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67641" name="文本框 65554"/>
              <p:cNvSpPr txBox="1">
                <a:spLocks noChangeArrowheads="1"/>
              </p:cNvSpPr>
              <p:nvPr/>
            </p:nvSpPr>
            <p:spPr bwMode="auto">
              <a:xfrm>
                <a:off x="2928" y="541"/>
                <a:ext cx="10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降水量</a:t>
                </a:r>
                <a:r>
                  <a:rPr kumimoji="0" lang="en-US" altLang="zh-CN" b="1">
                    <a:latin typeface="Times New Roman" charset="0"/>
                  </a:rPr>
                  <a:t>/mm</a:t>
                </a:r>
              </a:p>
            </p:txBody>
          </p:sp>
        </p:grpSp>
        <p:grpSp>
          <p:nvGrpSpPr>
            <p:cNvPr id="67619" name="组合 65555"/>
            <p:cNvGrpSpPr>
              <a:grpSpLocks/>
            </p:cNvGrpSpPr>
            <p:nvPr/>
          </p:nvGrpSpPr>
          <p:grpSpPr bwMode="auto">
            <a:xfrm>
              <a:off x="288" y="480"/>
              <a:ext cx="3000" cy="3651"/>
              <a:chOff x="288" y="480"/>
              <a:chExt cx="3000" cy="3651"/>
            </a:xfrm>
          </p:grpSpPr>
          <p:sp>
            <p:nvSpPr>
              <p:cNvPr id="67620" name="文本框 65556"/>
              <p:cNvSpPr txBox="1">
                <a:spLocks noChangeArrowheads="1"/>
              </p:cNvSpPr>
              <p:nvPr/>
            </p:nvSpPr>
            <p:spPr bwMode="auto">
              <a:xfrm>
                <a:off x="384" y="3648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-60</a:t>
                </a:r>
              </a:p>
            </p:txBody>
          </p:sp>
          <p:sp>
            <p:nvSpPr>
              <p:cNvPr id="67621" name="文本框 65557"/>
              <p:cNvSpPr txBox="1">
                <a:spLocks noChangeArrowheads="1"/>
              </p:cNvSpPr>
              <p:nvPr/>
            </p:nvSpPr>
            <p:spPr bwMode="auto">
              <a:xfrm>
                <a:off x="396" y="321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-45</a:t>
                </a:r>
              </a:p>
            </p:txBody>
          </p:sp>
          <p:sp>
            <p:nvSpPr>
              <p:cNvPr id="67622" name="文本框 65558"/>
              <p:cNvSpPr txBox="1">
                <a:spLocks noChangeArrowheads="1"/>
              </p:cNvSpPr>
              <p:nvPr/>
            </p:nvSpPr>
            <p:spPr bwMode="auto">
              <a:xfrm>
                <a:off x="384" y="225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-15</a:t>
                </a:r>
              </a:p>
            </p:txBody>
          </p:sp>
          <p:sp>
            <p:nvSpPr>
              <p:cNvPr id="67623" name="文本框 65559"/>
              <p:cNvSpPr txBox="1">
                <a:spLocks noChangeArrowheads="1"/>
              </p:cNvSpPr>
              <p:nvPr/>
            </p:nvSpPr>
            <p:spPr bwMode="auto">
              <a:xfrm>
                <a:off x="396" y="273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-30</a:t>
                </a:r>
              </a:p>
            </p:txBody>
          </p:sp>
          <p:sp>
            <p:nvSpPr>
              <p:cNvPr id="67624" name="文本框 65560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30</a:t>
                </a:r>
              </a:p>
            </p:txBody>
          </p:sp>
          <p:sp>
            <p:nvSpPr>
              <p:cNvPr id="67625" name="文本框 65561"/>
              <p:cNvSpPr txBox="1">
                <a:spLocks noChangeArrowheads="1"/>
              </p:cNvSpPr>
              <p:nvPr/>
            </p:nvSpPr>
            <p:spPr bwMode="auto">
              <a:xfrm>
                <a:off x="460" y="1344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15</a:t>
                </a:r>
              </a:p>
            </p:txBody>
          </p:sp>
          <p:sp>
            <p:nvSpPr>
              <p:cNvPr id="67626" name="文本框 65562"/>
              <p:cNvSpPr txBox="1">
                <a:spLocks noChangeArrowheads="1"/>
              </p:cNvSpPr>
              <p:nvPr/>
            </p:nvSpPr>
            <p:spPr bwMode="auto">
              <a:xfrm>
                <a:off x="556" y="1776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67627" name="文本框 65563"/>
              <p:cNvSpPr txBox="1">
                <a:spLocks noChangeArrowheads="1"/>
              </p:cNvSpPr>
              <p:nvPr/>
            </p:nvSpPr>
            <p:spPr bwMode="auto">
              <a:xfrm>
                <a:off x="748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</a:t>
                </a:r>
              </a:p>
            </p:txBody>
          </p:sp>
          <p:sp>
            <p:nvSpPr>
              <p:cNvPr id="67628" name="文本框 65564"/>
              <p:cNvSpPr txBox="1">
                <a:spLocks noChangeArrowheads="1"/>
              </p:cNvSpPr>
              <p:nvPr/>
            </p:nvSpPr>
            <p:spPr bwMode="auto">
              <a:xfrm>
                <a:off x="1296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4</a:t>
                </a:r>
              </a:p>
            </p:txBody>
          </p:sp>
          <p:sp>
            <p:nvSpPr>
              <p:cNvPr id="67629" name="文本框 65565"/>
              <p:cNvSpPr txBox="1">
                <a:spLocks noChangeArrowheads="1"/>
              </p:cNvSpPr>
              <p:nvPr/>
            </p:nvSpPr>
            <p:spPr bwMode="auto">
              <a:xfrm>
                <a:off x="1824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7</a:t>
                </a:r>
              </a:p>
            </p:txBody>
          </p:sp>
          <p:sp>
            <p:nvSpPr>
              <p:cNvPr id="67630" name="文本框 65566"/>
              <p:cNvSpPr txBox="1">
                <a:spLocks noChangeArrowheads="1"/>
              </p:cNvSpPr>
              <p:nvPr/>
            </p:nvSpPr>
            <p:spPr bwMode="auto">
              <a:xfrm>
                <a:off x="2304" y="384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10</a:t>
                </a:r>
              </a:p>
            </p:txBody>
          </p:sp>
          <p:sp>
            <p:nvSpPr>
              <p:cNvPr id="67631" name="文本框 65567"/>
              <p:cNvSpPr txBox="1">
                <a:spLocks noChangeArrowheads="1"/>
              </p:cNvSpPr>
              <p:nvPr/>
            </p:nvSpPr>
            <p:spPr bwMode="auto">
              <a:xfrm>
                <a:off x="2784" y="3840"/>
                <a:ext cx="50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月份</a:t>
                </a:r>
              </a:p>
            </p:txBody>
          </p:sp>
          <p:sp>
            <p:nvSpPr>
              <p:cNvPr id="67632" name="文本框 65568"/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75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气温</a:t>
                </a:r>
                <a:r>
                  <a:rPr kumimoji="0" lang="en-US" altLang="zh-CN" b="1">
                    <a:latin typeface="Times New Roman" charset="0"/>
                  </a:rPr>
                  <a:t>/℃</a:t>
                </a:r>
              </a:p>
            </p:txBody>
          </p:sp>
        </p:grpSp>
      </p:grpSp>
      <p:grpSp>
        <p:nvGrpSpPr>
          <p:cNvPr id="65570" name="组合 65569"/>
          <p:cNvGrpSpPr>
            <a:grpSpLocks/>
          </p:cNvGrpSpPr>
          <p:nvPr/>
        </p:nvGrpSpPr>
        <p:grpSpPr bwMode="auto">
          <a:xfrm>
            <a:off x="1143002" y="1931208"/>
            <a:ext cx="3581401" cy="1259668"/>
            <a:chOff x="720" y="1168"/>
            <a:chExt cx="2256" cy="842"/>
          </a:xfrm>
        </p:grpSpPr>
        <p:sp>
          <p:nvSpPr>
            <p:cNvPr id="67603" name="文本框 65570"/>
            <p:cNvSpPr txBox="1">
              <a:spLocks noChangeArrowheads="1"/>
            </p:cNvSpPr>
            <p:nvPr/>
          </p:nvSpPr>
          <p:spPr bwMode="auto">
            <a:xfrm>
              <a:off x="2774" y="1574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grpSp>
          <p:nvGrpSpPr>
            <p:cNvPr id="67604" name="组合 65571"/>
            <p:cNvGrpSpPr>
              <a:grpSpLocks/>
            </p:cNvGrpSpPr>
            <p:nvPr/>
          </p:nvGrpSpPr>
          <p:grpSpPr bwMode="auto">
            <a:xfrm>
              <a:off x="720" y="1168"/>
              <a:ext cx="2172" cy="842"/>
              <a:chOff x="720" y="1158"/>
              <a:chExt cx="2172" cy="842"/>
            </a:xfrm>
          </p:grpSpPr>
          <p:sp>
            <p:nvSpPr>
              <p:cNvPr id="67605" name="文本框 65572"/>
              <p:cNvSpPr txBox="1">
                <a:spLocks noChangeArrowheads="1"/>
              </p:cNvSpPr>
              <p:nvPr/>
            </p:nvSpPr>
            <p:spPr bwMode="auto">
              <a:xfrm>
                <a:off x="882" y="153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67606" name="文本框 65573"/>
              <p:cNvSpPr txBox="1">
                <a:spLocks noChangeArrowheads="1"/>
              </p:cNvSpPr>
              <p:nvPr/>
            </p:nvSpPr>
            <p:spPr bwMode="auto">
              <a:xfrm>
                <a:off x="1230" y="135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67607" name="文本框 65574"/>
              <p:cNvSpPr txBox="1">
                <a:spLocks noChangeArrowheads="1"/>
              </p:cNvSpPr>
              <p:nvPr/>
            </p:nvSpPr>
            <p:spPr bwMode="auto">
              <a:xfrm>
                <a:off x="1600" y="1230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67608" name="文本框 65575"/>
              <p:cNvSpPr txBox="1">
                <a:spLocks noChangeArrowheads="1"/>
              </p:cNvSpPr>
              <p:nvPr/>
            </p:nvSpPr>
            <p:spPr bwMode="auto">
              <a:xfrm>
                <a:off x="1998" y="1163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grpSp>
            <p:nvGrpSpPr>
              <p:cNvPr id="67609" name="组合 65576"/>
              <p:cNvGrpSpPr>
                <a:grpSpLocks/>
              </p:cNvGrpSpPr>
              <p:nvPr/>
            </p:nvGrpSpPr>
            <p:grpSpPr bwMode="auto">
              <a:xfrm>
                <a:off x="720" y="1158"/>
                <a:ext cx="2172" cy="842"/>
                <a:chOff x="720" y="1158"/>
                <a:chExt cx="2172" cy="842"/>
              </a:xfrm>
            </p:grpSpPr>
            <p:sp>
              <p:nvSpPr>
                <p:cNvPr id="67611" name="文本框 65577"/>
                <p:cNvSpPr txBox="1">
                  <a:spLocks noChangeArrowheads="1"/>
                </p:cNvSpPr>
                <p:nvPr/>
              </p:nvSpPr>
              <p:spPr bwMode="auto">
                <a:xfrm>
                  <a:off x="1796" y="1158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 dirty="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67612" name="任意多边形 65578"/>
                <p:cNvSpPr>
                  <a:spLocks noChangeArrowheads="1"/>
                </p:cNvSpPr>
                <p:nvPr/>
              </p:nvSpPr>
              <p:spPr bwMode="auto">
                <a:xfrm>
                  <a:off x="839" y="1374"/>
                  <a:ext cx="2053" cy="444"/>
                </a:xfrm>
                <a:custGeom>
                  <a:avLst/>
                  <a:gdLst>
                    <a:gd name="T0" fmla="*/ 0 w 2053"/>
                    <a:gd name="T1" fmla="*/ 564 h 564"/>
                    <a:gd name="T2" fmla="*/ 157 w 2053"/>
                    <a:gd name="T3" fmla="*/ 501 h 564"/>
                    <a:gd name="T4" fmla="*/ 304 w 2053"/>
                    <a:gd name="T5" fmla="*/ 417 h 564"/>
                    <a:gd name="T6" fmla="*/ 482 w 2053"/>
                    <a:gd name="T7" fmla="*/ 312 h 564"/>
                    <a:gd name="T8" fmla="*/ 681 w 2053"/>
                    <a:gd name="T9" fmla="*/ 229 h 564"/>
                    <a:gd name="T10" fmla="*/ 859 w 2053"/>
                    <a:gd name="T11" fmla="*/ 124 h 564"/>
                    <a:gd name="T12" fmla="*/ 1058 w 2053"/>
                    <a:gd name="T13" fmla="*/ 40 h 564"/>
                    <a:gd name="T14" fmla="*/ 1247 w 2053"/>
                    <a:gd name="T15" fmla="*/ 30 h 564"/>
                    <a:gd name="T16" fmla="*/ 1477 w 2053"/>
                    <a:gd name="T17" fmla="*/ 218 h 564"/>
                    <a:gd name="T18" fmla="*/ 1666 w 2053"/>
                    <a:gd name="T19" fmla="*/ 333 h 564"/>
                    <a:gd name="T20" fmla="*/ 1864 w 2053"/>
                    <a:gd name="T21" fmla="*/ 438 h 564"/>
                    <a:gd name="T22" fmla="*/ 2053 w 2053"/>
                    <a:gd name="T23" fmla="*/ 532 h 5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053" h="564">
                      <a:moveTo>
                        <a:pt x="0" y="564"/>
                      </a:moveTo>
                      <a:cubicBezTo>
                        <a:pt x="26" y="554"/>
                        <a:pt x="106" y="526"/>
                        <a:pt x="157" y="501"/>
                      </a:cubicBezTo>
                      <a:cubicBezTo>
                        <a:pt x="208" y="476"/>
                        <a:pt x="250" y="448"/>
                        <a:pt x="304" y="417"/>
                      </a:cubicBezTo>
                      <a:cubicBezTo>
                        <a:pt x="358" y="386"/>
                        <a:pt x="419" y="343"/>
                        <a:pt x="482" y="312"/>
                      </a:cubicBezTo>
                      <a:cubicBezTo>
                        <a:pt x="545" y="281"/>
                        <a:pt x="618" y="260"/>
                        <a:pt x="681" y="229"/>
                      </a:cubicBezTo>
                      <a:cubicBezTo>
                        <a:pt x="744" y="198"/>
                        <a:pt x="796" y="155"/>
                        <a:pt x="859" y="124"/>
                      </a:cubicBezTo>
                      <a:cubicBezTo>
                        <a:pt x="922" y="93"/>
                        <a:pt x="993" y="56"/>
                        <a:pt x="1058" y="40"/>
                      </a:cubicBezTo>
                      <a:cubicBezTo>
                        <a:pt x="1123" y="24"/>
                        <a:pt x="1177" y="0"/>
                        <a:pt x="1247" y="30"/>
                      </a:cubicBezTo>
                      <a:cubicBezTo>
                        <a:pt x="1319" y="22"/>
                        <a:pt x="1407" y="173"/>
                        <a:pt x="1477" y="218"/>
                      </a:cubicBezTo>
                      <a:cubicBezTo>
                        <a:pt x="1547" y="268"/>
                        <a:pt x="1601" y="296"/>
                        <a:pt x="1666" y="333"/>
                      </a:cubicBezTo>
                      <a:cubicBezTo>
                        <a:pt x="1731" y="370"/>
                        <a:pt x="1800" y="405"/>
                        <a:pt x="1864" y="438"/>
                      </a:cubicBezTo>
                      <a:cubicBezTo>
                        <a:pt x="1928" y="471"/>
                        <a:pt x="2014" y="512"/>
                        <a:pt x="2053" y="532"/>
                      </a:cubicBezTo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3" name="文本框 65579"/>
                <p:cNvSpPr txBox="1">
                  <a:spLocks noChangeArrowheads="1"/>
                </p:cNvSpPr>
                <p:nvPr/>
              </p:nvSpPr>
              <p:spPr bwMode="auto">
                <a:xfrm>
                  <a:off x="720" y="1622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67614" name="文本框 65580"/>
                <p:cNvSpPr txBox="1">
                  <a:spLocks noChangeArrowheads="1"/>
                </p:cNvSpPr>
                <p:nvPr/>
              </p:nvSpPr>
              <p:spPr bwMode="auto">
                <a:xfrm>
                  <a:off x="1058" y="1440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67615" name="文本框 65581"/>
                <p:cNvSpPr txBox="1">
                  <a:spLocks noChangeArrowheads="1"/>
                </p:cNvSpPr>
                <p:nvPr/>
              </p:nvSpPr>
              <p:spPr bwMode="auto">
                <a:xfrm>
                  <a:off x="1412" y="1317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67616" name="文本框 65582"/>
                <p:cNvSpPr txBox="1">
                  <a:spLocks noChangeArrowheads="1"/>
                </p:cNvSpPr>
                <p:nvPr/>
              </p:nvSpPr>
              <p:spPr bwMode="auto">
                <a:xfrm>
                  <a:off x="2180" y="1248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67617" name="文本框 65583"/>
                <p:cNvSpPr txBox="1">
                  <a:spLocks noChangeArrowheads="1"/>
                </p:cNvSpPr>
                <p:nvPr/>
              </p:nvSpPr>
              <p:spPr bwMode="auto">
                <a:xfrm>
                  <a:off x="2582" y="1478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</p:grpSp>
          <p:sp>
            <p:nvSpPr>
              <p:cNvPr id="67610" name="文本框 65584"/>
              <p:cNvSpPr txBox="1">
                <a:spLocks noChangeArrowheads="1"/>
              </p:cNvSpPr>
              <p:nvPr/>
            </p:nvSpPr>
            <p:spPr bwMode="auto">
              <a:xfrm>
                <a:off x="2372" y="137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</p:grpSp>
      <p:grpSp>
        <p:nvGrpSpPr>
          <p:cNvPr id="65586" name="组合 65585"/>
          <p:cNvGrpSpPr>
            <a:grpSpLocks/>
          </p:cNvGrpSpPr>
          <p:nvPr/>
        </p:nvGrpSpPr>
        <p:grpSpPr bwMode="auto">
          <a:xfrm>
            <a:off x="1295402" y="5511807"/>
            <a:ext cx="3276601" cy="584195"/>
            <a:chOff x="816" y="3500"/>
            <a:chExt cx="2064" cy="340"/>
          </a:xfrm>
        </p:grpSpPr>
        <p:sp>
          <p:nvSpPr>
            <p:cNvPr id="67591" name="矩形 65586"/>
            <p:cNvSpPr>
              <a:spLocks noChangeArrowheads="1"/>
            </p:cNvSpPr>
            <p:nvPr/>
          </p:nvSpPr>
          <p:spPr bwMode="auto">
            <a:xfrm>
              <a:off x="816" y="3613"/>
              <a:ext cx="118" cy="22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2" name="矩形 65587"/>
            <p:cNvSpPr>
              <a:spLocks noChangeArrowheads="1"/>
            </p:cNvSpPr>
            <p:nvPr/>
          </p:nvSpPr>
          <p:spPr bwMode="auto">
            <a:xfrm>
              <a:off x="986" y="3659"/>
              <a:ext cx="118" cy="18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3" name="矩形 65588"/>
            <p:cNvSpPr>
              <a:spLocks noChangeArrowheads="1"/>
            </p:cNvSpPr>
            <p:nvPr/>
          </p:nvSpPr>
          <p:spPr bwMode="auto">
            <a:xfrm>
              <a:off x="1170" y="3636"/>
              <a:ext cx="118" cy="20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4" name="矩形 65589"/>
            <p:cNvSpPr>
              <a:spLocks noChangeArrowheads="1"/>
            </p:cNvSpPr>
            <p:nvPr/>
          </p:nvSpPr>
          <p:spPr bwMode="auto">
            <a:xfrm>
              <a:off x="1347" y="3625"/>
              <a:ext cx="118" cy="21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5" name="矩形 65590"/>
            <p:cNvSpPr>
              <a:spLocks noChangeArrowheads="1"/>
            </p:cNvSpPr>
            <p:nvPr/>
          </p:nvSpPr>
          <p:spPr bwMode="auto">
            <a:xfrm>
              <a:off x="1524" y="3613"/>
              <a:ext cx="118" cy="22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6" name="矩形 65591"/>
            <p:cNvSpPr>
              <a:spLocks noChangeArrowheads="1"/>
            </p:cNvSpPr>
            <p:nvPr/>
          </p:nvSpPr>
          <p:spPr bwMode="auto">
            <a:xfrm>
              <a:off x="1701" y="3568"/>
              <a:ext cx="118" cy="27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7" name="矩形 65592"/>
            <p:cNvSpPr>
              <a:spLocks noChangeArrowheads="1"/>
            </p:cNvSpPr>
            <p:nvPr/>
          </p:nvSpPr>
          <p:spPr bwMode="auto">
            <a:xfrm>
              <a:off x="1877" y="3534"/>
              <a:ext cx="118" cy="30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8" name="矩形 65593"/>
            <p:cNvSpPr>
              <a:spLocks noChangeArrowheads="1"/>
            </p:cNvSpPr>
            <p:nvPr/>
          </p:nvSpPr>
          <p:spPr bwMode="auto">
            <a:xfrm>
              <a:off x="2054" y="3550"/>
              <a:ext cx="118" cy="29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9" name="矩形 65594"/>
            <p:cNvSpPr>
              <a:spLocks noChangeArrowheads="1"/>
            </p:cNvSpPr>
            <p:nvPr/>
          </p:nvSpPr>
          <p:spPr bwMode="auto">
            <a:xfrm>
              <a:off x="2231" y="3557"/>
              <a:ext cx="118" cy="28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0" name="矩形 65595"/>
            <p:cNvSpPr>
              <a:spLocks noChangeArrowheads="1"/>
            </p:cNvSpPr>
            <p:nvPr/>
          </p:nvSpPr>
          <p:spPr bwMode="auto">
            <a:xfrm>
              <a:off x="2408" y="3500"/>
              <a:ext cx="118" cy="34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1" name="矩形 65596"/>
            <p:cNvSpPr>
              <a:spLocks noChangeArrowheads="1"/>
            </p:cNvSpPr>
            <p:nvPr/>
          </p:nvSpPr>
          <p:spPr bwMode="auto">
            <a:xfrm>
              <a:off x="2762" y="3579"/>
              <a:ext cx="118" cy="26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2" name="矩形 65597"/>
            <p:cNvSpPr>
              <a:spLocks noChangeArrowheads="1"/>
            </p:cNvSpPr>
            <p:nvPr/>
          </p:nvSpPr>
          <p:spPr bwMode="auto">
            <a:xfrm>
              <a:off x="2585" y="3557"/>
              <a:ext cx="118" cy="28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7588" name="图片 65599" descr="MMj033633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9" y="4221174"/>
            <a:ext cx="17510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9" name="文本框 65600"/>
          <p:cNvSpPr txBox="1">
            <a:spLocks noChangeArrowheads="1"/>
          </p:cNvSpPr>
          <p:nvPr/>
        </p:nvSpPr>
        <p:spPr bwMode="auto">
          <a:xfrm>
            <a:off x="827096" y="188913"/>
            <a:ext cx="4465637" cy="56169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</a:rPr>
              <a:t>温带海洋性气候</a:t>
            </a:r>
          </a:p>
        </p:txBody>
      </p:sp>
      <p:sp>
        <p:nvSpPr>
          <p:cNvPr id="65602" name="文本框 65601"/>
          <p:cNvSpPr txBox="1">
            <a:spLocks noChangeArrowheads="1"/>
          </p:cNvSpPr>
          <p:nvPr/>
        </p:nvSpPr>
        <p:spPr bwMode="auto">
          <a:xfrm>
            <a:off x="5724534" y="1916113"/>
            <a:ext cx="2780391" cy="110799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rgbClr val="000000"/>
                </a:solidFill>
                <a:ea typeface="黑体" charset="0"/>
                <a:cs typeface="黑体" charset="0"/>
              </a:rPr>
              <a:t>气候</a:t>
            </a: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特征：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终年温和湿润</a:t>
            </a:r>
          </a:p>
        </p:txBody>
      </p:sp>
    </p:spTree>
    <p:extLst>
      <p:ext uri="{BB962C8B-B14F-4D97-AF65-F5344CB8AC3E}">
        <p14:creationId xmlns:p14="http://schemas.microsoft.com/office/powerpoint/2010/main" val="39141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0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文本框 81927"/>
          <p:cNvSpPr txBox="1">
            <a:spLocks noChangeArrowheads="1"/>
          </p:cNvSpPr>
          <p:nvPr/>
        </p:nvSpPr>
        <p:spPr bwMode="auto">
          <a:xfrm>
            <a:off x="395293" y="4221166"/>
            <a:ext cx="3240087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zh-CN" altLang="en-US" sz="1400"/>
          </a:p>
        </p:txBody>
      </p:sp>
      <p:sp>
        <p:nvSpPr>
          <p:cNvPr id="81929" name="文本框 81928"/>
          <p:cNvSpPr txBox="1">
            <a:spLocks noChangeArrowheads="1"/>
          </p:cNvSpPr>
          <p:nvPr/>
        </p:nvSpPr>
        <p:spPr bwMode="auto">
          <a:xfrm>
            <a:off x="624852" y="571530"/>
            <a:ext cx="5052406" cy="484748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</a:rPr>
              <a:t>典型的欧洲温带海洋性气候景观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011"/>
            <a:ext cx="7009228" cy="54409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390" y="0"/>
            <a:ext cx="25946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99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61441"/>
          <p:cNvSpPr>
            <a:spLocks noGrp="1" noChangeArrowheads="1"/>
          </p:cNvSpPr>
          <p:nvPr>
            <p:ph type="title"/>
          </p:nvPr>
        </p:nvSpPr>
        <p:spPr>
          <a:xfrm>
            <a:off x="2989771" y="109384"/>
            <a:ext cx="5355940" cy="576263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charset="0"/>
              </a:rPr>
              <a:t>温带海洋性气候</a:t>
            </a:r>
          </a:p>
        </p:txBody>
      </p:sp>
      <p:pic>
        <p:nvPicPr>
          <p:cNvPr id="66562" name="图片 6144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93" y="692153"/>
            <a:ext cx="7867627" cy="4690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云形标注 61443"/>
          <p:cNvSpPr>
            <a:spLocks noChangeArrowheads="1"/>
          </p:cNvSpPr>
          <p:nvPr/>
        </p:nvSpPr>
        <p:spPr bwMode="auto">
          <a:xfrm>
            <a:off x="611188" y="1989147"/>
            <a:ext cx="1800226" cy="1584325"/>
          </a:xfrm>
          <a:prstGeom prst="cloudCallout">
            <a:avLst>
              <a:gd name="adj1" fmla="val 21431"/>
              <a:gd name="adj2" fmla="val -82565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欧洲</a:t>
            </a: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西部</a:t>
            </a:r>
          </a:p>
        </p:txBody>
      </p:sp>
      <p:sp>
        <p:nvSpPr>
          <p:cNvPr id="61445" name="文本框 61444"/>
          <p:cNvSpPr txBox="1">
            <a:spLocks noChangeArrowheads="1"/>
          </p:cNvSpPr>
          <p:nvPr/>
        </p:nvSpPr>
        <p:spPr bwMode="auto">
          <a:xfrm>
            <a:off x="536851" y="5559873"/>
            <a:ext cx="8771299" cy="253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分布规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律</a:t>
            </a:r>
            <a:r>
              <a:rPr kumimoji="0" lang="en-US" altLang="zh-CN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: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南北纬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40°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～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60°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的</a:t>
            </a:r>
            <a:r>
              <a:rPr kumimoji="0" lang="zh-CN" altLang="en-US" sz="3200" b="1" dirty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大陆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西岸</a:t>
            </a:r>
            <a:r>
              <a:rPr kumimoji="0" lang="zh-CN" altLang="en-US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地区（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以欧洲西部最典型）</a:t>
            </a:r>
          </a:p>
          <a:p>
            <a:pPr>
              <a:spcBef>
                <a:spcPct val="50000"/>
              </a:spcBef>
            </a:pPr>
            <a:endParaRPr kumimoji="0" lang="zh-CN" altLang="en-US" sz="3200" b="1" dirty="0">
              <a:solidFill>
                <a:srgbClr val="000000"/>
              </a:solidFill>
              <a:latin typeface="黑体" charset="0"/>
              <a:ea typeface="黑体" charset="0"/>
              <a:cs typeface="黑体" charset="0"/>
            </a:endParaRPr>
          </a:p>
          <a:p>
            <a:pPr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        </a:t>
            </a:r>
          </a:p>
        </p:txBody>
      </p:sp>
      <p:sp>
        <p:nvSpPr>
          <p:cNvPr id="6" name="框架 5"/>
          <p:cNvSpPr/>
          <p:nvPr/>
        </p:nvSpPr>
        <p:spPr>
          <a:xfrm>
            <a:off x="5667741" y="1200285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框架 6"/>
          <p:cNvSpPr/>
          <p:nvPr/>
        </p:nvSpPr>
        <p:spPr>
          <a:xfrm>
            <a:off x="6751702" y="4036718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框架 7"/>
          <p:cNvSpPr/>
          <p:nvPr/>
        </p:nvSpPr>
        <p:spPr>
          <a:xfrm>
            <a:off x="4375304" y="3592479"/>
            <a:ext cx="933992" cy="599583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上弧形箭头 8">
            <a:hlinkClick r:id="rId3" action="ppaction://hlinksldjump"/>
          </p:cNvPr>
          <p:cNvSpPr/>
          <p:nvPr/>
        </p:nvSpPr>
        <p:spPr>
          <a:xfrm>
            <a:off x="8155201" y="6429614"/>
            <a:ext cx="673225" cy="336589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0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  <p:bldP spid="61445" grpId="0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00782" y="2642831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/>
              <a:t>亲爱的同学们：</a:t>
            </a:r>
          </a:p>
          <a:p>
            <a:r>
              <a:rPr lang="zh-CN" altLang="zh-CN" sz="2400" dirty="0"/>
              <a:t>你们好！我是来自</a:t>
            </a:r>
            <a:r>
              <a:rPr lang="zh-CN" altLang="zh-CN" sz="2400" b="1" dirty="0">
                <a:solidFill>
                  <a:srgbClr val="FF0000"/>
                </a:solidFill>
              </a:rPr>
              <a:t>中国浙江</a:t>
            </a:r>
            <a:r>
              <a:rPr lang="zh-CN" altLang="zh-CN" sz="2400" dirty="0"/>
              <a:t>的黄岩蜜桔，我的家乡被称为 “中国蜜桔之乡”，这里所产的柑桔酸甜适中，风味浓厚，特别鲜甜可口，品质优良。这都得益于黄岩的气候条件，这里</a:t>
            </a:r>
            <a:r>
              <a:rPr lang="zh-CN" altLang="zh-CN" sz="2400" b="1" dirty="0">
                <a:solidFill>
                  <a:srgbClr val="FF0000"/>
                </a:solidFill>
              </a:rPr>
              <a:t>光照适宜，四季分明，我们特别怕冷，这里的冬季温和少雨</a:t>
            </a:r>
            <a:r>
              <a:rPr lang="zh-CN" altLang="zh-CN" sz="2400" dirty="0"/>
              <a:t>真的是我们的天堂。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782" y="3046512"/>
            <a:ext cx="3471218" cy="278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2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" y="1"/>
            <a:ext cx="4610633" cy="3402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644" y="3402541"/>
            <a:ext cx="4533367" cy="34554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26129" y="3571380"/>
            <a:ext cx="191518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zh-CN" altLang="en-US" sz="3000" b="1" dirty="0" smtClean="0"/>
              <a:t>北方冬季</a:t>
            </a:r>
            <a:endParaRPr kumimoji="1" lang="zh-CN" altLang="en-US" sz="3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6143592" y="2799931"/>
            <a:ext cx="191518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zh-CN" altLang="en-US" sz="3000" b="1" dirty="0" smtClean="0"/>
              <a:t>南方冬季</a:t>
            </a:r>
            <a:endParaRPr kumimoji="1" lang="zh-CN" altLang="en-US" sz="3000" b="1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59146" y="5715851"/>
            <a:ext cx="2041634" cy="4847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chemeClr val="tx2">
                    <a:lumMod val="75000"/>
                  </a:schemeClr>
                </a:solidFill>
                <a:ea typeface="黑体" charset="0"/>
                <a:cs typeface="黑体" charset="0"/>
              </a:rPr>
              <a:t>气温不一样</a:t>
            </a:r>
            <a:endParaRPr kumimoji="0" lang="zh-CN" altLang="en-US" sz="2700" b="1" dirty="0">
              <a:solidFill>
                <a:schemeClr val="tx2">
                  <a:lumMod val="75000"/>
                </a:schemeClr>
              </a:solidFill>
              <a:ea typeface="黑体" charset="0"/>
              <a:cs typeface="黑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89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组合 57345"/>
          <p:cNvGrpSpPr>
            <a:grpSpLocks/>
          </p:cNvGrpSpPr>
          <p:nvPr/>
        </p:nvGrpSpPr>
        <p:grpSpPr bwMode="auto">
          <a:xfrm>
            <a:off x="457205" y="762003"/>
            <a:ext cx="5921437" cy="5908712"/>
            <a:chOff x="288" y="480"/>
            <a:chExt cx="3709" cy="3694"/>
          </a:xfrm>
        </p:grpSpPr>
        <p:grpSp>
          <p:nvGrpSpPr>
            <p:cNvPr id="56354" name="组合 57346"/>
            <p:cNvGrpSpPr>
              <a:grpSpLocks/>
            </p:cNvGrpSpPr>
            <p:nvPr/>
          </p:nvGrpSpPr>
          <p:grpSpPr bwMode="auto">
            <a:xfrm>
              <a:off x="768" y="541"/>
              <a:ext cx="3229" cy="3409"/>
              <a:chOff x="768" y="541"/>
              <a:chExt cx="3229" cy="3409"/>
            </a:xfrm>
          </p:grpSpPr>
          <p:grpSp>
            <p:nvGrpSpPr>
              <p:cNvPr id="56369" name="组合 57347"/>
              <p:cNvGrpSpPr>
                <a:grpSpLocks/>
              </p:cNvGrpSpPr>
              <p:nvPr/>
            </p:nvGrpSpPr>
            <p:grpSpPr bwMode="auto">
              <a:xfrm>
                <a:off x="768" y="912"/>
                <a:ext cx="2160" cy="2928"/>
                <a:chOff x="1632" y="1056"/>
                <a:chExt cx="2112" cy="2064"/>
              </a:xfrm>
            </p:grpSpPr>
            <p:grpSp>
              <p:nvGrpSpPr>
                <p:cNvPr id="56378" name="组合 57348"/>
                <p:cNvGrpSpPr>
                  <a:grpSpLocks/>
                </p:cNvGrpSpPr>
                <p:nvPr/>
              </p:nvGrpSpPr>
              <p:grpSpPr bwMode="auto">
                <a:xfrm>
                  <a:off x="1632" y="1056"/>
                  <a:ext cx="2112" cy="2064"/>
                  <a:chOff x="1968" y="1104"/>
                  <a:chExt cx="2112" cy="2064"/>
                </a:xfrm>
              </p:grpSpPr>
              <p:sp>
                <p:nvSpPr>
                  <p:cNvPr id="56381" name="矩形 57349"/>
                  <p:cNvSpPr>
                    <a:spLocks noChangeArrowheads="1"/>
                  </p:cNvSpPr>
                  <p:nvPr/>
                </p:nvSpPr>
                <p:spPr bwMode="auto">
                  <a:xfrm>
                    <a:off x="1968" y="1104"/>
                    <a:ext cx="2112" cy="206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82" name="直接连接符 57350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2496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83" name="直接连接符 57351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824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84" name="直接连接符 57352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488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379" name="直接连接符 57353"/>
                <p:cNvSpPr>
                  <a:spLocks noChangeShapeType="1"/>
                </p:cNvSpPr>
                <p:nvPr/>
              </p:nvSpPr>
              <p:spPr bwMode="auto">
                <a:xfrm>
                  <a:off x="1632" y="2112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80" name="直接连接符 57354"/>
                <p:cNvSpPr>
                  <a:spLocks noChangeShapeType="1"/>
                </p:cNvSpPr>
                <p:nvPr/>
              </p:nvSpPr>
              <p:spPr bwMode="auto">
                <a:xfrm>
                  <a:off x="1632" y="278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6370" name="文本框 57355"/>
              <p:cNvSpPr txBox="1">
                <a:spLocks noChangeArrowheads="1"/>
              </p:cNvSpPr>
              <p:nvPr/>
            </p:nvSpPr>
            <p:spPr bwMode="auto">
              <a:xfrm>
                <a:off x="2956" y="768"/>
                <a:ext cx="405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600</a:t>
                </a:r>
              </a:p>
            </p:txBody>
          </p:sp>
          <p:sp>
            <p:nvSpPr>
              <p:cNvPr id="56371" name="文本框 57356"/>
              <p:cNvSpPr txBox="1">
                <a:spLocks noChangeArrowheads="1"/>
              </p:cNvSpPr>
              <p:nvPr/>
            </p:nvSpPr>
            <p:spPr bwMode="auto">
              <a:xfrm>
                <a:off x="2956" y="1309"/>
                <a:ext cx="405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500</a:t>
                </a:r>
              </a:p>
            </p:txBody>
          </p:sp>
          <p:sp>
            <p:nvSpPr>
              <p:cNvPr id="56372" name="文本框 57357"/>
              <p:cNvSpPr txBox="1">
                <a:spLocks noChangeArrowheads="1"/>
              </p:cNvSpPr>
              <p:nvPr/>
            </p:nvSpPr>
            <p:spPr bwMode="auto">
              <a:xfrm>
                <a:off x="2956" y="1789"/>
                <a:ext cx="405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400</a:t>
                </a:r>
              </a:p>
            </p:txBody>
          </p:sp>
          <p:sp>
            <p:nvSpPr>
              <p:cNvPr id="56373" name="文本框 57358"/>
              <p:cNvSpPr txBox="1">
                <a:spLocks noChangeArrowheads="1"/>
              </p:cNvSpPr>
              <p:nvPr/>
            </p:nvSpPr>
            <p:spPr bwMode="auto">
              <a:xfrm>
                <a:off x="2956" y="2269"/>
                <a:ext cx="405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300</a:t>
                </a:r>
              </a:p>
            </p:txBody>
          </p:sp>
          <p:sp>
            <p:nvSpPr>
              <p:cNvPr id="56374" name="文本框 57359"/>
              <p:cNvSpPr txBox="1">
                <a:spLocks noChangeArrowheads="1"/>
              </p:cNvSpPr>
              <p:nvPr/>
            </p:nvSpPr>
            <p:spPr bwMode="auto">
              <a:xfrm>
                <a:off x="2956" y="2749"/>
                <a:ext cx="405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200</a:t>
                </a:r>
              </a:p>
            </p:txBody>
          </p:sp>
          <p:sp>
            <p:nvSpPr>
              <p:cNvPr id="56375" name="文本框 57360"/>
              <p:cNvSpPr txBox="1">
                <a:spLocks noChangeArrowheads="1"/>
              </p:cNvSpPr>
              <p:nvPr/>
            </p:nvSpPr>
            <p:spPr bwMode="auto">
              <a:xfrm>
                <a:off x="2956" y="3181"/>
                <a:ext cx="405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100</a:t>
                </a:r>
              </a:p>
            </p:txBody>
          </p:sp>
          <p:sp>
            <p:nvSpPr>
              <p:cNvPr id="56376" name="文本框 57361"/>
              <p:cNvSpPr txBox="1">
                <a:spLocks noChangeArrowheads="1"/>
              </p:cNvSpPr>
              <p:nvPr/>
            </p:nvSpPr>
            <p:spPr bwMode="auto">
              <a:xfrm>
                <a:off x="2976" y="3661"/>
                <a:ext cx="212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56377" name="文本框 57362"/>
              <p:cNvSpPr txBox="1">
                <a:spLocks noChangeArrowheads="1"/>
              </p:cNvSpPr>
              <p:nvPr/>
            </p:nvSpPr>
            <p:spPr bwMode="auto">
              <a:xfrm>
                <a:off x="2928" y="541"/>
                <a:ext cx="1069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降水量</a:t>
                </a:r>
                <a:r>
                  <a:rPr kumimoji="0" lang="en-US" altLang="zh-CN" b="1">
                    <a:latin typeface="Times New Roman" charset="0"/>
                  </a:rPr>
                  <a:t>/mm</a:t>
                </a:r>
              </a:p>
            </p:txBody>
          </p:sp>
        </p:grpSp>
        <p:grpSp>
          <p:nvGrpSpPr>
            <p:cNvPr id="56355" name="组合 57363"/>
            <p:cNvGrpSpPr>
              <a:grpSpLocks/>
            </p:cNvGrpSpPr>
            <p:nvPr/>
          </p:nvGrpSpPr>
          <p:grpSpPr bwMode="auto">
            <a:xfrm>
              <a:off x="288" y="480"/>
              <a:ext cx="2966" cy="3694"/>
              <a:chOff x="288" y="480"/>
              <a:chExt cx="2966" cy="3694"/>
            </a:xfrm>
          </p:grpSpPr>
          <p:sp>
            <p:nvSpPr>
              <p:cNvPr id="56356" name="文本框 57364"/>
              <p:cNvSpPr txBox="1">
                <a:spLocks noChangeArrowheads="1"/>
              </p:cNvSpPr>
              <p:nvPr/>
            </p:nvSpPr>
            <p:spPr bwMode="auto">
              <a:xfrm>
                <a:off x="384" y="3648"/>
                <a:ext cx="373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-60</a:t>
                </a:r>
              </a:p>
            </p:txBody>
          </p:sp>
          <p:sp>
            <p:nvSpPr>
              <p:cNvPr id="56357" name="文本框 57365"/>
              <p:cNvSpPr txBox="1">
                <a:spLocks noChangeArrowheads="1"/>
              </p:cNvSpPr>
              <p:nvPr/>
            </p:nvSpPr>
            <p:spPr bwMode="auto">
              <a:xfrm>
                <a:off x="396" y="3216"/>
                <a:ext cx="373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-45</a:t>
                </a:r>
              </a:p>
            </p:txBody>
          </p:sp>
          <p:sp>
            <p:nvSpPr>
              <p:cNvPr id="56358" name="文本框 57366"/>
              <p:cNvSpPr txBox="1">
                <a:spLocks noChangeArrowheads="1"/>
              </p:cNvSpPr>
              <p:nvPr/>
            </p:nvSpPr>
            <p:spPr bwMode="auto">
              <a:xfrm>
                <a:off x="384" y="2256"/>
                <a:ext cx="373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-15</a:t>
                </a:r>
              </a:p>
            </p:txBody>
          </p:sp>
          <p:sp>
            <p:nvSpPr>
              <p:cNvPr id="56359" name="文本框 57367"/>
              <p:cNvSpPr txBox="1">
                <a:spLocks noChangeArrowheads="1"/>
              </p:cNvSpPr>
              <p:nvPr/>
            </p:nvSpPr>
            <p:spPr bwMode="auto">
              <a:xfrm>
                <a:off x="396" y="2736"/>
                <a:ext cx="373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-30</a:t>
                </a:r>
              </a:p>
            </p:txBody>
          </p:sp>
          <p:sp>
            <p:nvSpPr>
              <p:cNvPr id="56360" name="文本框 57368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308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30</a:t>
                </a:r>
              </a:p>
            </p:txBody>
          </p:sp>
          <p:sp>
            <p:nvSpPr>
              <p:cNvPr id="56361" name="文本框 57369"/>
              <p:cNvSpPr txBox="1">
                <a:spLocks noChangeArrowheads="1"/>
              </p:cNvSpPr>
              <p:nvPr/>
            </p:nvSpPr>
            <p:spPr bwMode="auto">
              <a:xfrm>
                <a:off x="460" y="1344"/>
                <a:ext cx="308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15</a:t>
                </a:r>
              </a:p>
            </p:txBody>
          </p:sp>
          <p:sp>
            <p:nvSpPr>
              <p:cNvPr id="56362" name="文本框 57370"/>
              <p:cNvSpPr txBox="1">
                <a:spLocks noChangeArrowheads="1"/>
              </p:cNvSpPr>
              <p:nvPr/>
            </p:nvSpPr>
            <p:spPr bwMode="auto">
              <a:xfrm>
                <a:off x="556" y="1776"/>
                <a:ext cx="212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56363" name="文本框 57371"/>
              <p:cNvSpPr txBox="1">
                <a:spLocks noChangeArrowheads="1"/>
              </p:cNvSpPr>
              <p:nvPr/>
            </p:nvSpPr>
            <p:spPr bwMode="auto">
              <a:xfrm>
                <a:off x="748" y="3885"/>
                <a:ext cx="212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</a:t>
                </a:r>
              </a:p>
            </p:txBody>
          </p:sp>
          <p:sp>
            <p:nvSpPr>
              <p:cNvPr id="56364" name="文本框 57372"/>
              <p:cNvSpPr txBox="1">
                <a:spLocks noChangeArrowheads="1"/>
              </p:cNvSpPr>
              <p:nvPr/>
            </p:nvSpPr>
            <p:spPr bwMode="auto">
              <a:xfrm>
                <a:off x="1296" y="3885"/>
                <a:ext cx="212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4</a:t>
                </a:r>
              </a:p>
            </p:txBody>
          </p:sp>
          <p:sp>
            <p:nvSpPr>
              <p:cNvPr id="56365" name="文本框 57373"/>
              <p:cNvSpPr txBox="1">
                <a:spLocks noChangeArrowheads="1"/>
              </p:cNvSpPr>
              <p:nvPr/>
            </p:nvSpPr>
            <p:spPr bwMode="auto">
              <a:xfrm>
                <a:off x="1824" y="3885"/>
                <a:ext cx="212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7</a:t>
                </a:r>
              </a:p>
            </p:txBody>
          </p:sp>
          <p:sp>
            <p:nvSpPr>
              <p:cNvPr id="56366" name="文本框 57374"/>
              <p:cNvSpPr txBox="1">
                <a:spLocks noChangeArrowheads="1"/>
              </p:cNvSpPr>
              <p:nvPr/>
            </p:nvSpPr>
            <p:spPr bwMode="auto">
              <a:xfrm>
                <a:off x="2304" y="3885"/>
                <a:ext cx="308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10</a:t>
                </a:r>
              </a:p>
            </p:txBody>
          </p:sp>
          <p:sp>
            <p:nvSpPr>
              <p:cNvPr id="56367" name="文本框 57375"/>
              <p:cNvSpPr txBox="1">
                <a:spLocks noChangeArrowheads="1"/>
              </p:cNvSpPr>
              <p:nvPr/>
            </p:nvSpPr>
            <p:spPr bwMode="auto">
              <a:xfrm>
                <a:off x="2753" y="3885"/>
                <a:ext cx="501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月份</a:t>
                </a:r>
              </a:p>
            </p:txBody>
          </p:sp>
          <p:sp>
            <p:nvSpPr>
              <p:cNvPr id="56368" name="文本框 57376"/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748" cy="2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气温</a:t>
                </a:r>
                <a:r>
                  <a:rPr kumimoji="0" lang="en-US" altLang="zh-CN" b="1">
                    <a:latin typeface="Times New Roman" charset="0"/>
                  </a:rPr>
                  <a:t>/℃</a:t>
                </a:r>
              </a:p>
            </p:txBody>
          </p:sp>
        </p:grpSp>
      </p:grpSp>
      <p:grpSp>
        <p:nvGrpSpPr>
          <p:cNvPr id="57378" name="组合 57377"/>
          <p:cNvGrpSpPr>
            <a:grpSpLocks/>
          </p:cNvGrpSpPr>
          <p:nvPr/>
        </p:nvGrpSpPr>
        <p:grpSpPr bwMode="auto">
          <a:xfrm>
            <a:off x="1116015" y="1196975"/>
            <a:ext cx="3581401" cy="2003427"/>
            <a:chOff x="720" y="738"/>
            <a:chExt cx="2256" cy="1262"/>
          </a:xfrm>
        </p:grpSpPr>
        <p:grpSp>
          <p:nvGrpSpPr>
            <p:cNvPr id="56339" name="组合 57378"/>
            <p:cNvGrpSpPr>
              <a:grpSpLocks/>
            </p:cNvGrpSpPr>
            <p:nvPr/>
          </p:nvGrpSpPr>
          <p:grpSpPr bwMode="auto">
            <a:xfrm>
              <a:off x="720" y="738"/>
              <a:ext cx="2160" cy="1262"/>
              <a:chOff x="720" y="738"/>
              <a:chExt cx="2160" cy="1262"/>
            </a:xfrm>
          </p:grpSpPr>
          <p:sp>
            <p:nvSpPr>
              <p:cNvPr id="56347" name="文本框 57379"/>
              <p:cNvSpPr txBox="1">
                <a:spLocks noChangeArrowheads="1"/>
              </p:cNvSpPr>
              <p:nvPr/>
            </p:nvSpPr>
            <p:spPr bwMode="auto">
              <a:xfrm>
                <a:off x="1796" y="73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48" name="任意多边形 57380"/>
              <p:cNvSpPr>
                <a:spLocks noChangeArrowheads="1"/>
              </p:cNvSpPr>
              <p:nvPr/>
            </p:nvSpPr>
            <p:spPr bwMode="auto">
              <a:xfrm>
                <a:off x="827" y="960"/>
                <a:ext cx="2053" cy="894"/>
              </a:xfrm>
              <a:custGeom>
                <a:avLst/>
                <a:gdLst>
                  <a:gd name="T0" fmla="*/ 0 w 2053"/>
                  <a:gd name="T1" fmla="*/ 894 h 894"/>
                  <a:gd name="T2" fmla="*/ 157 w 2053"/>
                  <a:gd name="T3" fmla="*/ 820 h 894"/>
                  <a:gd name="T4" fmla="*/ 346 w 2053"/>
                  <a:gd name="T5" fmla="*/ 695 h 894"/>
                  <a:gd name="T6" fmla="*/ 503 w 2053"/>
                  <a:gd name="T7" fmla="*/ 538 h 894"/>
                  <a:gd name="T8" fmla="*/ 702 w 2053"/>
                  <a:gd name="T9" fmla="*/ 370 h 894"/>
                  <a:gd name="T10" fmla="*/ 880 w 2053"/>
                  <a:gd name="T11" fmla="*/ 182 h 894"/>
                  <a:gd name="T12" fmla="*/ 1069 w 2053"/>
                  <a:gd name="T13" fmla="*/ 24 h 894"/>
                  <a:gd name="T14" fmla="*/ 1278 w 2053"/>
                  <a:gd name="T15" fmla="*/ 35 h 894"/>
                  <a:gd name="T16" fmla="*/ 1477 w 2053"/>
                  <a:gd name="T17" fmla="*/ 171 h 894"/>
                  <a:gd name="T18" fmla="*/ 1655 w 2053"/>
                  <a:gd name="T19" fmla="*/ 370 h 894"/>
                  <a:gd name="T20" fmla="*/ 1864 w 2053"/>
                  <a:gd name="T21" fmla="*/ 559 h 894"/>
                  <a:gd name="T22" fmla="*/ 2053 w 2053"/>
                  <a:gd name="T23" fmla="*/ 789 h 8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53" h="894">
                    <a:moveTo>
                      <a:pt x="0" y="894"/>
                    </a:moveTo>
                    <a:cubicBezTo>
                      <a:pt x="26" y="882"/>
                      <a:pt x="99" y="853"/>
                      <a:pt x="157" y="820"/>
                    </a:cubicBezTo>
                    <a:cubicBezTo>
                      <a:pt x="215" y="787"/>
                      <a:pt x="288" y="742"/>
                      <a:pt x="346" y="695"/>
                    </a:cubicBezTo>
                    <a:cubicBezTo>
                      <a:pt x="404" y="648"/>
                      <a:pt x="444" y="592"/>
                      <a:pt x="503" y="538"/>
                    </a:cubicBezTo>
                    <a:cubicBezTo>
                      <a:pt x="562" y="484"/>
                      <a:pt x="639" y="429"/>
                      <a:pt x="702" y="370"/>
                    </a:cubicBezTo>
                    <a:cubicBezTo>
                      <a:pt x="765" y="311"/>
                      <a:pt x="819" y="240"/>
                      <a:pt x="880" y="182"/>
                    </a:cubicBezTo>
                    <a:cubicBezTo>
                      <a:pt x="941" y="124"/>
                      <a:pt x="1003" y="48"/>
                      <a:pt x="1069" y="24"/>
                    </a:cubicBezTo>
                    <a:cubicBezTo>
                      <a:pt x="1135" y="0"/>
                      <a:pt x="1210" y="10"/>
                      <a:pt x="1278" y="35"/>
                    </a:cubicBezTo>
                    <a:cubicBezTo>
                      <a:pt x="1350" y="27"/>
                      <a:pt x="1416" y="171"/>
                      <a:pt x="1477" y="171"/>
                    </a:cubicBezTo>
                    <a:cubicBezTo>
                      <a:pt x="1540" y="227"/>
                      <a:pt x="1591" y="305"/>
                      <a:pt x="1655" y="370"/>
                    </a:cubicBezTo>
                    <a:cubicBezTo>
                      <a:pt x="1719" y="435"/>
                      <a:pt x="1798" y="489"/>
                      <a:pt x="1864" y="559"/>
                    </a:cubicBezTo>
                    <a:cubicBezTo>
                      <a:pt x="1930" y="629"/>
                      <a:pt x="2014" y="741"/>
                      <a:pt x="2053" y="789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9" name="文本框 57381"/>
              <p:cNvSpPr txBox="1">
                <a:spLocks noChangeArrowheads="1"/>
              </p:cNvSpPr>
              <p:nvPr/>
            </p:nvSpPr>
            <p:spPr bwMode="auto">
              <a:xfrm>
                <a:off x="720" y="162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50" name="文本框 57382"/>
              <p:cNvSpPr txBox="1">
                <a:spLocks noChangeArrowheads="1"/>
              </p:cNvSpPr>
              <p:nvPr/>
            </p:nvSpPr>
            <p:spPr bwMode="auto">
              <a:xfrm>
                <a:off x="1058" y="141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51" name="文本框 57383"/>
              <p:cNvSpPr txBox="1">
                <a:spLocks noChangeArrowheads="1"/>
              </p:cNvSpPr>
              <p:nvPr/>
            </p:nvSpPr>
            <p:spPr bwMode="auto">
              <a:xfrm>
                <a:off x="1412" y="110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52" name="文本框 57384"/>
              <p:cNvSpPr txBox="1">
                <a:spLocks noChangeArrowheads="1"/>
              </p:cNvSpPr>
              <p:nvPr/>
            </p:nvSpPr>
            <p:spPr bwMode="auto">
              <a:xfrm>
                <a:off x="2180" y="86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53" name="文本框 57385"/>
              <p:cNvSpPr txBox="1">
                <a:spLocks noChangeArrowheads="1"/>
              </p:cNvSpPr>
              <p:nvPr/>
            </p:nvSpPr>
            <p:spPr bwMode="auto">
              <a:xfrm>
                <a:off x="2582" y="125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  <p:grpSp>
          <p:nvGrpSpPr>
            <p:cNvPr id="56340" name="组合 57386"/>
            <p:cNvGrpSpPr>
              <a:grpSpLocks/>
            </p:cNvGrpSpPr>
            <p:nvPr/>
          </p:nvGrpSpPr>
          <p:grpSpPr bwMode="auto">
            <a:xfrm>
              <a:off x="882" y="740"/>
              <a:ext cx="2094" cy="1166"/>
              <a:chOff x="882" y="740"/>
              <a:chExt cx="2094" cy="1166"/>
            </a:xfrm>
          </p:grpSpPr>
          <p:sp>
            <p:nvSpPr>
              <p:cNvPr id="56341" name="文本框 57387"/>
              <p:cNvSpPr txBox="1">
                <a:spLocks noChangeArrowheads="1"/>
              </p:cNvSpPr>
              <p:nvPr/>
            </p:nvSpPr>
            <p:spPr bwMode="auto">
              <a:xfrm>
                <a:off x="2774" y="148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42" name="文本框 57388"/>
              <p:cNvSpPr txBox="1">
                <a:spLocks noChangeArrowheads="1"/>
              </p:cNvSpPr>
              <p:nvPr/>
            </p:nvSpPr>
            <p:spPr bwMode="auto">
              <a:xfrm>
                <a:off x="882" y="152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43" name="文本框 57389"/>
              <p:cNvSpPr txBox="1">
                <a:spLocks noChangeArrowheads="1"/>
              </p:cNvSpPr>
              <p:nvPr/>
            </p:nvSpPr>
            <p:spPr bwMode="auto">
              <a:xfrm>
                <a:off x="1230" y="125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44" name="文本框 57390"/>
              <p:cNvSpPr txBox="1">
                <a:spLocks noChangeArrowheads="1"/>
              </p:cNvSpPr>
              <p:nvPr/>
            </p:nvSpPr>
            <p:spPr bwMode="auto">
              <a:xfrm>
                <a:off x="1594" y="91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45" name="文本框 57391"/>
              <p:cNvSpPr txBox="1">
                <a:spLocks noChangeArrowheads="1"/>
              </p:cNvSpPr>
              <p:nvPr/>
            </p:nvSpPr>
            <p:spPr bwMode="auto">
              <a:xfrm>
                <a:off x="1998" y="740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6346" name="文本框 57392"/>
              <p:cNvSpPr txBox="1">
                <a:spLocks noChangeArrowheads="1"/>
              </p:cNvSpPr>
              <p:nvPr/>
            </p:nvSpPr>
            <p:spPr bwMode="auto">
              <a:xfrm>
                <a:off x="2372" y="106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</p:grpSp>
      <p:grpSp>
        <p:nvGrpSpPr>
          <p:cNvPr id="57394" name="组合 57393"/>
          <p:cNvGrpSpPr>
            <a:grpSpLocks/>
          </p:cNvGrpSpPr>
          <p:nvPr/>
        </p:nvGrpSpPr>
        <p:grpSpPr bwMode="auto">
          <a:xfrm>
            <a:off x="1258890" y="4941891"/>
            <a:ext cx="3276601" cy="1200151"/>
            <a:chOff x="816" y="3092"/>
            <a:chExt cx="2064" cy="756"/>
          </a:xfrm>
        </p:grpSpPr>
        <p:sp>
          <p:nvSpPr>
            <p:cNvPr id="56327" name="矩形 57394"/>
            <p:cNvSpPr>
              <a:spLocks noChangeArrowheads="1"/>
            </p:cNvSpPr>
            <p:nvPr/>
          </p:nvSpPr>
          <p:spPr bwMode="auto">
            <a:xfrm>
              <a:off x="816" y="3620"/>
              <a:ext cx="118" cy="227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8" name="矩形 57395"/>
            <p:cNvSpPr>
              <a:spLocks noChangeArrowheads="1"/>
            </p:cNvSpPr>
            <p:nvPr/>
          </p:nvSpPr>
          <p:spPr bwMode="auto">
            <a:xfrm>
              <a:off x="993" y="3545"/>
              <a:ext cx="118" cy="295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9" name="矩形 57396"/>
            <p:cNvSpPr>
              <a:spLocks noChangeArrowheads="1"/>
            </p:cNvSpPr>
            <p:nvPr/>
          </p:nvSpPr>
          <p:spPr bwMode="auto">
            <a:xfrm>
              <a:off x="1170" y="3507"/>
              <a:ext cx="118" cy="332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0" name="矩形 57397"/>
            <p:cNvSpPr>
              <a:spLocks noChangeArrowheads="1"/>
            </p:cNvSpPr>
            <p:nvPr/>
          </p:nvSpPr>
          <p:spPr bwMode="auto">
            <a:xfrm>
              <a:off x="1347" y="3304"/>
              <a:ext cx="118" cy="5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1" name="矩形 57398"/>
            <p:cNvSpPr>
              <a:spLocks noChangeArrowheads="1"/>
            </p:cNvSpPr>
            <p:nvPr/>
          </p:nvSpPr>
          <p:spPr bwMode="auto">
            <a:xfrm>
              <a:off x="1524" y="3251"/>
              <a:ext cx="118" cy="58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2" name="矩形 57399"/>
            <p:cNvSpPr>
              <a:spLocks noChangeArrowheads="1"/>
            </p:cNvSpPr>
            <p:nvPr/>
          </p:nvSpPr>
          <p:spPr bwMode="auto">
            <a:xfrm>
              <a:off x="1701" y="3092"/>
              <a:ext cx="118" cy="74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3" name="矩形 57400"/>
            <p:cNvSpPr>
              <a:spLocks noChangeArrowheads="1"/>
            </p:cNvSpPr>
            <p:nvPr/>
          </p:nvSpPr>
          <p:spPr bwMode="auto">
            <a:xfrm>
              <a:off x="1877" y="3137"/>
              <a:ext cx="118" cy="703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4" name="矩形 57401"/>
            <p:cNvSpPr>
              <a:spLocks noChangeArrowheads="1"/>
            </p:cNvSpPr>
            <p:nvPr/>
          </p:nvSpPr>
          <p:spPr bwMode="auto">
            <a:xfrm>
              <a:off x="2054" y="3296"/>
              <a:ext cx="118" cy="5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5" name="矩形 57402"/>
            <p:cNvSpPr>
              <a:spLocks noChangeArrowheads="1"/>
            </p:cNvSpPr>
            <p:nvPr/>
          </p:nvSpPr>
          <p:spPr bwMode="auto">
            <a:xfrm>
              <a:off x="2231" y="3126"/>
              <a:ext cx="118" cy="71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6" name="矩形 57403"/>
            <p:cNvSpPr>
              <a:spLocks noChangeArrowheads="1"/>
            </p:cNvSpPr>
            <p:nvPr/>
          </p:nvSpPr>
          <p:spPr bwMode="auto">
            <a:xfrm>
              <a:off x="2408" y="3591"/>
              <a:ext cx="118" cy="249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7" name="矩形 57404"/>
            <p:cNvSpPr>
              <a:spLocks noChangeArrowheads="1"/>
            </p:cNvSpPr>
            <p:nvPr/>
          </p:nvSpPr>
          <p:spPr bwMode="auto">
            <a:xfrm>
              <a:off x="2762" y="3636"/>
              <a:ext cx="118" cy="20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8" name="矩形 57405"/>
            <p:cNvSpPr>
              <a:spLocks noChangeArrowheads="1"/>
            </p:cNvSpPr>
            <p:nvPr/>
          </p:nvSpPr>
          <p:spPr bwMode="auto">
            <a:xfrm>
              <a:off x="2585" y="3568"/>
              <a:ext cx="118" cy="272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6324" name="图片 57406" descr="MMj033633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238" y="4334087"/>
            <a:ext cx="2881314" cy="230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文本框 57408"/>
          <p:cNvSpPr txBox="1">
            <a:spLocks noChangeArrowheads="1"/>
          </p:cNvSpPr>
          <p:nvPr/>
        </p:nvSpPr>
        <p:spPr bwMode="auto">
          <a:xfrm>
            <a:off x="827096" y="188913"/>
            <a:ext cx="4465637" cy="561692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</a:rPr>
              <a:t>亚热带季风气候</a:t>
            </a:r>
          </a:p>
        </p:txBody>
      </p:sp>
      <p:sp>
        <p:nvSpPr>
          <p:cNvPr id="57410" name="文本框 57409"/>
          <p:cNvSpPr txBox="1">
            <a:spLocks noChangeArrowheads="1"/>
          </p:cNvSpPr>
          <p:nvPr/>
        </p:nvSpPr>
        <p:spPr bwMode="auto">
          <a:xfrm>
            <a:off x="5761238" y="1892342"/>
            <a:ext cx="2883581" cy="1731243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气候</a:t>
            </a:r>
            <a:r>
              <a:rPr kumimoji="0" lang="zh-CN" altLang="en-US" sz="2700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特征：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夏季高温多雨，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latin typeface="黑体"/>
                <a:ea typeface="黑体"/>
                <a:cs typeface="黑体"/>
              </a:rPr>
              <a:t>冬季温和少雨。</a:t>
            </a:r>
          </a:p>
        </p:txBody>
      </p:sp>
    </p:spTree>
    <p:extLst>
      <p:ext uri="{BB962C8B-B14F-4D97-AF65-F5344CB8AC3E}">
        <p14:creationId xmlns:p14="http://schemas.microsoft.com/office/powerpoint/2010/main" val="17905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888322" cy="53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3479800"/>
            <a:ext cx="3962400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41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56321"/>
          <p:cNvSpPr>
            <a:spLocks noGrp="1" noChangeArrowheads="1"/>
          </p:cNvSpPr>
          <p:nvPr>
            <p:ph type="title"/>
          </p:nvPr>
        </p:nvSpPr>
        <p:spPr>
          <a:xfrm>
            <a:off x="1422725" y="115891"/>
            <a:ext cx="6003905" cy="576263"/>
          </a:xfrm>
          <a:noFill/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" charset="0"/>
                <a:ea typeface="宋体" charset="0"/>
              </a:rPr>
              <a:t> </a:t>
            </a:r>
            <a:r>
              <a:rPr lang="zh-CN" altLang="en-US" sz="3200" b="1" dirty="0">
                <a:latin typeface="Arial" charset="0"/>
                <a:ea typeface="宋体" charset="0"/>
              </a:rPr>
              <a:t>亚热带季风和湿润气候</a:t>
            </a:r>
          </a:p>
        </p:txBody>
      </p:sp>
      <p:pic>
        <p:nvPicPr>
          <p:cNvPr id="55298" name="图片 5632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92154"/>
            <a:ext cx="8964612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云形标注 56323"/>
          <p:cNvSpPr>
            <a:spLocks noChangeArrowheads="1"/>
          </p:cNvSpPr>
          <p:nvPr/>
        </p:nvSpPr>
        <p:spPr bwMode="auto">
          <a:xfrm>
            <a:off x="1422725" y="748501"/>
            <a:ext cx="1873250" cy="1296987"/>
          </a:xfrm>
          <a:prstGeom prst="cloudCallout">
            <a:avLst>
              <a:gd name="adj1" fmla="val 73560"/>
              <a:gd name="adj2" fmla="val 5942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亚洲</a:t>
            </a: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东南部</a:t>
            </a:r>
          </a:p>
        </p:txBody>
      </p:sp>
      <p:sp>
        <p:nvSpPr>
          <p:cNvPr id="2" name="框架 1"/>
          <p:cNvSpPr/>
          <p:nvPr/>
        </p:nvSpPr>
        <p:spPr>
          <a:xfrm>
            <a:off x="7211585" y="1646901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框架 5"/>
          <p:cNvSpPr/>
          <p:nvPr/>
        </p:nvSpPr>
        <p:spPr>
          <a:xfrm>
            <a:off x="8006222" y="3613678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框架 6"/>
          <p:cNvSpPr/>
          <p:nvPr/>
        </p:nvSpPr>
        <p:spPr>
          <a:xfrm>
            <a:off x="4395199" y="3376413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73562" y="5621394"/>
            <a:ext cx="939641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3200" b="1" dirty="0" smtClean="0">
                <a:latin typeface="黑体" charset="0"/>
                <a:ea typeface="黑体" charset="0"/>
                <a:cs typeface="黑体" charset="0"/>
              </a:rPr>
              <a:t>分布规律</a:t>
            </a:r>
            <a:r>
              <a:rPr kumimoji="0" lang="en-US" altLang="zh-CN" sz="3200" b="1" dirty="0" smtClean="0">
                <a:latin typeface="黑体" charset="0"/>
                <a:ea typeface="黑体" charset="0"/>
                <a:cs typeface="黑体" charset="0"/>
              </a:rPr>
              <a:t>:</a:t>
            </a:r>
            <a:r>
              <a:rPr kumimoji="0" lang="zh-CN" altLang="en-US" sz="3200" b="1" dirty="0">
                <a:latin typeface="黑体" charset="0"/>
                <a:ea typeface="黑体" charset="0"/>
                <a:cs typeface="黑体" charset="0"/>
              </a:rPr>
              <a:t>南北纬</a:t>
            </a:r>
            <a:r>
              <a:rPr kumimoji="0" lang="en-US" altLang="zh-CN" sz="3200" b="1" dirty="0" smtClean="0">
                <a:latin typeface="黑体" charset="0"/>
                <a:ea typeface="黑体" charset="0"/>
                <a:cs typeface="黑体" charset="0"/>
              </a:rPr>
              <a:t>25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°</a:t>
            </a:r>
            <a:r>
              <a:rPr kumimoji="0" lang="en-US" altLang="zh-CN" sz="3200" b="1" dirty="0" smtClean="0">
                <a:latin typeface="黑体" charset="0"/>
                <a:ea typeface="黑体" charset="0"/>
                <a:cs typeface="黑体" charset="0"/>
              </a:rPr>
              <a:t>-35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°</a:t>
            </a:r>
            <a:r>
              <a:rPr kumimoji="0" lang="zh-CN" altLang="en-US" sz="3200" b="1" dirty="0" smtClean="0">
                <a:latin typeface="黑体" charset="0"/>
                <a:ea typeface="黑体" charset="0"/>
                <a:cs typeface="黑体" charset="0"/>
              </a:rPr>
              <a:t>的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大陆东</a:t>
            </a:r>
            <a:r>
              <a:rPr kumimoji="0" lang="zh-CN" altLang="en-US" sz="3200" b="1" dirty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岸</a:t>
            </a:r>
            <a:r>
              <a:rPr kumimoji="0" lang="zh-CN" altLang="en-US" sz="3200" b="1" dirty="0">
                <a:latin typeface="黑体" charset="0"/>
                <a:ea typeface="黑体" charset="0"/>
                <a:cs typeface="黑体" charset="0"/>
              </a:rPr>
              <a:t>地区</a:t>
            </a:r>
          </a:p>
        </p:txBody>
      </p:sp>
      <p:sp>
        <p:nvSpPr>
          <p:cNvPr id="9" name="上弧形箭头 8">
            <a:hlinkClick r:id="rId3" action="ppaction://hlinksldjump"/>
          </p:cNvPr>
          <p:cNvSpPr/>
          <p:nvPr/>
        </p:nvSpPr>
        <p:spPr>
          <a:xfrm>
            <a:off x="8155074" y="6376525"/>
            <a:ext cx="673225" cy="336589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6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  <p:bldP spid="2" grpId="0" animBg="1"/>
      <p:bldP spid="6" grpId="0" animBg="1"/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38457" y="2459237"/>
            <a:ext cx="39566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亲爱的同学们：</a:t>
            </a:r>
          </a:p>
          <a:p>
            <a:r>
              <a:rPr lang="zh-CN" altLang="zh-CN" sz="2400" dirty="0"/>
              <a:t>你们好！我是来自</a:t>
            </a:r>
            <a:r>
              <a:rPr lang="zh-CN" altLang="zh-CN" sz="2400" b="1" dirty="0">
                <a:solidFill>
                  <a:srgbClr val="FF0000"/>
                </a:solidFill>
              </a:rPr>
              <a:t>日本</a:t>
            </a:r>
            <a:r>
              <a:rPr lang="zh-CN" altLang="zh-CN" sz="2400" dirty="0"/>
              <a:t>的红富士！我是一种喜欢</a:t>
            </a:r>
            <a:r>
              <a:rPr lang="zh-CN" altLang="zh-CN" sz="2400" b="1" dirty="0">
                <a:solidFill>
                  <a:srgbClr val="FF0000"/>
                </a:solidFill>
              </a:rPr>
              <a:t>冷凉干燥</a:t>
            </a:r>
            <a:r>
              <a:rPr lang="zh-CN" altLang="zh-CN" sz="2400" dirty="0"/>
              <a:t>的温带果树。我们最大的特点是体积很大，遍体通红，形状很圆，平均大小如棒球一般。而且其果肉紧密，比其他很多苹果变种都要甜美和清脆，因此受到全世界消费者的广泛喜爱。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088" y="2683897"/>
            <a:ext cx="4055262" cy="356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20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7" name="组合 66561"/>
          <p:cNvGrpSpPr>
            <a:grpSpLocks/>
          </p:cNvGrpSpPr>
          <p:nvPr/>
        </p:nvGrpSpPr>
        <p:grpSpPr bwMode="auto">
          <a:xfrm>
            <a:off x="457203" y="762006"/>
            <a:ext cx="5897565" cy="5795963"/>
            <a:chOff x="288" y="480"/>
            <a:chExt cx="3715" cy="3651"/>
          </a:xfrm>
        </p:grpSpPr>
        <p:grpSp>
          <p:nvGrpSpPr>
            <p:cNvPr id="70692" name="组合 66562"/>
            <p:cNvGrpSpPr>
              <a:grpSpLocks/>
            </p:cNvGrpSpPr>
            <p:nvPr/>
          </p:nvGrpSpPr>
          <p:grpSpPr bwMode="auto">
            <a:xfrm>
              <a:off x="768" y="541"/>
              <a:ext cx="3235" cy="3411"/>
              <a:chOff x="768" y="541"/>
              <a:chExt cx="3235" cy="3411"/>
            </a:xfrm>
          </p:grpSpPr>
          <p:grpSp>
            <p:nvGrpSpPr>
              <p:cNvPr id="70707" name="组合 66563"/>
              <p:cNvGrpSpPr>
                <a:grpSpLocks/>
              </p:cNvGrpSpPr>
              <p:nvPr/>
            </p:nvGrpSpPr>
            <p:grpSpPr bwMode="auto">
              <a:xfrm>
                <a:off x="768" y="912"/>
                <a:ext cx="2160" cy="2928"/>
                <a:chOff x="1632" y="1056"/>
                <a:chExt cx="2112" cy="2064"/>
              </a:xfrm>
            </p:grpSpPr>
            <p:grpSp>
              <p:nvGrpSpPr>
                <p:cNvPr id="70716" name="组合 66564"/>
                <p:cNvGrpSpPr>
                  <a:grpSpLocks/>
                </p:cNvGrpSpPr>
                <p:nvPr/>
              </p:nvGrpSpPr>
              <p:grpSpPr bwMode="auto">
                <a:xfrm>
                  <a:off x="1632" y="1056"/>
                  <a:ext cx="2112" cy="2064"/>
                  <a:chOff x="1968" y="1104"/>
                  <a:chExt cx="2112" cy="2064"/>
                </a:xfrm>
              </p:grpSpPr>
              <p:sp useBgFill="1">
                <p:nvSpPr>
                  <p:cNvPr id="70719" name="矩形 66565"/>
                  <p:cNvSpPr>
                    <a:spLocks noChangeArrowheads="1"/>
                  </p:cNvSpPr>
                  <p:nvPr/>
                </p:nvSpPr>
                <p:spPr bwMode="auto">
                  <a:xfrm>
                    <a:off x="1968" y="1104"/>
                    <a:ext cx="2112" cy="2064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0" name="直接连接符 66566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2496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1" name="直接连接符 66567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824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22" name="直接连接符 66568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488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0717" name="直接连接符 66569"/>
                <p:cNvSpPr>
                  <a:spLocks noChangeShapeType="1"/>
                </p:cNvSpPr>
                <p:nvPr/>
              </p:nvSpPr>
              <p:spPr bwMode="auto">
                <a:xfrm>
                  <a:off x="1632" y="2112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718" name="直接连接符 66570"/>
                <p:cNvSpPr>
                  <a:spLocks noChangeShapeType="1"/>
                </p:cNvSpPr>
                <p:nvPr/>
              </p:nvSpPr>
              <p:spPr bwMode="auto">
                <a:xfrm>
                  <a:off x="1632" y="278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0708" name="文本框 66571"/>
              <p:cNvSpPr txBox="1">
                <a:spLocks noChangeArrowheads="1"/>
              </p:cNvSpPr>
              <p:nvPr/>
            </p:nvSpPr>
            <p:spPr bwMode="auto">
              <a:xfrm>
                <a:off x="2956" y="768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600</a:t>
                </a:r>
              </a:p>
            </p:txBody>
          </p:sp>
          <p:sp>
            <p:nvSpPr>
              <p:cNvPr id="70709" name="文本框 66572"/>
              <p:cNvSpPr txBox="1">
                <a:spLocks noChangeArrowheads="1"/>
              </p:cNvSpPr>
              <p:nvPr/>
            </p:nvSpPr>
            <p:spPr bwMode="auto">
              <a:xfrm>
                <a:off x="2956" y="130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500</a:t>
                </a:r>
              </a:p>
            </p:txBody>
          </p:sp>
          <p:sp>
            <p:nvSpPr>
              <p:cNvPr id="70710" name="文本框 66573"/>
              <p:cNvSpPr txBox="1">
                <a:spLocks noChangeArrowheads="1"/>
              </p:cNvSpPr>
              <p:nvPr/>
            </p:nvSpPr>
            <p:spPr bwMode="auto">
              <a:xfrm>
                <a:off x="2956" y="178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400</a:t>
                </a:r>
              </a:p>
            </p:txBody>
          </p:sp>
          <p:sp>
            <p:nvSpPr>
              <p:cNvPr id="70711" name="文本框 66574"/>
              <p:cNvSpPr txBox="1">
                <a:spLocks noChangeArrowheads="1"/>
              </p:cNvSpPr>
              <p:nvPr/>
            </p:nvSpPr>
            <p:spPr bwMode="auto">
              <a:xfrm>
                <a:off x="2956" y="226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300</a:t>
                </a:r>
              </a:p>
            </p:txBody>
          </p:sp>
          <p:sp>
            <p:nvSpPr>
              <p:cNvPr id="70712" name="文本框 66575"/>
              <p:cNvSpPr txBox="1">
                <a:spLocks noChangeArrowheads="1"/>
              </p:cNvSpPr>
              <p:nvPr/>
            </p:nvSpPr>
            <p:spPr bwMode="auto">
              <a:xfrm>
                <a:off x="2956" y="274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200</a:t>
                </a:r>
              </a:p>
            </p:txBody>
          </p:sp>
          <p:sp>
            <p:nvSpPr>
              <p:cNvPr id="70713" name="文本框 66576"/>
              <p:cNvSpPr txBox="1">
                <a:spLocks noChangeArrowheads="1"/>
              </p:cNvSpPr>
              <p:nvPr/>
            </p:nvSpPr>
            <p:spPr bwMode="auto">
              <a:xfrm>
                <a:off x="2956" y="3181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100</a:t>
                </a:r>
              </a:p>
            </p:txBody>
          </p:sp>
          <p:sp>
            <p:nvSpPr>
              <p:cNvPr id="70714" name="文本框 66577"/>
              <p:cNvSpPr txBox="1">
                <a:spLocks noChangeArrowheads="1"/>
              </p:cNvSpPr>
              <p:nvPr/>
            </p:nvSpPr>
            <p:spPr bwMode="auto">
              <a:xfrm>
                <a:off x="2976" y="3661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70715" name="文本框 66578"/>
              <p:cNvSpPr txBox="1">
                <a:spLocks noChangeArrowheads="1"/>
              </p:cNvSpPr>
              <p:nvPr/>
            </p:nvSpPr>
            <p:spPr bwMode="auto">
              <a:xfrm>
                <a:off x="2928" y="541"/>
                <a:ext cx="10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降水量</a:t>
                </a:r>
                <a:r>
                  <a:rPr kumimoji="0" lang="en-US" altLang="zh-CN" b="1">
                    <a:latin typeface="Times New Roman" charset="0"/>
                  </a:rPr>
                  <a:t>/mm</a:t>
                </a:r>
              </a:p>
            </p:txBody>
          </p:sp>
        </p:grpSp>
        <p:grpSp>
          <p:nvGrpSpPr>
            <p:cNvPr id="70693" name="组合 66579"/>
            <p:cNvGrpSpPr>
              <a:grpSpLocks/>
            </p:cNvGrpSpPr>
            <p:nvPr/>
          </p:nvGrpSpPr>
          <p:grpSpPr bwMode="auto">
            <a:xfrm>
              <a:off x="288" y="480"/>
              <a:ext cx="3000" cy="3651"/>
              <a:chOff x="288" y="480"/>
              <a:chExt cx="3000" cy="3651"/>
            </a:xfrm>
          </p:grpSpPr>
          <p:sp>
            <p:nvSpPr>
              <p:cNvPr id="70694" name="文本框 66580"/>
              <p:cNvSpPr txBox="1">
                <a:spLocks noChangeArrowheads="1"/>
              </p:cNvSpPr>
              <p:nvPr/>
            </p:nvSpPr>
            <p:spPr bwMode="auto">
              <a:xfrm>
                <a:off x="384" y="3648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-60</a:t>
                </a:r>
              </a:p>
            </p:txBody>
          </p:sp>
          <p:sp>
            <p:nvSpPr>
              <p:cNvPr id="70695" name="文本框 66581"/>
              <p:cNvSpPr txBox="1">
                <a:spLocks noChangeArrowheads="1"/>
              </p:cNvSpPr>
              <p:nvPr/>
            </p:nvSpPr>
            <p:spPr bwMode="auto">
              <a:xfrm>
                <a:off x="396" y="321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-45</a:t>
                </a:r>
              </a:p>
            </p:txBody>
          </p:sp>
          <p:sp>
            <p:nvSpPr>
              <p:cNvPr id="70696" name="文本框 66582"/>
              <p:cNvSpPr txBox="1">
                <a:spLocks noChangeArrowheads="1"/>
              </p:cNvSpPr>
              <p:nvPr/>
            </p:nvSpPr>
            <p:spPr bwMode="auto">
              <a:xfrm>
                <a:off x="384" y="225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-15</a:t>
                </a:r>
              </a:p>
            </p:txBody>
          </p:sp>
          <p:sp>
            <p:nvSpPr>
              <p:cNvPr id="70697" name="文本框 66583"/>
              <p:cNvSpPr txBox="1">
                <a:spLocks noChangeArrowheads="1"/>
              </p:cNvSpPr>
              <p:nvPr/>
            </p:nvSpPr>
            <p:spPr bwMode="auto">
              <a:xfrm>
                <a:off x="396" y="273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-30</a:t>
                </a:r>
              </a:p>
            </p:txBody>
          </p:sp>
          <p:sp>
            <p:nvSpPr>
              <p:cNvPr id="70698" name="文本框 66584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30</a:t>
                </a:r>
              </a:p>
            </p:txBody>
          </p:sp>
          <p:sp>
            <p:nvSpPr>
              <p:cNvPr id="70699" name="文本框 66585"/>
              <p:cNvSpPr txBox="1">
                <a:spLocks noChangeArrowheads="1"/>
              </p:cNvSpPr>
              <p:nvPr/>
            </p:nvSpPr>
            <p:spPr bwMode="auto">
              <a:xfrm>
                <a:off x="460" y="1344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15</a:t>
                </a:r>
              </a:p>
            </p:txBody>
          </p:sp>
          <p:sp>
            <p:nvSpPr>
              <p:cNvPr id="70700" name="文本框 66586"/>
              <p:cNvSpPr txBox="1">
                <a:spLocks noChangeArrowheads="1"/>
              </p:cNvSpPr>
              <p:nvPr/>
            </p:nvSpPr>
            <p:spPr bwMode="auto">
              <a:xfrm>
                <a:off x="556" y="1776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70701" name="文本框 66587"/>
              <p:cNvSpPr txBox="1">
                <a:spLocks noChangeArrowheads="1"/>
              </p:cNvSpPr>
              <p:nvPr/>
            </p:nvSpPr>
            <p:spPr bwMode="auto">
              <a:xfrm>
                <a:off x="748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</a:t>
                </a:r>
              </a:p>
            </p:txBody>
          </p:sp>
          <p:sp>
            <p:nvSpPr>
              <p:cNvPr id="70702" name="文本框 66588"/>
              <p:cNvSpPr txBox="1">
                <a:spLocks noChangeArrowheads="1"/>
              </p:cNvSpPr>
              <p:nvPr/>
            </p:nvSpPr>
            <p:spPr bwMode="auto">
              <a:xfrm>
                <a:off x="1296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4</a:t>
                </a:r>
              </a:p>
            </p:txBody>
          </p:sp>
          <p:sp>
            <p:nvSpPr>
              <p:cNvPr id="70703" name="文本框 66589"/>
              <p:cNvSpPr txBox="1">
                <a:spLocks noChangeArrowheads="1"/>
              </p:cNvSpPr>
              <p:nvPr/>
            </p:nvSpPr>
            <p:spPr bwMode="auto">
              <a:xfrm>
                <a:off x="1824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7</a:t>
                </a:r>
              </a:p>
            </p:txBody>
          </p:sp>
          <p:sp>
            <p:nvSpPr>
              <p:cNvPr id="70704" name="文本框 66590"/>
              <p:cNvSpPr txBox="1">
                <a:spLocks noChangeArrowheads="1"/>
              </p:cNvSpPr>
              <p:nvPr/>
            </p:nvSpPr>
            <p:spPr bwMode="auto">
              <a:xfrm>
                <a:off x="2304" y="384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10</a:t>
                </a:r>
              </a:p>
            </p:txBody>
          </p:sp>
          <p:sp>
            <p:nvSpPr>
              <p:cNvPr id="70705" name="文本框 66591"/>
              <p:cNvSpPr txBox="1">
                <a:spLocks noChangeArrowheads="1"/>
              </p:cNvSpPr>
              <p:nvPr/>
            </p:nvSpPr>
            <p:spPr bwMode="auto">
              <a:xfrm>
                <a:off x="2784" y="3840"/>
                <a:ext cx="50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月份</a:t>
                </a:r>
              </a:p>
            </p:txBody>
          </p:sp>
          <p:sp>
            <p:nvSpPr>
              <p:cNvPr id="70706" name="文本框 66592"/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75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气温</a:t>
                </a:r>
                <a:r>
                  <a:rPr kumimoji="0" lang="en-US" altLang="zh-CN" b="1">
                    <a:latin typeface="Times New Roman" charset="0"/>
                  </a:rPr>
                  <a:t>/℃</a:t>
                </a:r>
              </a:p>
            </p:txBody>
          </p:sp>
        </p:grpSp>
      </p:grpSp>
      <p:grpSp>
        <p:nvGrpSpPr>
          <p:cNvPr id="66594" name="组合 66593"/>
          <p:cNvGrpSpPr>
            <a:grpSpLocks/>
          </p:cNvGrpSpPr>
          <p:nvPr/>
        </p:nvGrpSpPr>
        <p:grpSpPr bwMode="auto">
          <a:xfrm>
            <a:off x="1143002" y="1174749"/>
            <a:ext cx="3581401" cy="2244727"/>
            <a:chOff x="720" y="768"/>
            <a:chExt cx="2256" cy="1414"/>
          </a:xfrm>
        </p:grpSpPr>
        <p:sp>
          <p:nvSpPr>
            <p:cNvPr id="70677" name="任意多边形 66594"/>
            <p:cNvSpPr>
              <a:spLocks noChangeArrowheads="1"/>
            </p:cNvSpPr>
            <p:nvPr/>
          </p:nvSpPr>
          <p:spPr bwMode="auto">
            <a:xfrm>
              <a:off x="817" y="1000"/>
              <a:ext cx="2063" cy="1053"/>
            </a:xfrm>
            <a:custGeom>
              <a:avLst/>
              <a:gdLst>
                <a:gd name="T0" fmla="*/ 0 w 2063"/>
                <a:gd name="T1" fmla="*/ 1053 h 1053"/>
                <a:gd name="T2" fmla="*/ 178 w 2063"/>
                <a:gd name="T3" fmla="*/ 979 h 1053"/>
                <a:gd name="T4" fmla="*/ 345 w 2063"/>
                <a:gd name="T5" fmla="*/ 822 h 1053"/>
                <a:gd name="T6" fmla="*/ 513 w 2063"/>
                <a:gd name="T7" fmla="*/ 539 h 1053"/>
                <a:gd name="T8" fmla="*/ 691 w 2063"/>
                <a:gd name="T9" fmla="*/ 309 h 1053"/>
                <a:gd name="T10" fmla="*/ 890 w 2063"/>
                <a:gd name="T11" fmla="*/ 131 h 1053"/>
                <a:gd name="T12" fmla="*/ 1079 w 2063"/>
                <a:gd name="T13" fmla="*/ 5 h 1053"/>
                <a:gd name="T14" fmla="*/ 1267 w 2063"/>
                <a:gd name="T15" fmla="*/ 100 h 1053"/>
                <a:gd name="T16" fmla="*/ 1445 w 2063"/>
                <a:gd name="T17" fmla="*/ 288 h 1053"/>
                <a:gd name="T18" fmla="*/ 1665 w 2063"/>
                <a:gd name="T19" fmla="*/ 519 h 1053"/>
                <a:gd name="T20" fmla="*/ 1895 w 2063"/>
                <a:gd name="T21" fmla="*/ 791 h 1053"/>
                <a:gd name="T22" fmla="*/ 2063 w 2063"/>
                <a:gd name="T23" fmla="*/ 1011 h 10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3" h="1053">
                  <a:moveTo>
                    <a:pt x="0" y="1053"/>
                  </a:moveTo>
                  <a:cubicBezTo>
                    <a:pt x="30" y="1041"/>
                    <a:pt x="121" y="1017"/>
                    <a:pt x="178" y="979"/>
                  </a:cubicBezTo>
                  <a:cubicBezTo>
                    <a:pt x="235" y="941"/>
                    <a:pt x="289" y="895"/>
                    <a:pt x="345" y="822"/>
                  </a:cubicBezTo>
                  <a:cubicBezTo>
                    <a:pt x="401" y="749"/>
                    <a:pt x="455" y="624"/>
                    <a:pt x="513" y="539"/>
                  </a:cubicBezTo>
                  <a:cubicBezTo>
                    <a:pt x="571" y="454"/>
                    <a:pt x="628" y="377"/>
                    <a:pt x="691" y="309"/>
                  </a:cubicBezTo>
                  <a:cubicBezTo>
                    <a:pt x="754" y="241"/>
                    <a:pt x="825" y="182"/>
                    <a:pt x="890" y="131"/>
                  </a:cubicBezTo>
                  <a:cubicBezTo>
                    <a:pt x="955" y="80"/>
                    <a:pt x="1016" y="10"/>
                    <a:pt x="1079" y="5"/>
                  </a:cubicBezTo>
                  <a:cubicBezTo>
                    <a:pt x="1142" y="0"/>
                    <a:pt x="1206" y="53"/>
                    <a:pt x="1267" y="100"/>
                  </a:cubicBezTo>
                  <a:cubicBezTo>
                    <a:pt x="1298" y="100"/>
                    <a:pt x="1379" y="218"/>
                    <a:pt x="1445" y="288"/>
                  </a:cubicBezTo>
                  <a:cubicBezTo>
                    <a:pt x="1511" y="358"/>
                    <a:pt x="1590" y="435"/>
                    <a:pt x="1665" y="519"/>
                  </a:cubicBezTo>
                  <a:cubicBezTo>
                    <a:pt x="1740" y="603"/>
                    <a:pt x="1829" y="709"/>
                    <a:pt x="1895" y="791"/>
                  </a:cubicBezTo>
                  <a:cubicBezTo>
                    <a:pt x="1961" y="873"/>
                    <a:pt x="2028" y="965"/>
                    <a:pt x="2063" y="1011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0678" name="组合 66595"/>
            <p:cNvGrpSpPr>
              <a:grpSpLocks/>
            </p:cNvGrpSpPr>
            <p:nvPr/>
          </p:nvGrpSpPr>
          <p:grpSpPr bwMode="auto">
            <a:xfrm>
              <a:off x="720" y="768"/>
              <a:ext cx="2256" cy="1414"/>
              <a:chOff x="720" y="760"/>
              <a:chExt cx="2256" cy="1414"/>
            </a:xfrm>
          </p:grpSpPr>
          <p:sp>
            <p:nvSpPr>
              <p:cNvPr id="70679" name="文本框 66596"/>
              <p:cNvSpPr txBox="1">
                <a:spLocks noChangeArrowheads="1"/>
              </p:cNvSpPr>
              <p:nvPr/>
            </p:nvSpPr>
            <p:spPr bwMode="auto">
              <a:xfrm>
                <a:off x="720" y="179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grpSp>
            <p:nvGrpSpPr>
              <p:cNvPr id="70680" name="组合 66597"/>
              <p:cNvGrpSpPr>
                <a:grpSpLocks/>
              </p:cNvGrpSpPr>
              <p:nvPr/>
            </p:nvGrpSpPr>
            <p:grpSpPr bwMode="auto">
              <a:xfrm>
                <a:off x="882" y="760"/>
                <a:ext cx="2094" cy="1374"/>
                <a:chOff x="882" y="760"/>
                <a:chExt cx="2094" cy="1374"/>
              </a:xfrm>
            </p:grpSpPr>
            <p:sp>
              <p:nvSpPr>
                <p:cNvPr id="70681" name="文本框 66598"/>
                <p:cNvSpPr txBox="1">
                  <a:spLocks noChangeArrowheads="1"/>
                </p:cNvSpPr>
                <p:nvPr/>
              </p:nvSpPr>
              <p:spPr bwMode="auto">
                <a:xfrm>
                  <a:off x="2774" y="1756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2" name="文本框 66599"/>
                <p:cNvSpPr txBox="1">
                  <a:spLocks noChangeArrowheads="1"/>
                </p:cNvSpPr>
                <p:nvPr/>
              </p:nvSpPr>
              <p:spPr bwMode="auto">
                <a:xfrm>
                  <a:off x="1796" y="760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3" name="文本框 66600"/>
                <p:cNvSpPr txBox="1">
                  <a:spLocks noChangeArrowheads="1"/>
                </p:cNvSpPr>
                <p:nvPr/>
              </p:nvSpPr>
              <p:spPr bwMode="auto">
                <a:xfrm>
                  <a:off x="882" y="1736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4" name="文本框 66601"/>
                <p:cNvSpPr txBox="1">
                  <a:spLocks noChangeArrowheads="1"/>
                </p:cNvSpPr>
                <p:nvPr/>
              </p:nvSpPr>
              <p:spPr bwMode="auto">
                <a:xfrm>
                  <a:off x="1230" y="1296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5" name="文本框 66602"/>
                <p:cNvSpPr txBox="1">
                  <a:spLocks noChangeArrowheads="1"/>
                </p:cNvSpPr>
                <p:nvPr/>
              </p:nvSpPr>
              <p:spPr bwMode="auto">
                <a:xfrm>
                  <a:off x="1058" y="1584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6" name="文本框 66603"/>
                <p:cNvSpPr txBox="1">
                  <a:spLocks noChangeArrowheads="1"/>
                </p:cNvSpPr>
                <p:nvPr/>
              </p:nvSpPr>
              <p:spPr bwMode="auto">
                <a:xfrm>
                  <a:off x="1412" y="1056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7" name="文本框 66604"/>
                <p:cNvSpPr txBox="1">
                  <a:spLocks noChangeArrowheads="1"/>
                </p:cNvSpPr>
                <p:nvPr/>
              </p:nvSpPr>
              <p:spPr bwMode="auto">
                <a:xfrm>
                  <a:off x="1594" y="892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8" name="文本框 66605"/>
                <p:cNvSpPr txBox="1">
                  <a:spLocks noChangeArrowheads="1"/>
                </p:cNvSpPr>
                <p:nvPr/>
              </p:nvSpPr>
              <p:spPr bwMode="auto">
                <a:xfrm>
                  <a:off x="1998" y="854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89" name="文本框 66606"/>
                <p:cNvSpPr txBox="1">
                  <a:spLocks noChangeArrowheads="1"/>
                </p:cNvSpPr>
                <p:nvPr/>
              </p:nvSpPr>
              <p:spPr bwMode="auto">
                <a:xfrm>
                  <a:off x="2180" y="1056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90" name="文本框 66607"/>
                <p:cNvSpPr txBox="1">
                  <a:spLocks noChangeArrowheads="1"/>
                </p:cNvSpPr>
                <p:nvPr/>
              </p:nvSpPr>
              <p:spPr bwMode="auto">
                <a:xfrm>
                  <a:off x="2582" y="1498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  <p:sp>
              <p:nvSpPr>
                <p:cNvPr id="70691" name="文本框 66608"/>
                <p:cNvSpPr txBox="1">
                  <a:spLocks noChangeArrowheads="1"/>
                </p:cNvSpPr>
                <p:nvPr/>
              </p:nvSpPr>
              <p:spPr bwMode="auto">
                <a:xfrm>
                  <a:off x="2372" y="1258"/>
                  <a:ext cx="202" cy="3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  <a:cs typeface="宋体" charset="0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0"/>
                    </a:defRPr>
                  </a:lvl9pPr>
                </a:lstStyle>
                <a:p>
                  <a:r>
                    <a:rPr kumimoji="0" lang="en-US" altLang="zh-CN" sz="3300">
                      <a:latin typeface="Times New Roman" charset="0"/>
                    </a:rPr>
                    <a:t>·</a:t>
                  </a:r>
                </a:p>
              </p:txBody>
            </p:sp>
          </p:grpSp>
        </p:grpSp>
      </p:grpSp>
      <p:grpSp>
        <p:nvGrpSpPr>
          <p:cNvPr id="66610" name="组合 66609"/>
          <p:cNvGrpSpPr>
            <a:grpSpLocks/>
          </p:cNvGrpSpPr>
          <p:nvPr/>
        </p:nvGrpSpPr>
        <p:grpSpPr bwMode="auto">
          <a:xfrm>
            <a:off x="1295402" y="4224341"/>
            <a:ext cx="3276601" cy="1871663"/>
            <a:chOff x="816" y="2661"/>
            <a:chExt cx="2064" cy="1179"/>
          </a:xfrm>
        </p:grpSpPr>
        <p:sp>
          <p:nvSpPr>
            <p:cNvPr id="70665" name="矩形 66610"/>
            <p:cNvSpPr>
              <a:spLocks noChangeArrowheads="1"/>
            </p:cNvSpPr>
            <p:nvPr/>
          </p:nvSpPr>
          <p:spPr bwMode="auto">
            <a:xfrm>
              <a:off x="816" y="3817"/>
              <a:ext cx="118" cy="2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6" name="矩形 66611"/>
            <p:cNvSpPr>
              <a:spLocks noChangeArrowheads="1"/>
            </p:cNvSpPr>
            <p:nvPr/>
          </p:nvSpPr>
          <p:spPr bwMode="auto">
            <a:xfrm>
              <a:off x="993" y="3811"/>
              <a:ext cx="118" cy="2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7" name="矩形 66612"/>
            <p:cNvSpPr>
              <a:spLocks noChangeArrowheads="1"/>
            </p:cNvSpPr>
            <p:nvPr/>
          </p:nvSpPr>
          <p:spPr bwMode="auto">
            <a:xfrm>
              <a:off x="1170" y="3806"/>
              <a:ext cx="118" cy="3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8" name="矩形 66613"/>
            <p:cNvSpPr>
              <a:spLocks noChangeArrowheads="1"/>
            </p:cNvSpPr>
            <p:nvPr/>
          </p:nvSpPr>
          <p:spPr bwMode="auto">
            <a:xfrm>
              <a:off x="1347" y="3743"/>
              <a:ext cx="118" cy="9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69" name="矩形 66614"/>
            <p:cNvSpPr>
              <a:spLocks noChangeArrowheads="1"/>
            </p:cNvSpPr>
            <p:nvPr/>
          </p:nvSpPr>
          <p:spPr bwMode="auto">
            <a:xfrm>
              <a:off x="1524" y="3659"/>
              <a:ext cx="118" cy="18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0" name="矩形 66615"/>
            <p:cNvSpPr>
              <a:spLocks noChangeArrowheads="1"/>
            </p:cNvSpPr>
            <p:nvPr/>
          </p:nvSpPr>
          <p:spPr bwMode="auto">
            <a:xfrm>
              <a:off x="1701" y="3500"/>
              <a:ext cx="118" cy="34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1" name="矩形 66616"/>
            <p:cNvSpPr>
              <a:spLocks noChangeArrowheads="1"/>
            </p:cNvSpPr>
            <p:nvPr/>
          </p:nvSpPr>
          <p:spPr bwMode="auto">
            <a:xfrm>
              <a:off x="1877" y="2933"/>
              <a:ext cx="118" cy="90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2" name="矩形 66617"/>
            <p:cNvSpPr>
              <a:spLocks noChangeArrowheads="1"/>
            </p:cNvSpPr>
            <p:nvPr/>
          </p:nvSpPr>
          <p:spPr bwMode="auto">
            <a:xfrm>
              <a:off x="2054" y="2661"/>
              <a:ext cx="118" cy="117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3" name="矩形 66618"/>
            <p:cNvSpPr>
              <a:spLocks noChangeArrowheads="1"/>
            </p:cNvSpPr>
            <p:nvPr/>
          </p:nvSpPr>
          <p:spPr bwMode="auto">
            <a:xfrm>
              <a:off x="2231" y="3523"/>
              <a:ext cx="118" cy="31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4" name="矩形 66619"/>
            <p:cNvSpPr>
              <a:spLocks noChangeArrowheads="1"/>
            </p:cNvSpPr>
            <p:nvPr/>
          </p:nvSpPr>
          <p:spPr bwMode="auto">
            <a:xfrm>
              <a:off x="2408" y="3749"/>
              <a:ext cx="118" cy="91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5" name="矩形 66620"/>
            <p:cNvSpPr>
              <a:spLocks noChangeArrowheads="1"/>
            </p:cNvSpPr>
            <p:nvPr/>
          </p:nvSpPr>
          <p:spPr bwMode="auto">
            <a:xfrm>
              <a:off x="2762" y="3817"/>
              <a:ext cx="118" cy="2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676" name="矩形 66621"/>
            <p:cNvSpPr>
              <a:spLocks noChangeArrowheads="1"/>
            </p:cNvSpPr>
            <p:nvPr/>
          </p:nvSpPr>
          <p:spPr bwMode="auto">
            <a:xfrm>
              <a:off x="2585" y="3795"/>
              <a:ext cx="118" cy="4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660" name="文本框 66622"/>
          <p:cNvSpPr txBox="1">
            <a:spLocks noChangeArrowheads="1"/>
          </p:cNvSpPr>
          <p:nvPr/>
        </p:nvSpPr>
        <p:spPr bwMode="auto">
          <a:xfrm>
            <a:off x="7164391" y="4724400"/>
            <a:ext cx="129540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endParaRPr kumimoji="0" lang="zh-CN" altLang="en-US" b="1">
              <a:latin typeface="Times New Roman" charset="0"/>
            </a:endParaRPr>
          </a:p>
        </p:txBody>
      </p:sp>
      <p:sp>
        <p:nvSpPr>
          <p:cNvPr id="70661" name="文本框 66623"/>
          <p:cNvSpPr txBox="1">
            <a:spLocks noChangeArrowheads="1"/>
          </p:cNvSpPr>
          <p:nvPr/>
        </p:nvSpPr>
        <p:spPr bwMode="auto">
          <a:xfrm>
            <a:off x="6877055" y="2708281"/>
            <a:ext cx="13849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endParaRPr kumimoji="0" lang="zh-CN" altLang="en-US" b="1">
              <a:latin typeface="Times New Roman" charset="0"/>
            </a:endParaRPr>
          </a:p>
        </p:txBody>
      </p:sp>
      <p:pic>
        <p:nvPicPr>
          <p:cNvPr id="70662" name="图片 66625" descr="MMj033633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33" y="4724410"/>
            <a:ext cx="15843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3" name="文本框 66626"/>
          <p:cNvSpPr txBox="1">
            <a:spLocks noChangeArrowheads="1"/>
          </p:cNvSpPr>
          <p:nvPr/>
        </p:nvSpPr>
        <p:spPr bwMode="auto">
          <a:xfrm>
            <a:off x="827096" y="188913"/>
            <a:ext cx="4465637" cy="561692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</a:rPr>
              <a:t>温带季风气候</a:t>
            </a:r>
          </a:p>
        </p:txBody>
      </p:sp>
      <p:sp>
        <p:nvSpPr>
          <p:cNvPr id="66628" name="文本框 66627"/>
          <p:cNvSpPr txBox="1">
            <a:spLocks noChangeArrowheads="1"/>
          </p:cNvSpPr>
          <p:nvPr/>
        </p:nvSpPr>
        <p:spPr bwMode="auto">
          <a:xfrm>
            <a:off x="5868195" y="1773249"/>
            <a:ext cx="2877890" cy="173124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rgbClr val="000000"/>
                </a:solidFill>
                <a:ea typeface="黑体" charset="0"/>
                <a:cs typeface="黑体" charset="0"/>
              </a:rPr>
              <a:t>气候</a:t>
            </a: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特征：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夏季高温多雨，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冬季寒冷干燥。</a:t>
            </a:r>
          </a:p>
        </p:txBody>
      </p:sp>
    </p:spTree>
    <p:extLst>
      <p:ext uri="{BB962C8B-B14F-4D97-AF65-F5344CB8AC3E}">
        <p14:creationId xmlns:p14="http://schemas.microsoft.com/office/powerpoint/2010/main" val="73534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8332"/>
            <a:ext cx="6473675" cy="4999668"/>
          </a:xfrm>
          <a:prstGeom prst="rect">
            <a:avLst/>
          </a:prstGeom>
        </p:spPr>
      </p:pic>
      <p:pic>
        <p:nvPicPr>
          <p:cNvPr id="82953" name="图片 82952" descr="a12862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75" y="1"/>
            <a:ext cx="4416125" cy="297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706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63489"/>
          <p:cNvSpPr>
            <a:spLocks noGrp="1" noChangeArrowheads="1"/>
          </p:cNvSpPr>
          <p:nvPr>
            <p:ph type="title"/>
          </p:nvPr>
        </p:nvSpPr>
        <p:spPr>
          <a:xfrm>
            <a:off x="3353502" y="115891"/>
            <a:ext cx="4419184" cy="576263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温带季风气候</a:t>
            </a:r>
            <a:endParaRPr lang="zh-CN" altLang="en-US" sz="3200" b="1" dirty="0">
              <a:solidFill>
                <a:srgbClr val="000000"/>
              </a:solidFill>
              <a:latin typeface="Arial" charset="0"/>
              <a:ea typeface="宋体" charset="0"/>
            </a:endParaRPr>
          </a:p>
        </p:txBody>
      </p:sp>
      <p:pic>
        <p:nvPicPr>
          <p:cNvPr id="69634" name="图片 63490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89" y="692154"/>
            <a:ext cx="8507943" cy="538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云形标注 63491"/>
          <p:cNvSpPr>
            <a:spLocks noChangeArrowheads="1"/>
          </p:cNvSpPr>
          <p:nvPr/>
        </p:nvSpPr>
        <p:spPr bwMode="auto">
          <a:xfrm>
            <a:off x="4487049" y="2213579"/>
            <a:ext cx="1944686" cy="1655763"/>
          </a:xfrm>
          <a:prstGeom prst="cloudCallout">
            <a:avLst>
              <a:gd name="adj1" fmla="val -61671"/>
              <a:gd name="adj2" fmla="val -6380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亚洲</a:t>
            </a: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东部</a:t>
            </a:r>
          </a:p>
        </p:txBody>
      </p:sp>
      <p:sp>
        <p:nvSpPr>
          <p:cNvPr id="63493" name="文本框 63492"/>
          <p:cNvSpPr txBox="1">
            <a:spLocks noChangeArrowheads="1"/>
          </p:cNvSpPr>
          <p:nvPr/>
        </p:nvSpPr>
        <p:spPr bwMode="auto">
          <a:xfrm>
            <a:off x="624900" y="6121277"/>
            <a:ext cx="954087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分布规律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: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北纬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35°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～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55°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的</a:t>
            </a:r>
            <a:r>
              <a:rPr kumimoji="0" lang="zh-CN" altLang="en-US" sz="3200" b="1" dirty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大陆东</a:t>
            </a:r>
            <a:r>
              <a:rPr kumimoji="0" lang="zh-CN" altLang="en-US" sz="3200" b="1" dirty="0" smtClean="0">
                <a:solidFill>
                  <a:srgbClr val="FF0000"/>
                </a:solidFill>
                <a:latin typeface="黑体" charset="0"/>
                <a:ea typeface="黑体" charset="0"/>
                <a:cs typeface="黑体" charset="0"/>
              </a:rPr>
              <a:t>岸</a:t>
            </a:r>
            <a:r>
              <a:rPr kumimoji="0" lang="zh-CN" altLang="en-US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地区</a:t>
            </a:r>
            <a:endParaRPr kumimoji="0" lang="zh-CN" altLang="en-US" sz="3200" b="1" dirty="0">
              <a:solidFill>
                <a:srgbClr val="000000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6" name="上弧形箭头 5">
            <a:hlinkClick r:id="rId3" action="ppaction://hlinksldjump"/>
          </p:cNvPr>
          <p:cNvSpPr/>
          <p:nvPr/>
        </p:nvSpPr>
        <p:spPr>
          <a:xfrm>
            <a:off x="8216403" y="6346380"/>
            <a:ext cx="673225" cy="336589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447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/>
      <p:bldP spid="6349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6053" y="2443133"/>
            <a:ext cx="4430948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亲爱的同学们：</a:t>
            </a:r>
          </a:p>
          <a:p>
            <a:r>
              <a:rPr lang="zh-CN" altLang="zh-CN" sz="2400" dirty="0"/>
              <a:t>你们好！我是来自</a:t>
            </a:r>
            <a:r>
              <a:rPr lang="zh-CN" altLang="zh-CN" sz="2400" b="1" dirty="0">
                <a:solidFill>
                  <a:srgbClr val="FF0000"/>
                </a:solidFill>
              </a:rPr>
              <a:t>俄罗斯</a:t>
            </a:r>
            <a:r>
              <a:rPr lang="zh-CN" altLang="zh-CN" sz="2400" dirty="0"/>
              <a:t>的大列巴！音译过来就是大面包的意思。我们香味浓郁，口味微酸，最大的特点就是储存时间长，制做我的原材料是黑麦，黑麦的生命力顽强，在</a:t>
            </a:r>
            <a:r>
              <a:rPr lang="zh-CN" altLang="zh-CN" sz="2400" b="1" dirty="0">
                <a:solidFill>
                  <a:srgbClr val="FF0000"/>
                </a:solidFill>
              </a:rPr>
              <a:t>干燥、寒冷</a:t>
            </a:r>
            <a:r>
              <a:rPr lang="zh-CN" altLang="zh-CN" sz="2400" dirty="0"/>
              <a:t>的气候下也能生长。俄罗斯所处的</a:t>
            </a:r>
            <a:r>
              <a:rPr lang="zh-CN" altLang="zh-CN" sz="2400" b="1" dirty="0">
                <a:solidFill>
                  <a:srgbClr val="FF0000"/>
                </a:solidFill>
              </a:rPr>
              <a:t>纬度较高，气候相对寒冷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温差大，</a:t>
            </a:r>
            <a:r>
              <a:rPr lang="zh-CN" altLang="zh-CN" sz="2400" dirty="0" smtClean="0"/>
              <a:t>正好适合黑</a:t>
            </a:r>
            <a:r>
              <a:rPr lang="zh-CN" altLang="zh-CN" sz="2400" dirty="0"/>
              <a:t>麦的生长。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001" y="2443133"/>
            <a:ext cx="3696999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12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组合 68609"/>
          <p:cNvGrpSpPr>
            <a:grpSpLocks/>
          </p:cNvGrpSpPr>
          <p:nvPr/>
        </p:nvGrpSpPr>
        <p:grpSpPr bwMode="auto">
          <a:xfrm>
            <a:off x="468318" y="765185"/>
            <a:ext cx="5897561" cy="5795963"/>
            <a:chOff x="288" y="480"/>
            <a:chExt cx="3715" cy="3651"/>
          </a:xfrm>
        </p:grpSpPr>
        <p:grpSp>
          <p:nvGrpSpPr>
            <p:cNvPr id="73762" name="组合 68610"/>
            <p:cNvGrpSpPr>
              <a:grpSpLocks/>
            </p:cNvGrpSpPr>
            <p:nvPr/>
          </p:nvGrpSpPr>
          <p:grpSpPr bwMode="auto">
            <a:xfrm>
              <a:off x="768" y="541"/>
              <a:ext cx="3235" cy="3411"/>
              <a:chOff x="768" y="541"/>
              <a:chExt cx="3235" cy="3411"/>
            </a:xfrm>
          </p:grpSpPr>
          <p:grpSp>
            <p:nvGrpSpPr>
              <p:cNvPr id="73777" name="组合 68611"/>
              <p:cNvGrpSpPr>
                <a:grpSpLocks/>
              </p:cNvGrpSpPr>
              <p:nvPr/>
            </p:nvGrpSpPr>
            <p:grpSpPr bwMode="auto">
              <a:xfrm>
                <a:off x="768" y="912"/>
                <a:ext cx="2160" cy="2928"/>
                <a:chOff x="1632" y="1056"/>
                <a:chExt cx="2112" cy="2064"/>
              </a:xfrm>
            </p:grpSpPr>
            <p:grpSp>
              <p:nvGrpSpPr>
                <p:cNvPr id="73786" name="组合 68612"/>
                <p:cNvGrpSpPr>
                  <a:grpSpLocks/>
                </p:cNvGrpSpPr>
                <p:nvPr/>
              </p:nvGrpSpPr>
              <p:grpSpPr bwMode="auto">
                <a:xfrm>
                  <a:off x="1632" y="1056"/>
                  <a:ext cx="2112" cy="2064"/>
                  <a:chOff x="1968" y="1104"/>
                  <a:chExt cx="2112" cy="2064"/>
                </a:xfrm>
              </p:grpSpPr>
              <p:sp useBgFill="1">
                <p:nvSpPr>
                  <p:cNvPr id="73789" name="矩形 68613"/>
                  <p:cNvSpPr>
                    <a:spLocks noChangeArrowheads="1"/>
                  </p:cNvSpPr>
                  <p:nvPr/>
                </p:nvSpPr>
                <p:spPr bwMode="auto">
                  <a:xfrm>
                    <a:off x="1968" y="1104"/>
                    <a:ext cx="2112" cy="2064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90" name="直接连接符 68614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2496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91" name="直接连接符 68615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824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92" name="直接连接符 68616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488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3787" name="直接连接符 68617"/>
                <p:cNvSpPr>
                  <a:spLocks noChangeShapeType="1"/>
                </p:cNvSpPr>
                <p:nvPr/>
              </p:nvSpPr>
              <p:spPr bwMode="auto">
                <a:xfrm>
                  <a:off x="1632" y="2112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788" name="直接连接符 68618"/>
                <p:cNvSpPr>
                  <a:spLocks noChangeShapeType="1"/>
                </p:cNvSpPr>
                <p:nvPr/>
              </p:nvSpPr>
              <p:spPr bwMode="auto">
                <a:xfrm>
                  <a:off x="1632" y="278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3778" name="文本框 68619"/>
              <p:cNvSpPr txBox="1">
                <a:spLocks noChangeArrowheads="1"/>
              </p:cNvSpPr>
              <p:nvPr/>
            </p:nvSpPr>
            <p:spPr bwMode="auto">
              <a:xfrm>
                <a:off x="2956" y="768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600</a:t>
                </a:r>
              </a:p>
            </p:txBody>
          </p:sp>
          <p:sp>
            <p:nvSpPr>
              <p:cNvPr id="73779" name="文本框 68620"/>
              <p:cNvSpPr txBox="1">
                <a:spLocks noChangeArrowheads="1"/>
              </p:cNvSpPr>
              <p:nvPr/>
            </p:nvSpPr>
            <p:spPr bwMode="auto">
              <a:xfrm>
                <a:off x="2956" y="130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500</a:t>
                </a:r>
              </a:p>
            </p:txBody>
          </p:sp>
          <p:sp>
            <p:nvSpPr>
              <p:cNvPr id="73780" name="文本框 68621"/>
              <p:cNvSpPr txBox="1">
                <a:spLocks noChangeArrowheads="1"/>
              </p:cNvSpPr>
              <p:nvPr/>
            </p:nvSpPr>
            <p:spPr bwMode="auto">
              <a:xfrm>
                <a:off x="2956" y="178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400</a:t>
                </a:r>
              </a:p>
            </p:txBody>
          </p:sp>
          <p:sp>
            <p:nvSpPr>
              <p:cNvPr id="73781" name="文本框 68622"/>
              <p:cNvSpPr txBox="1">
                <a:spLocks noChangeArrowheads="1"/>
              </p:cNvSpPr>
              <p:nvPr/>
            </p:nvSpPr>
            <p:spPr bwMode="auto">
              <a:xfrm>
                <a:off x="2956" y="226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300</a:t>
                </a:r>
              </a:p>
            </p:txBody>
          </p:sp>
          <p:sp>
            <p:nvSpPr>
              <p:cNvPr id="73782" name="文本框 68623"/>
              <p:cNvSpPr txBox="1">
                <a:spLocks noChangeArrowheads="1"/>
              </p:cNvSpPr>
              <p:nvPr/>
            </p:nvSpPr>
            <p:spPr bwMode="auto">
              <a:xfrm>
                <a:off x="2956" y="274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200</a:t>
                </a:r>
              </a:p>
            </p:txBody>
          </p:sp>
          <p:sp>
            <p:nvSpPr>
              <p:cNvPr id="73783" name="文本框 68624"/>
              <p:cNvSpPr txBox="1">
                <a:spLocks noChangeArrowheads="1"/>
              </p:cNvSpPr>
              <p:nvPr/>
            </p:nvSpPr>
            <p:spPr bwMode="auto">
              <a:xfrm>
                <a:off x="2956" y="3181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100</a:t>
                </a:r>
              </a:p>
            </p:txBody>
          </p:sp>
          <p:sp>
            <p:nvSpPr>
              <p:cNvPr id="73784" name="文本框 68625"/>
              <p:cNvSpPr txBox="1">
                <a:spLocks noChangeArrowheads="1"/>
              </p:cNvSpPr>
              <p:nvPr/>
            </p:nvSpPr>
            <p:spPr bwMode="auto">
              <a:xfrm>
                <a:off x="2976" y="3661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73785" name="文本框 68626"/>
              <p:cNvSpPr txBox="1">
                <a:spLocks noChangeArrowheads="1"/>
              </p:cNvSpPr>
              <p:nvPr/>
            </p:nvSpPr>
            <p:spPr bwMode="auto">
              <a:xfrm>
                <a:off x="2928" y="541"/>
                <a:ext cx="10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降水量</a:t>
                </a:r>
                <a:r>
                  <a:rPr kumimoji="0" lang="en-US" altLang="zh-CN" b="1">
                    <a:latin typeface="Times New Roman" charset="0"/>
                  </a:rPr>
                  <a:t>/mm</a:t>
                </a:r>
              </a:p>
            </p:txBody>
          </p:sp>
        </p:grpSp>
        <p:grpSp>
          <p:nvGrpSpPr>
            <p:cNvPr id="73763" name="组合 68627"/>
            <p:cNvGrpSpPr>
              <a:grpSpLocks/>
            </p:cNvGrpSpPr>
            <p:nvPr/>
          </p:nvGrpSpPr>
          <p:grpSpPr bwMode="auto">
            <a:xfrm>
              <a:off x="288" y="480"/>
              <a:ext cx="3000" cy="3651"/>
              <a:chOff x="288" y="480"/>
              <a:chExt cx="3000" cy="3651"/>
            </a:xfrm>
          </p:grpSpPr>
          <p:sp>
            <p:nvSpPr>
              <p:cNvPr id="73764" name="文本框 68628"/>
              <p:cNvSpPr txBox="1">
                <a:spLocks noChangeArrowheads="1"/>
              </p:cNvSpPr>
              <p:nvPr/>
            </p:nvSpPr>
            <p:spPr bwMode="auto">
              <a:xfrm>
                <a:off x="384" y="3648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-60</a:t>
                </a:r>
              </a:p>
            </p:txBody>
          </p:sp>
          <p:sp>
            <p:nvSpPr>
              <p:cNvPr id="73765" name="文本框 68629"/>
              <p:cNvSpPr txBox="1">
                <a:spLocks noChangeArrowheads="1"/>
              </p:cNvSpPr>
              <p:nvPr/>
            </p:nvSpPr>
            <p:spPr bwMode="auto">
              <a:xfrm>
                <a:off x="396" y="321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-45</a:t>
                </a:r>
              </a:p>
            </p:txBody>
          </p:sp>
          <p:sp>
            <p:nvSpPr>
              <p:cNvPr id="73766" name="文本框 68630"/>
              <p:cNvSpPr txBox="1">
                <a:spLocks noChangeArrowheads="1"/>
              </p:cNvSpPr>
              <p:nvPr/>
            </p:nvSpPr>
            <p:spPr bwMode="auto">
              <a:xfrm>
                <a:off x="384" y="225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-15</a:t>
                </a:r>
              </a:p>
            </p:txBody>
          </p:sp>
          <p:sp>
            <p:nvSpPr>
              <p:cNvPr id="73767" name="文本框 68631"/>
              <p:cNvSpPr txBox="1">
                <a:spLocks noChangeArrowheads="1"/>
              </p:cNvSpPr>
              <p:nvPr/>
            </p:nvSpPr>
            <p:spPr bwMode="auto">
              <a:xfrm>
                <a:off x="396" y="273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-30</a:t>
                </a:r>
              </a:p>
            </p:txBody>
          </p:sp>
          <p:sp>
            <p:nvSpPr>
              <p:cNvPr id="73768" name="文本框 68632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30</a:t>
                </a:r>
              </a:p>
            </p:txBody>
          </p:sp>
          <p:sp>
            <p:nvSpPr>
              <p:cNvPr id="73769" name="文本框 68633"/>
              <p:cNvSpPr txBox="1">
                <a:spLocks noChangeArrowheads="1"/>
              </p:cNvSpPr>
              <p:nvPr/>
            </p:nvSpPr>
            <p:spPr bwMode="auto">
              <a:xfrm>
                <a:off x="460" y="1344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15</a:t>
                </a:r>
              </a:p>
            </p:txBody>
          </p:sp>
          <p:sp>
            <p:nvSpPr>
              <p:cNvPr id="73770" name="文本框 68634"/>
              <p:cNvSpPr txBox="1">
                <a:spLocks noChangeArrowheads="1"/>
              </p:cNvSpPr>
              <p:nvPr/>
            </p:nvSpPr>
            <p:spPr bwMode="auto">
              <a:xfrm>
                <a:off x="556" y="1776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73771" name="文本框 68635"/>
              <p:cNvSpPr txBox="1">
                <a:spLocks noChangeArrowheads="1"/>
              </p:cNvSpPr>
              <p:nvPr/>
            </p:nvSpPr>
            <p:spPr bwMode="auto">
              <a:xfrm>
                <a:off x="748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</a:t>
                </a:r>
              </a:p>
            </p:txBody>
          </p:sp>
          <p:sp>
            <p:nvSpPr>
              <p:cNvPr id="73772" name="文本框 68636"/>
              <p:cNvSpPr txBox="1">
                <a:spLocks noChangeArrowheads="1"/>
              </p:cNvSpPr>
              <p:nvPr/>
            </p:nvSpPr>
            <p:spPr bwMode="auto">
              <a:xfrm>
                <a:off x="1296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4</a:t>
                </a:r>
              </a:p>
            </p:txBody>
          </p:sp>
          <p:sp>
            <p:nvSpPr>
              <p:cNvPr id="73773" name="文本框 68637"/>
              <p:cNvSpPr txBox="1">
                <a:spLocks noChangeArrowheads="1"/>
              </p:cNvSpPr>
              <p:nvPr/>
            </p:nvSpPr>
            <p:spPr bwMode="auto">
              <a:xfrm>
                <a:off x="1824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7</a:t>
                </a:r>
              </a:p>
            </p:txBody>
          </p:sp>
          <p:sp>
            <p:nvSpPr>
              <p:cNvPr id="73774" name="文本框 68638"/>
              <p:cNvSpPr txBox="1">
                <a:spLocks noChangeArrowheads="1"/>
              </p:cNvSpPr>
              <p:nvPr/>
            </p:nvSpPr>
            <p:spPr bwMode="auto">
              <a:xfrm>
                <a:off x="2304" y="384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10</a:t>
                </a:r>
              </a:p>
            </p:txBody>
          </p:sp>
          <p:sp>
            <p:nvSpPr>
              <p:cNvPr id="73775" name="文本框 68639"/>
              <p:cNvSpPr txBox="1">
                <a:spLocks noChangeArrowheads="1"/>
              </p:cNvSpPr>
              <p:nvPr/>
            </p:nvSpPr>
            <p:spPr bwMode="auto">
              <a:xfrm>
                <a:off x="2784" y="3840"/>
                <a:ext cx="50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月份</a:t>
                </a:r>
              </a:p>
            </p:txBody>
          </p:sp>
          <p:sp>
            <p:nvSpPr>
              <p:cNvPr id="73776" name="文本框 68640"/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75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气温</a:t>
                </a:r>
                <a:r>
                  <a:rPr kumimoji="0" lang="en-US" altLang="zh-CN" b="1">
                    <a:latin typeface="Times New Roman" charset="0"/>
                  </a:rPr>
                  <a:t>/℃</a:t>
                </a:r>
              </a:p>
            </p:txBody>
          </p:sp>
        </p:grpSp>
      </p:grpSp>
      <p:grpSp>
        <p:nvGrpSpPr>
          <p:cNvPr id="68642" name="组合 68641"/>
          <p:cNvGrpSpPr>
            <a:grpSpLocks/>
          </p:cNvGrpSpPr>
          <p:nvPr/>
        </p:nvGrpSpPr>
        <p:grpSpPr bwMode="auto">
          <a:xfrm>
            <a:off x="1258892" y="5514986"/>
            <a:ext cx="3392487" cy="581023"/>
            <a:chOff x="793" y="3475"/>
            <a:chExt cx="2137" cy="365"/>
          </a:xfrm>
        </p:grpSpPr>
        <p:sp>
          <p:nvSpPr>
            <p:cNvPr id="73750" name="矩形 68642"/>
            <p:cNvSpPr>
              <a:spLocks noChangeArrowheads="1"/>
            </p:cNvSpPr>
            <p:nvPr/>
          </p:nvSpPr>
          <p:spPr bwMode="auto">
            <a:xfrm>
              <a:off x="793" y="3702"/>
              <a:ext cx="141" cy="13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1" name="矩形 68643"/>
            <p:cNvSpPr>
              <a:spLocks noChangeArrowheads="1"/>
            </p:cNvSpPr>
            <p:nvPr/>
          </p:nvSpPr>
          <p:spPr bwMode="auto">
            <a:xfrm>
              <a:off x="975" y="3748"/>
              <a:ext cx="141" cy="9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2" name="矩形 68644"/>
            <p:cNvSpPr>
              <a:spLocks noChangeArrowheads="1"/>
            </p:cNvSpPr>
            <p:nvPr/>
          </p:nvSpPr>
          <p:spPr bwMode="auto">
            <a:xfrm>
              <a:off x="1156" y="3702"/>
              <a:ext cx="141" cy="13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3" name="矩形 68645"/>
            <p:cNvSpPr>
              <a:spLocks noChangeArrowheads="1"/>
            </p:cNvSpPr>
            <p:nvPr/>
          </p:nvSpPr>
          <p:spPr bwMode="auto">
            <a:xfrm>
              <a:off x="1338" y="3657"/>
              <a:ext cx="141" cy="17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4" name="矩形 68646"/>
            <p:cNvSpPr>
              <a:spLocks noChangeArrowheads="1"/>
            </p:cNvSpPr>
            <p:nvPr/>
          </p:nvSpPr>
          <p:spPr bwMode="auto">
            <a:xfrm>
              <a:off x="1519" y="3612"/>
              <a:ext cx="141" cy="22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5" name="矩形 68647"/>
            <p:cNvSpPr>
              <a:spLocks noChangeArrowheads="1"/>
            </p:cNvSpPr>
            <p:nvPr/>
          </p:nvSpPr>
          <p:spPr bwMode="auto">
            <a:xfrm>
              <a:off x="1701" y="3566"/>
              <a:ext cx="141" cy="27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6" name="矩形 68648"/>
            <p:cNvSpPr>
              <a:spLocks noChangeArrowheads="1"/>
            </p:cNvSpPr>
            <p:nvPr/>
          </p:nvSpPr>
          <p:spPr bwMode="auto">
            <a:xfrm>
              <a:off x="1882" y="3521"/>
              <a:ext cx="141" cy="31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7" name="矩形 68649"/>
            <p:cNvSpPr>
              <a:spLocks noChangeArrowheads="1"/>
            </p:cNvSpPr>
            <p:nvPr/>
          </p:nvSpPr>
          <p:spPr bwMode="auto">
            <a:xfrm>
              <a:off x="2064" y="3475"/>
              <a:ext cx="141" cy="363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8" name="矩形 68650"/>
            <p:cNvSpPr>
              <a:spLocks noChangeArrowheads="1"/>
            </p:cNvSpPr>
            <p:nvPr/>
          </p:nvSpPr>
          <p:spPr bwMode="auto">
            <a:xfrm>
              <a:off x="2245" y="3521"/>
              <a:ext cx="141" cy="31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59" name="矩形 68651"/>
            <p:cNvSpPr>
              <a:spLocks noChangeArrowheads="1"/>
            </p:cNvSpPr>
            <p:nvPr/>
          </p:nvSpPr>
          <p:spPr bwMode="auto">
            <a:xfrm>
              <a:off x="2426" y="3612"/>
              <a:ext cx="141" cy="22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60" name="矩形 68652"/>
            <p:cNvSpPr>
              <a:spLocks noChangeArrowheads="1"/>
            </p:cNvSpPr>
            <p:nvPr/>
          </p:nvSpPr>
          <p:spPr bwMode="auto">
            <a:xfrm>
              <a:off x="2789" y="3612"/>
              <a:ext cx="141" cy="22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61" name="矩形 68653"/>
            <p:cNvSpPr>
              <a:spLocks noChangeArrowheads="1"/>
            </p:cNvSpPr>
            <p:nvPr/>
          </p:nvSpPr>
          <p:spPr bwMode="auto">
            <a:xfrm>
              <a:off x="2608" y="3566"/>
              <a:ext cx="141" cy="27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3731" name="图片 68654" descr="MMj033633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72" y="4652974"/>
            <a:ext cx="15843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657" name="组合 68656"/>
          <p:cNvGrpSpPr>
            <a:grpSpLocks/>
          </p:cNvGrpSpPr>
          <p:nvPr/>
        </p:nvGrpSpPr>
        <p:grpSpPr bwMode="auto">
          <a:xfrm>
            <a:off x="1077916" y="1450986"/>
            <a:ext cx="3581401" cy="2265263"/>
            <a:chOff x="720" y="738"/>
            <a:chExt cx="2256" cy="1262"/>
          </a:xfrm>
        </p:grpSpPr>
        <p:grpSp>
          <p:nvGrpSpPr>
            <p:cNvPr id="73735" name="组合 68657"/>
            <p:cNvGrpSpPr>
              <a:grpSpLocks/>
            </p:cNvGrpSpPr>
            <p:nvPr/>
          </p:nvGrpSpPr>
          <p:grpSpPr bwMode="auto">
            <a:xfrm>
              <a:off x="720" y="738"/>
              <a:ext cx="2160" cy="1262"/>
              <a:chOff x="720" y="738"/>
              <a:chExt cx="2160" cy="1262"/>
            </a:xfrm>
          </p:grpSpPr>
          <p:sp>
            <p:nvSpPr>
              <p:cNvPr id="73743" name="文本框 68658"/>
              <p:cNvSpPr txBox="1">
                <a:spLocks noChangeArrowheads="1"/>
              </p:cNvSpPr>
              <p:nvPr/>
            </p:nvSpPr>
            <p:spPr bwMode="auto">
              <a:xfrm>
                <a:off x="1796" y="73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4" name="任意多边形 68659"/>
              <p:cNvSpPr>
                <a:spLocks noChangeArrowheads="1"/>
              </p:cNvSpPr>
              <p:nvPr/>
            </p:nvSpPr>
            <p:spPr bwMode="auto">
              <a:xfrm>
                <a:off x="827" y="960"/>
                <a:ext cx="2053" cy="894"/>
              </a:xfrm>
              <a:custGeom>
                <a:avLst/>
                <a:gdLst>
                  <a:gd name="T0" fmla="*/ 0 w 2053"/>
                  <a:gd name="T1" fmla="*/ 894 h 894"/>
                  <a:gd name="T2" fmla="*/ 157 w 2053"/>
                  <a:gd name="T3" fmla="*/ 820 h 894"/>
                  <a:gd name="T4" fmla="*/ 346 w 2053"/>
                  <a:gd name="T5" fmla="*/ 695 h 894"/>
                  <a:gd name="T6" fmla="*/ 503 w 2053"/>
                  <a:gd name="T7" fmla="*/ 538 h 894"/>
                  <a:gd name="T8" fmla="*/ 702 w 2053"/>
                  <a:gd name="T9" fmla="*/ 370 h 894"/>
                  <a:gd name="T10" fmla="*/ 880 w 2053"/>
                  <a:gd name="T11" fmla="*/ 182 h 894"/>
                  <a:gd name="T12" fmla="*/ 1069 w 2053"/>
                  <a:gd name="T13" fmla="*/ 24 h 894"/>
                  <a:gd name="T14" fmla="*/ 1278 w 2053"/>
                  <a:gd name="T15" fmla="*/ 35 h 894"/>
                  <a:gd name="T16" fmla="*/ 1477 w 2053"/>
                  <a:gd name="T17" fmla="*/ 171 h 894"/>
                  <a:gd name="T18" fmla="*/ 1655 w 2053"/>
                  <a:gd name="T19" fmla="*/ 370 h 894"/>
                  <a:gd name="T20" fmla="*/ 1864 w 2053"/>
                  <a:gd name="T21" fmla="*/ 559 h 894"/>
                  <a:gd name="T22" fmla="*/ 2053 w 2053"/>
                  <a:gd name="T23" fmla="*/ 789 h 89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53" h="894">
                    <a:moveTo>
                      <a:pt x="0" y="894"/>
                    </a:moveTo>
                    <a:cubicBezTo>
                      <a:pt x="26" y="882"/>
                      <a:pt x="99" y="853"/>
                      <a:pt x="157" y="820"/>
                    </a:cubicBezTo>
                    <a:cubicBezTo>
                      <a:pt x="215" y="787"/>
                      <a:pt x="288" y="742"/>
                      <a:pt x="346" y="695"/>
                    </a:cubicBezTo>
                    <a:cubicBezTo>
                      <a:pt x="404" y="648"/>
                      <a:pt x="444" y="592"/>
                      <a:pt x="503" y="538"/>
                    </a:cubicBezTo>
                    <a:cubicBezTo>
                      <a:pt x="562" y="484"/>
                      <a:pt x="639" y="429"/>
                      <a:pt x="702" y="370"/>
                    </a:cubicBezTo>
                    <a:cubicBezTo>
                      <a:pt x="765" y="311"/>
                      <a:pt x="819" y="240"/>
                      <a:pt x="880" y="182"/>
                    </a:cubicBezTo>
                    <a:cubicBezTo>
                      <a:pt x="941" y="124"/>
                      <a:pt x="1003" y="48"/>
                      <a:pt x="1069" y="24"/>
                    </a:cubicBezTo>
                    <a:cubicBezTo>
                      <a:pt x="1135" y="0"/>
                      <a:pt x="1210" y="10"/>
                      <a:pt x="1278" y="35"/>
                    </a:cubicBezTo>
                    <a:cubicBezTo>
                      <a:pt x="1350" y="27"/>
                      <a:pt x="1416" y="171"/>
                      <a:pt x="1477" y="171"/>
                    </a:cubicBezTo>
                    <a:cubicBezTo>
                      <a:pt x="1540" y="227"/>
                      <a:pt x="1591" y="305"/>
                      <a:pt x="1655" y="370"/>
                    </a:cubicBezTo>
                    <a:cubicBezTo>
                      <a:pt x="1719" y="435"/>
                      <a:pt x="1798" y="489"/>
                      <a:pt x="1864" y="559"/>
                    </a:cubicBezTo>
                    <a:cubicBezTo>
                      <a:pt x="1930" y="629"/>
                      <a:pt x="2014" y="741"/>
                      <a:pt x="2053" y="789"/>
                    </a:cubicBezTo>
                  </a:path>
                </a:pathLst>
              </a:cu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5" name="文本框 68660"/>
              <p:cNvSpPr txBox="1">
                <a:spLocks noChangeArrowheads="1"/>
              </p:cNvSpPr>
              <p:nvPr/>
            </p:nvSpPr>
            <p:spPr bwMode="auto">
              <a:xfrm>
                <a:off x="720" y="162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6" name="文本框 68661"/>
              <p:cNvSpPr txBox="1">
                <a:spLocks noChangeArrowheads="1"/>
              </p:cNvSpPr>
              <p:nvPr/>
            </p:nvSpPr>
            <p:spPr bwMode="auto">
              <a:xfrm>
                <a:off x="1058" y="141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7" name="文本框 68662"/>
              <p:cNvSpPr txBox="1">
                <a:spLocks noChangeArrowheads="1"/>
              </p:cNvSpPr>
              <p:nvPr/>
            </p:nvSpPr>
            <p:spPr bwMode="auto">
              <a:xfrm>
                <a:off x="1412" y="110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8" name="文本框 68663"/>
              <p:cNvSpPr txBox="1">
                <a:spLocks noChangeArrowheads="1"/>
              </p:cNvSpPr>
              <p:nvPr/>
            </p:nvSpPr>
            <p:spPr bwMode="auto">
              <a:xfrm>
                <a:off x="2180" y="86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9" name="文本框 68664"/>
              <p:cNvSpPr txBox="1">
                <a:spLocks noChangeArrowheads="1"/>
              </p:cNvSpPr>
              <p:nvPr/>
            </p:nvSpPr>
            <p:spPr bwMode="auto">
              <a:xfrm>
                <a:off x="2582" y="125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  <p:grpSp>
          <p:nvGrpSpPr>
            <p:cNvPr id="73736" name="组合 68665"/>
            <p:cNvGrpSpPr>
              <a:grpSpLocks/>
            </p:cNvGrpSpPr>
            <p:nvPr/>
          </p:nvGrpSpPr>
          <p:grpSpPr bwMode="auto">
            <a:xfrm>
              <a:off x="882" y="740"/>
              <a:ext cx="2094" cy="1166"/>
              <a:chOff x="882" y="740"/>
              <a:chExt cx="2094" cy="1166"/>
            </a:xfrm>
          </p:grpSpPr>
          <p:sp>
            <p:nvSpPr>
              <p:cNvPr id="73737" name="文本框 68666"/>
              <p:cNvSpPr txBox="1">
                <a:spLocks noChangeArrowheads="1"/>
              </p:cNvSpPr>
              <p:nvPr/>
            </p:nvSpPr>
            <p:spPr bwMode="auto">
              <a:xfrm>
                <a:off x="2774" y="148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38" name="文本框 68667"/>
              <p:cNvSpPr txBox="1">
                <a:spLocks noChangeArrowheads="1"/>
              </p:cNvSpPr>
              <p:nvPr/>
            </p:nvSpPr>
            <p:spPr bwMode="auto">
              <a:xfrm>
                <a:off x="882" y="152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39" name="文本框 68668"/>
              <p:cNvSpPr txBox="1">
                <a:spLocks noChangeArrowheads="1"/>
              </p:cNvSpPr>
              <p:nvPr/>
            </p:nvSpPr>
            <p:spPr bwMode="auto">
              <a:xfrm>
                <a:off x="1230" y="125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0" name="文本框 68669"/>
              <p:cNvSpPr txBox="1">
                <a:spLocks noChangeArrowheads="1"/>
              </p:cNvSpPr>
              <p:nvPr/>
            </p:nvSpPr>
            <p:spPr bwMode="auto">
              <a:xfrm>
                <a:off x="1594" y="91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1" name="文本框 68670"/>
              <p:cNvSpPr txBox="1">
                <a:spLocks noChangeArrowheads="1"/>
              </p:cNvSpPr>
              <p:nvPr/>
            </p:nvSpPr>
            <p:spPr bwMode="auto">
              <a:xfrm>
                <a:off x="1998" y="740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73742" name="文本框 68671"/>
              <p:cNvSpPr txBox="1">
                <a:spLocks noChangeArrowheads="1"/>
              </p:cNvSpPr>
              <p:nvPr/>
            </p:nvSpPr>
            <p:spPr bwMode="auto">
              <a:xfrm>
                <a:off x="2372" y="106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</p:grpSp>
      <p:sp>
        <p:nvSpPr>
          <p:cNvPr id="73733" name="文本框 68672"/>
          <p:cNvSpPr txBox="1">
            <a:spLocks noChangeArrowheads="1"/>
          </p:cNvSpPr>
          <p:nvPr/>
        </p:nvSpPr>
        <p:spPr bwMode="auto">
          <a:xfrm>
            <a:off x="827096" y="188913"/>
            <a:ext cx="4465637" cy="561692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</a:rPr>
              <a:t>温带大陆性气候</a:t>
            </a:r>
          </a:p>
        </p:txBody>
      </p:sp>
      <p:sp>
        <p:nvSpPr>
          <p:cNvPr id="68674" name="文本框 68673"/>
          <p:cNvSpPr txBox="1">
            <a:spLocks noChangeArrowheads="1"/>
          </p:cNvSpPr>
          <p:nvPr/>
        </p:nvSpPr>
        <p:spPr bwMode="auto">
          <a:xfrm>
            <a:off x="5724531" y="1989137"/>
            <a:ext cx="3005477" cy="152349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rgbClr val="000000"/>
                </a:solidFill>
                <a:ea typeface="黑体" charset="0"/>
                <a:cs typeface="黑体" charset="0"/>
              </a:rPr>
              <a:t>气候</a:t>
            </a: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特征：</a:t>
            </a:r>
          </a:p>
          <a:p>
            <a:pPr>
              <a:spcBef>
                <a:spcPct val="50000"/>
              </a:spcBef>
            </a:pP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 </a:t>
            </a:r>
            <a:r>
              <a:rPr kumimoji="0" lang="zh-CN" altLang="en-US" sz="2700" b="1" dirty="0" smtClean="0">
                <a:solidFill>
                  <a:srgbClr val="000000"/>
                </a:solidFill>
                <a:ea typeface="黑体" charset="0"/>
                <a:cs typeface="黑体" charset="0"/>
              </a:rPr>
              <a:t>冬冷夏热</a:t>
            </a: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，</a:t>
            </a:r>
            <a:r>
              <a:rPr kumimoji="0" lang="zh-CN" altLang="en-US" sz="2700" b="1" dirty="0" smtClean="0">
                <a:solidFill>
                  <a:srgbClr val="000000"/>
                </a:solidFill>
                <a:ea typeface="黑体" charset="0"/>
                <a:cs typeface="黑体" charset="0"/>
              </a:rPr>
              <a:t>温差大，降水较</a:t>
            </a:r>
            <a:r>
              <a:rPr kumimoji="0" lang="zh-CN" altLang="en-US" sz="2700" b="1" dirty="0">
                <a:solidFill>
                  <a:srgbClr val="000000"/>
                </a:solidFill>
                <a:ea typeface="黑体" charset="0"/>
                <a:cs typeface="黑体" charset="0"/>
              </a:rPr>
              <a:t>少。</a:t>
            </a:r>
          </a:p>
        </p:txBody>
      </p:sp>
    </p:spTree>
    <p:extLst>
      <p:ext uri="{BB962C8B-B14F-4D97-AF65-F5344CB8AC3E}">
        <p14:creationId xmlns:p14="http://schemas.microsoft.com/office/powerpoint/2010/main" val="129543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273" y="3112740"/>
            <a:ext cx="5867727" cy="3745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5707111" cy="380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3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6" name="图片 5135" descr="200599181111801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87625" cy="347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图片 5137" descr="2b259b19e62f8e76dab4bdd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625" y="3471334"/>
            <a:ext cx="4556377" cy="338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033298" y="3471334"/>
            <a:ext cx="243147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zh-CN" altLang="en-US" sz="3000" b="1" dirty="0" smtClean="0"/>
              <a:t>内蒙古夏季</a:t>
            </a:r>
            <a:endParaRPr kumimoji="1" lang="zh-CN" altLang="en-US" sz="30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25832" y="2936344"/>
            <a:ext cx="328237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zh-CN" altLang="en-US" sz="3000" b="1" dirty="0" smtClean="0"/>
              <a:t>塔里木盆地夏季</a:t>
            </a:r>
            <a:endParaRPr kumimoji="1" lang="zh-CN" altLang="en-US" sz="3000" b="1" dirty="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59146" y="5715851"/>
            <a:ext cx="2041634" cy="4847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700" b="1" dirty="0" smtClean="0">
                <a:solidFill>
                  <a:schemeClr val="tx2">
                    <a:lumMod val="75000"/>
                  </a:schemeClr>
                </a:solidFill>
                <a:ea typeface="黑体" charset="0"/>
                <a:cs typeface="黑体" charset="0"/>
              </a:rPr>
              <a:t>降水不一样</a:t>
            </a:r>
            <a:endParaRPr kumimoji="0" lang="zh-CN" altLang="en-US" sz="2700" b="1" dirty="0">
              <a:solidFill>
                <a:schemeClr val="tx2">
                  <a:lumMod val="75000"/>
                </a:schemeClr>
              </a:solidFill>
              <a:ea typeface="黑体" charset="0"/>
              <a:cs typeface="黑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19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标题 67585"/>
          <p:cNvSpPr>
            <a:spLocks noGrp="1" noChangeArrowheads="1"/>
          </p:cNvSpPr>
          <p:nvPr>
            <p:ph type="title"/>
          </p:nvPr>
        </p:nvSpPr>
        <p:spPr>
          <a:xfrm>
            <a:off x="2345658" y="67855"/>
            <a:ext cx="4719391" cy="576263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charset="0"/>
                <a:ea typeface="宋体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charset="0"/>
                <a:ea typeface="宋体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Arial" charset="0"/>
                <a:ea typeface="宋体" charset="0"/>
              </a:rPr>
              <a:t>温带大陆性气候</a:t>
            </a:r>
          </a:p>
        </p:txBody>
      </p:sp>
      <p:pic>
        <p:nvPicPr>
          <p:cNvPr id="72706" name="图片 67586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78" y="671449"/>
            <a:ext cx="8487050" cy="513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云形标注 67587"/>
          <p:cNvSpPr>
            <a:spLocks noChangeArrowheads="1"/>
          </p:cNvSpPr>
          <p:nvPr/>
        </p:nvSpPr>
        <p:spPr bwMode="auto">
          <a:xfrm>
            <a:off x="3635377" y="1628784"/>
            <a:ext cx="1944688" cy="1655763"/>
          </a:xfrm>
          <a:prstGeom prst="cloudCallout">
            <a:avLst>
              <a:gd name="adj1" fmla="val -61671"/>
              <a:gd name="adj2" fmla="val -63806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</a:rPr>
              <a:t>亚洲</a:t>
            </a:r>
          </a:p>
          <a:p>
            <a:pPr algn="ctr"/>
            <a:r>
              <a:rPr lang="zh-CN" altLang="en-US" sz="2800" b="1">
                <a:solidFill>
                  <a:srgbClr val="000000"/>
                </a:solidFill>
              </a:rPr>
              <a:t>内陆</a:t>
            </a:r>
          </a:p>
        </p:txBody>
      </p:sp>
      <p:sp>
        <p:nvSpPr>
          <p:cNvPr id="67589" name="文本框 67588"/>
          <p:cNvSpPr txBox="1">
            <a:spLocks noChangeArrowheads="1"/>
          </p:cNvSpPr>
          <p:nvPr/>
        </p:nvSpPr>
        <p:spPr bwMode="auto">
          <a:xfrm>
            <a:off x="920955" y="6021905"/>
            <a:ext cx="9540875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 </a:t>
            </a:r>
            <a:r>
              <a:rPr kumimoji="0" lang="zh-CN" altLang="en-US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分布规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律</a:t>
            </a:r>
            <a:r>
              <a:rPr kumimoji="0" lang="en-US" altLang="zh-CN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: </a:t>
            </a:r>
            <a:r>
              <a:rPr kumimoji="0" lang="zh-CN" altLang="en-US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内陆</a:t>
            </a:r>
            <a:r>
              <a:rPr kumimoji="0" lang="zh-CN" altLang="en-US" sz="3200" b="1" dirty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地区（亚洲分布最广）</a:t>
            </a:r>
          </a:p>
          <a:p>
            <a:pPr>
              <a:spcBef>
                <a:spcPct val="50000"/>
              </a:spcBef>
            </a:pPr>
            <a:r>
              <a:rPr kumimoji="0" lang="en-US" altLang="zh-CN" sz="3200" b="1" dirty="0" smtClean="0">
                <a:solidFill>
                  <a:srgbClr val="000000"/>
                </a:solidFill>
                <a:latin typeface="黑体" charset="0"/>
                <a:ea typeface="黑体" charset="0"/>
                <a:cs typeface="黑体" charset="0"/>
              </a:rPr>
              <a:t> </a:t>
            </a:r>
            <a:endParaRPr kumimoji="0" lang="zh-CN" altLang="en-US" sz="3200" b="1" dirty="0">
              <a:solidFill>
                <a:srgbClr val="000000"/>
              </a:solidFill>
              <a:latin typeface="黑体" charset="0"/>
              <a:ea typeface="黑体" charset="0"/>
              <a:cs typeface="黑体" charset="0"/>
            </a:endParaRPr>
          </a:p>
          <a:p>
            <a:pPr>
              <a:spcBef>
                <a:spcPct val="50000"/>
              </a:spcBef>
            </a:pPr>
            <a:endParaRPr kumimoji="0" lang="zh-CN" altLang="en-US" sz="3200" b="1" dirty="0">
              <a:solidFill>
                <a:srgbClr val="000000"/>
              </a:solidFill>
              <a:latin typeface="黑体" charset="0"/>
              <a:ea typeface="黑体" charset="0"/>
              <a:cs typeface="黑体" charset="0"/>
            </a:endParaRPr>
          </a:p>
        </p:txBody>
      </p:sp>
      <p:sp>
        <p:nvSpPr>
          <p:cNvPr id="6" name="框架 5"/>
          <p:cNvSpPr/>
          <p:nvPr/>
        </p:nvSpPr>
        <p:spPr>
          <a:xfrm>
            <a:off x="6196312" y="1018853"/>
            <a:ext cx="1235076" cy="85136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框架 6"/>
          <p:cNvSpPr/>
          <p:nvPr/>
        </p:nvSpPr>
        <p:spPr>
          <a:xfrm>
            <a:off x="7452321" y="4221941"/>
            <a:ext cx="638471" cy="558271"/>
          </a:xfrm>
          <a:prstGeom prst="fram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kumimoji="1"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上弧形箭头 7">
            <a:hlinkClick r:id="rId3" action="ppaction://hlinksldjump"/>
          </p:cNvPr>
          <p:cNvSpPr/>
          <p:nvPr/>
        </p:nvSpPr>
        <p:spPr>
          <a:xfrm>
            <a:off x="8201102" y="6303393"/>
            <a:ext cx="673225" cy="336589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613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18" y="1384299"/>
            <a:ext cx="8695265" cy="49997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53495" y="2440632"/>
            <a:ext cx="16384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a typeface="楷体_GB2312" pitchFamily="49" charset="-122"/>
                <a:sym typeface="+mn-ea"/>
              </a:rPr>
              <a:t>温带海洋性气候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18274" y="4387550"/>
            <a:ext cx="21652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a typeface="楷体_GB2312" pitchFamily="49" charset="-122"/>
                <a:sym typeface="+mn-ea"/>
              </a:rPr>
              <a:t>地中海气候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783516" y="3187254"/>
            <a:ext cx="18486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a typeface="楷体_GB2312" pitchFamily="49" charset="-122"/>
                <a:sym typeface="+mn-ea"/>
              </a:rPr>
              <a:t>温带大陆性气候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883746" y="2710200"/>
            <a:ext cx="16901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ea typeface="楷体_GB2312" pitchFamily="49" charset="-122"/>
                <a:sym typeface="+mn-ea"/>
              </a:rPr>
              <a:t>温带季风气候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805832" y="4602753"/>
            <a:ext cx="2108772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7030A0"/>
                </a:solidFill>
                <a:latin typeface="+mn-lt"/>
                <a:ea typeface="楷体_GB2312" pitchFamily="49" charset="-122"/>
                <a:sym typeface="+mn-ea"/>
              </a:rPr>
              <a:t>亚热带季风</a:t>
            </a:r>
            <a:r>
              <a:rPr lang="zh-CN" altLang="en-US" sz="2800" b="1" dirty="0" smtClean="0">
                <a:solidFill>
                  <a:srgbClr val="7030A0"/>
                </a:solidFill>
                <a:latin typeface="+mn-lt"/>
                <a:ea typeface="楷体_GB2312" pitchFamily="49" charset="-122"/>
                <a:sym typeface="+mn-ea"/>
              </a:rPr>
              <a:t>和湿润气候</a:t>
            </a:r>
            <a:endParaRPr lang="zh-CN" altLang="en-US" sz="2800" b="1" dirty="0">
              <a:solidFill>
                <a:srgbClr val="7030A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018" y="185845"/>
            <a:ext cx="83872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/>
              <a:t>假设</a:t>
            </a:r>
            <a:r>
              <a:rPr lang="zh-CN" altLang="zh-CN" sz="3200" b="1" dirty="0"/>
              <a:t>存在某理想大陆，将温带地区的气候类型按分布规律填入下表。</a:t>
            </a:r>
          </a:p>
        </p:txBody>
      </p:sp>
    </p:spTree>
    <p:extLst>
      <p:ext uri="{BB962C8B-B14F-4D97-AF65-F5344CB8AC3E}">
        <p14:creationId xmlns:p14="http://schemas.microsoft.com/office/powerpoint/2010/main" val="1105234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60672947617719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90500"/>
            <a:ext cx="9144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75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A_图片 4" descr="图片包含 户外, 天空, 雪花, 自然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57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1162534" y="2205357"/>
            <a:ext cx="7041833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第四节  世界的气候</a:t>
            </a:r>
            <a:endParaRPr lang="zh-CN" altLang="en-US" sz="45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0396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2" name="图片 21521" descr="搜狗截图_2012-04-12_16-10-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882" y="264723"/>
            <a:ext cx="7068565" cy="5467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79815" y="5732163"/>
            <a:ext cx="717434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kumimoji="1" lang="en-US" altLang="zh-CN" sz="2800" b="1" dirty="0" smtClean="0">
                <a:latin typeface="+mn-ea"/>
                <a:ea typeface="+mn-ea"/>
              </a:rPr>
              <a:t>1</a:t>
            </a:r>
            <a:r>
              <a:rPr kumimoji="1" lang="zh-CN" altLang="en-US" sz="2800" b="1" dirty="0" smtClean="0">
                <a:latin typeface="+mn-ea"/>
                <a:ea typeface="+mn-ea"/>
              </a:rPr>
              <a:t>、找一找有哪些气候类型？</a:t>
            </a:r>
            <a:endParaRPr kumimoji="1" lang="en-US" altLang="zh-CN" sz="2800" b="1" dirty="0" smtClean="0">
              <a:latin typeface="+mn-ea"/>
              <a:ea typeface="+mn-ea"/>
            </a:endParaRPr>
          </a:p>
          <a:p>
            <a:r>
              <a:rPr kumimoji="1" lang="zh-CN" altLang="zh-CN" sz="2800" b="1" dirty="0" smtClean="0">
                <a:latin typeface="+mn-ea"/>
                <a:ea typeface="+mn-ea"/>
              </a:rPr>
              <a:t>2</a:t>
            </a:r>
            <a:r>
              <a:rPr kumimoji="1" lang="zh-CN" altLang="en-US" sz="2800" b="1" dirty="0" smtClean="0">
                <a:latin typeface="+mn-ea"/>
                <a:ea typeface="+mn-ea"/>
              </a:rPr>
              <a:t>、热带、温带、寒带的气候类型有哪些？</a:t>
            </a:r>
            <a:endParaRPr kumimoji="1" lang="zh-CN" altLang="en-US" sz="28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74556" y="1171224"/>
            <a:ext cx="954107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找</a:t>
            </a:r>
            <a:endParaRPr lang="en-US" altLang="zh-CN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一</a:t>
            </a:r>
            <a:endParaRPr lang="en-US" altLang="zh-CN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找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Arc 9"/>
          <p:cNvSpPr>
            <a:spLocks noChangeArrowheads="1"/>
          </p:cNvSpPr>
          <p:nvPr/>
        </p:nvSpPr>
        <p:spPr bwMode="auto">
          <a:xfrm rot="16200000" flipH="1">
            <a:off x="3878774" y="-1704695"/>
            <a:ext cx="617537" cy="4661001"/>
          </a:xfrm>
          <a:custGeom>
            <a:avLst/>
            <a:gdLst>
              <a:gd name="T0" fmla="*/ 277148 w 21600"/>
              <a:gd name="T1" fmla="*/ -100 h 39074"/>
              <a:gd name="T2" fmla="*/ 617537 w 21600"/>
              <a:gd name="T3" fmla="*/ 1937764 h 39074"/>
              <a:gd name="T4" fmla="*/ 248644 w 21600"/>
              <a:gd name="T5" fmla="*/ 3922612 h 39074"/>
              <a:gd name="T6" fmla="*/ 277148 w 21600"/>
              <a:gd name="T7" fmla="*/ -100 h 39074"/>
              <a:gd name="T8" fmla="*/ 617537 w 21600"/>
              <a:gd name="T9" fmla="*/ 1937764 h 39074"/>
              <a:gd name="T10" fmla="*/ 248644 w 21600"/>
              <a:gd name="T11" fmla="*/ 3922612 h 39074"/>
              <a:gd name="T12" fmla="*/ 0 w 21600"/>
              <a:gd name="T13" fmla="*/ 1937764 h 39074"/>
              <a:gd name="T14" fmla="*/ 277148 w 21600"/>
              <a:gd name="T15" fmla="*/ -100 h 390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39074" fill="none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</a:path>
              <a:path w="21600" h="39074" stroke="0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  <a:lnTo>
                  <a:pt x="0" y="19302"/>
                </a:lnTo>
                <a:lnTo>
                  <a:pt x="9694" y="-1"/>
                </a:lnTo>
                <a:close/>
              </a:path>
            </a:pathLst>
          </a:custGeom>
          <a:noFill/>
          <a:ln w="38100">
            <a:solidFill>
              <a:srgbClr val="FF0000">
                <a:alpha val="96861"/>
              </a:srgb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Arc 9"/>
          <p:cNvSpPr>
            <a:spLocks noChangeArrowheads="1"/>
          </p:cNvSpPr>
          <p:nvPr/>
        </p:nvSpPr>
        <p:spPr bwMode="auto">
          <a:xfrm rot="5400000" flipH="1">
            <a:off x="3977935" y="2748064"/>
            <a:ext cx="158496" cy="3605865"/>
          </a:xfrm>
          <a:custGeom>
            <a:avLst/>
            <a:gdLst>
              <a:gd name="T0" fmla="*/ 277148 w 21600"/>
              <a:gd name="T1" fmla="*/ -100 h 39074"/>
              <a:gd name="T2" fmla="*/ 617537 w 21600"/>
              <a:gd name="T3" fmla="*/ 1937764 h 39074"/>
              <a:gd name="T4" fmla="*/ 248644 w 21600"/>
              <a:gd name="T5" fmla="*/ 3922612 h 39074"/>
              <a:gd name="T6" fmla="*/ 277148 w 21600"/>
              <a:gd name="T7" fmla="*/ -100 h 39074"/>
              <a:gd name="T8" fmla="*/ 617537 w 21600"/>
              <a:gd name="T9" fmla="*/ 1937764 h 39074"/>
              <a:gd name="T10" fmla="*/ 248644 w 21600"/>
              <a:gd name="T11" fmla="*/ 3922612 h 39074"/>
              <a:gd name="T12" fmla="*/ 0 w 21600"/>
              <a:gd name="T13" fmla="*/ 1937764 h 39074"/>
              <a:gd name="T14" fmla="*/ 277148 w 21600"/>
              <a:gd name="T15" fmla="*/ -100 h 390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39074" fill="none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</a:path>
              <a:path w="21600" h="39074" stroke="0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  <a:lnTo>
                  <a:pt x="0" y="19302"/>
                </a:lnTo>
                <a:lnTo>
                  <a:pt x="9694" y="-1"/>
                </a:lnTo>
                <a:close/>
              </a:path>
            </a:pathLst>
          </a:custGeom>
          <a:noFill/>
          <a:ln w="38100">
            <a:solidFill>
              <a:srgbClr val="FF0000">
                <a:alpha val="96861"/>
              </a:srgb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Arc 9"/>
          <p:cNvSpPr>
            <a:spLocks noChangeArrowheads="1"/>
          </p:cNvSpPr>
          <p:nvPr/>
        </p:nvSpPr>
        <p:spPr bwMode="auto">
          <a:xfrm rot="16200000" flipH="1">
            <a:off x="3794317" y="-1361419"/>
            <a:ext cx="617537" cy="6512973"/>
          </a:xfrm>
          <a:custGeom>
            <a:avLst/>
            <a:gdLst>
              <a:gd name="T0" fmla="*/ 277148 w 21600"/>
              <a:gd name="T1" fmla="*/ -100 h 39074"/>
              <a:gd name="T2" fmla="*/ 617537 w 21600"/>
              <a:gd name="T3" fmla="*/ 1937764 h 39074"/>
              <a:gd name="T4" fmla="*/ 248644 w 21600"/>
              <a:gd name="T5" fmla="*/ 3922612 h 39074"/>
              <a:gd name="T6" fmla="*/ 277148 w 21600"/>
              <a:gd name="T7" fmla="*/ -100 h 39074"/>
              <a:gd name="T8" fmla="*/ 617537 w 21600"/>
              <a:gd name="T9" fmla="*/ 1937764 h 39074"/>
              <a:gd name="T10" fmla="*/ 248644 w 21600"/>
              <a:gd name="T11" fmla="*/ 3922612 h 39074"/>
              <a:gd name="T12" fmla="*/ 0 w 21600"/>
              <a:gd name="T13" fmla="*/ 1937764 h 39074"/>
              <a:gd name="T14" fmla="*/ 277148 w 21600"/>
              <a:gd name="T15" fmla="*/ -100 h 390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39074" fill="none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</a:path>
              <a:path w="21600" h="39074" stroke="0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  <a:lnTo>
                  <a:pt x="0" y="19302"/>
                </a:lnTo>
                <a:lnTo>
                  <a:pt x="9694" y="-1"/>
                </a:lnTo>
                <a:close/>
              </a:path>
            </a:pathLst>
          </a:custGeom>
          <a:noFill/>
          <a:ln w="38100">
            <a:solidFill>
              <a:srgbClr val="FF0000">
                <a:alpha val="96861"/>
              </a:srgb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Arc 9"/>
          <p:cNvSpPr>
            <a:spLocks noChangeArrowheads="1"/>
          </p:cNvSpPr>
          <p:nvPr/>
        </p:nvSpPr>
        <p:spPr bwMode="auto">
          <a:xfrm rot="5400000" flipH="1">
            <a:off x="3794317" y="336231"/>
            <a:ext cx="617537" cy="6512973"/>
          </a:xfrm>
          <a:custGeom>
            <a:avLst/>
            <a:gdLst>
              <a:gd name="T0" fmla="*/ 277148 w 21600"/>
              <a:gd name="T1" fmla="*/ -100 h 39074"/>
              <a:gd name="T2" fmla="*/ 617537 w 21600"/>
              <a:gd name="T3" fmla="*/ 1937764 h 39074"/>
              <a:gd name="T4" fmla="*/ 248644 w 21600"/>
              <a:gd name="T5" fmla="*/ 3922612 h 39074"/>
              <a:gd name="T6" fmla="*/ 277148 w 21600"/>
              <a:gd name="T7" fmla="*/ -100 h 39074"/>
              <a:gd name="T8" fmla="*/ 617537 w 21600"/>
              <a:gd name="T9" fmla="*/ 1937764 h 39074"/>
              <a:gd name="T10" fmla="*/ 248644 w 21600"/>
              <a:gd name="T11" fmla="*/ 3922612 h 39074"/>
              <a:gd name="T12" fmla="*/ 0 w 21600"/>
              <a:gd name="T13" fmla="*/ 1937764 h 39074"/>
              <a:gd name="T14" fmla="*/ 277148 w 21600"/>
              <a:gd name="T15" fmla="*/ -100 h 3907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39074" fill="none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</a:path>
              <a:path w="21600" h="39074" stroke="0">
                <a:moveTo>
                  <a:pt x="9694" y="-1"/>
                </a:moveTo>
                <a:cubicBezTo>
                  <a:pt x="16993" y="3665"/>
                  <a:pt x="21600" y="11134"/>
                  <a:pt x="21600" y="19302"/>
                </a:cubicBezTo>
                <a:cubicBezTo>
                  <a:pt x="21600" y="27867"/>
                  <a:pt x="16538" y="35624"/>
                  <a:pt x="8697" y="39073"/>
                </a:cubicBezTo>
                <a:lnTo>
                  <a:pt x="0" y="19302"/>
                </a:lnTo>
                <a:lnTo>
                  <a:pt x="9694" y="-1"/>
                </a:lnTo>
                <a:close/>
              </a:path>
            </a:pathLst>
          </a:custGeom>
          <a:noFill/>
          <a:ln w="38100">
            <a:solidFill>
              <a:srgbClr val="FF0000">
                <a:alpha val="96861"/>
              </a:srgb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0453" y="2386721"/>
            <a:ext cx="977309" cy="461665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热带</a:t>
            </a:r>
            <a:endParaRPr kumimoji="1"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5508" y="185832"/>
            <a:ext cx="1424770" cy="461665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北寒带</a:t>
            </a:r>
            <a:endParaRPr kumimoji="1"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6599" y="3901486"/>
            <a:ext cx="1166589" cy="461665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南温带</a:t>
            </a:r>
            <a:endParaRPr kumimoji="1"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17312" y="4471748"/>
            <a:ext cx="1332966" cy="461665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南寒带</a:t>
            </a:r>
            <a:endParaRPr kumimoji="1"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453" y="1018135"/>
            <a:ext cx="1563797" cy="461665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北温带</a:t>
            </a:r>
            <a:endParaRPr kumimoji="1" lang="zh-CN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1945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0" animBg="1"/>
      <p:bldP spid="7" grpId="1" animBg="1"/>
      <p:bldP spid="8" grpId="0" animBg="1"/>
      <p:bldP spid="9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15" name="表格 23614"/>
          <p:cNvGraphicFramePr/>
          <p:nvPr>
            <p:extLst>
              <p:ext uri="{D42A27DB-BD31-4B8C-83A1-F6EECF244321}">
                <p14:modId xmlns:p14="http://schemas.microsoft.com/office/powerpoint/2010/main" val="1320499064"/>
              </p:ext>
            </p:extLst>
          </p:nvPr>
        </p:nvGraphicFramePr>
        <p:xfrm>
          <a:off x="178652" y="1103038"/>
          <a:ext cx="8858244" cy="5644041"/>
        </p:xfrm>
        <a:graphic>
          <a:graphicData uri="http://schemas.openxmlformats.org/drawingml/2006/table">
            <a:tbl>
              <a:tblPr/>
              <a:tblGrid>
                <a:gridCol w="2050437"/>
                <a:gridCol w="6807807"/>
              </a:tblGrid>
              <a:tr h="98336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rgbClr val="006699"/>
                          </a:solidFill>
                          <a:ea typeface="楷体_GB2312" pitchFamily="49" charset="-122"/>
                        </a:rPr>
                        <a:t>分布地区</a:t>
                      </a:r>
                    </a:p>
                  </a:txBody>
                  <a:tcPr marL="67500" marR="67500" marT="46800" marB="4680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rgbClr val="006699"/>
                          </a:solidFill>
                          <a:ea typeface="楷体_GB2312" pitchFamily="49" charset="-122"/>
                        </a:rPr>
                        <a:t>气候类型</a:t>
                      </a:r>
                    </a:p>
                  </a:txBody>
                  <a:tcPr marL="67500" marR="67500" marT="46800" marB="4680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58913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rgbClr val="006699"/>
                          </a:solidFill>
                          <a:ea typeface="楷体_GB2312" pitchFamily="49" charset="-122"/>
                        </a:rPr>
                        <a:t>热带</a:t>
                      </a:r>
                    </a:p>
                  </a:txBody>
                  <a:tcPr marL="67500" marR="67500" marT="46800" marB="4680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800" b="1" dirty="0">
                        <a:solidFill>
                          <a:srgbClr val="7030A0"/>
                        </a:solidFill>
                        <a:ea typeface="楷体_GB2312" pitchFamily="49" charset="-122"/>
                      </a:endParaRPr>
                    </a:p>
                  </a:txBody>
                  <a:tcPr marL="67500" marR="67500" marT="46800" marB="4680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0571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rgbClr val="006699"/>
                          </a:solidFill>
                          <a:ea typeface="楷体_GB2312" pitchFamily="49" charset="-122"/>
                        </a:rPr>
                        <a:t>温带</a:t>
                      </a:r>
                    </a:p>
                  </a:txBody>
                  <a:tcPr marL="67500" marR="67500" marT="46800" marB="4680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800" b="1" dirty="0">
                        <a:solidFill>
                          <a:srgbClr val="7030A0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67500" marR="67500" marT="46800" marB="4680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96582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solidFill>
                            <a:srgbClr val="006699"/>
                          </a:solidFill>
                          <a:ea typeface="楷体_GB2312" pitchFamily="49" charset="-122"/>
                        </a:rPr>
                        <a:t>寒带</a:t>
                      </a:r>
                    </a:p>
                  </a:txBody>
                  <a:tcPr marL="67500" marR="67500" marT="46800" marB="46800" anchor="ctr">
                    <a:lnL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4800" b="1" dirty="0">
                        <a:solidFill>
                          <a:srgbClr val="7030A0"/>
                        </a:solidFill>
                        <a:ea typeface="楷体_GB2312" pitchFamily="49" charset="-122"/>
                      </a:endParaRPr>
                    </a:p>
                  </a:txBody>
                  <a:tcPr marL="67500" marR="67500" marT="46800" marB="4680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6672" y="188385"/>
            <a:ext cx="9097328" cy="684803"/>
          </a:xfrm>
          <a:prstGeom prst="rect">
            <a:avLst/>
          </a:prstGeom>
          <a:gradFill rotWithShape="1">
            <a:gsLst>
              <a:gs pos="20000">
                <a:schemeClr val="accent1">
                  <a:lumMod val="5000"/>
                  <a:lumOff val="95000"/>
                </a:schemeClr>
              </a:gs>
              <a:gs pos="72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</a:rPr>
              <a:t>热带、温带和寒带气候分布：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2230" y="2287903"/>
            <a:ext cx="6523347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热带雨林气候、热带草原气候、</a:t>
            </a:r>
            <a:endParaRPr lang="zh-CN" altLang="en-US" sz="3200" b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热带沙漠气候、热带季风气候。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2592230" y="3971299"/>
            <a:ext cx="6080761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7030A0"/>
                </a:solidFill>
                <a:latin typeface="+mn-lt"/>
                <a:ea typeface="楷体_GB2312" pitchFamily="49" charset="-122"/>
                <a:sym typeface="+mn-ea"/>
              </a:rPr>
              <a:t>亚热带季风和季风性湿润气候、地中海气候、温带季风气候、温带大陆性气候、温带海洋性气候。</a:t>
            </a:r>
            <a:endParaRPr lang="zh-CN" altLang="en-US" sz="3200" b="1" dirty="0">
              <a:solidFill>
                <a:srgbClr val="7030A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2230" y="5996700"/>
            <a:ext cx="534638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ea typeface="楷体_GB2312" pitchFamily="49" charset="-122"/>
                <a:sym typeface="+mn-ea"/>
              </a:rPr>
              <a:t>寒带气候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401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2" name="图片 21521" descr="搜狗截图_2012-04-12_16-10-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240" y="1269859"/>
            <a:ext cx="7166250" cy="54160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06947" y="402973"/>
            <a:ext cx="7904728" cy="707886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探究</a:t>
            </a:r>
            <a:r>
              <a:rPr lang="zh-CN" altLang="en-US" sz="4000" b="1" cap="none" spc="0" dirty="0" smtClean="0">
                <a:ln w="12700">
                  <a:solidFill>
                    <a:srgbClr val="C0504D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温带地区</a:t>
            </a:r>
            <a:r>
              <a:rPr lang="zh-CN" alt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气候</a:t>
            </a:r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特点</a:t>
            </a:r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和</a:t>
            </a:r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分布</a:t>
            </a:r>
            <a:r>
              <a:rPr lang="zh-CN" alt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位置</a:t>
            </a:r>
            <a:endParaRPr lang="zh-CN" alt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591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60417"/>
          <p:cNvGrpSpPr>
            <a:grpSpLocks/>
          </p:cNvGrpSpPr>
          <p:nvPr/>
        </p:nvGrpSpPr>
        <p:grpSpPr bwMode="auto">
          <a:xfrm>
            <a:off x="457203" y="762006"/>
            <a:ext cx="5897565" cy="5795963"/>
            <a:chOff x="288" y="480"/>
            <a:chExt cx="3715" cy="3651"/>
          </a:xfrm>
        </p:grpSpPr>
        <p:grpSp>
          <p:nvGrpSpPr>
            <p:cNvPr id="59425" name="组合 60418"/>
            <p:cNvGrpSpPr>
              <a:grpSpLocks/>
            </p:cNvGrpSpPr>
            <p:nvPr/>
          </p:nvGrpSpPr>
          <p:grpSpPr bwMode="auto">
            <a:xfrm>
              <a:off x="768" y="541"/>
              <a:ext cx="3235" cy="3411"/>
              <a:chOff x="768" y="541"/>
              <a:chExt cx="3235" cy="3411"/>
            </a:xfrm>
          </p:grpSpPr>
          <p:grpSp>
            <p:nvGrpSpPr>
              <p:cNvPr id="59440" name="组合 60419"/>
              <p:cNvGrpSpPr>
                <a:grpSpLocks/>
              </p:cNvGrpSpPr>
              <p:nvPr/>
            </p:nvGrpSpPr>
            <p:grpSpPr bwMode="auto">
              <a:xfrm>
                <a:off x="768" y="912"/>
                <a:ext cx="2160" cy="2928"/>
                <a:chOff x="1632" y="1056"/>
                <a:chExt cx="2112" cy="2064"/>
              </a:xfrm>
            </p:grpSpPr>
            <p:grpSp>
              <p:nvGrpSpPr>
                <p:cNvPr id="59449" name="组合 60420"/>
                <p:cNvGrpSpPr>
                  <a:grpSpLocks/>
                </p:cNvGrpSpPr>
                <p:nvPr/>
              </p:nvGrpSpPr>
              <p:grpSpPr bwMode="auto">
                <a:xfrm>
                  <a:off x="1632" y="1056"/>
                  <a:ext cx="2112" cy="2064"/>
                  <a:chOff x="1968" y="1104"/>
                  <a:chExt cx="2112" cy="2064"/>
                </a:xfrm>
              </p:grpSpPr>
              <p:sp useBgFill="1">
                <p:nvSpPr>
                  <p:cNvPr id="59452" name="矩形 60421"/>
                  <p:cNvSpPr>
                    <a:spLocks noChangeArrowheads="1"/>
                  </p:cNvSpPr>
                  <p:nvPr/>
                </p:nvSpPr>
                <p:spPr bwMode="auto">
                  <a:xfrm>
                    <a:off x="1968" y="1104"/>
                    <a:ext cx="2112" cy="2064"/>
                  </a:xfrm>
                  <a:prstGeom prst="rect">
                    <a:avLst/>
                  </a:prstGeom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3" name="直接连接符 60422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2496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4" name="直接连接符 60423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824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55" name="直接连接符 60424"/>
                  <p:cNvSpPr>
                    <a:spLocks noChangeShapeType="1"/>
                  </p:cNvSpPr>
                  <p:nvPr/>
                </p:nvSpPr>
                <p:spPr bwMode="auto">
                  <a:xfrm>
                    <a:off x="1968" y="1488"/>
                    <a:ext cx="211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9450" name="直接连接符 60425"/>
                <p:cNvSpPr>
                  <a:spLocks noChangeShapeType="1"/>
                </p:cNvSpPr>
                <p:nvPr/>
              </p:nvSpPr>
              <p:spPr bwMode="auto">
                <a:xfrm>
                  <a:off x="1632" y="2112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9451" name="直接连接符 60426"/>
                <p:cNvSpPr>
                  <a:spLocks noChangeShapeType="1"/>
                </p:cNvSpPr>
                <p:nvPr/>
              </p:nvSpPr>
              <p:spPr bwMode="auto">
                <a:xfrm>
                  <a:off x="1632" y="2784"/>
                  <a:ext cx="21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9441" name="文本框 60427"/>
              <p:cNvSpPr txBox="1">
                <a:spLocks noChangeArrowheads="1"/>
              </p:cNvSpPr>
              <p:nvPr/>
            </p:nvSpPr>
            <p:spPr bwMode="auto">
              <a:xfrm>
                <a:off x="2956" y="768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600</a:t>
                </a:r>
              </a:p>
            </p:txBody>
          </p:sp>
          <p:sp>
            <p:nvSpPr>
              <p:cNvPr id="59442" name="文本框 60428"/>
              <p:cNvSpPr txBox="1">
                <a:spLocks noChangeArrowheads="1"/>
              </p:cNvSpPr>
              <p:nvPr/>
            </p:nvSpPr>
            <p:spPr bwMode="auto">
              <a:xfrm>
                <a:off x="2956" y="130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500</a:t>
                </a:r>
              </a:p>
            </p:txBody>
          </p:sp>
          <p:sp>
            <p:nvSpPr>
              <p:cNvPr id="59443" name="文本框 60429"/>
              <p:cNvSpPr txBox="1">
                <a:spLocks noChangeArrowheads="1"/>
              </p:cNvSpPr>
              <p:nvPr/>
            </p:nvSpPr>
            <p:spPr bwMode="auto">
              <a:xfrm>
                <a:off x="2956" y="178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400</a:t>
                </a:r>
              </a:p>
            </p:txBody>
          </p:sp>
          <p:sp>
            <p:nvSpPr>
              <p:cNvPr id="59444" name="文本框 60430"/>
              <p:cNvSpPr txBox="1">
                <a:spLocks noChangeArrowheads="1"/>
              </p:cNvSpPr>
              <p:nvPr/>
            </p:nvSpPr>
            <p:spPr bwMode="auto">
              <a:xfrm>
                <a:off x="2956" y="226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300</a:t>
                </a:r>
              </a:p>
            </p:txBody>
          </p:sp>
          <p:sp>
            <p:nvSpPr>
              <p:cNvPr id="59445" name="文本框 60431"/>
              <p:cNvSpPr txBox="1">
                <a:spLocks noChangeArrowheads="1"/>
              </p:cNvSpPr>
              <p:nvPr/>
            </p:nvSpPr>
            <p:spPr bwMode="auto">
              <a:xfrm>
                <a:off x="2956" y="2749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200</a:t>
                </a:r>
              </a:p>
            </p:txBody>
          </p:sp>
          <p:sp>
            <p:nvSpPr>
              <p:cNvPr id="59446" name="文本框 60432"/>
              <p:cNvSpPr txBox="1">
                <a:spLocks noChangeArrowheads="1"/>
              </p:cNvSpPr>
              <p:nvPr/>
            </p:nvSpPr>
            <p:spPr bwMode="auto">
              <a:xfrm>
                <a:off x="2956" y="3181"/>
                <a:ext cx="40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100</a:t>
                </a:r>
              </a:p>
            </p:txBody>
          </p:sp>
          <p:sp>
            <p:nvSpPr>
              <p:cNvPr id="59447" name="文本框 60433"/>
              <p:cNvSpPr txBox="1">
                <a:spLocks noChangeArrowheads="1"/>
              </p:cNvSpPr>
              <p:nvPr/>
            </p:nvSpPr>
            <p:spPr bwMode="auto">
              <a:xfrm>
                <a:off x="2976" y="3661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b="1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59448" name="文本框 60434"/>
              <p:cNvSpPr txBox="1">
                <a:spLocks noChangeArrowheads="1"/>
              </p:cNvSpPr>
              <p:nvPr/>
            </p:nvSpPr>
            <p:spPr bwMode="auto">
              <a:xfrm>
                <a:off x="2928" y="541"/>
                <a:ext cx="10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降水量</a:t>
                </a:r>
                <a:r>
                  <a:rPr kumimoji="0" lang="en-US" altLang="zh-CN" b="1">
                    <a:latin typeface="Times New Roman" charset="0"/>
                  </a:rPr>
                  <a:t>/mm</a:t>
                </a:r>
              </a:p>
            </p:txBody>
          </p:sp>
        </p:grpSp>
        <p:grpSp>
          <p:nvGrpSpPr>
            <p:cNvPr id="59426" name="组合 60435"/>
            <p:cNvGrpSpPr>
              <a:grpSpLocks/>
            </p:cNvGrpSpPr>
            <p:nvPr/>
          </p:nvGrpSpPr>
          <p:grpSpPr bwMode="auto">
            <a:xfrm>
              <a:off x="288" y="480"/>
              <a:ext cx="3000" cy="3651"/>
              <a:chOff x="288" y="480"/>
              <a:chExt cx="3000" cy="3651"/>
            </a:xfrm>
          </p:grpSpPr>
          <p:sp>
            <p:nvSpPr>
              <p:cNvPr id="59427" name="文本框 60436"/>
              <p:cNvSpPr txBox="1">
                <a:spLocks noChangeArrowheads="1"/>
              </p:cNvSpPr>
              <p:nvPr/>
            </p:nvSpPr>
            <p:spPr bwMode="auto">
              <a:xfrm>
                <a:off x="384" y="3648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-60</a:t>
                </a:r>
              </a:p>
            </p:txBody>
          </p:sp>
          <p:sp>
            <p:nvSpPr>
              <p:cNvPr id="59428" name="文本框 60437"/>
              <p:cNvSpPr txBox="1">
                <a:spLocks noChangeArrowheads="1"/>
              </p:cNvSpPr>
              <p:nvPr/>
            </p:nvSpPr>
            <p:spPr bwMode="auto">
              <a:xfrm>
                <a:off x="396" y="321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-45</a:t>
                </a:r>
              </a:p>
            </p:txBody>
          </p:sp>
          <p:sp>
            <p:nvSpPr>
              <p:cNvPr id="59429" name="文本框 60438"/>
              <p:cNvSpPr txBox="1">
                <a:spLocks noChangeArrowheads="1"/>
              </p:cNvSpPr>
              <p:nvPr/>
            </p:nvSpPr>
            <p:spPr bwMode="auto">
              <a:xfrm>
                <a:off x="384" y="225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-15</a:t>
                </a:r>
              </a:p>
            </p:txBody>
          </p:sp>
          <p:sp>
            <p:nvSpPr>
              <p:cNvPr id="59430" name="文本框 60439"/>
              <p:cNvSpPr txBox="1">
                <a:spLocks noChangeArrowheads="1"/>
              </p:cNvSpPr>
              <p:nvPr/>
            </p:nvSpPr>
            <p:spPr bwMode="auto">
              <a:xfrm>
                <a:off x="396" y="2736"/>
                <a:ext cx="37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-30</a:t>
                </a:r>
              </a:p>
            </p:txBody>
          </p:sp>
          <p:sp>
            <p:nvSpPr>
              <p:cNvPr id="59431" name="文本框 60440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30</a:t>
                </a:r>
              </a:p>
            </p:txBody>
          </p:sp>
          <p:sp>
            <p:nvSpPr>
              <p:cNvPr id="59432" name="文本框 60441"/>
              <p:cNvSpPr txBox="1">
                <a:spLocks noChangeArrowheads="1"/>
              </p:cNvSpPr>
              <p:nvPr/>
            </p:nvSpPr>
            <p:spPr bwMode="auto">
              <a:xfrm>
                <a:off x="460" y="1344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15</a:t>
                </a:r>
              </a:p>
            </p:txBody>
          </p:sp>
          <p:sp>
            <p:nvSpPr>
              <p:cNvPr id="59433" name="文本框 60442"/>
              <p:cNvSpPr txBox="1">
                <a:spLocks noChangeArrowheads="1"/>
              </p:cNvSpPr>
              <p:nvPr/>
            </p:nvSpPr>
            <p:spPr bwMode="auto">
              <a:xfrm>
                <a:off x="556" y="1776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0</a:t>
                </a:r>
              </a:p>
            </p:txBody>
          </p:sp>
          <p:sp>
            <p:nvSpPr>
              <p:cNvPr id="59434" name="文本框 60443"/>
              <p:cNvSpPr txBox="1">
                <a:spLocks noChangeArrowheads="1"/>
              </p:cNvSpPr>
              <p:nvPr/>
            </p:nvSpPr>
            <p:spPr bwMode="auto">
              <a:xfrm>
                <a:off x="748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</a:t>
                </a:r>
              </a:p>
            </p:txBody>
          </p:sp>
          <p:sp>
            <p:nvSpPr>
              <p:cNvPr id="59435" name="文本框 60444"/>
              <p:cNvSpPr txBox="1">
                <a:spLocks noChangeArrowheads="1"/>
              </p:cNvSpPr>
              <p:nvPr/>
            </p:nvSpPr>
            <p:spPr bwMode="auto">
              <a:xfrm>
                <a:off x="1296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4</a:t>
                </a:r>
              </a:p>
            </p:txBody>
          </p:sp>
          <p:sp>
            <p:nvSpPr>
              <p:cNvPr id="59436" name="文本框 60445"/>
              <p:cNvSpPr txBox="1">
                <a:spLocks noChangeArrowheads="1"/>
              </p:cNvSpPr>
              <p:nvPr/>
            </p:nvSpPr>
            <p:spPr bwMode="auto">
              <a:xfrm>
                <a:off x="1824" y="3840"/>
                <a:ext cx="213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7</a:t>
                </a:r>
              </a:p>
            </p:txBody>
          </p:sp>
          <p:sp>
            <p:nvSpPr>
              <p:cNvPr id="59437" name="文本框 60446"/>
              <p:cNvSpPr txBox="1">
                <a:spLocks noChangeArrowheads="1"/>
              </p:cNvSpPr>
              <p:nvPr/>
            </p:nvSpPr>
            <p:spPr bwMode="auto">
              <a:xfrm>
                <a:off x="2304" y="3840"/>
                <a:ext cx="31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>
                    <a:latin typeface="Times New Roman" charset="0"/>
                  </a:rPr>
                  <a:t>10</a:t>
                </a:r>
              </a:p>
            </p:txBody>
          </p:sp>
          <p:sp>
            <p:nvSpPr>
              <p:cNvPr id="59438" name="文本框 60447"/>
              <p:cNvSpPr txBox="1">
                <a:spLocks noChangeArrowheads="1"/>
              </p:cNvSpPr>
              <p:nvPr/>
            </p:nvSpPr>
            <p:spPr bwMode="auto">
              <a:xfrm>
                <a:off x="2784" y="3840"/>
                <a:ext cx="50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月份</a:t>
                </a:r>
              </a:p>
            </p:txBody>
          </p:sp>
          <p:sp>
            <p:nvSpPr>
              <p:cNvPr id="59439" name="文本框 60448"/>
              <p:cNvSpPr txBox="1">
                <a:spLocks noChangeArrowheads="1"/>
              </p:cNvSpPr>
              <p:nvPr/>
            </p:nvSpPr>
            <p:spPr bwMode="auto">
              <a:xfrm>
                <a:off x="288" y="480"/>
                <a:ext cx="75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zh-CN" altLang="en-US" b="1">
                    <a:latin typeface="Times New Roman" charset="0"/>
                  </a:rPr>
                  <a:t>气温</a:t>
                </a:r>
                <a:r>
                  <a:rPr kumimoji="0" lang="en-US" altLang="zh-CN" b="1">
                    <a:latin typeface="Times New Roman" charset="0"/>
                  </a:rPr>
                  <a:t>/℃</a:t>
                </a:r>
              </a:p>
            </p:txBody>
          </p:sp>
        </p:grpSp>
      </p:grpSp>
      <p:grpSp>
        <p:nvGrpSpPr>
          <p:cNvPr id="60450" name="组合 60449"/>
          <p:cNvGrpSpPr>
            <a:grpSpLocks/>
          </p:cNvGrpSpPr>
          <p:nvPr/>
        </p:nvGrpSpPr>
        <p:grpSpPr bwMode="auto">
          <a:xfrm>
            <a:off x="1112841" y="1496506"/>
            <a:ext cx="3565525" cy="1433919"/>
            <a:chOff x="720" y="768"/>
            <a:chExt cx="2246" cy="1060"/>
          </a:xfrm>
        </p:grpSpPr>
        <p:sp>
          <p:nvSpPr>
            <p:cNvPr id="59411" name="文本框 60450"/>
            <p:cNvSpPr txBox="1">
              <a:spLocks noChangeArrowheads="1"/>
            </p:cNvSpPr>
            <p:nvPr/>
          </p:nvSpPr>
          <p:spPr bwMode="auto">
            <a:xfrm>
              <a:off x="882" y="1410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sp>
          <p:nvSpPr>
            <p:cNvPr id="59412" name="文本框 60451"/>
            <p:cNvSpPr txBox="1">
              <a:spLocks noChangeArrowheads="1"/>
            </p:cNvSpPr>
            <p:nvPr/>
          </p:nvSpPr>
          <p:spPr bwMode="auto">
            <a:xfrm>
              <a:off x="1230" y="1238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sp>
          <p:nvSpPr>
            <p:cNvPr id="59413" name="任意多边形 60452"/>
            <p:cNvSpPr>
              <a:spLocks noChangeArrowheads="1"/>
            </p:cNvSpPr>
            <p:nvPr/>
          </p:nvSpPr>
          <p:spPr bwMode="auto">
            <a:xfrm>
              <a:off x="817" y="980"/>
              <a:ext cx="2021" cy="727"/>
            </a:xfrm>
            <a:custGeom>
              <a:avLst/>
              <a:gdLst>
                <a:gd name="T0" fmla="*/ 0 w 2021"/>
                <a:gd name="T1" fmla="*/ 727 h 727"/>
                <a:gd name="T2" fmla="*/ 178 w 2021"/>
                <a:gd name="T3" fmla="*/ 675 h 727"/>
                <a:gd name="T4" fmla="*/ 356 w 2021"/>
                <a:gd name="T5" fmla="*/ 580 h 727"/>
                <a:gd name="T6" fmla="*/ 513 w 2021"/>
                <a:gd name="T7" fmla="*/ 507 h 727"/>
                <a:gd name="T8" fmla="*/ 691 w 2021"/>
                <a:gd name="T9" fmla="*/ 350 h 727"/>
                <a:gd name="T10" fmla="*/ 890 w 2021"/>
                <a:gd name="T11" fmla="*/ 193 h 727"/>
                <a:gd name="T12" fmla="*/ 1079 w 2021"/>
                <a:gd name="T13" fmla="*/ 25 h 727"/>
                <a:gd name="T14" fmla="*/ 1278 w 2021"/>
                <a:gd name="T15" fmla="*/ 46 h 727"/>
                <a:gd name="T16" fmla="*/ 1487 w 2021"/>
                <a:gd name="T17" fmla="*/ 214 h 727"/>
                <a:gd name="T18" fmla="*/ 1655 w 2021"/>
                <a:gd name="T19" fmla="*/ 340 h 727"/>
                <a:gd name="T20" fmla="*/ 1864 w 2021"/>
                <a:gd name="T21" fmla="*/ 528 h 727"/>
                <a:gd name="T22" fmla="*/ 2021 w 2021"/>
                <a:gd name="T23" fmla="*/ 654 h 7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21" h="727">
                  <a:moveTo>
                    <a:pt x="0" y="727"/>
                  </a:moveTo>
                  <a:cubicBezTo>
                    <a:pt x="30" y="718"/>
                    <a:pt x="119" y="700"/>
                    <a:pt x="178" y="675"/>
                  </a:cubicBezTo>
                  <a:cubicBezTo>
                    <a:pt x="237" y="650"/>
                    <a:pt x="300" y="608"/>
                    <a:pt x="356" y="580"/>
                  </a:cubicBezTo>
                  <a:cubicBezTo>
                    <a:pt x="412" y="552"/>
                    <a:pt x="457" y="545"/>
                    <a:pt x="513" y="507"/>
                  </a:cubicBezTo>
                  <a:cubicBezTo>
                    <a:pt x="569" y="469"/>
                    <a:pt x="628" y="402"/>
                    <a:pt x="691" y="350"/>
                  </a:cubicBezTo>
                  <a:cubicBezTo>
                    <a:pt x="754" y="298"/>
                    <a:pt x="825" y="247"/>
                    <a:pt x="890" y="193"/>
                  </a:cubicBezTo>
                  <a:cubicBezTo>
                    <a:pt x="955" y="139"/>
                    <a:pt x="1014" y="50"/>
                    <a:pt x="1079" y="25"/>
                  </a:cubicBezTo>
                  <a:cubicBezTo>
                    <a:pt x="1144" y="0"/>
                    <a:pt x="1210" y="14"/>
                    <a:pt x="1278" y="46"/>
                  </a:cubicBezTo>
                  <a:cubicBezTo>
                    <a:pt x="1350" y="38"/>
                    <a:pt x="1424" y="165"/>
                    <a:pt x="1487" y="214"/>
                  </a:cubicBezTo>
                  <a:cubicBezTo>
                    <a:pt x="1550" y="263"/>
                    <a:pt x="1592" y="288"/>
                    <a:pt x="1655" y="340"/>
                  </a:cubicBezTo>
                  <a:cubicBezTo>
                    <a:pt x="1718" y="392"/>
                    <a:pt x="1803" y="476"/>
                    <a:pt x="1864" y="528"/>
                  </a:cubicBezTo>
                  <a:cubicBezTo>
                    <a:pt x="1925" y="580"/>
                    <a:pt x="1988" y="628"/>
                    <a:pt x="2021" y="654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4" name="文本框 60453"/>
            <p:cNvSpPr txBox="1">
              <a:spLocks noChangeArrowheads="1"/>
            </p:cNvSpPr>
            <p:nvPr/>
          </p:nvSpPr>
          <p:spPr bwMode="auto">
            <a:xfrm>
              <a:off x="1594" y="932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sp>
          <p:nvSpPr>
            <p:cNvPr id="59415" name="文本框 60454"/>
            <p:cNvSpPr txBox="1">
              <a:spLocks noChangeArrowheads="1"/>
            </p:cNvSpPr>
            <p:nvPr/>
          </p:nvSpPr>
          <p:spPr bwMode="auto">
            <a:xfrm>
              <a:off x="1998" y="776"/>
              <a:ext cx="202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en-US" altLang="zh-CN" sz="3300">
                  <a:latin typeface="Times New Roman" charset="0"/>
                </a:rPr>
                <a:t>·</a:t>
              </a:r>
            </a:p>
          </p:txBody>
        </p:sp>
        <p:grpSp>
          <p:nvGrpSpPr>
            <p:cNvPr id="59416" name="组合 60455"/>
            <p:cNvGrpSpPr>
              <a:grpSpLocks/>
            </p:cNvGrpSpPr>
            <p:nvPr/>
          </p:nvGrpSpPr>
          <p:grpSpPr bwMode="auto">
            <a:xfrm>
              <a:off x="720" y="768"/>
              <a:ext cx="2246" cy="1060"/>
              <a:chOff x="720" y="768"/>
              <a:chExt cx="2246" cy="1060"/>
            </a:xfrm>
          </p:grpSpPr>
          <p:sp>
            <p:nvSpPr>
              <p:cNvPr id="59417" name="文本框 60456"/>
              <p:cNvSpPr txBox="1">
                <a:spLocks noChangeArrowheads="1"/>
              </p:cNvSpPr>
              <p:nvPr/>
            </p:nvSpPr>
            <p:spPr bwMode="auto">
              <a:xfrm>
                <a:off x="2764" y="139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18" name="文本框 60457"/>
              <p:cNvSpPr txBox="1">
                <a:spLocks noChangeArrowheads="1"/>
              </p:cNvSpPr>
              <p:nvPr/>
            </p:nvSpPr>
            <p:spPr bwMode="auto">
              <a:xfrm>
                <a:off x="1796" y="768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19" name="文本框 60458"/>
              <p:cNvSpPr txBox="1">
                <a:spLocks noChangeArrowheads="1"/>
              </p:cNvSpPr>
              <p:nvPr/>
            </p:nvSpPr>
            <p:spPr bwMode="auto">
              <a:xfrm>
                <a:off x="720" y="1450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0" name="文本框 60459"/>
              <p:cNvSpPr txBox="1">
                <a:spLocks noChangeArrowheads="1"/>
              </p:cNvSpPr>
              <p:nvPr/>
            </p:nvSpPr>
            <p:spPr bwMode="auto">
              <a:xfrm>
                <a:off x="1058" y="1334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1" name="文本框 60460"/>
              <p:cNvSpPr txBox="1">
                <a:spLocks noChangeArrowheads="1"/>
              </p:cNvSpPr>
              <p:nvPr/>
            </p:nvSpPr>
            <p:spPr bwMode="auto">
              <a:xfrm>
                <a:off x="1412" y="107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2" name="文本框 60461"/>
              <p:cNvSpPr txBox="1">
                <a:spLocks noChangeArrowheads="1"/>
              </p:cNvSpPr>
              <p:nvPr/>
            </p:nvSpPr>
            <p:spPr bwMode="auto">
              <a:xfrm>
                <a:off x="2180" y="922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3" name="文本框 60462"/>
              <p:cNvSpPr txBox="1">
                <a:spLocks noChangeArrowheads="1"/>
              </p:cNvSpPr>
              <p:nvPr/>
            </p:nvSpPr>
            <p:spPr bwMode="auto">
              <a:xfrm>
                <a:off x="2582" y="126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 dirty="0">
                    <a:latin typeface="Times New Roman" charset="0"/>
                  </a:rPr>
                  <a:t>·</a:t>
                </a:r>
              </a:p>
            </p:txBody>
          </p:sp>
          <p:sp>
            <p:nvSpPr>
              <p:cNvPr id="59424" name="文本框 60463"/>
              <p:cNvSpPr txBox="1">
                <a:spLocks noChangeArrowheads="1"/>
              </p:cNvSpPr>
              <p:nvPr/>
            </p:nvSpPr>
            <p:spPr bwMode="auto">
              <a:xfrm>
                <a:off x="2372" y="1066"/>
                <a:ext cx="202" cy="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r>
                  <a:rPr kumimoji="0" lang="en-US" altLang="zh-CN" sz="3300">
                    <a:latin typeface="Times New Roman" charset="0"/>
                  </a:rPr>
                  <a:t>·</a:t>
                </a:r>
              </a:p>
            </p:txBody>
          </p:sp>
        </p:grpSp>
      </p:grpSp>
      <p:grpSp>
        <p:nvGrpSpPr>
          <p:cNvPr id="60465" name="组合 60464"/>
          <p:cNvGrpSpPr>
            <a:grpSpLocks/>
          </p:cNvGrpSpPr>
          <p:nvPr/>
        </p:nvGrpSpPr>
        <p:grpSpPr bwMode="auto">
          <a:xfrm>
            <a:off x="1295402" y="5168595"/>
            <a:ext cx="3276601" cy="928992"/>
            <a:chOff x="816" y="3399"/>
            <a:chExt cx="2064" cy="442"/>
          </a:xfrm>
        </p:grpSpPr>
        <p:sp>
          <p:nvSpPr>
            <p:cNvPr id="59399" name="矩形 60465"/>
            <p:cNvSpPr>
              <a:spLocks noChangeArrowheads="1"/>
            </p:cNvSpPr>
            <p:nvPr/>
          </p:nvSpPr>
          <p:spPr bwMode="auto">
            <a:xfrm>
              <a:off x="816" y="3432"/>
              <a:ext cx="118" cy="40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0" name="矩形 60466"/>
            <p:cNvSpPr>
              <a:spLocks noChangeArrowheads="1"/>
            </p:cNvSpPr>
            <p:nvPr/>
          </p:nvSpPr>
          <p:spPr bwMode="auto">
            <a:xfrm>
              <a:off x="993" y="3432"/>
              <a:ext cx="118" cy="40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1" name="矩形 60467"/>
            <p:cNvSpPr>
              <a:spLocks noChangeArrowheads="1"/>
            </p:cNvSpPr>
            <p:nvPr/>
          </p:nvSpPr>
          <p:spPr bwMode="auto">
            <a:xfrm>
              <a:off x="1170" y="3455"/>
              <a:ext cx="118" cy="38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2" name="矩形 60468"/>
            <p:cNvSpPr>
              <a:spLocks noChangeArrowheads="1"/>
            </p:cNvSpPr>
            <p:nvPr/>
          </p:nvSpPr>
          <p:spPr bwMode="auto">
            <a:xfrm>
              <a:off x="1347" y="3523"/>
              <a:ext cx="118" cy="317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3" name="矩形 60469"/>
            <p:cNvSpPr>
              <a:spLocks noChangeArrowheads="1"/>
            </p:cNvSpPr>
            <p:nvPr/>
          </p:nvSpPr>
          <p:spPr bwMode="auto">
            <a:xfrm>
              <a:off x="1524" y="3542"/>
              <a:ext cx="118" cy="29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4" name="矩形 60470"/>
            <p:cNvSpPr>
              <a:spLocks noChangeArrowheads="1"/>
            </p:cNvSpPr>
            <p:nvPr/>
          </p:nvSpPr>
          <p:spPr bwMode="auto">
            <a:xfrm>
              <a:off x="1701" y="3636"/>
              <a:ext cx="118" cy="20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5" name="矩形 60471"/>
            <p:cNvSpPr>
              <a:spLocks noChangeArrowheads="1"/>
            </p:cNvSpPr>
            <p:nvPr/>
          </p:nvSpPr>
          <p:spPr bwMode="auto">
            <a:xfrm>
              <a:off x="1877" y="3806"/>
              <a:ext cx="118" cy="3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6" name="矩形 60472"/>
            <p:cNvSpPr>
              <a:spLocks noChangeArrowheads="1"/>
            </p:cNvSpPr>
            <p:nvPr/>
          </p:nvSpPr>
          <p:spPr bwMode="auto">
            <a:xfrm>
              <a:off x="2054" y="3699"/>
              <a:ext cx="118" cy="136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7" name="矩形 60473"/>
            <p:cNvSpPr>
              <a:spLocks noChangeArrowheads="1"/>
            </p:cNvSpPr>
            <p:nvPr/>
          </p:nvSpPr>
          <p:spPr bwMode="auto">
            <a:xfrm>
              <a:off x="2231" y="3511"/>
              <a:ext cx="118" cy="329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8" name="矩形 60474"/>
            <p:cNvSpPr>
              <a:spLocks noChangeArrowheads="1"/>
            </p:cNvSpPr>
            <p:nvPr/>
          </p:nvSpPr>
          <p:spPr bwMode="auto">
            <a:xfrm>
              <a:off x="2408" y="3432"/>
              <a:ext cx="147" cy="405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9" name="矩形 60475"/>
            <p:cNvSpPr>
              <a:spLocks noChangeArrowheads="1"/>
            </p:cNvSpPr>
            <p:nvPr/>
          </p:nvSpPr>
          <p:spPr bwMode="auto">
            <a:xfrm>
              <a:off x="2762" y="3399"/>
              <a:ext cx="118" cy="442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0" name="矩形 60476"/>
            <p:cNvSpPr>
              <a:spLocks noChangeArrowheads="1"/>
            </p:cNvSpPr>
            <p:nvPr/>
          </p:nvSpPr>
          <p:spPr bwMode="auto">
            <a:xfrm>
              <a:off x="2585" y="3432"/>
              <a:ext cx="160" cy="408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9396" name="图片 60478" descr="MMj033633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9" y="4581534"/>
            <a:ext cx="17510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7" name="文本框 60479"/>
          <p:cNvSpPr txBox="1">
            <a:spLocks noChangeArrowheads="1"/>
          </p:cNvSpPr>
          <p:nvPr/>
        </p:nvSpPr>
        <p:spPr bwMode="auto">
          <a:xfrm>
            <a:off x="827096" y="188913"/>
            <a:ext cx="4465637" cy="561692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000000"/>
                </a:solidFill>
              </a:rPr>
              <a:t>地中海气候</a:t>
            </a: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5761238" y="1505435"/>
            <a:ext cx="2883581" cy="2700740"/>
          </a:xfrm>
          <a:prstGeom prst="rect">
            <a:avLst/>
          </a:prstGeom>
          <a:solidFill>
            <a:srgbClr val="558ED5"/>
          </a:solidFill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2700" b="1" dirty="0">
                <a:solidFill>
                  <a:srgbClr val="0000FF"/>
                </a:solidFill>
              </a:rPr>
              <a:t>  </a:t>
            </a:r>
            <a:r>
              <a:rPr kumimoji="0" lang="zh-CN" altLang="en-US" sz="2700" b="1" dirty="0">
                <a:solidFill>
                  <a:srgbClr val="000000"/>
                </a:solidFill>
              </a:rPr>
              <a:t>气候特征</a:t>
            </a:r>
            <a:r>
              <a:rPr kumimoji="0" lang="zh-CN" altLang="en-US" sz="2700" b="1" dirty="0" smtClean="0">
                <a:solidFill>
                  <a:srgbClr val="000000"/>
                </a:solidFill>
              </a:rPr>
              <a:t>：</a:t>
            </a:r>
            <a:endParaRPr kumimoji="0" lang="en-US" altLang="zh-CN" sz="2700" b="1" dirty="0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kumimoji="0" lang="en-US" altLang="zh-CN" sz="3200" b="1" dirty="0" smtClean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kumimoji="0" lang="en-US" altLang="zh-CN" sz="32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endParaRPr kumimoji="0"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378642" y="1971134"/>
            <a:ext cx="1954381" cy="221599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？</a:t>
            </a:r>
            <a:endParaRPr lang="zh-CN" altLang="en-US" sz="138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589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102" descr="p63-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018" y="906065"/>
            <a:ext cx="2889250" cy="318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30" name="组合 4129"/>
          <p:cNvGrpSpPr>
            <a:grpSpLocks/>
          </p:cNvGrpSpPr>
          <p:nvPr/>
        </p:nvGrpSpPr>
        <p:grpSpPr bwMode="auto">
          <a:xfrm>
            <a:off x="392113" y="922168"/>
            <a:ext cx="2439591" cy="911395"/>
            <a:chOff x="240" y="912"/>
            <a:chExt cx="2049" cy="720"/>
          </a:xfrm>
          <a:solidFill>
            <a:srgbClr val="FFFFFF"/>
          </a:solidFill>
        </p:grpSpPr>
        <p:sp>
          <p:nvSpPr>
            <p:cNvPr id="33869" name="圆角矩形 4109"/>
            <p:cNvSpPr>
              <a:spLocks noChangeArrowheads="1"/>
            </p:cNvSpPr>
            <p:nvPr/>
          </p:nvSpPr>
          <p:spPr bwMode="auto">
            <a:xfrm>
              <a:off x="240" y="912"/>
              <a:ext cx="1920" cy="720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rgbClr val="3D8F9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0" name="文本框 4104"/>
            <p:cNvSpPr txBox="1">
              <a:spLocks noChangeArrowheads="1"/>
            </p:cNvSpPr>
            <p:nvPr/>
          </p:nvSpPr>
          <p:spPr bwMode="auto">
            <a:xfrm>
              <a:off x="299" y="950"/>
              <a:ext cx="1990" cy="4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读</a:t>
              </a:r>
              <a:r>
                <a:rPr kumimoji="0" lang="zh-CN" altLang="en-US" sz="2000" dirty="0">
                  <a:solidFill>
                    <a:srgbClr val="FF0000"/>
                  </a:solidFill>
                  <a:latin typeface="Times New Roman" charset="0"/>
                  <a:ea typeface="楷体_GB2312" charset="0"/>
                  <a:cs typeface="楷体_GB2312" charset="0"/>
                </a:rPr>
                <a:t>气温</a:t>
              </a:r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曲线图，分析一地的冷热状况。</a:t>
              </a:r>
            </a:p>
          </p:txBody>
        </p:sp>
      </p:grpSp>
      <p:sp>
        <p:nvSpPr>
          <p:cNvPr id="12292" name="文本框 4101"/>
          <p:cNvSpPr txBox="1">
            <a:spLocks noChangeArrowheads="1"/>
          </p:cNvSpPr>
          <p:nvPr/>
        </p:nvSpPr>
        <p:spPr bwMode="auto">
          <a:xfrm>
            <a:off x="395288" y="188913"/>
            <a:ext cx="701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2800" b="1">
                <a:latin typeface="Times New Roman" charset="0"/>
                <a:ea typeface="楷体_GB2312" charset="0"/>
                <a:cs typeface="楷体_GB2312" charset="0"/>
              </a:rPr>
              <a:t>读气温曲线与降水量柱状图，识气候特点</a:t>
            </a:r>
          </a:p>
        </p:txBody>
      </p:sp>
      <p:grpSp>
        <p:nvGrpSpPr>
          <p:cNvPr id="4119" name="组合 4118"/>
          <p:cNvGrpSpPr>
            <a:grpSpLocks/>
          </p:cNvGrpSpPr>
          <p:nvPr/>
        </p:nvGrpSpPr>
        <p:grpSpPr bwMode="auto">
          <a:xfrm>
            <a:off x="357189" y="2048933"/>
            <a:ext cx="2425126" cy="2362200"/>
            <a:chOff x="220" y="1515"/>
            <a:chExt cx="2041" cy="1344"/>
          </a:xfrm>
          <a:solidFill>
            <a:srgbClr val="FFFFFF"/>
          </a:solidFill>
        </p:grpSpPr>
        <p:sp>
          <p:nvSpPr>
            <p:cNvPr id="33867" name="圆角矩形 4111"/>
            <p:cNvSpPr>
              <a:spLocks noChangeArrowheads="1"/>
            </p:cNvSpPr>
            <p:nvPr/>
          </p:nvSpPr>
          <p:spPr bwMode="auto">
            <a:xfrm>
              <a:off x="220" y="1515"/>
              <a:ext cx="1968" cy="1344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rgbClr val="3D8F9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8" name="文本框 4105"/>
            <p:cNvSpPr txBox="1">
              <a:spLocks noChangeArrowheads="1"/>
            </p:cNvSpPr>
            <p:nvPr/>
          </p:nvSpPr>
          <p:spPr bwMode="auto">
            <a:xfrm>
              <a:off x="220" y="1532"/>
              <a:ext cx="2041" cy="11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该地最热的月份（</a:t>
              </a:r>
              <a:r>
                <a:rPr kumimoji="0" lang="en-US" altLang="zh-CN" sz="2000" dirty="0">
                  <a:latin typeface="Times New Roman" charset="0"/>
                  <a:ea typeface="楷体_GB2312" charset="0"/>
                  <a:cs typeface="楷体_GB2312" charset="0"/>
                </a:rPr>
                <a:t>7 </a:t>
              </a:r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月） 平均气温在</a:t>
              </a:r>
              <a:r>
                <a:rPr kumimoji="0"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20℃</a:t>
              </a:r>
              <a:r>
                <a:rPr kumimoji="0"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以上，最冷的月份</a:t>
              </a:r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（</a:t>
              </a:r>
              <a:r>
                <a:rPr kumimoji="0" lang="en-US" altLang="zh-CN" sz="2000" dirty="0">
                  <a:latin typeface="Times New Roman" charset="0"/>
                  <a:ea typeface="楷体_GB2312" charset="0"/>
                  <a:cs typeface="楷体_GB2312" charset="0"/>
                </a:rPr>
                <a:t>1</a:t>
              </a:r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月） 平均气</a:t>
              </a:r>
              <a:r>
                <a:rPr kumimoji="0"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温在</a:t>
              </a:r>
              <a:r>
                <a:rPr kumimoji="0" lang="zh-CN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1</a:t>
              </a:r>
              <a:r>
                <a:rPr kumimoji="0"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0℃</a:t>
              </a:r>
              <a:r>
                <a:rPr kumimoji="0"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以上。</a:t>
              </a:r>
              <a:r>
                <a:rPr kumimoji="0"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由此得出：该地</a:t>
              </a:r>
            </a:p>
          </p:txBody>
        </p:sp>
      </p:grpSp>
      <p:grpSp>
        <p:nvGrpSpPr>
          <p:cNvPr id="4116" name="组合 4115"/>
          <p:cNvGrpSpPr>
            <a:grpSpLocks/>
          </p:cNvGrpSpPr>
          <p:nvPr/>
        </p:nvGrpSpPr>
        <p:grpSpPr bwMode="auto">
          <a:xfrm>
            <a:off x="3254816" y="4622426"/>
            <a:ext cx="2786767" cy="1523572"/>
            <a:chOff x="2081" y="3150"/>
            <a:chExt cx="1701" cy="1056"/>
          </a:xfrm>
          <a:solidFill>
            <a:srgbClr val="FFFFFF"/>
          </a:solidFill>
        </p:grpSpPr>
        <p:sp>
          <p:nvSpPr>
            <p:cNvPr id="33865" name="圆角矩形 4113"/>
            <p:cNvSpPr>
              <a:spLocks noChangeArrowheads="1"/>
            </p:cNvSpPr>
            <p:nvPr/>
          </p:nvSpPr>
          <p:spPr bwMode="auto">
            <a:xfrm>
              <a:off x="2081" y="3150"/>
              <a:ext cx="1584" cy="1056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rgbClr val="3D8F9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矩形 4106"/>
            <p:cNvSpPr>
              <a:spLocks noChangeArrowheads="1"/>
            </p:cNvSpPr>
            <p:nvPr/>
          </p:nvSpPr>
          <p:spPr bwMode="auto">
            <a:xfrm>
              <a:off x="2081" y="3195"/>
              <a:ext cx="1701" cy="9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综合该地冷热和干</a:t>
              </a:r>
            </a:p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湿的状况，归纳该</a:t>
              </a:r>
            </a:p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地气候特征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：夏季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Times New Roman" charset="0"/>
                  <a:ea typeface="楷体_GB2312" charset="0"/>
                  <a:cs typeface="楷体_GB2312" charset="0"/>
                </a:rPr>
                <a:t>炎热干燥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Times New Roman" charset="0"/>
                  <a:ea typeface="楷体_GB2312" charset="0"/>
                  <a:cs typeface="楷体_GB2312" charset="0"/>
                </a:rPr>
                <a:t>，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冬季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Times New Roman" charset="0"/>
                  <a:ea typeface="楷体_GB2312" charset="0"/>
                  <a:cs typeface="楷体_GB2312" charset="0"/>
                </a:rPr>
                <a:t>温和多雨</a:t>
              </a:r>
              <a:endParaRPr lang="zh-CN" altLang="en-US" sz="2000" dirty="0">
                <a:solidFill>
                  <a:srgbClr val="FF0000"/>
                </a:solidFill>
                <a:latin typeface="Times New Roman" charset="0"/>
                <a:ea typeface="楷体_GB2312" charset="0"/>
                <a:cs typeface="楷体_GB2312" charset="0"/>
              </a:endParaRPr>
            </a:p>
          </p:txBody>
        </p:sp>
      </p:grpSp>
      <p:grpSp>
        <p:nvGrpSpPr>
          <p:cNvPr id="4121" name="组合 4120"/>
          <p:cNvGrpSpPr>
            <a:grpSpLocks/>
          </p:cNvGrpSpPr>
          <p:nvPr/>
        </p:nvGrpSpPr>
        <p:grpSpPr bwMode="auto">
          <a:xfrm>
            <a:off x="6511924" y="844552"/>
            <a:ext cx="2187576" cy="1204382"/>
            <a:chOff x="3984" y="1104"/>
            <a:chExt cx="1488" cy="720"/>
          </a:xfrm>
          <a:solidFill>
            <a:srgbClr val="FFFFFF"/>
          </a:solidFill>
        </p:grpSpPr>
        <p:sp>
          <p:nvSpPr>
            <p:cNvPr id="33863" name="流程图: 可选过程 4119"/>
            <p:cNvSpPr>
              <a:spLocks noChangeArrowheads="1"/>
            </p:cNvSpPr>
            <p:nvPr/>
          </p:nvSpPr>
          <p:spPr bwMode="auto">
            <a:xfrm>
              <a:off x="3984" y="1104"/>
              <a:ext cx="1488" cy="720"/>
            </a:xfrm>
            <a:prstGeom prst="flowChartAlternateProcess">
              <a:avLst/>
            </a:prstGeom>
            <a:grpFill/>
            <a:ln w="9525">
              <a:solidFill>
                <a:srgbClr val="3D8F95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4" name="矩形 4107"/>
            <p:cNvSpPr>
              <a:spLocks noChangeArrowheads="1"/>
            </p:cNvSpPr>
            <p:nvPr/>
          </p:nvSpPr>
          <p:spPr bwMode="auto">
            <a:xfrm>
              <a:off x="4080" y="1152"/>
              <a:ext cx="1392" cy="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读</a:t>
              </a:r>
              <a:r>
                <a:rPr lang="zh-CN" altLang="en-US" sz="2000" dirty="0">
                  <a:solidFill>
                    <a:srgbClr val="FF0000"/>
                  </a:solidFill>
                  <a:latin typeface="Times New Roman" charset="0"/>
                  <a:ea typeface="楷体_GB2312" charset="0"/>
                  <a:cs typeface="楷体_GB2312" charset="0"/>
                </a:rPr>
                <a:t>降水量</a:t>
              </a:r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柱状图，</a:t>
              </a:r>
            </a:p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分析一地的干湿</a:t>
              </a:r>
            </a:p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状况。</a:t>
              </a:r>
            </a:p>
          </p:txBody>
        </p:sp>
      </p:grpSp>
      <p:grpSp>
        <p:nvGrpSpPr>
          <p:cNvPr id="4123" name="组合 4122"/>
          <p:cNvGrpSpPr>
            <a:grpSpLocks/>
          </p:cNvGrpSpPr>
          <p:nvPr/>
        </p:nvGrpSpPr>
        <p:grpSpPr bwMode="auto">
          <a:xfrm>
            <a:off x="6465889" y="2306639"/>
            <a:ext cx="2526196" cy="2030412"/>
            <a:chOff x="4032" y="2160"/>
            <a:chExt cx="1613" cy="1392"/>
          </a:xfrm>
          <a:solidFill>
            <a:srgbClr val="FFFFFF"/>
          </a:solidFill>
        </p:grpSpPr>
        <p:sp>
          <p:nvSpPr>
            <p:cNvPr id="33861" name="圆角矩形 4121"/>
            <p:cNvSpPr>
              <a:spLocks noChangeArrowheads="1"/>
            </p:cNvSpPr>
            <p:nvPr/>
          </p:nvSpPr>
          <p:spPr bwMode="auto">
            <a:xfrm>
              <a:off x="4032" y="2160"/>
              <a:ext cx="1584" cy="1392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rgbClr val="3D8F95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矩形 4108"/>
            <p:cNvSpPr>
              <a:spLocks noChangeArrowheads="1"/>
            </p:cNvSpPr>
            <p:nvPr/>
          </p:nvSpPr>
          <p:spPr bwMode="auto">
            <a:xfrm>
              <a:off x="4110" y="2174"/>
              <a:ext cx="1535" cy="11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该地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降水量</a:t>
              </a:r>
              <a:r>
                <a:rPr lang="en-US" altLang="zh-CN" sz="2000" dirty="0">
                  <a:latin typeface="Times New Roman" charset="0"/>
                  <a:ea typeface="楷体_GB2312" charset="0"/>
                  <a:cs typeface="楷体_GB2312" charset="0"/>
                </a:rPr>
                <a:t>6</a:t>
              </a:r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、</a:t>
              </a:r>
              <a:r>
                <a:rPr lang="en-US" altLang="zh-CN" sz="2000" dirty="0">
                  <a:latin typeface="Times New Roman" charset="0"/>
                  <a:ea typeface="楷体_GB2312" charset="0"/>
                  <a:cs typeface="楷体_GB2312" charset="0"/>
                </a:rPr>
                <a:t>7</a:t>
              </a:r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、</a:t>
              </a:r>
              <a:r>
                <a:rPr lang="en-US" altLang="zh-CN" sz="2000" dirty="0">
                  <a:latin typeface="Times New Roman" charset="0"/>
                  <a:ea typeface="楷体_GB2312" charset="0"/>
                  <a:cs typeface="楷体_GB2312" charset="0"/>
                </a:rPr>
                <a:t>8 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月在</a:t>
              </a:r>
              <a:r>
                <a:rPr lang="zh-CN" altLang="zh-CN" sz="2000" dirty="0">
                  <a:latin typeface="Times New Roman" charset="0"/>
                  <a:ea typeface="楷体_GB2312" charset="0"/>
                  <a:cs typeface="楷体_GB2312" charset="0"/>
                </a:rPr>
                <a:t>2</a:t>
              </a:r>
              <a:r>
                <a:rPr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0mm 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以下，</a:t>
              </a:r>
              <a:r>
                <a:rPr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12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、</a:t>
              </a:r>
              <a:r>
                <a:rPr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1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、</a:t>
              </a:r>
              <a:r>
                <a:rPr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2 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月在</a:t>
              </a:r>
              <a:r>
                <a:rPr lang="zh-CN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1</a:t>
              </a:r>
              <a:r>
                <a:rPr lang="en-US" altLang="zh-CN" sz="2000" dirty="0" smtClean="0">
                  <a:latin typeface="Times New Roman" charset="0"/>
                  <a:ea typeface="楷体_GB2312" charset="0"/>
                  <a:cs typeface="楷体_GB2312" charset="0"/>
                </a:rPr>
                <a:t>00mm</a:t>
              </a:r>
              <a:r>
                <a:rPr lang="zh-CN" altLang="en-US" sz="2000" dirty="0" smtClean="0">
                  <a:latin typeface="Times New Roman" charset="0"/>
                  <a:ea typeface="楷体_GB2312" charset="0"/>
                  <a:cs typeface="楷体_GB2312" charset="0"/>
                </a:rPr>
                <a:t>以上 。</a:t>
              </a:r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由此</a:t>
              </a:r>
            </a:p>
            <a:p>
              <a:r>
                <a:rPr lang="zh-CN" altLang="en-US" sz="2000" dirty="0">
                  <a:latin typeface="Times New Roman" charset="0"/>
                  <a:ea typeface="楷体_GB2312" charset="0"/>
                  <a:cs typeface="楷体_GB2312" charset="0"/>
                </a:rPr>
                <a:t>得出：该地</a:t>
              </a:r>
            </a:p>
          </p:txBody>
        </p:sp>
      </p:grpSp>
      <p:grpSp>
        <p:nvGrpSpPr>
          <p:cNvPr id="4126" name="组合 4125"/>
          <p:cNvGrpSpPr>
            <a:grpSpLocks/>
          </p:cNvGrpSpPr>
          <p:nvPr/>
        </p:nvGrpSpPr>
        <p:grpSpPr bwMode="auto">
          <a:xfrm>
            <a:off x="2743200" y="2590800"/>
            <a:ext cx="1905000" cy="762000"/>
            <a:chOff x="2208" y="1680"/>
            <a:chExt cx="720" cy="480"/>
          </a:xfrm>
        </p:grpSpPr>
        <p:sp>
          <p:nvSpPr>
            <p:cNvPr id="33859" name="直接连接符 4123"/>
            <p:cNvSpPr>
              <a:spLocks noChangeShapeType="1"/>
            </p:cNvSpPr>
            <p:nvPr/>
          </p:nvSpPr>
          <p:spPr bwMode="auto">
            <a:xfrm>
              <a:off x="2928" y="1680"/>
              <a:ext cx="0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0" name="直接连接符 4124"/>
            <p:cNvSpPr>
              <a:spLocks noChangeShapeType="1"/>
            </p:cNvSpPr>
            <p:nvPr/>
          </p:nvSpPr>
          <p:spPr bwMode="auto">
            <a:xfrm>
              <a:off x="2208" y="2160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29" name="组合 4128"/>
          <p:cNvGrpSpPr>
            <a:grpSpLocks/>
          </p:cNvGrpSpPr>
          <p:nvPr/>
        </p:nvGrpSpPr>
        <p:grpSpPr bwMode="auto">
          <a:xfrm>
            <a:off x="4965704" y="3630084"/>
            <a:ext cx="1501775" cy="406400"/>
            <a:chOff x="3120" y="2192"/>
            <a:chExt cx="816" cy="256"/>
          </a:xfrm>
        </p:grpSpPr>
        <p:sp>
          <p:nvSpPr>
            <p:cNvPr id="33857" name="直接连接符 4126"/>
            <p:cNvSpPr>
              <a:spLocks noChangeShapeType="1"/>
            </p:cNvSpPr>
            <p:nvPr/>
          </p:nvSpPr>
          <p:spPr bwMode="auto">
            <a:xfrm flipV="1">
              <a:off x="3120" y="219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直接连接符 4127"/>
            <p:cNvSpPr>
              <a:spLocks noChangeShapeType="1"/>
            </p:cNvSpPr>
            <p:nvPr/>
          </p:nvSpPr>
          <p:spPr bwMode="auto">
            <a:xfrm>
              <a:off x="3120" y="2448"/>
              <a:ext cx="8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1" name="直接连接符 4130"/>
          <p:cNvSpPr>
            <a:spLocks noChangeShapeType="1"/>
          </p:cNvSpPr>
          <p:nvPr/>
        </p:nvSpPr>
        <p:spPr bwMode="auto">
          <a:xfrm>
            <a:off x="1535113" y="1833563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32" name="直接连接符 4131"/>
          <p:cNvSpPr>
            <a:spLocks noChangeShapeType="1"/>
          </p:cNvSpPr>
          <p:nvPr/>
        </p:nvSpPr>
        <p:spPr bwMode="auto">
          <a:xfrm>
            <a:off x="7491413" y="1847851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36" name="组合 4135"/>
          <p:cNvGrpSpPr>
            <a:grpSpLocks/>
          </p:cNvGrpSpPr>
          <p:nvPr/>
        </p:nvGrpSpPr>
        <p:grpSpPr bwMode="auto">
          <a:xfrm>
            <a:off x="5865813" y="4391025"/>
            <a:ext cx="1631950" cy="957264"/>
            <a:chOff x="3888" y="3168"/>
            <a:chExt cx="864" cy="432"/>
          </a:xfrm>
        </p:grpSpPr>
        <p:sp>
          <p:nvSpPr>
            <p:cNvPr id="33855" name="直接连接符 4133"/>
            <p:cNvSpPr>
              <a:spLocks noChangeShapeType="1"/>
            </p:cNvSpPr>
            <p:nvPr/>
          </p:nvSpPr>
          <p:spPr bwMode="auto">
            <a:xfrm flipH="1">
              <a:off x="3888" y="3600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直接连接符 4134"/>
            <p:cNvSpPr>
              <a:spLocks noChangeShapeType="1"/>
            </p:cNvSpPr>
            <p:nvPr/>
          </p:nvSpPr>
          <p:spPr bwMode="auto">
            <a:xfrm flipV="1">
              <a:off x="4752" y="3168"/>
              <a:ext cx="0" cy="4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9" name="组合 4138"/>
          <p:cNvGrpSpPr>
            <a:grpSpLocks/>
          </p:cNvGrpSpPr>
          <p:nvPr/>
        </p:nvGrpSpPr>
        <p:grpSpPr bwMode="auto">
          <a:xfrm>
            <a:off x="1547813" y="4502151"/>
            <a:ext cx="1707003" cy="838200"/>
            <a:chOff x="1200" y="3072"/>
            <a:chExt cx="1104" cy="528"/>
          </a:xfrm>
        </p:grpSpPr>
        <p:sp>
          <p:nvSpPr>
            <p:cNvPr id="33853" name="直接连接符 4136"/>
            <p:cNvSpPr>
              <a:spLocks noChangeShapeType="1"/>
            </p:cNvSpPr>
            <p:nvPr/>
          </p:nvSpPr>
          <p:spPr bwMode="auto">
            <a:xfrm>
              <a:off x="1200" y="3600"/>
              <a:ext cx="110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4" name="直接连接符 4137"/>
            <p:cNvSpPr>
              <a:spLocks noChangeShapeType="1"/>
            </p:cNvSpPr>
            <p:nvPr/>
          </p:nvSpPr>
          <p:spPr bwMode="auto">
            <a:xfrm>
              <a:off x="1200" y="3072"/>
              <a:ext cx="0" cy="5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2733" y="3990915"/>
            <a:ext cx="2501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kumimoji="0" lang="zh-CN" altLang="en-US" sz="2000" u="sng" dirty="0" smtClean="0">
                <a:solidFill>
                  <a:srgbClr val="FF0000"/>
                </a:solidFill>
                <a:latin typeface="Times New Roman" charset="0"/>
                <a:ea typeface="楷体_GB2312" charset="0"/>
                <a:cs typeface="楷体_GB2312" charset="0"/>
              </a:rPr>
              <a:t>夏季炎热，冬季温和</a:t>
            </a:r>
            <a:endParaRPr kumimoji="0" lang="zh-CN" altLang="en-US" sz="2000" u="sng" dirty="0">
              <a:solidFill>
                <a:srgbClr val="FF0000"/>
              </a:solidFill>
              <a:latin typeface="Times New Roman" charset="0"/>
              <a:ea typeface="楷体_GB2312" charset="0"/>
              <a:cs typeface="楷体_GB2312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57842" y="3900886"/>
            <a:ext cx="2533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kumimoji="0" lang="zh-CN" altLang="en-US" sz="2000" u="sng" dirty="0" smtClean="0">
                <a:solidFill>
                  <a:srgbClr val="FF0000"/>
                </a:solidFill>
                <a:latin typeface="Times New Roman" charset="0"/>
                <a:ea typeface="楷体_GB2312" charset="0"/>
                <a:cs typeface="楷体_GB2312" charset="0"/>
              </a:rPr>
              <a:t>夏季干燥，冬季多雨</a:t>
            </a:r>
            <a:endParaRPr kumimoji="0" lang="zh-CN" altLang="en-US" sz="2000" u="sng" dirty="0">
              <a:solidFill>
                <a:srgbClr val="FF0000"/>
              </a:solidFill>
              <a:latin typeface="Times New Roman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36325"/>
              </p:ext>
            </p:extLst>
          </p:nvPr>
        </p:nvGraphicFramePr>
        <p:xfrm>
          <a:off x="0" y="4549939"/>
          <a:ext cx="2894013" cy="23317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25533"/>
                <a:gridCol w="1368480"/>
              </a:tblGrid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月均温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96" marR="6859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气温类型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96" marR="68596"/>
                </a:tc>
              </a:tr>
              <a:tr h="50292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0</a:t>
                      </a:r>
                      <a:r>
                        <a:rPr lang="en-US" altLang="zh-CN" sz="2700" kern="1200" dirty="0" smtClean="0">
                          <a:effectLst/>
                        </a:rPr>
                        <a:t>°C</a:t>
                      </a:r>
                      <a:r>
                        <a:rPr lang="zh-CN" altLang="en-US" sz="2400" dirty="0" smtClean="0"/>
                        <a:t>以下 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96" marR="6859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0—</a:t>
                      </a:r>
                      <a:r>
                        <a:rPr lang="zh-CN" altLang="zh-CN" sz="2400" dirty="0" smtClean="0"/>
                        <a:t>1</a:t>
                      </a:r>
                      <a:r>
                        <a:rPr lang="en-US" altLang="zh-CN" sz="2400" dirty="0" smtClean="0"/>
                        <a:t>5</a:t>
                      </a:r>
                      <a:r>
                        <a:rPr lang="en-US" altLang="zh-CN" sz="2400" kern="1200" dirty="0" smtClean="0">
                          <a:effectLst/>
                        </a:rPr>
                        <a:t>°C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96" marR="6859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kern="1200" dirty="0" smtClean="0">
                          <a:effectLst/>
                        </a:rPr>
                        <a:t>1</a:t>
                      </a:r>
                      <a:r>
                        <a:rPr lang="en-US" altLang="zh-CN" sz="2400" kern="1200" dirty="0" smtClean="0">
                          <a:effectLst/>
                        </a:rPr>
                        <a:t>5-25°C</a:t>
                      </a:r>
                      <a:r>
                        <a:rPr lang="zh-CN" altLang="en-US" sz="2400" dirty="0" smtClean="0"/>
                        <a:t> 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96" marR="6859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超过</a:t>
                      </a:r>
                      <a:r>
                        <a:rPr lang="en-US" altLang="zh-CN" sz="2400" kern="1200" dirty="0" smtClean="0">
                          <a:effectLst/>
                        </a:rPr>
                        <a:t>25°C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96" marR="6859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68596" marR="68596"/>
                </a:tc>
              </a:tr>
            </a:tbl>
          </a:graphicData>
        </a:graphic>
      </p:graphicFrame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775302" y="494188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Times New Roman" charset="0"/>
                <a:ea typeface="黑体" charset="0"/>
                <a:cs typeface="黑体" charset="0"/>
              </a:rPr>
              <a:t>寒冷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606256" y="5348289"/>
            <a:ext cx="1241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宋体" charset="0"/>
                <a:ea typeface="黑体" charset="0"/>
                <a:cs typeface="黑体" charset="0"/>
              </a:rPr>
              <a:t>温和</a:t>
            </a:r>
            <a:endParaRPr lang="zh-CN" altLang="en-US" sz="2800" b="1" dirty="0">
              <a:solidFill>
                <a:srgbClr val="0000FF"/>
              </a:solidFill>
              <a:latin typeface="宋体" charset="0"/>
              <a:ea typeface="黑体" charset="0"/>
              <a:cs typeface="黑体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775302" y="5828044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Times New Roman" charset="0"/>
                <a:ea typeface="黑体" charset="0"/>
                <a:cs typeface="黑体" charset="0"/>
              </a:rPr>
              <a:t>炎热</a:t>
            </a:r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058180"/>
              </p:ext>
            </p:extLst>
          </p:nvPr>
        </p:nvGraphicFramePr>
        <p:xfrm>
          <a:off x="5865813" y="4576878"/>
          <a:ext cx="3292476" cy="22860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876273"/>
                <a:gridCol w="1416203"/>
              </a:tblGrid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/>
                        <a:t>月</a:t>
                      </a:r>
                      <a:r>
                        <a:rPr lang="zh-CN" altLang="en-US" sz="2000" dirty="0" smtClean="0"/>
                        <a:t>平均</a:t>
                      </a:r>
                      <a:r>
                        <a:rPr lang="zh-CN" altLang="en-US" sz="2000" dirty="0" smtClean="0"/>
                        <a:t>降水量</a:t>
                      </a:r>
                      <a:endParaRPr lang="zh-CN" altLang="en-US" sz="20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降水类型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20</a:t>
                      </a:r>
                      <a:r>
                        <a:rPr lang="zh-CN" altLang="en-US" sz="2400" dirty="0" smtClean="0"/>
                        <a:t>毫米以下 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2</a:t>
                      </a:r>
                      <a:r>
                        <a:rPr lang="en-US" altLang="zh-CN" sz="2400" dirty="0" smtClean="0"/>
                        <a:t>0-50</a:t>
                      </a:r>
                      <a:r>
                        <a:rPr lang="zh-CN" altLang="en-US" sz="2400" dirty="0" smtClean="0"/>
                        <a:t>毫米</a:t>
                      </a:r>
                      <a:endParaRPr lang="en-US" altLang="zh-CN" sz="2400" b="1" i="0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94" marR="6859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dirty="0" smtClean="0"/>
                        <a:t>50</a:t>
                      </a:r>
                      <a:r>
                        <a:rPr lang="zh-CN" altLang="en-US" sz="2400" dirty="0" smtClean="0"/>
                        <a:t>－</a:t>
                      </a:r>
                      <a:r>
                        <a:rPr lang="en-US" altLang="zh-CN" sz="2400" dirty="0" smtClean="0"/>
                        <a:t>100</a:t>
                      </a:r>
                      <a:r>
                        <a:rPr lang="zh-CN" altLang="en-US" sz="2400" dirty="0" smtClean="0"/>
                        <a:t>毫米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/>
                        <a:t>超过</a:t>
                      </a:r>
                      <a:r>
                        <a:rPr lang="en-US" altLang="zh-CN" sz="2400" dirty="0" smtClean="0"/>
                        <a:t>100</a:t>
                      </a:r>
                      <a:r>
                        <a:rPr lang="zh-CN" altLang="en-US" sz="2400" dirty="0" smtClean="0"/>
                        <a:t>毫米 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solidFill>
                          <a:srgbClr val="000000"/>
                        </a:solidFill>
                      </a:endParaRPr>
                    </a:p>
                  </a:txBody>
                  <a:tcPr marL="68594" marR="68594"/>
                </a:tc>
              </a:tr>
            </a:tbl>
          </a:graphicData>
        </a:graphic>
      </p:graphicFrame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028230" y="494188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宋体" charset="0"/>
                <a:ea typeface="黑体" charset="0"/>
                <a:cs typeface="黑体" charset="0"/>
              </a:rPr>
              <a:t>干燥</a:t>
            </a:r>
            <a:endParaRPr lang="zh-CN" altLang="en-US" sz="2800">
              <a:solidFill>
                <a:srgbClr val="C00000"/>
              </a:solidFill>
              <a:latin typeface="Times New Roman" charset="0"/>
              <a:ea typeface="黑体" charset="0"/>
              <a:cs typeface="黑体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7881942" y="5445125"/>
            <a:ext cx="1241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0000FF"/>
                </a:solidFill>
                <a:latin typeface="宋体" charset="0"/>
                <a:ea typeface="黑体" charset="0"/>
                <a:cs typeface="黑体" charset="0"/>
              </a:rPr>
              <a:t>少雨</a:t>
            </a:r>
            <a:endParaRPr lang="en-US" altLang="zh-CN" sz="2800">
              <a:solidFill>
                <a:srgbClr val="0000FF"/>
              </a:solidFill>
              <a:latin typeface="宋体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8028230" y="5949951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宋体" charset="0"/>
                <a:ea typeface="黑体" charset="0"/>
                <a:cs typeface="黑体" charset="0"/>
              </a:rPr>
              <a:t>湿润</a:t>
            </a:r>
            <a:endParaRPr lang="zh-CN" altLang="en-US" sz="2800" dirty="0">
              <a:solidFill>
                <a:srgbClr val="00B050"/>
              </a:solidFill>
              <a:latin typeface="Times New Roman" charset="0"/>
              <a:ea typeface="黑体" charset="0"/>
              <a:cs typeface="黑体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8028230" y="6334125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7030A0"/>
                </a:solidFill>
                <a:latin typeface="宋体" charset="0"/>
                <a:ea typeface="黑体" charset="0"/>
                <a:cs typeface="黑体" charset="0"/>
              </a:rPr>
              <a:t>多雨</a:t>
            </a:r>
            <a:endParaRPr lang="zh-CN" altLang="en-US" sz="2800" dirty="0">
              <a:solidFill>
                <a:srgbClr val="7030A0"/>
              </a:solidFill>
              <a:latin typeface="Times New Roman" charset="0"/>
              <a:ea typeface="黑体" charset="0"/>
              <a:cs typeface="黑体" charset="0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775302" y="6372238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7030A0"/>
                </a:solidFill>
                <a:latin typeface="宋体" charset="0"/>
                <a:ea typeface="黑体" charset="0"/>
                <a:cs typeface="黑体" charset="0"/>
              </a:rPr>
              <a:t>高温</a:t>
            </a:r>
            <a:endParaRPr lang="zh-CN" altLang="en-US" sz="2800" dirty="0">
              <a:solidFill>
                <a:srgbClr val="7030A0"/>
              </a:solidFill>
              <a:latin typeface="Times New Roman" charset="0"/>
              <a:ea typeface="黑体" charset="0"/>
              <a:cs typeface="黑体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7824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4131" grpId="0" animBg="1"/>
      <p:bldP spid="4132" grpId="0" animBg="1"/>
      <p:bldP spid="2" grpId="0"/>
      <p:bldP spid="3" grpId="0"/>
      <p:bldP spid="38" grpId="0"/>
      <p:bldP spid="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1070</TotalTime>
  <Words>909</Words>
  <Application>Microsoft Macintosh PowerPoint</Application>
  <PresentationFormat>全屏显示(4:3)</PresentationFormat>
  <Paragraphs>332</Paragraphs>
  <Slides>32</Slides>
  <Notes>0</Notes>
  <HiddenSlides>2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地中海气候</vt:lpstr>
      <vt:lpstr>PowerPoint 演示文稿</vt:lpstr>
      <vt:lpstr>PowerPoint 演示文稿</vt:lpstr>
      <vt:lpstr>PowerPoint 演示文稿</vt:lpstr>
      <vt:lpstr>PowerPoint 演示文稿</vt:lpstr>
      <vt:lpstr> 温带海洋性气候</vt:lpstr>
      <vt:lpstr>PowerPoint 演示文稿</vt:lpstr>
      <vt:lpstr>PowerPoint 演示文稿</vt:lpstr>
      <vt:lpstr>PowerPoint 演示文稿</vt:lpstr>
      <vt:lpstr> 亚热带季风和湿润气候</vt:lpstr>
      <vt:lpstr>PowerPoint 演示文稿</vt:lpstr>
      <vt:lpstr>PowerPoint 演示文稿</vt:lpstr>
      <vt:lpstr>PowerPoint 演示文稿</vt:lpstr>
      <vt:lpstr>温带季风气候</vt:lpstr>
      <vt:lpstr>PowerPoint 演示文稿</vt:lpstr>
      <vt:lpstr>PowerPoint 演示文稿</vt:lpstr>
      <vt:lpstr>PowerPoint 演示文稿</vt:lpstr>
      <vt:lpstr>      温带大陆性气候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1</cp:lastModifiedBy>
  <cp:revision>74</cp:revision>
  <dcterms:created xsi:type="dcterms:W3CDTF">2020-11-24T08:10:14Z</dcterms:created>
  <dcterms:modified xsi:type="dcterms:W3CDTF">2020-12-01T12:29:21Z</dcterms:modified>
</cp:coreProperties>
</file>