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3209" r:id="rId3"/>
    <p:sldId id="3210" r:id="rId4"/>
    <p:sldId id="3211" r:id="rId5"/>
    <p:sldId id="3212" r:id="rId6"/>
    <p:sldId id="3213" r:id="rId7"/>
    <p:sldId id="3214" r:id="rId8"/>
    <p:sldId id="3215" r:id="rId9"/>
    <p:sldId id="3216" r:id="rId10"/>
    <p:sldId id="3217" r:id="rId11"/>
    <p:sldId id="3223" r:id="rId12"/>
    <p:sldId id="3219" r:id="rId13"/>
    <p:sldId id="3222" r:id="rId14"/>
    <p:sldId id="3220" r:id="rId15"/>
    <p:sldId id="3224" r:id="rId16"/>
    <p:sldId id="3225" r:id="rId17"/>
    <p:sldId id="3226" r:id="rId18"/>
    <p:sldId id="3227" r:id="rId19"/>
    <p:sldId id="3186" r:id="rId20"/>
  </p:sldIdLst>
  <p:sldSz cx="12192000" cy="6858000"/>
  <p:notesSz cx="6858000" cy="9144000"/>
  <p:embeddedFontLst>
    <p:embeddedFont>
      <p:font typeface="黑体" pitchFamily="49" charset="-122"/>
      <p:regular r:id="rId22"/>
    </p:embeddedFont>
    <p:embeddedFont>
      <p:font typeface="庞门正道标题体" charset="-122"/>
      <p:regular r:id="rId23"/>
    </p:embeddedFont>
    <p:embeddedFont>
      <p:font typeface="楷体" pitchFamily="49" charset="-122"/>
      <p:regular r:id="rId24"/>
    </p:embeddedFont>
    <p:embeddedFont>
      <p:font typeface="等线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533" autoAdjust="0"/>
    <p:restoredTop sz="72527" autoAdjust="0"/>
  </p:normalViewPr>
  <p:slideViewPr>
    <p:cSldViewPr snapToGrid="0" showGuides="1">
      <p:cViewPr varScale="1">
        <p:scale>
          <a:sx n="70" d="100"/>
          <a:sy n="70" d="100"/>
        </p:scale>
        <p:origin x="-516" y="-108"/>
      </p:cViewPr>
      <p:guideLst>
        <p:guide orient="horz" pos="2174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E8144-1717-455B-8710-1072F1C69B3D}" type="datetimeFigureOut">
              <a:rPr lang="zh-CN" altLang="en-US" smtClean="0"/>
              <a:pPr/>
              <a:t>2021/2/28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1411-A1CC-4AC7-881C-E2CC93D983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EF2C0-A6C1-40C5-BE79-F079FE5F2DC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一次成功的</a:t>
            </a:r>
            <a:r>
              <a:rPr lang="en-US" altLang="zh-CN" dirty="0"/>
              <a:t>RGP</a:t>
            </a:r>
            <a:r>
              <a:rPr lang="zh-CN" altLang="en-US" dirty="0"/>
              <a:t>推荐离不开视光部各个岗位的合作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0526DC-F981-4D62-93BB-4CE14CBD0D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31118-BCA0-45AB-9275-27825B7BB64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31118-BCA0-45AB-9275-27825B7BB64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31118-BCA0-45AB-9275-27825B7BB64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4601-484A-4B2F-A872-198BDCF0F7C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1411-A1CC-4AC7-881C-E2CC93D983C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55" y="0"/>
            <a:ext cx="12169464" cy="6858000"/>
          </a:xfrm>
          <a:prstGeom prst="rect">
            <a:avLst/>
          </a:prstGeom>
        </p:spPr>
      </p:pic>
      <p:sp>
        <p:nvSpPr>
          <p:cNvPr id="13" name="标题 12"/>
          <p:cNvSpPr>
            <a:spLocks noGrp="1"/>
          </p:cNvSpPr>
          <p:nvPr>
            <p:ph type="title" hasCustomPrompt="1"/>
          </p:nvPr>
        </p:nvSpPr>
        <p:spPr>
          <a:xfrm>
            <a:off x="1517515" y="606878"/>
            <a:ext cx="8950458" cy="5949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spc="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剪去对角 10"/>
          <p:cNvSpPr/>
          <p:nvPr/>
        </p:nvSpPr>
        <p:spPr>
          <a:xfrm>
            <a:off x="9660706" y="2356122"/>
            <a:ext cx="490119" cy="2388643"/>
          </a:xfrm>
          <a:prstGeom prst="snip2Diag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薛家实验小学    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  潘虹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9661010" y="961823"/>
            <a:ext cx="473710" cy="694481"/>
            <a:chOff x="5924795" y="509286"/>
            <a:chExt cx="473710" cy="694481"/>
          </a:xfrm>
        </p:grpSpPr>
        <p:cxnSp>
          <p:nvCxnSpPr>
            <p:cNvPr id="13" name="直接连接符 12"/>
            <p:cNvCxnSpPr/>
            <p:nvPr/>
          </p:nvCxnSpPr>
          <p:spPr>
            <a:xfrm flipV="1">
              <a:off x="5924795" y="509462"/>
              <a:ext cx="473710" cy="317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6389225" y="509286"/>
              <a:ext cx="0" cy="69448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3039951" y="3559812"/>
            <a:ext cx="374650" cy="1088165"/>
            <a:chOff x="4771758" y="4802832"/>
            <a:chExt cx="374650" cy="1088165"/>
          </a:xfrm>
        </p:grpSpPr>
        <p:cxnSp>
          <p:nvCxnSpPr>
            <p:cNvPr id="15" name="直接连接符 14"/>
            <p:cNvCxnSpPr/>
            <p:nvPr/>
          </p:nvCxnSpPr>
          <p:spPr>
            <a:xfrm rot="16200000">
              <a:off x="4228178" y="5346842"/>
              <a:ext cx="1088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4771758" y="5890997"/>
              <a:ext cx="3746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3163379" y="1359820"/>
            <a:ext cx="1973744" cy="2646878"/>
          </a:xfrm>
          <a:prstGeom prst="rect">
            <a:avLst/>
          </a:prstGeom>
          <a:noFill/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  <a:sym typeface="Arial" panose="020B0604020202020204" pitchFamily="34" charset="0"/>
              </a:rPr>
              <a:t>读</a:t>
            </a:r>
          </a:p>
        </p:txBody>
      </p:sp>
      <p:sp>
        <p:nvSpPr>
          <p:cNvPr id="18" name="矩形: 圆角 17"/>
          <p:cNvSpPr/>
          <p:nvPr/>
        </p:nvSpPr>
        <p:spPr>
          <a:xfrm>
            <a:off x="2045033" y="2049949"/>
            <a:ext cx="768444" cy="38596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悦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读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/>
            </a:r>
            <a:b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</a:b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赋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能</a:t>
            </a: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3451077" y="4588855"/>
            <a:ext cx="54864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9851182" y="1628309"/>
            <a:ext cx="54864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3532675" y="4386208"/>
            <a:ext cx="261624" cy="26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 rot="16200000">
            <a:off x="2064068" y="1334870"/>
            <a:ext cx="1088020" cy="323086"/>
            <a:chOff x="5301205" y="499762"/>
            <a:chExt cx="1088020" cy="323086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301205" y="509286"/>
              <a:ext cx="108802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5400000" flipH="1">
              <a:off x="6218157" y="661305"/>
              <a:ext cx="323086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椭圆 26"/>
          <p:cNvSpPr/>
          <p:nvPr/>
        </p:nvSpPr>
        <p:spPr>
          <a:xfrm>
            <a:off x="7357595" y="1077900"/>
            <a:ext cx="1202523" cy="1211818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5000" dirty="0">
                <a:solidFill>
                  <a:schemeClr val="accent1">
                    <a:lumMod val="8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  <a:sym typeface="Arial" panose="020B0604020202020204" pitchFamily="34" charset="0"/>
              </a:rPr>
              <a:t>分</a:t>
            </a:r>
          </a:p>
        </p:txBody>
      </p:sp>
      <p:sp>
        <p:nvSpPr>
          <p:cNvPr id="28" name="椭圆 27"/>
          <p:cNvSpPr/>
          <p:nvPr/>
        </p:nvSpPr>
        <p:spPr>
          <a:xfrm>
            <a:off x="7357595" y="2525071"/>
            <a:ext cx="1202523" cy="1211818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5000" dirty="0">
                <a:solidFill>
                  <a:schemeClr val="accent1">
                    <a:lumMod val="8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  <a:sym typeface="Arial" panose="020B0604020202020204" pitchFamily="34" charset="0"/>
              </a:rPr>
              <a:t>享</a:t>
            </a:r>
          </a:p>
        </p:txBody>
      </p:sp>
      <p:sp>
        <p:nvSpPr>
          <p:cNvPr id="29" name="矩形 28"/>
          <p:cNvSpPr/>
          <p:nvPr/>
        </p:nvSpPr>
        <p:spPr>
          <a:xfrm>
            <a:off x="4901349" y="2176902"/>
            <a:ext cx="1973744" cy="2646878"/>
          </a:xfrm>
          <a:prstGeom prst="rect">
            <a:avLst/>
          </a:prstGeom>
          <a:noFill/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  <a:sym typeface="Arial" panose="020B0604020202020204" pitchFamily="34" charset="0"/>
              </a:rPr>
              <a:t>书</a:t>
            </a:r>
          </a:p>
        </p:txBody>
      </p:sp>
      <p:sp>
        <p:nvSpPr>
          <p:cNvPr id="26" name="椭圆 25"/>
          <p:cNvSpPr/>
          <p:nvPr/>
        </p:nvSpPr>
        <p:spPr>
          <a:xfrm>
            <a:off x="7357595" y="4071991"/>
            <a:ext cx="1202523" cy="1211818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5000" dirty="0">
                <a:solidFill>
                  <a:schemeClr val="accent1">
                    <a:lumMod val="8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  <a:sym typeface="Arial" panose="020B0604020202020204" pitchFamily="34" charset="0"/>
              </a:rPr>
              <a:t>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7" grpId="0" animBg="1"/>
      <p:bldP spid="18" grpId="0" bldLvl="0" animBg="1"/>
      <p:bldP spid="21" grpId="0" animBg="1"/>
      <p:bldP spid="27" grpId="0" animBg="1"/>
      <p:bldP spid="28" grpId="0" animBg="1"/>
      <p:bldP spid="29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/>
        </p:nvSpPr>
        <p:spPr>
          <a:xfrm>
            <a:off x="8536050" y="1809877"/>
            <a:ext cx="2077340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一篇教材：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内部结构统整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8954770" y="3464560"/>
            <a:ext cx="2077720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多篇教材：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主题单元统整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8496300" y="5187315"/>
            <a:ext cx="2200910" cy="830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教材拓展：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课内与课外统整</a:t>
            </a:r>
          </a:p>
        </p:txBody>
      </p:sp>
      <p:sp>
        <p:nvSpPr>
          <p:cNvPr id="20" name="Freeform 5"/>
          <p:cNvSpPr/>
          <p:nvPr/>
        </p:nvSpPr>
        <p:spPr bwMode="auto">
          <a:xfrm>
            <a:off x="6832410" y="4451898"/>
            <a:ext cx="1557867" cy="1564217"/>
          </a:xfrm>
          <a:custGeom>
            <a:avLst/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6"/>
          <p:cNvSpPr/>
          <p:nvPr/>
        </p:nvSpPr>
        <p:spPr bwMode="auto">
          <a:xfrm>
            <a:off x="7543610" y="2989281"/>
            <a:ext cx="1126067" cy="1678517"/>
          </a:xfrm>
          <a:custGeom>
            <a:avLst/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7"/>
          <p:cNvSpPr/>
          <p:nvPr/>
        </p:nvSpPr>
        <p:spPr bwMode="auto">
          <a:xfrm>
            <a:off x="6832410" y="1636730"/>
            <a:ext cx="1559984" cy="1568451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4986678" y="2601930"/>
            <a:ext cx="2442633" cy="2448984"/>
          </a:xfrm>
          <a:prstGeom prst="ellipse">
            <a:avLst/>
          </a:pr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Box 37"/>
          <p:cNvSpPr txBox="1"/>
          <p:nvPr/>
        </p:nvSpPr>
        <p:spPr>
          <a:xfrm>
            <a:off x="5103317" y="3290342"/>
            <a:ext cx="2209800" cy="909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66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从教本到学本</a:t>
            </a:r>
            <a:endParaRPr lang="zh-CN" altLang="en-US" sz="2665" b="1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38"/>
          <p:cNvSpPr txBox="1"/>
          <p:nvPr/>
        </p:nvSpPr>
        <p:spPr>
          <a:xfrm>
            <a:off x="7142418" y="2208003"/>
            <a:ext cx="779993" cy="3282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135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1</a:t>
            </a:r>
            <a:endParaRPr lang="zh-CN" altLang="en-US" sz="2135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39"/>
          <p:cNvSpPr txBox="1"/>
          <p:nvPr/>
        </p:nvSpPr>
        <p:spPr>
          <a:xfrm>
            <a:off x="7716647" y="3521581"/>
            <a:ext cx="779993" cy="3282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135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2</a:t>
            </a:r>
            <a:endParaRPr lang="zh-CN" altLang="en-US" sz="2135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41"/>
          <p:cNvSpPr txBox="1"/>
          <p:nvPr/>
        </p:nvSpPr>
        <p:spPr>
          <a:xfrm>
            <a:off x="7142418" y="4858767"/>
            <a:ext cx="779993" cy="3282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135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3</a:t>
            </a:r>
            <a:endParaRPr lang="zh-CN" altLang="en-US" sz="2135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620814" y="3695505"/>
            <a:ext cx="3866075" cy="98488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</a:ln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32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内容之间的统整</a:t>
            </a:r>
          </a:p>
        </p:txBody>
      </p:sp>
      <p:sp>
        <p:nvSpPr>
          <p:cNvPr id="33" name="Freeform 6"/>
          <p:cNvSpPr>
            <a:spLocks noEditPoints="1"/>
          </p:cNvSpPr>
          <p:nvPr/>
        </p:nvSpPr>
        <p:spPr bwMode="auto">
          <a:xfrm>
            <a:off x="1580145" y="1751582"/>
            <a:ext cx="2003859" cy="1700696"/>
          </a:xfrm>
          <a:custGeom>
            <a:avLst/>
            <a:gdLst>
              <a:gd name="connsiteX0" fmla="*/ 246732 w 607286"/>
              <a:gd name="connsiteY0" fmla="*/ 261798 h 515410"/>
              <a:gd name="connsiteX1" fmla="*/ 303643 w 607286"/>
              <a:gd name="connsiteY1" fmla="*/ 283469 h 515410"/>
              <a:gd name="connsiteX2" fmla="*/ 360554 w 607286"/>
              <a:gd name="connsiteY2" fmla="*/ 261798 h 515410"/>
              <a:gd name="connsiteX3" fmla="*/ 499721 w 607286"/>
              <a:gd name="connsiteY3" fmla="*/ 439385 h 515410"/>
              <a:gd name="connsiteX4" fmla="*/ 499956 w 607286"/>
              <a:gd name="connsiteY4" fmla="*/ 447819 h 515410"/>
              <a:gd name="connsiteX5" fmla="*/ 499956 w 607286"/>
              <a:gd name="connsiteY5" fmla="*/ 457308 h 515410"/>
              <a:gd name="connsiteX6" fmla="*/ 303643 w 607286"/>
              <a:gd name="connsiteY6" fmla="*/ 515410 h 515410"/>
              <a:gd name="connsiteX7" fmla="*/ 107330 w 607286"/>
              <a:gd name="connsiteY7" fmla="*/ 457308 h 515410"/>
              <a:gd name="connsiteX8" fmla="*/ 107330 w 607286"/>
              <a:gd name="connsiteY8" fmla="*/ 444539 h 515410"/>
              <a:gd name="connsiteX9" fmla="*/ 107682 w 607286"/>
              <a:gd name="connsiteY9" fmla="*/ 435519 h 515410"/>
              <a:gd name="connsiteX10" fmla="*/ 246732 w 607286"/>
              <a:gd name="connsiteY10" fmla="*/ 261798 h 515410"/>
              <a:gd name="connsiteX11" fmla="*/ 494038 w 607286"/>
              <a:gd name="connsiteY11" fmla="*/ 237453 h 515410"/>
              <a:gd name="connsiteX12" fmla="*/ 607169 w 607286"/>
              <a:gd name="connsiteY12" fmla="*/ 381785 h 515410"/>
              <a:gd name="connsiteX13" fmla="*/ 607286 w 607286"/>
              <a:gd name="connsiteY13" fmla="*/ 388580 h 515410"/>
              <a:gd name="connsiteX14" fmla="*/ 607286 w 607286"/>
              <a:gd name="connsiteY14" fmla="*/ 396312 h 515410"/>
              <a:gd name="connsiteX15" fmla="*/ 527367 w 607286"/>
              <a:gd name="connsiteY15" fmla="*/ 436730 h 515410"/>
              <a:gd name="connsiteX16" fmla="*/ 496972 w 607286"/>
              <a:gd name="connsiteY16" fmla="*/ 296029 h 515410"/>
              <a:gd name="connsiteX17" fmla="*/ 443927 w 607286"/>
              <a:gd name="connsiteY17" fmla="*/ 255026 h 515410"/>
              <a:gd name="connsiteX18" fmla="*/ 447800 w 607286"/>
              <a:gd name="connsiteY18" fmla="*/ 255143 h 515410"/>
              <a:gd name="connsiteX19" fmla="*/ 494038 w 607286"/>
              <a:gd name="connsiteY19" fmla="*/ 237453 h 515410"/>
              <a:gd name="connsiteX20" fmla="*/ 113199 w 607286"/>
              <a:gd name="connsiteY20" fmla="*/ 237453 h 515410"/>
              <a:gd name="connsiteX21" fmla="*/ 159417 w 607286"/>
              <a:gd name="connsiteY21" fmla="*/ 255143 h 515410"/>
              <a:gd name="connsiteX22" fmla="*/ 163288 w 607286"/>
              <a:gd name="connsiteY22" fmla="*/ 255026 h 515410"/>
              <a:gd name="connsiteX23" fmla="*/ 110266 w 607286"/>
              <a:gd name="connsiteY23" fmla="*/ 296029 h 515410"/>
              <a:gd name="connsiteX24" fmla="*/ 79884 w 607286"/>
              <a:gd name="connsiteY24" fmla="*/ 436730 h 515410"/>
              <a:gd name="connsiteX25" fmla="*/ 0 w 607286"/>
              <a:gd name="connsiteY25" fmla="*/ 396312 h 515410"/>
              <a:gd name="connsiteX26" fmla="*/ 0 w 607286"/>
              <a:gd name="connsiteY26" fmla="*/ 388580 h 515410"/>
              <a:gd name="connsiteX27" fmla="*/ 235 w 607286"/>
              <a:gd name="connsiteY27" fmla="*/ 381785 h 515410"/>
              <a:gd name="connsiteX28" fmla="*/ 113199 w 607286"/>
              <a:gd name="connsiteY28" fmla="*/ 237453 h 515410"/>
              <a:gd name="connsiteX29" fmla="*/ 447940 w 607286"/>
              <a:gd name="connsiteY29" fmla="*/ 24839 h 515410"/>
              <a:gd name="connsiteX30" fmla="*/ 532275 w 607286"/>
              <a:gd name="connsiteY30" fmla="*/ 127229 h 515410"/>
              <a:gd name="connsiteX31" fmla="*/ 447940 w 607286"/>
              <a:gd name="connsiteY31" fmla="*/ 229620 h 515410"/>
              <a:gd name="connsiteX32" fmla="*/ 409350 w 607286"/>
              <a:gd name="connsiteY32" fmla="*/ 218373 h 515410"/>
              <a:gd name="connsiteX33" fmla="*/ 435272 w 607286"/>
              <a:gd name="connsiteY33" fmla="*/ 126058 h 515410"/>
              <a:gd name="connsiteX34" fmla="*/ 416388 w 607286"/>
              <a:gd name="connsiteY34" fmla="*/ 28588 h 515410"/>
              <a:gd name="connsiteX35" fmla="*/ 447940 w 607286"/>
              <a:gd name="connsiteY35" fmla="*/ 24839 h 515410"/>
              <a:gd name="connsiteX36" fmla="*/ 159441 w 607286"/>
              <a:gd name="connsiteY36" fmla="*/ 24839 h 515410"/>
              <a:gd name="connsiteX37" fmla="*/ 190894 w 607286"/>
              <a:gd name="connsiteY37" fmla="*/ 28588 h 515410"/>
              <a:gd name="connsiteX38" fmla="*/ 171999 w 607286"/>
              <a:gd name="connsiteY38" fmla="*/ 126058 h 515410"/>
              <a:gd name="connsiteX39" fmla="*/ 197936 w 607286"/>
              <a:gd name="connsiteY39" fmla="*/ 218373 h 515410"/>
              <a:gd name="connsiteX40" fmla="*/ 159441 w 607286"/>
              <a:gd name="connsiteY40" fmla="*/ 229620 h 515410"/>
              <a:gd name="connsiteX41" fmla="*/ 74940 w 607286"/>
              <a:gd name="connsiteY41" fmla="*/ 127229 h 515410"/>
              <a:gd name="connsiteX42" fmla="*/ 159441 w 607286"/>
              <a:gd name="connsiteY42" fmla="*/ 24839 h 515410"/>
              <a:gd name="connsiteX43" fmla="*/ 303643 w 607286"/>
              <a:gd name="connsiteY43" fmla="*/ 0 h 515410"/>
              <a:gd name="connsiteX44" fmla="*/ 407586 w 607286"/>
              <a:gd name="connsiteY44" fmla="*/ 126030 h 515410"/>
              <a:gd name="connsiteX45" fmla="*/ 303643 w 607286"/>
              <a:gd name="connsiteY45" fmla="*/ 252060 h 515410"/>
              <a:gd name="connsiteX46" fmla="*/ 199700 w 607286"/>
              <a:gd name="connsiteY46" fmla="*/ 126030 h 515410"/>
              <a:gd name="connsiteX47" fmla="*/ 303643 w 607286"/>
              <a:gd name="connsiteY47" fmla="*/ 0 h 51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286" h="515410">
                <a:moveTo>
                  <a:pt x="246732" y="261798"/>
                </a:moveTo>
                <a:cubicBezTo>
                  <a:pt x="246732" y="261798"/>
                  <a:pt x="263864" y="283469"/>
                  <a:pt x="303643" y="283469"/>
                </a:cubicBezTo>
                <a:cubicBezTo>
                  <a:pt x="343539" y="283469"/>
                  <a:pt x="360554" y="261798"/>
                  <a:pt x="360554" y="261798"/>
                </a:cubicBezTo>
                <a:cubicBezTo>
                  <a:pt x="482003" y="283586"/>
                  <a:pt x="497844" y="318143"/>
                  <a:pt x="499721" y="439385"/>
                </a:cubicBezTo>
                <a:cubicBezTo>
                  <a:pt x="499839" y="447233"/>
                  <a:pt x="499956" y="448522"/>
                  <a:pt x="499956" y="447819"/>
                </a:cubicBezTo>
                <a:cubicBezTo>
                  <a:pt x="499956" y="449928"/>
                  <a:pt x="499956" y="452973"/>
                  <a:pt x="499956" y="457308"/>
                </a:cubicBezTo>
                <a:cubicBezTo>
                  <a:pt x="499956" y="457308"/>
                  <a:pt x="471090" y="515410"/>
                  <a:pt x="303643" y="515410"/>
                </a:cubicBezTo>
                <a:cubicBezTo>
                  <a:pt x="136313" y="515410"/>
                  <a:pt x="107330" y="457308"/>
                  <a:pt x="107330" y="457308"/>
                </a:cubicBezTo>
                <a:cubicBezTo>
                  <a:pt x="107330" y="450513"/>
                  <a:pt x="107330" y="446648"/>
                  <a:pt x="107330" y="444539"/>
                </a:cubicBezTo>
                <a:cubicBezTo>
                  <a:pt x="107330" y="445593"/>
                  <a:pt x="107447" y="445125"/>
                  <a:pt x="107682" y="435519"/>
                </a:cubicBezTo>
                <a:cubicBezTo>
                  <a:pt x="109794" y="317440"/>
                  <a:pt x="126691" y="283352"/>
                  <a:pt x="246732" y="261798"/>
                </a:cubicBezTo>
                <a:close/>
                <a:moveTo>
                  <a:pt x="494038" y="237453"/>
                </a:moveTo>
                <a:cubicBezTo>
                  <a:pt x="592734" y="255260"/>
                  <a:pt x="605526" y="283260"/>
                  <a:pt x="607169" y="381785"/>
                </a:cubicBezTo>
                <a:cubicBezTo>
                  <a:pt x="607286" y="388112"/>
                  <a:pt x="607286" y="389166"/>
                  <a:pt x="607286" y="388580"/>
                </a:cubicBezTo>
                <a:cubicBezTo>
                  <a:pt x="607286" y="390220"/>
                  <a:pt x="607286" y="392681"/>
                  <a:pt x="607286" y="396312"/>
                </a:cubicBezTo>
                <a:cubicBezTo>
                  <a:pt x="607286" y="396312"/>
                  <a:pt x="593673" y="423609"/>
                  <a:pt x="527367" y="436730"/>
                </a:cubicBezTo>
                <a:cubicBezTo>
                  <a:pt x="526311" y="372413"/>
                  <a:pt x="520795" y="328598"/>
                  <a:pt x="496972" y="296029"/>
                </a:cubicBezTo>
                <a:cubicBezTo>
                  <a:pt x="483241" y="277168"/>
                  <a:pt x="464464" y="264281"/>
                  <a:pt x="443927" y="255026"/>
                </a:cubicBezTo>
                <a:cubicBezTo>
                  <a:pt x="445218" y="255026"/>
                  <a:pt x="446509" y="255143"/>
                  <a:pt x="447800" y="255143"/>
                </a:cubicBezTo>
                <a:cubicBezTo>
                  <a:pt x="480190" y="255143"/>
                  <a:pt x="494038" y="237453"/>
                  <a:pt x="494038" y="237453"/>
                </a:cubicBezTo>
                <a:close/>
                <a:moveTo>
                  <a:pt x="113199" y="237453"/>
                </a:moveTo>
                <a:cubicBezTo>
                  <a:pt x="113199" y="237453"/>
                  <a:pt x="127041" y="255143"/>
                  <a:pt x="159417" y="255143"/>
                </a:cubicBezTo>
                <a:cubicBezTo>
                  <a:pt x="160707" y="255143"/>
                  <a:pt x="161998" y="255026"/>
                  <a:pt x="163288" y="255026"/>
                </a:cubicBezTo>
                <a:cubicBezTo>
                  <a:pt x="142760" y="264281"/>
                  <a:pt x="124108" y="277168"/>
                  <a:pt x="110266" y="296029"/>
                </a:cubicBezTo>
                <a:cubicBezTo>
                  <a:pt x="86453" y="328598"/>
                  <a:pt x="81057" y="372413"/>
                  <a:pt x="79884" y="436730"/>
                </a:cubicBezTo>
                <a:cubicBezTo>
                  <a:pt x="13607" y="423609"/>
                  <a:pt x="0" y="396312"/>
                  <a:pt x="0" y="396312"/>
                </a:cubicBezTo>
                <a:cubicBezTo>
                  <a:pt x="0" y="392681"/>
                  <a:pt x="0" y="390220"/>
                  <a:pt x="0" y="388580"/>
                </a:cubicBezTo>
                <a:cubicBezTo>
                  <a:pt x="0" y="389166"/>
                  <a:pt x="117" y="388112"/>
                  <a:pt x="235" y="381785"/>
                </a:cubicBezTo>
                <a:cubicBezTo>
                  <a:pt x="1760" y="283260"/>
                  <a:pt x="14663" y="255260"/>
                  <a:pt x="113199" y="237453"/>
                </a:cubicBezTo>
                <a:close/>
                <a:moveTo>
                  <a:pt x="447940" y="24839"/>
                </a:moveTo>
                <a:cubicBezTo>
                  <a:pt x="519842" y="24839"/>
                  <a:pt x="532275" y="70645"/>
                  <a:pt x="532275" y="127229"/>
                </a:cubicBezTo>
                <a:cubicBezTo>
                  <a:pt x="532275" y="183814"/>
                  <a:pt x="494506" y="229620"/>
                  <a:pt x="447940" y="229620"/>
                </a:cubicBezTo>
                <a:cubicBezTo>
                  <a:pt x="433982" y="229620"/>
                  <a:pt x="420962" y="225520"/>
                  <a:pt x="409350" y="218373"/>
                </a:cubicBezTo>
                <a:cubicBezTo>
                  <a:pt x="426123" y="191780"/>
                  <a:pt x="435272" y="159681"/>
                  <a:pt x="435272" y="126058"/>
                </a:cubicBezTo>
                <a:cubicBezTo>
                  <a:pt x="435272" y="96419"/>
                  <a:pt x="433044" y="59164"/>
                  <a:pt x="416388" y="28588"/>
                </a:cubicBezTo>
                <a:cubicBezTo>
                  <a:pt x="425302" y="26128"/>
                  <a:pt x="435741" y="24839"/>
                  <a:pt x="447940" y="24839"/>
                </a:cubicBezTo>
                <a:close/>
                <a:moveTo>
                  <a:pt x="159441" y="24839"/>
                </a:moveTo>
                <a:cubicBezTo>
                  <a:pt x="171529" y="24839"/>
                  <a:pt x="181975" y="26128"/>
                  <a:pt x="190894" y="28588"/>
                </a:cubicBezTo>
                <a:cubicBezTo>
                  <a:pt x="174346" y="59164"/>
                  <a:pt x="171999" y="96419"/>
                  <a:pt x="171999" y="126058"/>
                </a:cubicBezTo>
                <a:cubicBezTo>
                  <a:pt x="171999" y="159681"/>
                  <a:pt x="181153" y="191780"/>
                  <a:pt x="197936" y="218373"/>
                </a:cubicBezTo>
                <a:cubicBezTo>
                  <a:pt x="186434" y="225520"/>
                  <a:pt x="173290" y="229620"/>
                  <a:pt x="159441" y="229620"/>
                </a:cubicBezTo>
                <a:cubicBezTo>
                  <a:pt x="112848" y="229620"/>
                  <a:pt x="74940" y="183814"/>
                  <a:pt x="74940" y="127229"/>
                </a:cubicBezTo>
                <a:cubicBezTo>
                  <a:pt x="74940" y="70645"/>
                  <a:pt x="87380" y="24839"/>
                  <a:pt x="159441" y="24839"/>
                </a:cubicBezTo>
                <a:close/>
                <a:moveTo>
                  <a:pt x="303643" y="0"/>
                </a:moveTo>
                <a:cubicBezTo>
                  <a:pt x="392335" y="0"/>
                  <a:pt x="407586" y="56456"/>
                  <a:pt x="407586" y="126030"/>
                </a:cubicBezTo>
                <a:cubicBezTo>
                  <a:pt x="407586" y="195604"/>
                  <a:pt x="361011" y="252060"/>
                  <a:pt x="303643" y="252060"/>
                </a:cubicBezTo>
                <a:cubicBezTo>
                  <a:pt x="246275" y="252060"/>
                  <a:pt x="199700" y="195604"/>
                  <a:pt x="199700" y="126030"/>
                </a:cubicBezTo>
                <a:cubicBezTo>
                  <a:pt x="199700" y="56456"/>
                  <a:pt x="215069" y="0"/>
                  <a:pt x="303643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24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866765" y="606878"/>
            <a:ext cx="8950458" cy="594951"/>
          </a:xfrm>
        </p:spPr>
        <p:txBody>
          <a:bodyPr/>
          <a:lstStyle/>
          <a:p>
            <a:r>
              <a:rPr lang="zh-CN" altLang="zh-CN" dirty="0">
                <a:sym typeface="+mn-ea"/>
              </a:rPr>
              <a:t>实践探索：统整教学的实践路径</a:t>
            </a:r>
            <a:br>
              <a:rPr lang="zh-CN" altLang="zh-CN" dirty="0">
                <a:sym typeface="+mn-ea"/>
              </a:rPr>
            </a:b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bldLvl="0" animBg="1"/>
      <p:bldP spid="21" grpId="0" bldLvl="0" animBg="1"/>
      <p:bldP spid="22" grpId="0" bldLvl="0" animBg="1"/>
      <p:bldP spid="23" grpId="0" bldLvl="0" animBg="1"/>
      <p:bldP spid="27" grpId="0"/>
      <p:bldP spid="28" grpId="0"/>
      <p:bldP spid="29" grpId="0"/>
      <p:bldP spid="30" grpId="0"/>
      <p:bldP spid="3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/>
        </p:nvSpPr>
        <p:spPr bwMode="auto">
          <a:xfrm>
            <a:off x="5510395" y="4112245"/>
            <a:ext cx="1873251" cy="2480733"/>
          </a:xfrm>
          <a:custGeom>
            <a:avLst/>
            <a:gdLst/>
            <a:ahLst/>
            <a:cxnLst>
              <a:cxn ang="0">
                <a:pos x="885" y="361"/>
              </a:cxn>
              <a:cxn ang="0">
                <a:pos x="840" y="315"/>
              </a:cxn>
              <a:cxn ang="0">
                <a:pos x="379" y="777"/>
              </a:cxn>
              <a:cxn ang="0">
                <a:pos x="379" y="1172"/>
              </a:cxn>
              <a:cxn ang="0">
                <a:pos x="0" y="1172"/>
              </a:cxn>
              <a:cxn ang="0">
                <a:pos x="0" y="620"/>
              </a:cxn>
              <a:cxn ang="0">
                <a:pos x="572" y="49"/>
              </a:cxn>
              <a:cxn ang="0">
                <a:pos x="523" y="0"/>
              </a:cxn>
              <a:cxn ang="0">
                <a:pos x="885" y="0"/>
              </a:cxn>
              <a:cxn ang="0">
                <a:pos x="885" y="361"/>
              </a:cxn>
            </a:cxnLst>
            <a:rect l="0" t="0" r="r" b="b"/>
            <a:pathLst>
              <a:path w="885" h="1172">
                <a:moveTo>
                  <a:pt x="885" y="361"/>
                </a:moveTo>
                <a:lnTo>
                  <a:pt x="840" y="315"/>
                </a:lnTo>
                <a:lnTo>
                  <a:pt x="379" y="777"/>
                </a:lnTo>
                <a:lnTo>
                  <a:pt x="379" y="1172"/>
                </a:lnTo>
                <a:lnTo>
                  <a:pt x="0" y="1172"/>
                </a:lnTo>
                <a:lnTo>
                  <a:pt x="0" y="620"/>
                </a:lnTo>
                <a:lnTo>
                  <a:pt x="572" y="49"/>
                </a:lnTo>
                <a:lnTo>
                  <a:pt x="523" y="0"/>
                </a:lnTo>
                <a:lnTo>
                  <a:pt x="885" y="0"/>
                </a:lnTo>
                <a:lnTo>
                  <a:pt x="885" y="36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13"/>
          <p:cNvSpPr/>
          <p:nvPr/>
        </p:nvSpPr>
        <p:spPr bwMode="auto">
          <a:xfrm>
            <a:off x="5080712" y="3142813"/>
            <a:ext cx="1555751" cy="1604433"/>
          </a:xfrm>
          <a:custGeom>
            <a:avLst/>
            <a:gdLst/>
            <a:ahLst/>
            <a:cxnLst>
              <a:cxn ang="0">
                <a:pos x="316" y="49"/>
              </a:cxn>
              <a:cxn ang="0">
                <a:pos x="711" y="442"/>
              </a:cxn>
              <a:cxn ang="0">
                <a:pos x="686" y="465"/>
              </a:cxn>
              <a:cxn ang="0">
                <a:pos x="735" y="514"/>
              </a:cxn>
              <a:cxn ang="0">
                <a:pos x="493" y="758"/>
              </a:cxn>
              <a:cxn ang="0">
                <a:pos x="49" y="316"/>
              </a:cxn>
              <a:cxn ang="0">
                <a:pos x="0" y="363"/>
              </a:cxn>
              <a:cxn ang="0">
                <a:pos x="0" y="0"/>
              </a:cxn>
              <a:cxn ang="0">
                <a:pos x="364" y="0"/>
              </a:cxn>
              <a:cxn ang="0">
                <a:pos x="316" y="49"/>
              </a:cxn>
            </a:cxnLst>
            <a:rect l="0" t="0" r="r" b="b"/>
            <a:pathLst>
              <a:path w="735" h="758">
                <a:moveTo>
                  <a:pt x="316" y="49"/>
                </a:moveTo>
                <a:lnTo>
                  <a:pt x="711" y="442"/>
                </a:lnTo>
                <a:lnTo>
                  <a:pt x="686" y="465"/>
                </a:lnTo>
                <a:lnTo>
                  <a:pt x="735" y="514"/>
                </a:lnTo>
                <a:lnTo>
                  <a:pt x="493" y="758"/>
                </a:lnTo>
                <a:lnTo>
                  <a:pt x="49" y="316"/>
                </a:lnTo>
                <a:lnTo>
                  <a:pt x="0" y="363"/>
                </a:lnTo>
                <a:lnTo>
                  <a:pt x="0" y="0"/>
                </a:lnTo>
                <a:lnTo>
                  <a:pt x="364" y="0"/>
                </a:lnTo>
                <a:lnTo>
                  <a:pt x="316" y="4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 Placeholder 3"/>
          <p:cNvSpPr txBox="1"/>
          <p:nvPr/>
        </p:nvSpPr>
        <p:spPr>
          <a:xfrm rot="19086412">
            <a:off x="6761449" y="4330764"/>
            <a:ext cx="381515" cy="41043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9" name="Text Placeholder 3"/>
          <p:cNvSpPr txBox="1"/>
          <p:nvPr/>
        </p:nvSpPr>
        <p:spPr>
          <a:xfrm rot="2817072">
            <a:off x="5289157" y="3320029"/>
            <a:ext cx="381515" cy="41043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3" name="TextBox 37"/>
          <p:cNvSpPr txBox="1"/>
          <p:nvPr/>
        </p:nvSpPr>
        <p:spPr>
          <a:xfrm>
            <a:off x="7564120" y="4076065"/>
            <a:ext cx="429260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内容之间的统整：从教本到学本</a:t>
            </a:r>
          </a:p>
        </p:txBody>
      </p:sp>
      <p:sp>
        <p:nvSpPr>
          <p:cNvPr id="15" name="TextBox 43"/>
          <p:cNvSpPr txBox="1"/>
          <p:nvPr/>
        </p:nvSpPr>
        <p:spPr>
          <a:xfrm>
            <a:off x="715010" y="3129280"/>
            <a:ext cx="466090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200000"/>
              </a:lnSpc>
              <a:spcBef>
                <a:spcPct val="20000"/>
              </a:spcBef>
              <a:defRPr sz="1335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领域之间的统整：从封闭到开放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92495" y="606878"/>
            <a:ext cx="8950458" cy="594951"/>
          </a:xfrm>
        </p:spPr>
        <p:txBody>
          <a:bodyPr/>
          <a:lstStyle/>
          <a:p>
            <a:r>
              <a:rPr lang="zh-CN" altLang="zh-CN" dirty="0"/>
              <a:t>实践探索：统整教学的实践路径</a:t>
            </a:r>
            <a:br>
              <a:rPr lang="zh-CN" altLang="zh-CN" dirty="0"/>
            </a:b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/>
      <p:bldP spid="9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/>
          <p:nvPr/>
        </p:nvSpPr>
        <p:spPr>
          <a:xfrm>
            <a:off x="8536305" y="1809750"/>
            <a:ext cx="2610485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识字与阅读的统整</a:t>
            </a:r>
          </a:p>
        </p:txBody>
      </p:sp>
      <p:sp>
        <p:nvSpPr>
          <p:cNvPr id="18" name="TextBox 6"/>
          <p:cNvSpPr txBox="1"/>
          <p:nvPr/>
        </p:nvSpPr>
        <p:spPr>
          <a:xfrm>
            <a:off x="8796020" y="3464560"/>
            <a:ext cx="3244215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阅读与口语交际的统整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8496300" y="5187315"/>
            <a:ext cx="2650490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spc="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阅读与习作的统整</a:t>
            </a:r>
          </a:p>
        </p:txBody>
      </p:sp>
      <p:sp>
        <p:nvSpPr>
          <p:cNvPr id="20" name="Freeform 5"/>
          <p:cNvSpPr/>
          <p:nvPr/>
        </p:nvSpPr>
        <p:spPr bwMode="auto">
          <a:xfrm>
            <a:off x="6832410" y="4451898"/>
            <a:ext cx="1557867" cy="1564217"/>
          </a:xfrm>
          <a:custGeom>
            <a:avLst/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6"/>
          <p:cNvSpPr/>
          <p:nvPr/>
        </p:nvSpPr>
        <p:spPr bwMode="auto">
          <a:xfrm>
            <a:off x="7543610" y="2989281"/>
            <a:ext cx="1126067" cy="1678517"/>
          </a:xfrm>
          <a:custGeom>
            <a:avLst/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7"/>
          <p:cNvSpPr/>
          <p:nvPr/>
        </p:nvSpPr>
        <p:spPr bwMode="auto">
          <a:xfrm>
            <a:off x="6832410" y="1636730"/>
            <a:ext cx="1559984" cy="1568451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4986678" y="2601930"/>
            <a:ext cx="2442633" cy="2448984"/>
          </a:xfrm>
          <a:prstGeom prst="ellipse">
            <a:avLst/>
          </a:prstGeom>
          <a:noFill/>
          <a:ln w="4" cap="flat">
            <a:solidFill>
              <a:schemeClr val="accent1"/>
            </a:solidFill>
            <a:prstDash val="solid"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Box 37"/>
          <p:cNvSpPr txBox="1"/>
          <p:nvPr/>
        </p:nvSpPr>
        <p:spPr>
          <a:xfrm>
            <a:off x="5103317" y="3290342"/>
            <a:ext cx="2209800" cy="909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66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从封闭到开放</a:t>
            </a:r>
            <a:endParaRPr lang="zh-CN" altLang="en-US" sz="2665" b="1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38"/>
          <p:cNvSpPr txBox="1"/>
          <p:nvPr/>
        </p:nvSpPr>
        <p:spPr>
          <a:xfrm>
            <a:off x="7142418" y="2208003"/>
            <a:ext cx="779993" cy="3282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135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1</a:t>
            </a:r>
            <a:endParaRPr lang="zh-CN" altLang="en-US" sz="2135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39"/>
          <p:cNvSpPr txBox="1"/>
          <p:nvPr/>
        </p:nvSpPr>
        <p:spPr>
          <a:xfrm>
            <a:off x="7716647" y="3521581"/>
            <a:ext cx="779993" cy="3282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135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2</a:t>
            </a:r>
            <a:endParaRPr lang="zh-CN" altLang="en-US" sz="2135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41"/>
          <p:cNvSpPr txBox="1"/>
          <p:nvPr/>
        </p:nvSpPr>
        <p:spPr>
          <a:xfrm>
            <a:off x="7142418" y="4858767"/>
            <a:ext cx="779993" cy="3282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135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3</a:t>
            </a:r>
            <a:endParaRPr lang="zh-CN" altLang="en-US" sz="2135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620814" y="3695505"/>
            <a:ext cx="3866075" cy="98488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</a:ln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32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领域之间的统整</a:t>
            </a:r>
          </a:p>
        </p:txBody>
      </p:sp>
      <p:sp>
        <p:nvSpPr>
          <p:cNvPr id="33" name="Freeform 6"/>
          <p:cNvSpPr>
            <a:spLocks noEditPoints="1"/>
          </p:cNvSpPr>
          <p:nvPr/>
        </p:nvSpPr>
        <p:spPr bwMode="auto">
          <a:xfrm>
            <a:off x="1580145" y="1751582"/>
            <a:ext cx="2003859" cy="1700696"/>
          </a:xfrm>
          <a:custGeom>
            <a:avLst/>
            <a:gdLst>
              <a:gd name="connsiteX0" fmla="*/ 246732 w 607286"/>
              <a:gd name="connsiteY0" fmla="*/ 261798 h 515410"/>
              <a:gd name="connsiteX1" fmla="*/ 303643 w 607286"/>
              <a:gd name="connsiteY1" fmla="*/ 283469 h 515410"/>
              <a:gd name="connsiteX2" fmla="*/ 360554 w 607286"/>
              <a:gd name="connsiteY2" fmla="*/ 261798 h 515410"/>
              <a:gd name="connsiteX3" fmla="*/ 499721 w 607286"/>
              <a:gd name="connsiteY3" fmla="*/ 439385 h 515410"/>
              <a:gd name="connsiteX4" fmla="*/ 499956 w 607286"/>
              <a:gd name="connsiteY4" fmla="*/ 447819 h 515410"/>
              <a:gd name="connsiteX5" fmla="*/ 499956 w 607286"/>
              <a:gd name="connsiteY5" fmla="*/ 457308 h 515410"/>
              <a:gd name="connsiteX6" fmla="*/ 303643 w 607286"/>
              <a:gd name="connsiteY6" fmla="*/ 515410 h 515410"/>
              <a:gd name="connsiteX7" fmla="*/ 107330 w 607286"/>
              <a:gd name="connsiteY7" fmla="*/ 457308 h 515410"/>
              <a:gd name="connsiteX8" fmla="*/ 107330 w 607286"/>
              <a:gd name="connsiteY8" fmla="*/ 444539 h 515410"/>
              <a:gd name="connsiteX9" fmla="*/ 107682 w 607286"/>
              <a:gd name="connsiteY9" fmla="*/ 435519 h 515410"/>
              <a:gd name="connsiteX10" fmla="*/ 246732 w 607286"/>
              <a:gd name="connsiteY10" fmla="*/ 261798 h 515410"/>
              <a:gd name="connsiteX11" fmla="*/ 494038 w 607286"/>
              <a:gd name="connsiteY11" fmla="*/ 237453 h 515410"/>
              <a:gd name="connsiteX12" fmla="*/ 607169 w 607286"/>
              <a:gd name="connsiteY12" fmla="*/ 381785 h 515410"/>
              <a:gd name="connsiteX13" fmla="*/ 607286 w 607286"/>
              <a:gd name="connsiteY13" fmla="*/ 388580 h 515410"/>
              <a:gd name="connsiteX14" fmla="*/ 607286 w 607286"/>
              <a:gd name="connsiteY14" fmla="*/ 396312 h 515410"/>
              <a:gd name="connsiteX15" fmla="*/ 527367 w 607286"/>
              <a:gd name="connsiteY15" fmla="*/ 436730 h 515410"/>
              <a:gd name="connsiteX16" fmla="*/ 496972 w 607286"/>
              <a:gd name="connsiteY16" fmla="*/ 296029 h 515410"/>
              <a:gd name="connsiteX17" fmla="*/ 443927 w 607286"/>
              <a:gd name="connsiteY17" fmla="*/ 255026 h 515410"/>
              <a:gd name="connsiteX18" fmla="*/ 447800 w 607286"/>
              <a:gd name="connsiteY18" fmla="*/ 255143 h 515410"/>
              <a:gd name="connsiteX19" fmla="*/ 494038 w 607286"/>
              <a:gd name="connsiteY19" fmla="*/ 237453 h 515410"/>
              <a:gd name="connsiteX20" fmla="*/ 113199 w 607286"/>
              <a:gd name="connsiteY20" fmla="*/ 237453 h 515410"/>
              <a:gd name="connsiteX21" fmla="*/ 159417 w 607286"/>
              <a:gd name="connsiteY21" fmla="*/ 255143 h 515410"/>
              <a:gd name="connsiteX22" fmla="*/ 163288 w 607286"/>
              <a:gd name="connsiteY22" fmla="*/ 255026 h 515410"/>
              <a:gd name="connsiteX23" fmla="*/ 110266 w 607286"/>
              <a:gd name="connsiteY23" fmla="*/ 296029 h 515410"/>
              <a:gd name="connsiteX24" fmla="*/ 79884 w 607286"/>
              <a:gd name="connsiteY24" fmla="*/ 436730 h 515410"/>
              <a:gd name="connsiteX25" fmla="*/ 0 w 607286"/>
              <a:gd name="connsiteY25" fmla="*/ 396312 h 515410"/>
              <a:gd name="connsiteX26" fmla="*/ 0 w 607286"/>
              <a:gd name="connsiteY26" fmla="*/ 388580 h 515410"/>
              <a:gd name="connsiteX27" fmla="*/ 235 w 607286"/>
              <a:gd name="connsiteY27" fmla="*/ 381785 h 515410"/>
              <a:gd name="connsiteX28" fmla="*/ 113199 w 607286"/>
              <a:gd name="connsiteY28" fmla="*/ 237453 h 515410"/>
              <a:gd name="connsiteX29" fmla="*/ 447940 w 607286"/>
              <a:gd name="connsiteY29" fmla="*/ 24839 h 515410"/>
              <a:gd name="connsiteX30" fmla="*/ 532275 w 607286"/>
              <a:gd name="connsiteY30" fmla="*/ 127229 h 515410"/>
              <a:gd name="connsiteX31" fmla="*/ 447940 w 607286"/>
              <a:gd name="connsiteY31" fmla="*/ 229620 h 515410"/>
              <a:gd name="connsiteX32" fmla="*/ 409350 w 607286"/>
              <a:gd name="connsiteY32" fmla="*/ 218373 h 515410"/>
              <a:gd name="connsiteX33" fmla="*/ 435272 w 607286"/>
              <a:gd name="connsiteY33" fmla="*/ 126058 h 515410"/>
              <a:gd name="connsiteX34" fmla="*/ 416388 w 607286"/>
              <a:gd name="connsiteY34" fmla="*/ 28588 h 515410"/>
              <a:gd name="connsiteX35" fmla="*/ 447940 w 607286"/>
              <a:gd name="connsiteY35" fmla="*/ 24839 h 515410"/>
              <a:gd name="connsiteX36" fmla="*/ 159441 w 607286"/>
              <a:gd name="connsiteY36" fmla="*/ 24839 h 515410"/>
              <a:gd name="connsiteX37" fmla="*/ 190894 w 607286"/>
              <a:gd name="connsiteY37" fmla="*/ 28588 h 515410"/>
              <a:gd name="connsiteX38" fmla="*/ 171999 w 607286"/>
              <a:gd name="connsiteY38" fmla="*/ 126058 h 515410"/>
              <a:gd name="connsiteX39" fmla="*/ 197936 w 607286"/>
              <a:gd name="connsiteY39" fmla="*/ 218373 h 515410"/>
              <a:gd name="connsiteX40" fmla="*/ 159441 w 607286"/>
              <a:gd name="connsiteY40" fmla="*/ 229620 h 515410"/>
              <a:gd name="connsiteX41" fmla="*/ 74940 w 607286"/>
              <a:gd name="connsiteY41" fmla="*/ 127229 h 515410"/>
              <a:gd name="connsiteX42" fmla="*/ 159441 w 607286"/>
              <a:gd name="connsiteY42" fmla="*/ 24839 h 515410"/>
              <a:gd name="connsiteX43" fmla="*/ 303643 w 607286"/>
              <a:gd name="connsiteY43" fmla="*/ 0 h 515410"/>
              <a:gd name="connsiteX44" fmla="*/ 407586 w 607286"/>
              <a:gd name="connsiteY44" fmla="*/ 126030 h 515410"/>
              <a:gd name="connsiteX45" fmla="*/ 303643 w 607286"/>
              <a:gd name="connsiteY45" fmla="*/ 252060 h 515410"/>
              <a:gd name="connsiteX46" fmla="*/ 199700 w 607286"/>
              <a:gd name="connsiteY46" fmla="*/ 126030 h 515410"/>
              <a:gd name="connsiteX47" fmla="*/ 303643 w 607286"/>
              <a:gd name="connsiteY47" fmla="*/ 0 h 51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286" h="515410">
                <a:moveTo>
                  <a:pt x="246732" y="261798"/>
                </a:moveTo>
                <a:cubicBezTo>
                  <a:pt x="246732" y="261798"/>
                  <a:pt x="263864" y="283469"/>
                  <a:pt x="303643" y="283469"/>
                </a:cubicBezTo>
                <a:cubicBezTo>
                  <a:pt x="343539" y="283469"/>
                  <a:pt x="360554" y="261798"/>
                  <a:pt x="360554" y="261798"/>
                </a:cubicBezTo>
                <a:cubicBezTo>
                  <a:pt x="482003" y="283586"/>
                  <a:pt x="497844" y="318143"/>
                  <a:pt x="499721" y="439385"/>
                </a:cubicBezTo>
                <a:cubicBezTo>
                  <a:pt x="499839" y="447233"/>
                  <a:pt x="499956" y="448522"/>
                  <a:pt x="499956" y="447819"/>
                </a:cubicBezTo>
                <a:cubicBezTo>
                  <a:pt x="499956" y="449928"/>
                  <a:pt x="499956" y="452973"/>
                  <a:pt x="499956" y="457308"/>
                </a:cubicBezTo>
                <a:cubicBezTo>
                  <a:pt x="499956" y="457308"/>
                  <a:pt x="471090" y="515410"/>
                  <a:pt x="303643" y="515410"/>
                </a:cubicBezTo>
                <a:cubicBezTo>
                  <a:pt x="136313" y="515410"/>
                  <a:pt x="107330" y="457308"/>
                  <a:pt x="107330" y="457308"/>
                </a:cubicBezTo>
                <a:cubicBezTo>
                  <a:pt x="107330" y="450513"/>
                  <a:pt x="107330" y="446648"/>
                  <a:pt x="107330" y="444539"/>
                </a:cubicBezTo>
                <a:cubicBezTo>
                  <a:pt x="107330" y="445593"/>
                  <a:pt x="107447" y="445125"/>
                  <a:pt x="107682" y="435519"/>
                </a:cubicBezTo>
                <a:cubicBezTo>
                  <a:pt x="109794" y="317440"/>
                  <a:pt x="126691" y="283352"/>
                  <a:pt x="246732" y="261798"/>
                </a:cubicBezTo>
                <a:close/>
                <a:moveTo>
                  <a:pt x="494038" y="237453"/>
                </a:moveTo>
                <a:cubicBezTo>
                  <a:pt x="592734" y="255260"/>
                  <a:pt x="605526" y="283260"/>
                  <a:pt x="607169" y="381785"/>
                </a:cubicBezTo>
                <a:cubicBezTo>
                  <a:pt x="607286" y="388112"/>
                  <a:pt x="607286" y="389166"/>
                  <a:pt x="607286" y="388580"/>
                </a:cubicBezTo>
                <a:cubicBezTo>
                  <a:pt x="607286" y="390220"/>
                  <a:pt x="607286" y="392681"/>
                  <a:pt x="607286" y="396312"/>
                </a:cubicBezTo>
                <a:cubicBezTo>
                  <a:pt x="607286" y="396312"/>
                  <a:pt x="593673" y="423609"/>
                  <a:pt x="527367" y="436730"/>
                </a:cubicBezTo>
                <a:cubicBezTo>
                  <a:pt x="526311" y="372413"/>
                  <a:pt x="520795" y="328598"/>
                  <a:pt x="496972" y="296029"/>
                </a:cubicBezTo>
                <a:cubicBezTo>
                  <a:pt x="483241" y="277168"/>
                  <a:pt x="464464" y="264281"/>
                  <a:pt x="443927" y="255026"/>
                </a:cubicBezTo>
                <a:cubicBezTo>
                  <a:pt x="445218" y="255026"/>
                  <a:pt x="446509" y="255143"/>
                  <a:pt x="447800" y="255143"/>
                </a:cubicBezTo>
                <a:cubicBezTo>
                  <a:pt x="480190" y="255143"/>
                  <a:pt x="494038" y="237453"/>
                  <a:pt x="494038" y="237453"/>
                </a:cubicBezTo>
                <a:close/>
                <a:moveTo>
                  <a:pt x="113199" y="237453"/>
                </a:moveTo>
                <a:cubicBezTo>
                  <a:pt x="113199" y="237453"/>
                  <a:pt x="127041" y="255143"/>
                  <a:pt x="159417" y="255143"/>
                </a:cubicBezTo>
                <a:cubicBezTo>
                  <a:pt x="160707" y="255143"/>
                  <a:pt x="161998" y="255026"/>
                  <a:pt x="163288" y="255026"/>
                </a:cubicBezTo>
                <a:cubicBezTo>
                  <a:pt x="142760" y="264281"/>
                  <a:pt x="124108" y="277168"/>
                  <a:pt x="110266" y="296029"/>
                </a:cubicBezTo>
                <a:cubicBezTo>
                  <a:pt x="86453" y="328598"/>
                  <a:pt x="81057" y="372413"/>
                  <a:pt x="79884" y="436730"/>
                </a:cubicBezTo>
                <a:cubicBezTo>
                  <a:pt x="13607" y="423609"/>
                  <a:pt x="0" y="396312"/>
                  <a:pt x="0" y="396312"/>
                </a:cubicBezTo>
                <a:cubicBezTo>
                  <a:pt x="0" y="392681"/>
                  <a:pt x="0" y="390220"/>
                  <a:pt x="0" y="388580"/>
                </a:cubicBezTo>
                <a:cubicBezTo>
                  <a:pt x="0" y="389166"/>
                  <a:pt x="117" y="388112"/>
                  <a:pt x="235" y="381785"/>
                </a:cubicBezTo>
                <a:cubicBezTo>
                  <a:pt x="1760" y="283260"/>
                  <a:pt x="14663" y="255260"/>
                  <a:pt x="113199" y="237453"/>
                </a:cubicBezTo>
                <a:close/>
                <a:moveTo>
                  <a:pt x="447940" y="24839"/>
                </a:moveTo>
                <a:cubicBezTo>
                  <a:pt x="519842" y="24839"/>
                  <a:pt x="532275" y="70645"/>
                  <a:pt x="532275" y="127229"/>
                </a:cubicBezTo>
                <a:cubicBezTo>
                  <a:pt x="532275" y="183814"/>
                  <a:pt x="494506" y="229620"/>
                  <a:pt x="447940" y="229620"/>
                </a:cubicBezTo>
                <a:cubicBezTo>
                  <a:pt x="433982" y="229620"/>
                  <a:pt x="420962" y="225520"/>
                  <a:pt x="409350" y="218373"/>
                </a:cubicBezTo>
                <a:cubicBezTo>
                  <a:pt x="426123" y="191780"/>
                  <a:pt x="435272" y="159681"/>
                  <a:pt x="435272" y="126058"/>
                </a:cubicBezTo>
                <a:cubicBezTo>
                  <a:pt x="435272" y="96419"/>
                  <a:pt x="433044" y="59164"/>
                  <a:pt x="416388" y="28588"/>
                </a:cubicBezTo>
                <a:cubicBezTo>
                  <a:pt x="425302" y="26128"/>
                  <a:pt x="435741" y="24839"/>
                  <a:pt x="447940" y="24839"/>
                </a:cubicBezTo>
                <a:close/>
                <a:moveTo>
                  <a:pt x="159441" y="24839"/>
                </a:moveTo>
                <a:cubicBezTo>
                  <a:pt x="171529" y="24839"/>
                  <a:pt x="181975" y="26128"/>
                  <a:pt x="190894" y="28588"/>
                </a:cubicBezTo>
                <a:cubicBezTo>
                  <a:pt x="174346" y="59164"/>
                  <a:pt x="171999" y="96419"/>
                  <a:pt x="171999" y="126058"/>
                </a:cubicBezTo>
                <a:cubicBezTo>
                  <a:pt x="171999" y="159681"/>
                  <a:pt x="181153" y="191780"/>
                  <a:pt x="197936" y="218373"/>
                </a:cubicBezTo>
                <a:cubicBezTo>
                  <a:pt x="186434" y="225520"/>
                  <a:pt x="173290" y="229620"/>
                  <a:pt x="159441" y="229620"/>
                </a:cubicBezTo>
                <a:cubicBezTo>
                  <a:pt x="112848" y="229620"/>
                  <a:pt x="74940" y="183814"/>
                  <a:pt x="74940" y="127229"/>
                </a:cubicBezTo>
                <a:cubicBezTo>
                  <a:pt x="74940" y="70645"/>
                  <a:pt x="87380" y="24839"/>
                  <a:pt x="159441" y="24839"/>
                </a:cubicBezTo>
                <a:close/>
                <a:moveTo>
                  <a:pt x="303643" y="0"/>
                </a:moveTo>
                <a:cubicBezTo>
                  <a:pt x="392335" y="0"/>
                  <a:pt x="407586" y="56456"/>
                  <a:pt x="407586" y="126030"/>
                </a:cubicBezTo>
                <a:cubicBezTo>
                  <a:pt x="407586" y="195604"/>
                  <a:pt x="361011" y="252060"/>
                  <a:pt x="303643" y="252060"/>
                </a:cubicBezTo>
                <a:cubicBezTo>
                  <a:pt x="246275" y="252060"/>
                  <a:pt x="199700" y="195604"/>
                  <a:pt x="199700" y="126030"/>
                </a:cubicBezTo>
                <a:cubicBezTo>
                  <a:pt x="199700" y="56456"/>
                  <a:pt x="215069" y="0"/>
                  <a:pt x="303643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sz="24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08675" y="606878"/>
            <a:ext cx="8950458" cy="594951"/>
          </a:xfrm>
        </p:spPr>
        <p:txBody>
          <a:bodyPr/>
          <a:lstStyle/>
          <a:p>
            <a:r>
              <a:rPr lang="zh-CN" altLang="zh-CN" dirty="0">
                <a:sym typeface="+mn-ea"/>
              </a:rPr>
              <a:t>实践探索：统整教学的实践路径</a:t>
            </a:r>
            <a:br>
              <a:rPr lang="zh-CN" altLang="zh-CN" dirty="0">
                <a:sym typeface="+mn-ea"/>
              </a:rPr>
            </a:b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bldLvl="0" animBg="1"/>
      <p:bldP spid="21" grpId="0" bldLvl="0" animBg="1"/>
      <p:bldP spid="22" grpId="0" bldLvl="0" animBg="1"/>
      <p:bldP spid="23" grpId="0" bldLvl="0" animBg="1"/>
      <p:bldP spid="27" grpId="0"/>
      <p:bldP spid="28" grpId="0"/>
      <p:bldP spid="29" grpId="0"/>
      <p:bldP spid="30" grpId="0"/>
      <p:bldP spid="3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/>
        </p:nvSpPr>
        <p:spPr bwMode="auto">
          <a:xfrm>
            <a:off x="5510395" y="4112245"/>
            <a:ext cx="1873251" cy="2480733"/>
          </a:xfrm>
          <a:custGeom>
            <a:avLst/>
            <a:gdLst/>
            <a:ahLst/>
            <a:cxnLst>
              <a:cxn ang="0">
                <a:pos x="885" y="361"/>
              </a:cxn>
              <a:cxn ang="0">
                <a:pos x="840" y="315"/>
              </a:cxn>
              <a:cxn ang="0">
                <a:pos x="379" y="777"/>
              </a:cxn>
              <a:cxn ang="0">
                <a:pos x="379" y="1172"/>
              </a:cxn>
              <a:cxn ang="0">
                <a:pos x="0" y="1172"/>
              </a:cxn>
              <a:cxn ang="0">
                <a:pos x="0" y="620"/>
              </a:cxn>
              <a:cxn ang="0">
                <a:pos x="572" y="49"/>
              </a:cxn>
              <a:cxn ang="0">
                <a:pos x="523" y="0"/>
              </a:cxn>
              <a:cxn ang="0">
                <a:pos x="885" y="0"/>
              </a:cxn>
              <a:cxn ang="0">
                <a:pos x="885" y="361"/>
              </a:cxn>
            </a:cxnLst>
            <a:rect l="0" t="0" r="r" b="b"/>
            <a:pathLst>
              <a:path w="885" h="1172">
                <a:moveTo>
                  <a:pt x="885" y="361"/>
                </a:moveTo>
                <a:lnTo>
                  <a:pt x="840" y="315"/>
                </a:lnTo>
                <a:lnTo>
                  <a:pt x="379" y="777"/>
                </a:lnTo>
                <a:lnTo>
                  <a:pt x="379" y="1172"/>
                </a:lnTo>
                <a:lnTo>
                  <a:pt x="0" y="1172"/>
                </a:lnTo>
                <a:lnTo>
                  <a:pt x="0" y="620"/>
                </a:lnTo>
                <a:lnTo>
                  <a:pt x="572" y="49"/>
                </a:lnTo>
                <a:lnTo>
                  <a:pt x="523" y="0"/>
                </a:lnTo>
                <a:lnTo>
                  <a:pt x="885" y="0"/>
                </a:lnTo>
                <a:lnTo>
                  <a:pt x="885" y="36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13"/>
          <p:cNvSpPr/>
          <p:nvPr/>
        </p:nvSpPr>
        <p:spPr bwMode="auto">
          <a:xfrm>
            <a:off x="5080712" y="3142813"/>
            <a:ext cx="1555751" cy="1604433"/>
          </a:xfrm>
          <a:custGeom>
            <a:avLst/>
            <a:gdLst/>
            <a:ahLst/>
            <a:cxnLst>
              <a:cxn ang="0">
                <a:pos x="316" y="49"/>
              </a:cxn>
              <a:cxn ang="0">
                <a:pos x="711" y="442"/>
              </a:cxn>
              <a:cxn ang="0">
                <a:pos x="686" y="465"/>
              </a:cxn>
              <a:cxn ang="0">
                <a:pos x="735" y="514"/>
              </a:cxn>
              <a:cxn ang="0">
                <a:pos x="493" y="758"/>
              </a:cxn>
              <a:cxn ang="0">
                <a:pos x="49" y="316"/>
              </a:cxn>
              <a:cxn ang="0">
                <a:pos x="0" y="363"/>
              </a:cxn>
              <a:cxn ang="0">
                <a:pos x="0" y="0"/>
              </a:cxn>
              <a:cxn ang="0">
                <a:pos x="364" y="0"/>
              </a:cxn>
              <a:cxn ang="0">
                <a:pos x="316" y="49"/>
              </a:cxn>
            </a:cxnLst>
            <a:rect l="0" t="0" r="r" b="b"/>
            <a:pathLst>
              <a:path w="735" h="758">
                <a:moveTo>
                  <a:pt x="316" y="49"/>
                </a:moveTo>
                <a:lnTo>
                  <a:pt x="711" y="442"/>
                </a:lnTo>
                <a:lnTo>
                  <a:pt x="686" y="465"/>
                </a:lnTo>
                <a:lnTo>
                  <a:pt x="735" y="514"/>
                </a:lnTo>
                <a:lnTo>
                  <a:pt x="493" y="758"/>
                </a:lnTo>
                <a:lnTo>
                  <a:pt x="49" y="316"/>
                </a:lnTo>
                <a:lnTo>
                  <a:pt x="0" y="363"/>
                </a:lnTo>
                <a:lnTo>
                  <a:pt x="0" y="0"/>
                </a:lnTo>
                <a:lnTo>
                  <a:pt x="364" y="0"/>
                </a:lnTo>
                <a:lnTo>
                  <a:pt x="316" y="4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14"/>
          <p:cNvSpPr/>
          <p:nvPr/>
        </p:nvSpPr>
        <p:spPr bwMode="auto">
          <a:xfrm>
            <a:off x="5842712" y="2181845"/>
            <a:ext cx="1540933" cy="1581149"/>
          </a:xfrm>
          <a:custGeom>
            <a:avLst/>
            <a:gdLst/>
            <a:ahLst/>
            <a:cxnLst>
              <a:cxn ang="0">
                <a:pos x="728" y="350"/>
              </a:cxn>
              <a:cxn ang="0">
                <a:pos x="684" y="306"/>
              </a:cxn>
              <a:cxn ang="0">
                <a:pos x="241" y="747"/>
              </a:cxn>
              <a:cxn ang="0">
                <a:pos x="0" y="507"/>
              </a:cxn>
              <a:cxn ang="0">
                <a:pos x="42" y="460"/>
              </a:cxn>
              <a:cxn ang="0">
                <a:pos x="21" y="439"/>
              </a:cxn>
              <a:cxn ang="0">
                <a:pos x="419" y="42"/>
              </a:cxn>
              <a:cxn ang="0">
                <a:pos x="377" y="0"/>
              </a:cxn>
              <a:cxn ang="0">
                <a:pos x="728" y="0"/>
              </a:cxn>
              <a:cxn ang="0">
                <a:pos x="728" y="350"/>
              </a:cxn>
            </a:cxnLst>
            <a:rect l="0" t="0" r="r" b="b"/>
            <a:pathLst>
              <a:path w="728" h="747">
                <a:moveTo>
                  <a:pt x="728" y="350"/>
                </a:moveTo>
                <a:lnTo>
                  <a:pt x="684" y="306"/>
                </a:lnTo>
                <a:lnTo>
                  <a:pt x="241" y="747"/>
                </a:lnTo>
                <a:lnTo>
                  <a:pt x="0" y="507"/>
                </a:lnTo>
                <a:lnTo>
                  <a:pt x="42" y="460"/>
                </a:lnTo>
                <a:lnTo>
                  <a:pt x="21" y="439"/>
                </a:lnTo>
                <a:lnTo>
                  <a:pt x="419" y="42"/>
                </a:lnTo>
                <a:lnTo>
                  <a:pt x="377" y="0"/>
                </a:lnTo>
                <a:lnTo>
                  <a:pt x="728" y="0"/>
                </a:lnTo>
                <a:lnTo>
                  <a:pt x="728" y="3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 Placeholder 3"/>
          <p:cNvSpPr txBox="1"/>
          <p:nvPr/>
        </p:nvSpPr>
        <p:spPr>
          <a:xfrm rot="19086412">
            <a:off x="6761449" y="4330764"/>
            <a:ext cx="381515" cy="41043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9" name="Text Placeholder 3"/>
          <p:cNvSpPr txBox="1"/>
          <p:nvPr/>
        </p:nvSpPr>
        <p:spPr>
          <a:xfrm rot="2817072">
            <a:off x="5289157" y="3320029"/>
            <a:ext cx="381515" cy="41043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0" name="Text Placeholder 3"/>
          <p:cNvSpPr txBox="1"/>
          <p:nvPr/>
        </p:nvSpPr>
        <p:spPr>
          <a:xfrm rot="18997969">
            <a:off x="6741696" y="2386871"/>
            <a:ext cx="381515" cy="41043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3" name="TextBox 37"/>
          <p:cNvSpPr txBox="1"/>
          <p:nvPr/>
        </p:nvSpPr>
        <p:spPr>
          <a:xfrm>
            <a:off x="7564120" y="4076065"/>
            <a:ext cx="429260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内容之间的统整：从教本到学本</a:t>
            </a:r>
          </a:p>
        </p:txBody>
      </p:sp>
      <p:sp>
        <p:nvSpPr>
          <p:cNvPr id="14" name="TextBox 40"/>
          <p:cNvSpPr txBox="1"/>
          <p:nvPr/>
        </p:nvSpPr>
        <p:spPr>
          <a:xfrm>
            <a:off x="7564120" y="1997710"/>
            <a:ext cx="4293235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200000"/>
              </a:lnSpc>
              <a:spcBef>
                <a:spcPct val="20000"/>
              </a:spcBef>
              <a:defRPr sz="1335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学科之间的统整：从单一到多元</a:t>
            </a:r>
          </a:p>
        </p:txBody>
      </p:sp>
      <p:sp>
        <p:nvSpPr>
          <p:cNvPr id="15" name="TextBox 43"/>
          <p:cNvSpPr txBox="1"/>
          <p:nvPr/>
        </p:nvSpPr>
        <p:spPr>
          <a:xfrm>
            <a:off x="715010" y="3129280"/>
            <a:ext cx="466090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200000"/>
              </a:lnSpc>
              <a:spcBef>
                <a:spcPct val="20000"/>
              </a:spcBef>
              <a:defRPr sz="1335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领域之间的统整：从封闭到开放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92495" y="606878"/>
            <a:ext cx="8950458" cy="594951"/>
          </a:xfrm>
        </p:spPr>
        <p:txBody>
          <a:bodyPr/>
          <a:lstStyle/>
          <a:p>
            <a:r>
              <a:rPr lang="zh-CN" altLang="zh-CN" dirty="0"/>
              <a:t>实践探索：统整教学的实践路径</a:t>
            </a:r>
            <a:br>
              <a:rPr lang="zh-CN" altLang="zh-CN" dirty="0"/>
            </a:b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Freeform 5"/>
          <p:cNvSpPr/>
          <p:nvPr/>
        </p:nvSpPr>
        <p:spPr bwMode="auto">
          <a:xfrm>
            <a:off x="6132513" y="3089275"/>
            <a:ext cx="1657350" cy="2333625"/>
          </a:xfrm>
          <a:custGeom>
            <a:avLst/>
            <a:gdLst>
              <a:gd name="T0" fmla="*/ 2147483647 w 1467"/>
              <a:gd name="T1" fmla="*/ 2147483647 h 2068"/>
              <a:gd name="T2" fmla="*/ 2147483647 w 1467"/>
              <a:gd name="T3" fmla="*/ 2147483647 h 2068"/>
              <a:gd name="T4" fmla="*/ 2147483647 w 1467"/>
              <a:gd name="T5" fmla="*/ 2147483647 h 2068"/>
              <a:gd name="T6" fmla="*/ 2147483647 w 1467"/>
              <a:gd name="T7" fmla="*/ 2147483647 h 2068"/>
              <a:gd name="T8" fmla="*/ 2147483647 w 1467"/>
              <a:gd name="T9" fmla="*/ 2147483647 h 2068"/>
              <a:gd name="T10" fmla="*/ 2147483647 w 1467"/>
              <a:gd name="T11" fmla="*/ 2147483647 h 2068"/>
              <a:gd name="T12" fmla="*/ 2147483647 w 1467"/>
              <a:gd name="T13" fmla="*/ 2147483647 h 2068"/>
              <a:gd name="T14" fmla="*/ 2147483647 w 1467"/>
              <a:gd name="T15" fmla="*/ 2147483647 h 2068"/>
              <a:gd name="T16" fmla="*/ 0 w 1467"/>
              <a:gd name="T17" fmla="*/ 0 h 2068"/>
              <a:gd name="T18" fmla="*/ 2147483647 w 1467"/>
              <a:gd name="T19" fmla="*/ 0 h 2068"/>
              <a:gd name="T20" fmla="*/ 2147483647 w 1467"/>
              <a:gd name="T21" fmla="*/ 2147483647 h 20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67"/>
              <a:gd name="T34" fmla="*/ 0 h 2068"/>
              <a:gd name="T35" fmla="*/ 1467 w 1467"/>
              <a:gd name="T36" fmla="*/ 2068 h 20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67" h="2068">
                <a:moveTo>
                  <a:pt x="1467" y="571"/>
                </a:moveTo>
                <a:cubicBezTo>
                  <a:pt x="1467" y="1909"/>
                  <a:pt x="1467" y="1909"/>
                  <a:pt x="1467" y="1909"/>
                </a:cubicBezTo>
                <a:cubicBezTo>
                  <a:pt x="1467" y="1996"/>
                  <a:pt x="1396" y="2068"/>
                  <a:pt x="1309" y="2068"/>
                </a:cubicBezTo>
                <a:cubicBezTo>
                  <a:pt x="724" y="2068"/>
                  <a:pt x="724" y="2068"/>
                  <a:pt x="724" y="2068"/>
                </a:cubicBezTo>
                <a:cubicBezTo>
                  <a:pt x="637" y="2068"/>
                  <a:pt x="566" y="1996"/>
                  <a:pt x="566" y="1909"/>
                </a:cubicBezTo>
                <a:cubicBezTo>
                  <a:pt x="566" y="571"/>
                  <a:pt x="566" y="571"/>
                  <a:pt x="566" y="571"/>
                </a:cubicBezTo>
                <a:cubicBezTo>
                  <a:pt x="566" y="568"/>
                  <a:pt x="566" y="565"/>
                  <a:pt x="566" y="562"/>
                </a:cubicBezTo>
                <a:cubicBezTo>
                  <a:pt x="556" y="262"/>
                  <a:pt x="311" y="19"/>
                  <a:pt x="3" y="1"/>
                </a:cubicBezTo>
                <a:cubicBezTo>
                  <a:pt x="2" y="1"/>
                  <a:pt x="1" y="0"/>
                  <a:pt x="0" y="0"/>
                </a:cubicBezTo>
                <a:cubicBezTo>
                  <a:pt x="896" y="0"/>
                  <a:pt x="896" y="0"/>
                  <a:pt x="896" y="0"/>
                </a:cubicBezTo>
                <a:cubicBezTo>
                  <a:pt x="1211" y="0"/>
                  <a:pt x="1467" y="256"/>
                  <a:pt x="1467" y="57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46" name="Freeform 6"/>
          <p:cNvSpPr/>
          <p:nvPr/>
        </p:nvSpPr>
        <p:spPr bwMode="auto">
          <a:xfrm>
            <a:off x="5443538" y="2051050"/>
            <a:ext cx="2332037" cy="1655763"/>
          </a:xfrm>
          <a:custGeom>
            <a:avLst/>
            <a:gdLst>
              <a:gd name="T0" fmla="*/ 2147483647 w 2067"/>
              <a:gd name="T1" fmla="*/ 0 h 1468"/>
              <a:gd name="T2" fmla="*/ 2147483647 w 2067"/>
              <a:gd name="T3" fmla="*/ 0 h 1468"/>
              <a:gd name="T4" fmla="*/ 2147483647 w 2067"/>
              <a:gd name="T5" fmla="*/ 2147483647 h 1468"/>
              <a:gd name="T6" fmla="*/ 2147483647 w 2067"/>
              <a:gd name="T7" fmla="*/ 2147483647 h 1468"/>
              <a:gd name="T8" fmla="*/ 2147483647 w 2067"/>
              <a:gd name="T9" fmla="*/ 2147483647 h 1468"/>
              <a:gd name="T10" fmla="*/ 2147483647 w 2067"/>
              <a:gd name="T11" fmla="*/ 2147483647 h 1468"/>
              <a:gd name="T12" fmla="*/ 2147483647 w 2067"/>
              <a:gd name="T13" fmla="*/ 2147483647 h 1468"/>
              <a:gd name="T14" fmla="*/ 2147483647 w 2067"/>
              <a:gd name="T15" fmla="*/ 2147483647 h 1468"/>
              <a:gd name="T16" fmla="*/ 0 w 2067"/>
              <a:gd name="T17" fmla="*/ 2147483647 h 1468"/>
              <a:gd name="T18" fmla="*/ 0 w 2067"/>
              <a:gd name="T19" fmla="*/ 2147483647 h 1468"/>
              <a:gd name="T20" fmla="*/ 2147483647 w 2067"/>
              <a:gd name="T21" fmla="*/ 0 h 1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67"/>
              <a:gd name="T34" fmla="*/ 0 h 1468"/>
              <a:gd name="T35" fmla="*/ 2067 w 2067"/>
              <a:gd name="T36" fmla="*/ 1468 h 1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67" h="1468">
                <a:moveTo>
                  <a:pt x="571" y="0"/>
                </a:moveTo>
                <a:cubicBezTo>
                  <a:pt x="1909" y="0"/>
                  <a:pt x="1909" y="0"/>
                  <a:pt x="1909" y="0"/>
                </a:cubicBezTo>
                <a:cubicBezTo>
                  <a:pt x="1996" y="0"/>
                  <a:pt x="2067" y="71"/>
                  <a:pt x="2067" y="159"/>
                </a:cubicBezTo>
                <a:cubicBezTo>
                  <a:pt x="2067" y="743"/>
                  <a:pt x="2067" y="743"/>
                  <a:pt x="2067" y="743"/>
                </a:cubicBezTo>
                <a:cubicBezTo>
                  <a:pt x="2067" y="831"/>
                  <a:pt x="1996" y="902"/>
                  <a:pt x="1909" y="902"/>
                </a:cubicBezTo>
                <a:cubicBezTo>
                  <a:pt x="571" y="902"/>
                  <a:pt x="571" y="902"/>
                  <a:pt x="571" y="902"/>
                </a:cubicBezTo>
                <a:cubicBezTo>
                  <a:pt x="568" y="902"/>
                  <a:pt x="565" y="902"/>
                  <a:pt x="562" y="902"/>
                </a:cubicBezTo>
                <a:cubicBezTo>
                  <a:pt x="261" y="911"/>
                  <a:pt x="19" y="1156"/>
                  <a:pt x="1" y="1464"/>
                </a:cubicBezTo>
                <a:cubicBezTo>
                  <a:pt x="0" y="1465"/>
                  <a:pt x="0" y="1467"/>
                  <a:pt x="0" y="1468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256"/>
                  <a:pt x="256" y="0"/>
                  <a:pt x="571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47" name="Freeform 7"/>
          <p:cNvSpPr/>
          <p:nvPr/>
        </p:nvSpPr>
        <p:spPr bwMode="auto">
          <a:xfrm>
            <a:off x="4402138" y="2065338"/>
            <a:ext cx="1657350" cy="2332037"/>
          </a:xfrm>
          <a:custGeom>
            <a:avLst/>
            <a:gdLst>
              <a:gd name="T0" fmla="*/ 0 w 1467"/>
              <a:gd name="T1" fmla="*/ 2147483647 h 2068"/>
              <a:gd name="T2" fmla="*/ 0 w 1467"/>
              <a:gd name="T3" fmla="*/ 2147483647 h 2068"/>
              <a:gd name="T4" fmla="*/ 2147483647 w 1467"/>
              <a:gd name="T5" fmla="*/ 0 h 2068"/>
              <a:gd name="T6" fmla="*/ 2147483647 w 1467"/>
              <a:gd name="T7" fmla="*/ 0 h 2068"/>
              <a:gd name="T8" fmla="*/ 2147483647 w 1467"/>
              <a:gd name="T9" fmla="*/ 2147483647 h 2068"/>
              <a:gd name="T10" fmla="*/ 2147483647 w 1467"/>
              <a:gd name="T11" fmla="*/ 2147483647 h 2068"/>
              <a:gd name="T12" fmla="*/ 2147483647 w 1467"/>
              <a:gd name="T13" fmla="*/ 2147483647 h 2068"/>
              <a:gd name="T14" fmla="*/ 2147483647 w 1467"/>
              <a:gd name="T15" fmla="*/ 2147483647 h 2068"/>
              <a:gd name="T16" fmla="*/ 2147483647 w 1467"/>
              <a:gd name="T17" fmla="*/ 2147483647 h 2068"/>
              <a:gd name="T18" fmla="*/ 2147483647 w 1467"/>
              <a:gd name="T19" fmla="*/ 2147483647 h 2068"/>
              <a:gd name="T20" fmla="*/ 0 w 1467"/>
              <a:gd name="T21" fmla="*/ 2147483647 h 20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67"/>
              <a:gd name="T34" fmla="*/ 0 h 2068"/>
              <a:gd name="T35" fmla="*/ 1467 w 1467"/>
              <a:gd name="T36" fmla="*/ 2068 h 20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67" h="2068">
                <a:moveTo>
                  <a:pt x="0" y="1497"/>
                </a:moveTo>
                <a:cubicBezTo>
                  <a:pt x="0" y="159"/>
                  <a:pt x="0" y="159"/>
                  <a:pt x="0" y="159"/>
                </a:cubicBezTo>
                <a:cubicBezTo>
                  <a:pt x="0" y="72"/>
                  <a:pt x="71" y="0"/>
                  <a:pt x="158" y="0"/>
                </a:cubicBezTo>
                <a:cubicBezTo>
                  <a:pt x="743" y="0"/>
                  <a:pt x="743" y="0"/>
                  <a:pt x="743" y="0"/>
                </a:cubicBezTo>
                <a:cubicBezTo>
                  <a:pt x="830" y="0"/>
                  <a:pt x="901" y="72"/>
                  <a:pt x="901" y="159"/>
                </a:cubicBezTo>
                <a:cubicBezTo>
                  <a:pt x="901" y="1497"/>
                  <a:pt x="901" y="1497"/>
                  <a:pt x="901" y="1497"/>
                </a:cubicBezTo>
                <a:cubicBezTo>
                  <a:pt x="901" y="1500"/>
                  <a:pt x="901" y="1503"/>
                  <a:pt x="902" y="1506"/>
                </a:cubicBezTo>
                <a:cubicBezTo>
                  <a:pt x="911" y="1806"/>
                  <a:pt x="1156" y="2049"/>
                  <a:pt x="1464" y="2067"/>
                </a:cubicBezTo>
                <a:cubicBezTo>
                  <a:pt x="1465" y="2067"/>
                  <a:pt x="1466" y="2068"/>
                  <a:pt x="1467" y="2068"/>
                </a:cubicBezTo>
                <a:cubicBezTo>
                  <a:pt x="571" y="2068"/>
                  <a:pt x="571" y="2068"/>
                  <a:pt x="571" y="2068"/>
                </a:cubicBezTo>
                <a:cubicBezTo>
                  <a:pt x="256" y="2068"/>
                  <a:pt x="0" y="1812"/>
                  <a:pt x="0" y="149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48" name="Freeform 8"/>
          <p:cNvSpPr/>
          <p:nvPr/>
        </p:nvSpPr>
        <p:spPr bwMode="auto">
          <a:xfrm>
            <a:off x="4418013" y="3781425"/>
            <a:ext cx="2333625" cy="1655763"/>
          </a:xfrm>
          <a:custGeom>
            <a:avLst/>
            <a:gdLst>
              <a:gd name="T0" fmla="*/ 2147483647 w 2068"/>
              <a:gd name="T1" fmla="*/ 2147483647 h 1468"/>
              <a:gd name="T2" fmla="*/ 2147483647 w 2068"/>
              <a:gd name="T3" fmla="*/ 2147483647 h 1468"/>
              <a:gd name="T4" fmla="*/ 0 w 2068"/>
              <a:gd name="T5" fmla="*/ 2147483647 h 1468"/>
              <a:gd name="T6" fmla="*/ 0 w 2068"/>
              <a:gd name="T7" fmla="*/ 2147483647 h 1468"/>
              <a:gd name="T8" fmla="*/ 2147483647 w 2068"/>
              <a:gd name="T9" fmla="*/ 2147483647 h 1468"/>
              <a:gd name="T10" fmla="*/ 2147483647 w 2068"/>
              <a:gd name="T11" fmla="*/ 2147483647 h 1468"/>
              <a:gd name="T12" fmla="*/ 2147483647 w 2068"/>
              <a:gd name="T13" fmla="*/ 2147483647 h 1468"/>
              <a:gd name="T14" fmla="*/ 2147483647 w 2068"/>
              <a:gd name="T15" fmla="*/ 2147483647 h 1468"/>
              <a:gd name="T16" fmla="*/ 2147483647 w 2068"/>
              <a:gd name="T17" fmla="*/ 0 h 1468"/>
              <a:gd name="T18" fmla="*/ 2147483647 w 2068"/>
              <a:gd name="T19" fmla="*/ 2147483647 h 1468"/>
              <a:gd name="T20" fmla="*/ 2147483647 w 2068"/>
              <a:gd name="T21" fmla="*/ 2147483647 h 1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68"/>
              <a:gd name="T34" fmla="*/ 0 h 1468"/>
              <a:gd name="T35" fmla="*/ 2068 w 2068"/>
              <a:gd name="T36" fmla="*/ 1468 h 1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68" h="1468">
                <a:moveTo>
                  <a:pt x="1497" y="1468"/>
                </a:moveTo>
                <a:cubicBezTo>
                  <a:pt x="158" y="1468"/>
                  <a:pt x="158" y="1468"/>
                  <a:pt x="158" y="1468"/>
                </a:cubicBezTo>
                <a:cubicBezTo>
                  <a:pt x="71" y="1468"/>
                  <a:pt x="0" y="1397"/>
                  <a:pt x="0" y="1309"/>
                </a:cubicBezTo>
                <a:cubicBezTo>
                  <a:pt x="0" y="725"/>
                  <a:pt x="0" y="725"/>
                  <a:pt x="0" y="725"/>
                </a:cubicBezTo>
                <a:cubicBezTo>
                  <a:pt x="0" y="637"/>
                  <a:pt x="71" y="566"/>
                  <a:pt x="158" y="566"/>
                </a:cubicBezTo>
                <a:cubicBezTo>
                  <a:pt x="1497" y="566"/>
                  <a:pt x="1497" y="566"/>
                  <a:pt x="1497" y="566"/>
                </a:cubicBezTo>
                <a:cubicBezTo>
                  <a:pt x="1500" y="566"/>
                  <a:pt x="1503" y="566"/>
                  <a:pt x="1506" y="566"/>
                </a:cubicBezTo>
                <a:cubicBezTo>
                  <a:pt x="1806" y="557"/>
                  <a:pt x="2049" y="312"/>
                  <a:pt x="2067" y="4"/>
                </a:cubicBezTo>
                <a:cubicBezTo>
                  <a:pt x="2067" y="3"/>
                  <a:pt x="2067" y="1"/>
                  <a:pt x="2068" y="0"/>
                </a:cubicBezTo>
                <a:cubicBezTo>
                  <a:pt x="2068" y="897"/>
                  <a:pt x="2068" y="897"/>
                  <a:pt x="2068" y="897"/>
                </a:cubicBezTo>
                <a:cubicBezTo>
                  <a:pt x="2068" y="1212"/>
                  <a:pt x="1811" y="1468"/>
                  <a:pt x="1497" y="146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49" name="矩形 28"/>
          <p:cNvSpPr>
            <a:spLocks noChangeArrowheads="1"/>
          </p:cNvSpPr>
          <p:nvPr/>
        </p:nvSpPr>
        <p:spPr bwMode="auto">
          <a:xfrm>
            <a:off x="4692563" y="2387600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50" name="矩形 29"/>
          <p:cNvSpPr>
            <a:spLocks noChangeArrowheads="1"/>
          </p:cNvSpPr>
          <p:nvPr/>
        </p:nvSpPr>
        <p:spPr bwMode="auto">
          <a:xfrm>
            <a:off x="7126200" y="2305050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280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51" name="矩形 30"/>
          <p:cNvSpPr>
            <a:spLocks noChangeArrowheads="1"/>
          </p:cNvSpPr>
          <p:nvPr/>
        </p:nvSpPr>
        <p:spPr bwMode="auto">
          <a:xfrm>
            <a:off x="7056350" y="4745038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280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852" name="矩形 31"/>
          <p:cNvSpPr>
            <a:spLocks noChangeArrowheads="1"/>
          </p:cNvSpPr>
          <p:nvPr/>
        </p:nvSpPr>
        <p:spPr bwMode="auto">
          <a:xfrm>
            <a:off x="4622800" y="4665663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Box 57"/>
          <p:cNvSpPr txBox="1"/>
          <p:nvPr/>
        </p:nvSpPr>
        <p:spPr bwMode="auto">
          <a:xfrm>
            <a:off x="756920" y="2303145"/>
            <a:ext cx="359473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从铺垫知识背景的角度统整</a:t>
            </a:r>
          </a:p>
        </p:txBody>
      </p:sp>
      <p:sp>
        <p:nvSpPr>
          <p:cNvPr id="16" name="TextBox 57"/>
          <p:cNvSpPr txBox="1"/>
          <p:nvPr/>
        </p:nvSpPr>
        <p:spPr bwMode="auto">
          <a:xfrm>
            <a:off x="8075295" y="2218055"/>
            <a:ext cx="388302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从创设教学情境的角度统整</a:t>
            </a:r>
          </a:p>
        </p:txBody>
      </p:sp>
      <p:sp>
        <p:nvSpPr>
          <p:cNvPr id="17" name="TextBox 57"/>
          <p:cNvSpPr txBox="1"/>
          <p:nvPr/>
        </p:nvSpPr>
        <p:spPr bwMode="auto">
          <a:xfrm>
            <a:off x="8075295" y="4255770"/>
            <a:ext cx="399859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从挖掘阅读深度的角度统整</a:t>
            </a:r>
          </a:p>
        </p:txBody>
      </p:sp>
      <p:sp>
        <p:nvSpPr>
          <p:cNvPr id="18" name="TextBox 57"/>
          <p:cNvSpPr txBox="1"/>
          <p:nvPr/>
        </p:nvSpPr>
        <p:spPr bwMode="auto">
          <a:xfrm>
            <a:off x="757555" y="4255770"/>
            <a:ext cx="341820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从简化文本内容的角度统整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922645" y="606878"/>
            <a:ext cx="8950458" cy="594951"/>
          </a:xfrm>
        </p:spPr>
        <p:txBody>
          <a:bodyPr/>
          <a:lstStyle/>
          <a:p>
            <a:r>
              <a:rPr lang="zh-CN" altLang="zh-CN" dirty="0">
                <a:sym typeface="+mn-ea"/>
              </a:rPr>
              <a:t>实践探索：统整教学的实践路径</a:t>
            </a:r>
            <a:br>
              <a:rPr lang="zh-CN" altLang="zh-CN" dirty="0">
                <a:sym typeface="+mn-ea"/>
              </a:rPr>
            </a:br>
            <a:r>
              <a:rPr lang="zh-CN" altLang="en-US" dirty="0">
                <a:sym typeface="+mn-ea"/>
              </a:rPr>
              <a:t/>
            </a:r>
            <a:br>
              <a:rPr lang="zh-CN" altLang="en-US" dirty="0">
                <a:sym typeface="+mn-ea"/>
              </a:rPr>
            </a:b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584065" y="1330960"/>
            <a:ext cx="3861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学科之间的统整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01615" y="3585845"/>
            <a:ext cx="1729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从单一到多元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bldLvl="0" animBg="1"/>
      <p:bldP spid="35846" grpId="0" bldLvl="0" animBg="1"/>
      <p:bldP spid="35847" grpId="0" bldLvl="0" animBg="1"/>
      <p:bldP spid="35848" grpId="0" bldLvl="0" animBg="1"/>
      <p:bldP spid="35849" grpId="0"/>
      <p:bldP spid="35850" grpId="0"/>
      <p:bldP spid="35851" grpId="0"/>
      <p:bldP spid="35852" grpId="0"/>
      <p:bldP spid="33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45" y="600500"/>
            <a:ext cx="8353593" cy="5732059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077" y="836154"/>
            <a:ext cx="8532189" cy="551005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81" y="497124"/>
            <a:ext cx="8288619" cy="6081097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22" y="1718677"/>
            <a:ext cx="10091079" cy="369948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743433" y="3204062"/>
            <a:ext cx="4705134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8800" dirty="0">
                <a:solidFill>
                  <a:schemeClr val="accent1">
                    <a:lumMod val="8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ea"/>
                <a:sym typeface="+mn-lt"/>
              </a:rPr>
              <a:t>感谢聆听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70025" y="2416175"/>
            <a:ext cx="5589905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孙世梅</a:t>
            </a: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。教授，教育学博士，吉林省教育学院小学教研培训部主任，吉林省小学语文教研员。</a:t>
            </a:r>
          </a:p>
        </p:txBody>
      </p:sp>
      <p:sp>
        <p:nvSpPr>
          <p:cNvPr id="6" name="Line 198"/>
          <p:cNvSpPr>
            <a:spLocks noChangeShapeType="1"/>
          </p:cNvSpPr>
          <p:nvPr/>
        </p:nvSpPr>
        <p:spPr bwMode="auto">
          <a:xfrm>
            <a:off x="873557" y="5789886"/>
            <a:ext cx="4456823" cy="0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94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Line 199"/>
          <p:cNvSpPr>
            <a:spLocks noChangeShapeType="1"/>
          </p:cNvSpPr>
          <p:nvPr/>
        </p:nvSpPr>
        <p:spPr bwMode="auto">
          <a:xfrm>
            <a:off x="873557" y="5876777"/>
            <a:ext cx="445682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94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71776" y="2645529"/>
            <a:ext cx="452967" cy="497417"/>
            <a:chOff x="1153585" y="1568450"/>
            <a:chExt cx="452967" cy="497417"/>
          </a:xfrm>
        </p:grpSpPr>
        <p:sp>
          <p:nvSpPr>
            <p:cNvPr id="11" name="Freeform 5"/>
            <p:cNvSpPr/>
            <p:nvPr/>
          </p:nvSpPr>
          <p:spPr bwMode="auto">
            <a:xfrm>
              <a:off x="1237962" y="1568450"/>
              <a:ext cx="328084" cy="289984"/>
            </a:xfrm>
            <a:custGeom>
              <a:avLst/>
              <a:gdLst>
                <a:gd name="T0" fmla="*/ 85 w 109"/>
                <a:gd name="T1" fmla="*/ 51 h 96"/>
                <a:gd name="T2" fmla="*/ 85 w 109"/>
                <a:gd name="T3" fmla="*/ 72 h 96"/>
                <a:gd name="T4" fmla="*/ 109 w 109"/>
                <a:gd name="T5" fmla="*/ 36 h 96"/>
                <a:gd name="T6" fmla="*/ 85 w 109"/>
                <a:gd name="T7" fmla="*/ 0 h 96"/>
                <a:gd name="T8" fmla="*/ 85 w 109"/>
                <a:gd name="T9" fmla="*/ 20 h 96"/>
                <a:gd name="T10" fmla="*/ 0 w 109"/>
                <a:gd name="T11" fmla="*/ 96 h 96"/>
                <a:gd name="T12" fmla="*/ 5 w 109"/>
                <a:gd name="T13" fmla="*/ 96 h 96"/>
                <a:gd name="T14" fmla="*/ 85 w 109"/>
                <a:gd name="T15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96">
                  <a:moveTo>
                    <a:pt x="85" y="51"/>
                  </a:moveTo>
                  <a:cubicBezTo>
                    <a:pt x="85" y="72"/>
                    <a:pt x="85" y="72"/>
                    <a:pt x="85" y="72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0"/>
                    <a:pt x="10" y="11"/>
                    <a:pt x="0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36" y="37"/>
                    <a:pt x="85" y="51"/>
                    <a:pt x="85" y="5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1153585" y="1858434"/>
              <a:ext cx="452967" cy="207433"/>
            </a:xfrm>
            <a:custGeom>
              <a:avLst/>
              <a:gdLst>
                <a:gd name="T0" fmla="*/ 131 w 151"/>
                <a:gd name="T1" fmla="*/ 4 h 69"/>
                <a:gd name="T2" fmla="*/ 124 w 151"/>
                <a:gd name="T3" fmla="*/ 0 h 69"/>
                <a:gd name="T4" fmla="*/ 5 w 151"/>
                <a:gd name="T5" fmla="*/ 0 h 69"/>
                <a:gd name="T6" fmla="*/ 1 w 151"/>
                <a:gd name="T7" fmla="*/ 4 h 69"/>
                <a:gd name="T8" fmla="*/ 21 w 151"/>
                <a:gd name="T9" fmla="*/ 65 h 69"/>
                <a:gd name="T10" fmla="*/ 28 w 151"/>
                <a:gd name="T11" fmla="*/ 69 h 69"/>
                <a:gd name="T12" fmla="*/ 146 w 151"/>
                <a:gd name="T13" fmla="*/ 69 h 69"/>
                <a:gd name="T14" fmla="*/ 151 w 151"/>
                <a:gd name="T15" fmla="*/ 65 h 69"/>
                <a:gd name="T16" fmla="*/ 131 w 151"/>
                <a:gd name="T17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69">
                  <a:moveTo>
                    <a:pt x="131" y="4"/>
                  </a:moveTo>
                  <a:cubicBezTo>
                    <a:pt x="130" y="1"/>
                    <a:pt x="127" y="0"/>
                    <a:pt x="1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1" y="4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7"/>
                    <a:pt x="25" y="69"/>
                    <a:pt x="28" y="69"/>
                  </a:cubicBezTo>
                  <a:cubicBezTo>
                    <a:pt x="146" y="69"/>
                    <a:pt x="146" y="69"/>
                    <a:pt x="146" y="69"/>
                  </a:cubicBezTo>
                  <a:cubicBezTo>
                    <a:pt x="149" y="69"/>
                    <a:pt x="151" y="67"/>
                    <a:pt x="151" y="65"/>
                  </a:cubicBezTo>
                  <a:lnTo>
                    <a:pt x="131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1217084" y="1739900"/>
              <a:ext cx="389467" cy="262467"/>
            </a:xfrm>
            <a:custGeom>
              <a:avLst/>
              <a:gdLst>
                <a:gd name="T0" fmla="*/ 121 w 130"/>
                <a:gd name="T1" fmla="*/ 1 h 87"/>
                <a:gd name="T2" fmla="*/ 90 w 130"/>
                <a:gd name="T3" fmla="*/ 1 h 87"/>
                <a:gd name="T4" fmla="*/ 78 w 130"/>
                <a:gd name="T5" fmla="*/ 20 h 87"/>
                <a:gd name="T6" fmla="*/ 24 w 130"/>
                <a:gd name="T7" fmla="*/ 20 h 87"/>
                <a:gd name="T8" fmla="*/ 20 w 130"/>
                <a:gd name="T9" fmla="*/ 29 h 87"/>
                <a:gd name="T10" fmla="*/ 19 w 130"/>
                <a:gd name="T11" fmla="*/ 20 h 87"/>
                <a:gd name="T12" fmla="*/ 19 w 130"/>
                <a:gd name="T13" fmla="*/ 20 h 87"/>
                <a:gd name="T14" fmla="*/ 6 w 130"/>
                <a:gd name="T15" fmla="*/ 20 h 87"/>
                <a:gd name="T16" fmla="*/ 0 w 130"/>
                <a:gd name="T17" fmla="*/ 26 h 87"/>
                <a:gd name="T18" fmla="*/ 0 w 130"/>
                <a:gd name="T19" fmla="*/ 33 h 87"/>
                <a:gd name="T20" fmla="*/ 103 w 130"/>
                <a:gd name="T21" fmla="*/ 33 h 87"/>
                <a:gd name="T22" fmla="*/ 110 w 130"/>
                <a:gd name="T23" fmla="*/ 35 h 87"/>
                <a:gd name="T24" fmla="*/ 115 w 130"/>
                <a:gd name="T25" fmla="*/ 41 h 87"/>
                <a:gd name="T26" fmla="*/ 130 w 130"/>
                <a:gd name="T27" fmla="*/ 87 h 87"/>
                <a:gd name="T28" fmla="*/ 130 w 130"/>
                <a:gd name="T29" fmla="*/ 14 h 87"/>
                <a:gd name="T30" fmla="*/ 121 w 130"/>
                <a:gd name="T31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0" h="87">
                  <a:moveTo>
                    <a:pt x="121" y="1"/>
                  </a:moveTo>
                  <a:cubicBezTo>
                    <a:pt x="90" y="1"/>
                    <a:pt x="90" y="1"/>
                    <a:pt x="90" y="1"/>
                  </a:cubicBezTo>
                  <a:cubicBezTo>
                    <a:pt x="83" y="0"/>
                    <a:pt x="80" y="11"/>
                    <a:pt x="78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3"/>
                    <a:pt x="21" y="26"/>
                    <a:pt x="20" y="29"/>
                  </a:cubicBezTo>
                  <a:cubicBezTo>
                    <a:pt x="19" y="31"/>
                    <a:pt x="18" y="22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23"/>
                    <a:pt x="0" y="2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05" y="33"/>
                    <a:pt x="108" y="33"/>
                    <a:pt x="110" y="35"/>
                  </a:cubicBezTo>
                  <a:cubicBezTo>
                    <a:pt x="112" y="36"/>
                    <a:pt x="114" y="38"/>
                    <a:pt x="115" y="41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30" y="1"/>
                    <a:pt x="121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23093" y="3660487"/>
            <a:ext cx="563033" cy="378883"/>
            <a:chOff x="1100667" y="3236384"/>
            <a:chExt cx="563033" cy="378883"/>
          </a:xfrm>
        </p:grpSpPr>
        <p:sp>
          <p:nvSpPr>
            <p:cNvPr id="15" name="Freeform 124"/>
            <p:cNvSpPr>
              <a:spLocks noEditPoints="1"/>
            </p:cNvSpPr>
            <p:nvPr/>
          </p:nvSpPr>
          <p:spPr bwMode="auto">
            <a:xfrm>
              <a:off x="1100667" y="3236384"/>
              <a:ext cx="154517" cy="378883"/>
            </a:xfrm>
            <a:custGeom>
              <a:avLst/>
              <a:gdLst>
                <a:gd name="T0" fmla="*/ 4 w 52"/>
                <a:gd name="T1" fmla="*/ 0 h 126"/>
                <a:gd name="T2" fmla="*/ 0 w 52"/>
                <a:gd name="T3" fmla="*/ 121 h 126"/>
                <a:gd name="T4" fmla="*/ 48 w 52"/>
                <a:gd name="T5" fmla="*/ 126 h 126"/>
                <a:gd name="T6" fmla="*/ 52 w 52"/>
                <a:gd name="T7" fmla="*/ 5 h 126"/>
                <a:gd name="T8" fmla="*/ 48 w 52"/>
                <a:gd name="T9" fmla="*/ 117 h 126"/>
                <a:gd name="T10" fmla="*/ 9 w 52"/>
                <a:gd name="T11" fmla="*/ 122 h 126"/>
                <a:gd name="T12" fmla="*/ 4 w 52"/>
                <a:gd name="T13" fmla="*/ 82 h 126"/>
                <a:gd name="T14" fmla="*/ 9 w 52"/>
                <a:gd name="T15" fmla="*/ 120 h 126"/>
                <a:gd name="T16" fmla="*/ 45 w 52"/>
                <a:gd name="T17" fmla="*/ 117 h 126"/>
                <a:gd name="T18" fmla="*/ 48 w 52"/>
                <a:gd name="T19" fmla="*/ 117 h 126"/>
                <a:gd name="T20" fmla="*/ 38 w 52"/>
                <a:gd name="T21" fmla="*/ 33 h 126"/>
                <a:gd name="T22" fmla="*/ 42 w 52"/>
                <a:gd name="T23" fmla="*/ 41 h 126"/>
                <a:gd name="T24" fmla="*/ 14 w 52"/>
                <a:gd name="T25" fmla="*/ 45 h 126"/>
                <a:gd name="T26" fmla="*/ 10 w 52"/>
                <a:gd name="T27" fmla="*/ 36 h 126"/>
                <a:gd name="T28" fmla="*/ 10 w 52"/>
                <a:gd name="T29" fmla="*/ 25 h 126"/>
                <a:gd name="T30" fmla="*/ 14 w 52"/>
                <a:gd name="T31" fmla="*/ 16 h 126"/>
                <a:gd name="T32" fmla="*/ 42 w 52"/>
                <a:gd name="T33" fmla="*/ 20 h 126"/>
                <a:gd name="T34" fmla="*/ 38 w 52"/>
                <a:gd name="T35" fmla="*/ 28 h 126"/>
                <a:gd name="T36" fmla="*/ 10 w 52"/>
                <a:gd name="T37" fmla="*/ 25 h 126"/>
                <a:gd name="T38" fmla="*/ 17 w 52"/>
                <a:gd name="T39" fmla="*/ 82 h 126"/>
                <a:gd name="T40" fmla="*/ 34 w 52"/>
                <a:gd name="T41" fmla="*/ 82 h 126"/>
                <a:gd name="T42" fmla="*/ 30 w 52"/>
                <a:gd name="T43" fmla="*/ 102 h 126"/>
                <a:gd name="T44" fmla="*/ 22 w 52"/>
                <a:gd name="T45" fmla="*/ 102 h 126"/>
                <a:gd name="T46" fmla="*/ 30 w 52"/>
                <a:gd name="T47" fmla="*/ 102 h 126"/>
                <a:gd name="T48" fmla="*/ 20 w 52"/>
                <a:gd name="T49" fmla="*/ 57 h 126"/>
                <a:gd name="T50" fmla="*/ 38 w 52"/>
                <a:gd name="T51" fmla="*/ 55 h 126"/>
                <a:gd name="T52" fmla="*/ 38 w 52"/>
                <a:gd name="T53" fmla="*/ 59 h 126"/>
                <a:gd name="T54" fmla="*/ 48 w 52"/>
                <a:gd name="T55" fmla="*/ 44 h 126"/>
                <a:gd name="T56" fmla="*/ 43 w 52"/>
                <a:gd name="T57" fmla="*/ 6 h 126"/>
                <a:gd name="T58" fmla="*/ 7 w 52"/>
                <a:gd name="T59" fmla="*/ 8 h 126"/>
                <a:gd name="T60" fmla="*/ 4 w 52"/>
                <a:gd name="T61" fmla="*/ 8 h 126"/>
                <a:gd name="T62" fmla="*/ 43 w 52"/>
                <a:gd name="T63" fmla="*/ 4 h 126"/>
                <a:gd name="T64" fmla="*/ 48 w 52"/>
                <a:gd name="T65" fmla="*/ 44 h 126"/>
                <a:gd name="T66" fmla="*/ 32 w 52"/>
                <a:gd name="T67" fmla="*/ 28 h 126"/>
                <a:gd name="T68" fmla="*/ 32 w 52"/>
                <a:gd name="T69" fmla="*/ 25 h 126"/>
                <a:gd name="T70" fmla="*/ 30 w 52"/>
                <a:gd name="T71" fmla="*/ 26 h 126"/>
                <a:gd name="T72" fmla="*/ 36 w 52"/>
                <a:gd name="T73" fmla="*/ 28 h 126"/>
                <a:gd name="T74" fmla="*/ 38 w 52"/>
                <a:gd name="T75" fmla="*/ 26 h 126"/>
                <a:gd name="T76" fmla="*/ 36 w 52"/>
                <a:gd name="T77" fmla="*/ 25 h 126"/>
                <a:gd name="T78" fmla="*/ 36 w 52"/>
                <a:gd name="T79" fmla="*/ 28 h 126"/>
                <a:gd name="T80" fmla="*/ 32 w 52"/>
                <a:gd name="T81" fmla="*/ 43 h 126"/>
                <a:gd name="T82" fmla="*/ 32 w 52"/>
                <a:gd name="T83" fmla="*/ 40 h 126"/>
                <a:gd name="T84" fmla="*/ 30 w 52"/>
                <a:gd name="T85" fmla="*/ 42 h 126"/>
                <a:gd name="T86" fmla="*/ 36 w 52"/>
                <a:gd name="T87" fmla="*/ 43 h 126"/>
                <a:gd name="T88" fmla="*/ 39 w 52"/>
                <a:gd name="T89" fmla="*/ 42 h 126"/>
                <a:gd name="T90" fmla="*/ 36 w 52"/>
                <a:gd name="T91" fmla="*/ 40 h 126"/>
                <a:gd name="T92" fmla="*/ 36 w 52"/>
                <a:gd name="T93" fmla="*/ 4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" h="126">
                  <a:moveTo>
                    <a:pt x="4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4"/>
                    <a:pt x="2" y="126"/>
                    <a:pt x="4" y="126"/>
                  </a:cubicBezTo>
                  <a:cubicBezTo>
                    <a:pt x="48" y="126"/>
                    <a:pt x="48" y="126"/>
                    <a:pt x="48" y="126"/>
                  </a:cubicBezTo>
                  <a:cubicBezTo>
                    <a:pt x="50" y="126"/>
                    <a:pt x="52" y="124"/>
                    <a:pt x="52" y="121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2"/>
                    <a:pt x="50" y="0"/>
                    <a:pt x="48" y="0"/>
                  </a:cubicBezTo>
                  <a:close/>
                  <a:moveTo>
                    <a:pt x="48" y="117"/>
                  </a:moveTo>
                  <a:cubicBezTo>
                    <a:pt x="48" y="120"/>
                    <a:pt x="46" y="122"/>
                    <a:pt x="43" y="122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6" y="122"/>
                    <a:pt x="4" y="120"/>
                    <a:pt x="4" y="117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7" y="117"/>
                    <a:pt x="7" y="117"/>
                    <a:pt x="7" y="117"/>
                  </a:cubicBezTo>
                  <a:cubicBezTo>
                    <a:pt x="7" y="119"/>
                    <a:pt x="8" y="120"/>
                    <a:pt x="9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20"/>
                    <a:pt x="45" y="119"/>
                    <a:pt x="45" y="117"/>
                  </a:cubicBezTo>
                  <a:cubicBezTo>
                    <a:pt x="48" y="82"/>
                    <a:pt x="48" y="82"/>
                    <a:pt x="48" y="82"/>
                  </a:cubicBezTo>
                  <a:lnTo>
                    <a:pt x="48" y="117"/>
                  </a:lnTo>
                  <a:close/>
                  <a:moveTo>
                    <a:pt x="14" y="33"/>
                  </a:moveTo>
                  <a:cubicBezTo>
                    <a:pt x="38" y="33"/>
                    <a:pt x="38" y="33"/>
                    <a:pt x="38" y="33"/>
                  </a:cubicBezTo>
                  <a:cubicBezTo>
                    <a:pt x="40" y="33"/>
                    <a:pt x="42" y="34"/>
                    <a:pt x="42" y="36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3"/>
                    <a:pt x="40" y="45"/>
                    <a:pt x="38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2" y="45"/>
                    <a:pt x="10" y="43"/>
                    <a:pt x="10" y="41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4"/>
                    <a:pt x="12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0" y="18"/>
                    <a:pt x="12" y="16"/>
                    <a:pt x="1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40" y="16"/>
                    <a:pt x="42" y="18"/>
                    <a:pt x="42" y="20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7"/>
                    <a:pt x="40" y="28"/>
                    <a:pt x="38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2" y="28"/>
                    <a:pt x="10" y="27"/>
                    <a:pt x="10" y="25"/>
                  </a:cubicBezTo>
                  <a:close/>
                  <a:moveTo>
                    <a:pt x="26" y="90"/>
                  </a:moveTo>
                  <a:cubicBezTo>
                    <a:pt x="21" y="90"/>
                    <a:pt x="17" y="86"/>
                    <a:pt x="17" y="82"/>
                  </a:cubicBezTo>
                  <a:cubicBezTo>
                    <a:pt x="17" y="77"/>
                    <a:pt x="21" y="73"/>
                    <a:pt x="26" y="73"/>
                  </a:cubicBezTo>
                  <a:cubicBezTo>
                    <a:pt x="30" y="73"/>
                    <a:pt x="34" y="77"/>
                    <a:pt x="34" y="82"/>
                  </a:cubicBezTo>
                  <a:cubicBezTo>
                    <a:pt x="34" y="86"/>
                    <a:pt x="30" y="90"/>
                    <a:pt x="26" y="90"/>
                  </a:cubicBezTo>
                  <a:close/>
                  <a:moveTo>
                    <a:pt x="30" y="102"/>
                  </a:moveTo>
                  <a:cubicBezTo>
                    <a:pt x="30" y="105"/>
                    <a:pt x="28" y="106"/>
                    <a:pt x="26" y="106"/>
                  </a:cubicBezTo>
                  <a:cubicBezTo>
                    <a:pt x="24" y="106"/>
                    <a:pt x="22" y="105"/>
                    <a:pt x="22" y="102"/>
                  </a:cubicBezTo>
                  <a:cubicBezTo>
                    <a:pt x="22" y="100"/>
                    <a:pt x="24" y="98"/>
                    <a:pt x="26" y="98"/>
                  </a:cubicBezTo>
                  <a:cubicBezTo>
                    <a:pt x="28" y="98"/>
                    <a:pt x="30" y="100"/>
                    <a:pt x="30" y="102"/>
                  </a:cubicBezTo>
                  <a:close/>
                  <a:moveTo>
                    <a:pt x="22" y="59"/>
                  </a:moveTo>
                  <a:cubicBezTo>
                    <a:pt x="21" y="59"/>
                    <a:pt x="20" y="58"/>
                    <a:pt x="20" y="57"/>
                  </a:cubicBezTo>
                  <a:cubicBezTo>
                    <a:pt x="20" y="56"/>
                    <a:pt x="21" y="55"/>
                    <a:pt x="22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40" y="55"/>
                    <a:pt x="41" y="56"/>
                    <a:pt x="41" y="57"/>
                  </a:cubicBezTo>
                  <a:cubicBezTo>
                    <a:pt x="41" y="58"/>
                    <a:pt x="40" y="59"/>
                    <a:pt x="38" y="59"/>
                  </a:cubicBezTo>
                  <a:lnTo>
                    <a:pt x="22" y="59"/>
                  </a:lnTo>
                  <a:close/>
                  <a:moveTo>
                    <a:pt x="48" y="44"/>
                  </a:move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7"/>
                    <a:pt x="7" y="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6"/>
                    <a:pt x="6" y="4"/>
                    <a:pt x="9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6" y="4"/>
                    <a:pt x="48" y="6"/>
                    <a:pt x="48" y="8"/>
                  </a:cubicBezTo>
                  <a:lnTo>
                    <a:pt x="48" y="44"/>
                  </a:lnTo>
                  <a:close/>
                  <a:moveTo>
                    <a:pt x="31" y="28"/>
                  </a:moveTo>
                  <a:cubicBezTo>
                    <a:pt x="32" y="28"/>
                    <a:pt x="32" y="28"/>
                    <a:pt x="32" y="28"/>
                  </a:cubicBezTo>
                  <a:cubicBezTo>
                    <a:pt x="33" y="28"/>
                    <a:pt x="34" y="27"/>
                    <a:pt x="34" y="26"/>
                  </a:cubicBezTo>
                  <a:cubicBezTo>
                    <a:pt x="34" y="25"/>
                    <a:pt x="33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0" y="25"/>
                    <a:pt x="30" y="26"/>
                  </a:cubicBezTo>
                  <a:cubicBezTo>
                    <a:pt x="30" y="27"/>
                    <a:pt x="31" y="28"/>
                    <a:pt x="31" y="28"/>
                  </a:cubicBezTo>
                  <a:close/>
                  <a:moveTo>
                    <a:pt x="36" y="28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38" y="28"/>
                    <a:pt x="38" y="27"/>
                    <a:pt x="38" y="26"/>
                  </a:cubicBezTo>
                  <a:cubicBezTo>
                    <a:pt x="38" y="25"/>
                    <a:pt x="38" y="25"/>
                    <a:pt x="37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5" y="25"/>
                    <a:pt x="35" y="25"/>
                    <a:pt x="35" y="26"/>
                  </a:cubicBezTo>
                  <a:cubicBezTo>
                    <a:pt x="35" y="27"/>
                    <a:pt x="35" y="28"/>
                    <a:pt x="36" y="28"/>
                  </a:cubicBezTo>
                  <a:close/>
                  <a:moveTo>
                    <a:pt x="32" y="43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3" y="43"/>
                    <a:pt x="34" y="43"/>
                    <a:pt x="34" y="42"/>
                  </a:cubicBezTo>
                  <a:cubicBezTo>
                    <a:pt x="34" y="41"/>
                    <a:pt x="33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1" y="40"/>
                    <a:pt x="30" y="41"/>
                    <a:pt x="30" y="42"/>
                  </a:cubicBezTo>
                  <a:cubicBezTo>
                    <a:pt x="30" y="43"/>
                    <a:pt x="31" y="43"/>
                    <a:pt x="32" y="43"/>
                  </a:cubicBezTo>
                  <a:close/>
                  <a:moveTo>
                    <a:pt x="36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8" y="43"/>
                    <a:pt x="39" y="43"/>
                    <a:pt x="39" y="42"/>
                  </a:cubicBezTo>
                  <a:cubicBezTo>
                    <a:pt x="39" y="41"/>
                    <a:pt x="38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1"/>
                    <a:pt x="35" y="42"/>
                  </a:cubicBezTo>
                  <a:cubicBezTo>
                    <a:pt x="35" y="43"/>
                    <a:pt x="36" y="43"/>
                    <a:pt x="36" y="4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125"/>
            <p:cNvSpPr/>
            <p:nvPr/>
          </p:nvSpPr>
          <p:spPr bwMode="auto">
            <a:xfrm>
              <a:off x="1325034" y="3316817"/>
              <a:ext cx="309033" cy="186267"/>
            </a:xfrm>
            <a:custGeom>
              <a:avLst/>
              <a:gdLst>
                <a:gd name="T0" fmla="*/ 59 w 103"/>
                <a:gd name="T1" fmla="*/ 42 h 62"/>
                <a:gd name="T2" fmla="*/ 0 w 103"/>
                <a:gd name="T3" fmla="*/ 60 h 62"/>
                <a:gd name="T4" fmla="*/ 0 w 103"/>
                <a:gd name="T5" fmla="*/ 4 h 62"/>
                <a:gd name="T6" fmla="*/ 4 w 103"/>
                <a:gd name="T7" fmla="*/ 0 h 62"/>
                <a:gd name="T8" fmla="*/ 99 w 103"/>
                <a:gd name="T9" fmla="*/ 0 h 62"/>
                <a:gd name="T10" fmla="*/ 103 w 103"/>
                <a:gd name="T11" fmla="*/ 4 h 62"/>
                <a:gd name="T12" fmla="*/ 59 w 103"/>
                <a:gd name="T13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62">
                  <a:moveTo>
                    <a:pt x="59" y="42"/>
                  </a:moveTo>
                  <a:cubicBezTo>
                    <a:pt x="35" y="53"/>
                    <a:pt x="0" y="62"/>
                    <a:pt x="0" y="6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3" y="2"/>
                    <a:pt x="103" y="4"/>
                  </a:cubicBezTo>
                  <a:cubicBezTo>
                    <a:pt x="103" y="4"/>
                    <a:pt x="83" y="31"/>
                    <a:pt x="59" y="4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126"/>
            <p:cNvSpPr>
              <a:spLocks noEditPoints="1"/>
            </p:cNvSpPr>
            <p:nvPr/>
          </p:nvSpPr>
          <p:spPr bwMode="auto">
            <a:xfrm>
              <a:off x="1291167" y="3293534"/>
              <a:ext cx="372533" cy="249767"/>
            </a:xfrm>
            <a:custGeom>
              <a:avLst/>
              <a:gdLst>
                <a:gd name="T0" fmla="*/ 119 w 124"/>
                <a:gd name="T1" fmla="*/ 0 h 83"/>
                <a:gd name="T2" fmla="*/ 5 w 124"/>
                <a:gd name="T3" fmla="*/ 0 h 83"/>
                <a:gd name="T4" fmla="*/ 0 w 124"/>
                <a:gd name="T5" fmla="*/ 5 h 83"/>
                <a:gd name="T6" fmla="*/ 0 w 124"/>
                <a:gd name="T7" fmla="*/ 79 h 83"/>
                <a:gd name="T8" fmla="*/ 5 w 124"/>
                <a:gd name="T9" fmla="*/ 83 h 83"/>
                <a:gd name="T10" fmla="*/ 119 w 124"/>
                <a:gd name="T11" fmla="*/ 83 h 83"/>
                <a:gd name="T12" fmla="*/ 124 w 124"/>
                <a:gd name="T13" fmla="*/ 79 h 83"/>
                <a:gd name="T14" fmla="*/ 124 w 124"/>
                <a:gd name="T15" fmla="*/ 5 h 83"/>
                <a:gd name="T16" fmla="*/ 119 w 124"/>
                <a:gd name="T17" fmla="*/ 0 h 83"/>
                <a:gd name="T18" fmla="*/ 117 w 124"/>
                <a:gd name="T19" fmla="*/ 75 h 83"/>
                <a:gd name="T20" fmla="*/ 113 w 124"/>
                <a:gd name="T21" fmla="*/ 79 h 83"/>
                <a:gd name="T22" fmla="*/ 11 w 124"/>
                <a:gd name="T23" fmla="*/ 79 h 83"/>
                <a:gd name="T24" fmla="*/ 7 w 124"/>
                <a:gd name="T25" fmla="*/ 75 h 83"/>
                <a:gd name="T26" fmla="*/ 7 w 124"/>
                <a:gd name="T27" fmla="*/ 9 h 83"/>
                <a:gd name="T28" fmla="*/ 11 w 124"/>
                <a:gd name="T29" fmla="*/ 5 h 83"/>
                <a:gd name="T30" fmla="*/ 113 w 124"/>
                <a:gd name="T31" fmla="*/ 5 h 83"/>
                <a:gd name="T32" fmla="*/ 117 w 124"/>
                <a:gd name="T33" fmla="*/ 9 h 83"/>
                <a:gd name="T34" fmla="*/ 117 w 124"/>
                <a:gd name="T35" fmla="*/ 7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4" h="83">
                  <a:moveTo>
                    <a:pt x="11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2" y="83"/>
                    <a:pt x="5" y="83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22" y="83"/>
                    <a:pt x="124" y="81"/>
                    <a:pt x="124" y="79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2"/>
                    <a:pt x="122" y="0"/>
                    <a:pt x="119" y="0"/>
                  </a:cubicBezTo>
                  <a:close/>
                  <a:moveTo>
                    <a:pt x="117" y="75"/>
                  </a:moveTo>
                  <a:cubicBezTo>
                    <a:pt x="117" y="77"/>
                    <a:pt x="115" y="79"/>
                    <a:pt x="113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9" y="79"/>
                    <a:pt x="7" y="77"/>
                    <a:pt x="7" y="75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7"/>
                    <a:pt x="9" y="5"/>
                    <a:pt x="11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5" y="5"/>
                    <a:pt x="117" y="7"/>
                    <a:pt x="117" y="9"/>
                  </a:cubicBezTo>
                  <a:lnTo>
                    <a:pt x="117" y="7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127"/>
            <p:cNvSpPr>
              <a:spLocks noEditPoints="1"/>
            </p:cNvSpPr>
            <p:nvPr/>
          </p:nvSpPr>
          <p:spPr bwMode="auto">
            <a:xfrm>
              <a:off x="1375834" y="3566584"/>
              <a:ext cx="205317" cy="48683"/>
            </a:xfrm>
            <a:custGeom>
              <a:avLst/>
              <a:gdLst>
                <a:gd name="T0" fmla="*/ 34 w 68"/>
                <a:gd name="T1" fmla="*/ 0 h 16"/>
                <a:gd name="T2" fmla="*/ 0 w 68"/>
                <a:gd name="T3" fmla="*/ 16 h 16"/>
                <a:gd name="T4" fmla="*/ 68 w 68"/>
                <a:gd name="T5" fmla="*/ 16 h 16"/>
                <a:gd name="T6" fmla="*/ 34 w 68"/>
                <a:gd name="T7" fmla="*/ 0 h 16"/>
                <a:gd name="T8" fmla="*/ 13 w 68"/>
                <a:gd name="T9" fmla="*/ 14 h 16"/>
                <a:gd name="T10" fmla="*/ 5 w 68"/>
                <a:gd name="T11" fmla="*/ 14 h 16"/>
                <a:gd name="T12" fmla="*/ 29 w 68"/>
                <a:gd name="T13" fmla="*/ 2 h 16"/>
                <a:gd name="T14" fmla="*/ 13 w 68"/>
                <a:gd name="T1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6">
                  <a:moveTo>
                    <a:pt x="34" y="0"/>
                  </a:moveTo>
                  <a:cubicBezTo>
                    <a:pt x="19" y="0"/>
                    <a:pt x="6" y="7"/>
                    <a:pt x="0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3" y="7"/>
                    <a:pt x="49" y="0"/>
                    <a:pt x="34" y="0"/>
                  </a:cubicBezTo>
                  <a:close/>
                  <a:moveTo>
                    <a:pt x="13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12" y="4"/>
                    <a:pt x="29" y="2"/>
                  </a:cubicBezTo>
                  <a:cubicBezTo>
                    <a:pt x="14" y="7"/>
                    <a:pt x="13" y="14"/>
                    <a:pt x="13" y="1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9" name="Freeform 144"/>
          <p:cNvSpPr>
            <a:spLocks noEditPoints="1"/>
          </p:cNvSpPr>
          <p:nvPr/>
        </p:nvSpPr>
        <p:spPr bwMode="auto">
          <a:xfrm>
            <a:off x="935275" y="4589720"/>
            <a:ext cx="281516" cy="505884"/>
          </a:xfrm>
          <a:custGeom>
            <a:avLst/>
            <a:gdLst>
              <a:gd name="T0" fmla="*/ 80 w 94"/>
              <a:gd name="T1" fmla="*/ 14 h 168"/>
              <a:gd name="T2" fmla="*/ 60 w 94"/>
              <a:gd name="T3" fmla="*/ 2 h 168"/>
              <a:gd name="T4" fmla="*/ 47 w 94"/>
              <a:gd name="T5" fmla="*/ 0 h 168"/>
              <a:gd name="T6" fmla="*/ 14 w 94"/>
              <a:gd name="T7" fmla="*/ 14 h 168"/>
              <a:gd name="T8" fmla="*/ 0 w 94"/>
              <a:gd name="T9" fmla="*/ 47 h 168"/>
              <a:gd name="T10" fmla="*/ 0 w 94"/>
              <a:gd name="T11" fmla="*/ 52 h 168"/>
              <a:gd name="T12" fmla="*/ 6 w 94"/>
              <a:gd name="T13" fmla="*/ 70 h 168"/>
              <a:gd name="T14" fmla="*/ 23 w 94"/>
              <a:gd name="T15" fmla="*/ 122 h 168"/>
              <a:gd name="T16" fmla="*/ 24 w 94"/>
              <a:gd name="T17" fmla="*/ 128 h 168"/>
              <a:gd name="T18" fmla="*/ 30 w 94"/>
              <a:gd name="T19" fmla="*/ 134 h 168"/>
              <a:gd name="T20" fmla="*/ 64 w 94"/>
              <a:gd name="T21" fmla="*/ 134 h 168"/>
              <a:gd name="T22" fmla="*/ 70 w 94"/>
              <a:gd name="T23" fmla="*/ 128 h 168"/>
              <a:gd name="T24" fmla="*/ 71 w 94"/>
              <a:gd name="T25" fmla="*/ 122 h 168"/>
              <a:gd name="T26" fmla="*/ 88 w 94"/>
              <a:gd name="T27" fmla="*/ 70 h 168"/>
              <a:gd name="T28" fmla="*/ 94 w 94"/>
              <a:gd name="T29" fmla="*/ 52 h 168"/>
              <a:gd name="T30" fmla="*/ 94 w 94"/>
              <a:gd name="T31" fmla="*/ 47 h 168"/>
              <a:gd name="T32" fmla="*/ 80 w 94"/>
              <a:gd name="T33" fmla="*/ 14 h 168"/>
              <a:gd name="T34" fmla="*/ 82 w 94"/>
              <a:gd name="T35" fmla="*/ 51 h 168"/>
              <a:gd name="T36" fmla="*/ 78 w 94"/>
              <a:gd name="T37" fmla="*/ 64 h 168"/>
              <a:gd name="T38" fmla="*/ 59 w 94"/>
              <a:gd name="T39" fmla="*/ 121 h 168"/>
              <a:gd name="T40" fmla="*/ 59 w 94"/>
              <a:gd name="T41" fmla="*/ 122 h 168"/>
              <a:gd name="T42" fmla="*/ 53 w 94"/>
              <a:gd name="T43" fmla="*/ 122 h 168"/>
              <a:gd name="T44" fmla="*/ 53 w 94"/>
              <a:gd name="T45" fmla="*/ 100 h 168"/>
              <a:gd name="T46" fmla="*/ 41 w 94"/>
              <a:gd name="T47" fmla="*/ 100 h 168"/>
              <a:gd name="T48" fmla="*/ 41 w 94"/>
              <a:gd name="T49" fmla="*/ 122 h 168"/>
              <a:gd name="T50" fmla="*/ 35 w 94"/>
              <a:gd name="T51" fmla="*/ 122 h 168"/>
              <a:gd name="T52" fmla="*/ 35 w 94"/>
              <a:gd name="T53" fmla="*/ 121 h 168"/>
              <a:gd name="T54" fmla="*/ 17 w 94"/>
              <a:gd name="T55" fmla="*/ 67 h 168"/>
              <a:gd name="T56" fmla="*/ 17 w 94"/>
              <a:gd name="T57" fmla="*/ 66 h 168"/>
              <a:gd name="T58" fmla="*/ 16 w 94"/>
              <a:gd name="T59" fmla="*/ 64 h 168"/>
              <a:gd name="T60" fmla="*/ 12 w 94"/>
              <a:gd name="T61" fmla="*/ 51 h 168"/>
              <a:gd name="T62" fmla="*/ 12 w 94"/>
              <a:gd name="T63" fmla="*/ 47 h 168"/>
              <a:gd name="T64" fmla="*/ 22 w 94"/>
              <a:gd name="T65" fmla="*/ 23 h 168"/>
              <a:gd name="T66" fmla="*/ 47 w 94"/>
              <a:gd name="T67" fmla="*/ 12 h 168"/>
              <a:gd name="T68" fmla="*/ 57 w 94"/>
              <a:gd name="T69" fmla="*/ 14 h 168"/>
              <a:gd name="T70" fmla="*/ 72 w 94"/>
              <a:gd name="T71" fmla="*/ 23 h 168"/>
              <a:gd name="T72" fmla="*/ 82 w 94"/>
              <a:gd name="T73" fmla="*/ 47 h 168"/>
              <a:gd name="T74" fmla="*/ 82 w 94"/>
              <a:gd name="T75" fmla="*/ 51 h 168"/>
              <a:gd name="T76" fmla="*/ 28 w 94"/>
              <a:gd name="T77" fmla="*/ 154 h 168"/>
              <a:gd name="T78" fmla="*/ 66 w 94"/>
              <a:gd name="T79" fmla="*/ 154 h 168"/>
              <a:gd name="T80" fmla="*/ 66 w 94"/>
              <a:gd name="T81" fmla="*/ 142 h 168"/>
              <a:gd name="T82" fmla="*/ 28 w 94"/>
              <a:gd name="T83" fmla="*/ 142 h 168"/>
              <a:gd name="T84" fmla="*/ 28 w 94"/>
              <a:gd name="T85" fmla="*/ 154 h 168"/>
              <a:gd name="T86" fmla="*/ 36 w 94"/>
              <a:gd name="T87" fmla="*/ 168 h 168"/>
              <a:gd name="T88" fmla="*/ 58 w 94"/>
              <a:gd name="T89" fmla="*/ 168 h 168"/>
              <a:gd name="T90" fmla="*/ 58 w 94"/>
              <a:gd name="T91" fmla="*/ 161 h 168"/>
              <a:gd name="T92" fmla="*/ 36 w 94"/>
              <a:gd name="T93" fmla="*/ 161 h 168"/>
              <a:gd name="T94" fmla="*/ 36 w 94"/>
              <a:gd name="T95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4" h="168">
                <a:moveTo>
                  <a:pt x="80" y="14"/>
                </a:moveTo>
                <a:cubicBezTo>
                  <a:pt x="75" y="9"/>
                  <a:pt x="68" y="4"/>
                  <a:pt x="60" y="2"/>
                </a:cubicBezTo>
                <a:cubicBezTo>
                  <a:pt x="56" y="1"/>
                  <a:pt x="52" y="0"/>
                  <a:pt x="47" y="0"/>
                </a:cubicBezTo>
                <a:cubicBezTo>
                  <a:pt x="34" y="0"/>
                  <a:pt x="23" y="5"/>
                  <a:pt x="14" y="14"/>
                </a:cubicBezTo>
                <a:cubicBezTo>
                  <a:pt x="5" y="23"/>
                  <a:pt x="0" y="35"/>
                  <a:pt x="0" y="47"/>
                </a:cubicBezTo>
                <a:cubicBezTo>
                  <a:pt x="0" y="52"/>
                  <a:pt x="0" y="52"/>
                  <a:pt x="0" y="52"/>
                </a:cubicBezTo>
                <a:cubicBezTo>
                  <a:pt x="1" y="58"/>
                  <a:pt x="3" y="64"/>
                  <a:pt x="6" y="70"/>
                </a:cubicBezTo>
                <a:cubicBezTo>
                  <a:pt x="6" y="70"/>
                  <a:pt x="23" y="102"/>
                  <a:pt x="23" y="122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5" y="132"/>
                  <a:pt x="27" y="134"/>
                  <a:pt x="30" y="134"/>
                </a:cubicBezTo>
                <a:cubicBezTo>
                  <a:pt x="64" y="134"/>
                  <a:pt x="64" y="134"/>
                  <a:pt x="64" y="134"/>
                </a:cubicBezTo>
                <a:cubicBezTo>
                  <a:pt x="67" y="134"/>
                  <a:pt x="69" y="132"/>
                  <a:pt x="70" y="128"/>
                </a:cubicBezTo>
                <a:cubicBezTo>
                  <a:pt x="71" y="122"/>
                  <a:pt x="71" y="122"/>
                  <a:pt x="71" y="122"/>
                </a:cubicBezTo>
                <a:cubicBezTo>
                  <a:pt x="71" y="102"/>
                  <a:pt x="88" y="70"/>
                  <a:pt x="88" y="70"/>
                </a:cubicBezTo>
                <a:cubicBezTo>
                  <a:pt x="91" y="64"/>
                  <a:pt x="93" y="58"/>
                  <a:pt x="94" y="52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5"/>
                  <a:pt x="89" y="23"/>
                  <a:pt x="80" y="14"/>
                </a:cubicBezTo>
                <a:close/>
                <a:moveTo>
                  <a:pt x="82" y="51"/>
                </a:moveTo>
                <a:cubicBezTo>
                  <a:pt x="81" y="56"/>
                  <a:pt x="80" y="60"/>
                  <a:pt x="78" y="64"/>
                </a:cubicBezTo>
                <a:cubicBezTo>
                  <a:pt x="76" y="68"/>
                  <a:pt x="59" y="99"/>
                  <a:pt x="59" y="121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41" y="100"/>
                  <a:pt x="41" y="100"/>
                  <a:pt x="41" y="100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5" y="122"/>
                  <a:pt x="35" y="122"/>
                  <a:pt x="35" y="122"/>
                </a:cubicBezTo>
                <a:cubicBezTo>
                  <a:pt x="35" y="121"/>
                  <a:pt x="35" y="121"/>
                  <a:pt x="35" y="121"/>
                </a:cubicBezTo>
                <a:cubicBezTo>
                  <a:pt x="35" y="105"/>
                  <a:pt x="26" y="83"/>
                  <a:pt x="17" y="67"/>
                </a:cubicBezTo>
                <a:cubicBezTo>
                  <a:pt x="17" y="66"/>
                  <a:pt x="17" y="66"/>
                  <a:pt x="17" y="66"/>
                </a:cubicBezTo>
                <a:cubicBezTo>
                  <a:pt x="16" y="64"/>
                  <a:pt x="16" y="64"/>
                  <a:pt x="16" y="64"/>
                </a:cubicBezTo>
                <a:cubicBezTo>
                  <a:pt x="14" y="60"/>
                  <a:pt x="13" y="56"/>
                  <a:pt x="12" y="51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38"/>
                  <a:pt x="16" y="29"/>
                  <a:pt x="22" y="23"/>
                </a:cubicBezTo>
                <a:cubicBezTo>
                  <a:pt x="29" y="16"/>
                  <a:pt x="38" y="12"/>
                  <a:pt x="47" y="12"/>
                </a:cubicBezTo>
                <a:cubicBezTo>
                  <a:pt x="50" y="12"/>
                  <a:pt x="54" y="13"/>
                  <a:pt x="57" y="14"/>
                </a:cubicBezTo>
                <a:cubicBezTo>
                  <a:pt x="63" y="15"/>
                  <a:pt x="68" y="18"/>
                  <a:pt x="72" y="23"/>
                </a:cubicBezTo>
                <a:cubicBezTo>
                  <a:pt x="78" y="29"/>
                  <a:pt x="82" y="38"/>
                  <a:pt x="82" y="47"/>
                </a:cubicBezTo>
                <a:lnTo>
                  <a:pt x="82" y="51"/>
                </a:lnTo>
                <a:close/>
                <a:moveTo>
                  <a:pt x="28" y="154"/>
                </a:moveTo>
                <a:cubicBezTo>
                  <a:pt x="66" y="154"/>
                  <a:pt x="66" y="154"/>
                  <a:pt x="66" y="154"/>
                </a:cubicBezTo>
                <a:cubicBezTo>
                  <a:pt x="66" y="142"/>
                  <a:pt x="66" y="142"/>
                  <a:pt x="66" y="142"/>
                </a:cubicBezTo>
                <a:cubicBezTo>
                  <a:pt x="28" y="142"/>
                  <a:pt x="28" y="142"/>
                  <a:pt x="28" y="142"/>
                </a:cubicBezTo>
                <a:lnTo>
                  <a:pt x="28" y="154"/>
                </a:lnTo>
                <a:close/>
                <a:moveTo>
                  <a:pt x="36" y="168"/>
                </a:moveTo>
                <a:cubicBezTo>
                  <a:pt x="58" y="168"/>
                  <a:pt x="58" y="168"/>
                  <a:pt x="58" y="168"/>
                </a:cubicBezTo>
                <a:cubicBezTo>
                  <a:pt x="58" y="161"/>
                  <a:pt x="58" y="161"/>
                  <a:pt x="58" y="161"/>
                </a:cubicBezTo>
                <a:cubicBezTo>
                  <a:pt x="36" y="161"/>
                  <a:pt x="36" y="161"/>
                  <a:pt x="36" y="161"/>
                </a:cubicBezTo>
                <a:lnTo>
                  <a:pt x="36" y="16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defTabSz="913765">
              <a:defRPr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470025" y="3553460"/>
            <a:ext cx="558927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小学语文十大青年名师著书系列之一。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470025" y="4324350"/>
            <a:ext cx="558863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介绍了</a:t>
            </a:r>
            <a:r>
              <a:rPr lang="en-US" altLang="zh-CN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“</a:t>
            </a: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统整教学</a:t>
            </a:r>
            <a:r>
              <a:rPr lang="en-US" altLang="zh-CN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理论视点，附有</a:t>
            </a:r>
            <a:r>
              <a:rPr lang="en-US" altLang="zh-CN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“</a:t>
            </a: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统整教学</a:t>
            </a:r>
            <a:r>
              <a:rPr lang="en-US" altLang="zh-CN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”</a:t>
            </a:r>
            <a:r>
              <a:rPr lang="zh-CN" altLang="en-US" sz="2000" dirty="0"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实践课例。</a:t>
            </a:r>
          </a:p>
        </p:txBody>
      </p:sp>
      <p:pic>
        <p:nvPicPr>
          <p:cNvPr id="20" name="图片 19" descr="C:\Users\Administrator\Desktop\IMG_20210227_162208(1).jpgIMG_20210227_162208(1)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>
          <a:xfrm>
            <a:off x="7143115" y="1202055"/>
            <a:ext cx="3745865" cy="499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7" grpId="0" bldLvl="0" animBg="1"/>
      <p:bldP spid="19" grpId="0" bldLvl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线连接符 27"/>
          <p:cNvCxnSpPr/>
          <p:nvPr/>
        </p:nvCxnSpPr>
        <p:spPr>
          <a:xfrm>
            <a:off x="5583555" y="2286000"/>
            <a:ext cx="1690370" cy="3810"/>
          </a:xfrm>
          <a:prstGeom prst="line">
            <a:avLst/>
          </a:prstGeom>
          <a:ln w="1270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0"/>
          <p:cNvCxnSpPr/>
          <p:nvPr/>
        </p:nvCxnSpPr>
        <p:spPr>
          <a:xfrm>
            <a:off x="5583555" y="4285615"/>
            <a:ext cx="1704975" cy="6985"/>
          </a:xfrm>
          <a:prstGeom prst="line">
            <a:avLst/>
          </a:prstGeom>
          <a:ln w="1270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>
            <a:spLocks noChangeAspect="1"/>
          </p:cNvSpPr>
          <p:nvPr/>
        </p:nvSpPr>
        <p:spPr>
          <a:xfrm>
            <a:off x="2633853" y="2480414"/>
            <a:ext cx="3508163" cy="35081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>
            <a:spLocks noChangeAspect="1"/>
          </p:cNvSpPr>
          <p:nvPr/>
        </p:nvSpPr>
        <p:spPr>
          <a:xfrm>
            <a:off x="3093711" y="2923849"/>
            <a:ext cx="2728571" cy="27285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椭圆 41"/>
          <p:cNvSpPr>
            <a:spLocks noChangeAspect="1"/>
          </p:cNvSpPr>
          <p:nvPr/>
        </p:nvSpPr>
        <p:spPr>
          <a:xfrm>
            <a:off x="3483508" y="3313645"/>
            <a:ext cx="1948980" cy="19489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3873302" y="3703440"/>
            <a:ext cx="1169388" cy="11693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饼形 7"/>
          <p:cNvSpPr>
            <a:spLocks noChangeAspect="1"/>
          </p:cNvSpPr>
          <p:nvPr/>
        </p:nvSpPr>
        <p:spPr>
          <a:xfrm>
            <a:off x="2030858" y="1814155"/>
            <a:ext cx="5011661" cy="5011661"/>
          </a:xfrm>
          <a:prstGeom prst="pie">
            <a:avLst>
              <a:gd name="adj1" fmla="val 16891099"/>
              <a:gd name="adj2" fmla="val 183891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饼形 9"/>
          <p:cNvSpPr>
            <a:spLocks noChangeAspect="1"/>
          </p:cNvSpPr>
          <p:nvPr/>
        </p:nvSpPr>
        <p:spPr>
          <a:xfrm>
            <a:off x="3032691" y="2843614"/>
            <a:ext cx="3006997" cy="3006997"/>
          </a:xfrm>
          <a:prstGeom prst="pie">
            <a:avLst>
              <a:gd name="adj1" fmla="val 21086868"/>
              <a:gd name="adj2" fmla="val 17728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饼形 10"/>
          <p:cNvSpPr>
            <a:spLocks noChangeAspect="1"/>
          </p:cNvSpPr>
          <p:nvPr/>
        </p:nvSpPr>
        <p:spPr>
          <a:xfrm>
            <a:off x="3269772" y="3106528"/>
            <a:ext cx="2505831" cy="2505831"/>
          </a:xfrm>
          <a:prstGeom prst="pie">
            <a:avLst>
              <a:gd name="adj1" fmla="val 2573177"/>
              <a:gd name="adj2" fmla="val 630420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301865" y="3350895"/>
            <a:ext cx="47224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本质探寻：统整教学的意蕴阐释</a:t>
            </a:r>
          </a:p>
        </p:txBody>
      </p:sp>
      <p:sp>
        <p:nvSpPr>
          <p:cNvPr id="48" name="矩形 47"/>
          <p:cNvSpPr/>
          <p:nvPr/>
        </p:nvSpPr>
        <p:spPr>
          <a:xfrm>
            <a:off x="7302500" y="2310765"/>
            <a:ext cx="49123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缘何而起：统整教学的提出背景</a:t>
            </a:r>
          </a:p>
        </p:txBody>
      </p:sp>
      <p:cxnSp>
        <p:nvCxnSpPr>
          <p:cNvPr id="51" name="直线连接符 28"/>
          <p:cNvCxnSpPr/>
          <p:nvPr/>
        </p:nvCxnSpPr>
        <p:spPr>
          <a:xfrm>
            <a:off x="5971540" y="3237230"/>
            <a:ext cx="1316990" cy="3810"/>
          </a:xfrm>
          <a:prstGeom prst="line">
            <a:avLst/>
          </a:prstGeom>
          <a:ln w="1270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696896" y="3906046"/>
            <a:ext cx="1612900" cy="52197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zh-CN" altLang="en-US" sz="2800" b="1" kern="1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理论视点</a:t>
            </a:r>
          </a:p>
        </p:txBody>
      </p:sp>
      <p:sp>
        <p:nvSpPr>
          <p:cNvPr id="55" name="饼形 8"/>
          <p:cNvSpPr>
            <a:spLocks noChangeAspect="1"/>
          </p:cNvSpPr>
          <p:nvPr/>
        </p:nvSpPr>
        <p:spPr>
          <a:xfrm>
            <a:off x="2562434" y="2315320"/>
            <a:ext cx="4009329" cy="4009329"/>
          </a:xfrm>
          <a:prstGeom prst="pie">
            <a:avLst>
              <a:gd name="adj1" fmla="val 18800821"/>
              <a:gd name="adj2" fmla="val 2048707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rgbClr val="1F1F1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302500" y="4399915"/>
            <a:ext cx="49123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实践探索：统整教学的实践路径</a:t>
            </a:r>
          </a:p>
        </p:txBody>
      </p:sp>
      <p:grpSp>
        <p:nvGrpSpPr>
          <p:cNvPr id="21" name="Group 41"/>
          <p:cNvGrpSpPr/>
          <p:nvPr/>
        </p:nvGrpSpPr>
        <p:grpSpPr>
          <a:xfrm>
            <a:off x="836204" y="2285818"/>
            <a:ext cx="1712859" cy="1493260"/>
            <a:chOff x="7540014" y="4306907"/>
            <a:chExt cx="389342" cy="339426"/>
          </a:xfrm>
          <a:noFill/>
        </p:grpSpPr>
        <p:sp>
          <p:nvSpPr>
            <p:cNvPr id="25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6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7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8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9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0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2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3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4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5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/>
      <p:bldP spid="48" grpId="0"/>
      <p:bldP spid="54" grpId="0" bldLvl="0" animBg="1"/>
      <p:bldP spid="55" grpId="0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缘何而起：统整教学的提出背景</a:t>
            </a:r>
            <a:br>
              <a:rPr lang="zh-CN" altLang="zh-CN" dirty="0"/>
            </a:br>
            <a:endParaRPr lang="zh-CN" altLang="en-US" dirty="0"/>
          </a:p>
        </p:txBody>
      </p:sp>
      <p:cxnSp>
        <p:nvCxnSpPr>
          <p:cNvPr id="7" name="Straight Arrow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94360" y="2726392"/>
            <a:ext cx="5667375" cy="645160"/>
            <a:chOff x="7367044" y="1370503"/>
            <a:chExt cx="5667375" cy="645160"/>
          </a:xfrm>
        </p:grpSpPr>
        <p:sp>
          <p:nvSpPr>
            <p:cNvPr id="26" name="矩形 25"/>
            <p:cNvSpPr/>
            <p:nvPr/>
          </p:nvSpPr>
          <p:spPr>
            <a:xfrm>
              <a:off x="8079514" y="1370503"/>
              <a:ext cx="495490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基于对语文教学突出问题的纠偏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24" name="箭头: 虚尾 23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691640" y="3898100"/>
            <a:ext cx="6690995" cy="645160"/>
            <a:chOff x="7367044" y="1373678"/>
            <a:chExt cx="6690995" cy="645160"/>
          </a:xfrm>
        </p:grpSpPr>
        <p:sp>
          <p:nvSpPr>
            <p:cNvPr id="33" name="矩形 32"/>
            <p:cNvSpPr/>
            <p:nvPr/>
          </p:nvSpPr>
          <p:spPr>
            <a:xfrm>
              <a:off x="8065544" y="1373678"/>
              <a:ext cx="599249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基于对当前教育改革热点的回应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1" name="箭头: 虚尾 30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3025018" y="5066633"/>
            <a:ext cx="7442835" cy="645160"/>
            <a:chOff x="7367044" y="1373678"/>
            <a:chExt cx="7442835" cy="645160"/>
          </a:xfrm>
        </p:grpSpPr>
        <p:sp>
          <p:nvSpPr>
            <p:cNvPr id="40" name="矩形 39"/>
            <p:cNvSpPr/>
            <p:nvPr/>
          </p:nvSpPr>
          <p:spPr>
            <a:xfrm>
              <a:off x="8065544" y="1373678"/>
              <a:ext cx="674433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基于理解并落实课程统整的诉求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8" name="箭头: 虚尾 37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基于对语文教学突出问题的纠偏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/>
            </a:r>
            <a:b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</a:b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cxnSp>
        <p:nvCxnSpPr>
          <p:cNvPr id="7" name="Straight Arrow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94360" y="2726392"/>
            <a:ext cx="9225280" cy="645160"/>
            <a:chOff x="7367044" y="1370503"/>
            <a:chExt cx="9225280" cy="645160"/>
          </a:xfrm>
        </p:grpSpPr>
        <p:sp>
          <p:nvSpPr>
            <p:cNvPr id="26" name="矩形 25"/>
            <p:cNvSpPr/>
            <p:nvPr/>
          </p:nvSpPr>
          <p:spPr>
            <a:xfrm>
              <a:off x="8079514" y="1370503"/>
              <a:ext cx="851281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打破原有教材观念的定势：从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“</a:t>
              </a: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教教材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到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“</a:t>
              </a: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用教材教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”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24" name="箭头: 虚尾 23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691640" y="3898100"/>
            <a:ext cx="8261985" cy="645160"/>
            <a:chOff x="7367044" y="1373678"/>
            <a:chExt cx="8261985" cy="645160"/>
          </a:xfrm>
        </p:grpSpPr>
        <p:sp>
          <p:nvSpPr>
            <p:cNvPr id="33" name="矩形 32"/>
            <p:cNvSpPr/>
            <p:nvPr/>
          </p:nvSpPr>
          <p:spPr>
            <a:xfrm>
              <a:off x="8065544" y="1373678"/>
              <a:ext cx="756348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打破单篇教学的局限：从孤立封闭到跨越融合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1" name="箭头: 虚尾 30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3025018" y="5066633"/>
            <a:ext cx="7442835" cy="645160"/>
            <a:chOff x="7367044" y="1373678"/>
            <a:chExt cx="7442835" cy="645160"/>
          </a:xfrm>
        </p:grpSpPr>
        <p:sp>
          <p:nvSpPr>
            <p:cNvPr id="40" name="矩形 39"/>
            <p:cNvSpPr/>
            <p:nvPr/>
          </p:nvSpPr>
          <p:spPr>
            <a:xfrm>
              <a:off x="8065544" y="1373678"/>
              <a:ext cx="674433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打破传统课堂的沉寂：从被动接受到动态建构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8" name="箭头: 虚尾 37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基于对当前教育改革热点的回应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/>
            </a:r>
            <a:b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</a:b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cxnSp>
        <p:nvCxnSpPr>
          <p:cNvPr id="7" name="Straight Arrow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94360" y="2726392"/>
            <a:ext cx="9225280" cy="645160"/>
            <a:chOff x="7367044" y="1370503"/>
            <a:chExt cx="9225280" cy="645160"/>
          </a:xfrm>
        </p:grpSpPr>
        <p:sp>
          <p:nvSpPr>
            <p:cNvPr id="26" name="矩形 25"/>
            <p:cNvSpPr/>
            <p:nvPr/>
          </p:nvSpPr>
          <p:spPr>
            <a:xfrm>
              <a:off x="8079514" y="1370503"/>
              <a:ext cx="851281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对语文核心素养全面落实的主动响应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24" name="箭头: 虚尾 23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691640" y="3898100"/>
            <a:ext cx="8261985" cy="645160"/>
            <a:chOff x="7367044" y="1373678"/>
            <a:chExt cx="8261985" cy="645160"/>
          </a:xfrm>
        </p:grpSpPr>
        <p:sp>
          <p:nvSpPr>
            <p:cNvPr id="33" name="矩形 32"/>
            <p:cNvSpPr/>
            <p:nvPr/>
          </p:nvSpPr>
          <p:spPr>
            <a:xfrm>
              <a:off x="8065544" y="1373678"/>
              <a:ext cx="756348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对统编版教科书推进使用的积极践行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1" name="箭头: 虚尾 30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3025018" y="5066633"/>
            <a:ext cx="7442835" cy="645160"/>
            <a:chOff x="7367044" y="1373678"/>
            <a:chExt cx="7442835" cy="645160"/>
          </a:xfrm>
        </p:grpSpPr>
        <p:sp>
          <p:nvSpPr>
            <p:cNvPr id="40" name="矩形 39"/>
            <p:cNvSpPr/>
            <p:nvPr/>
          </p:nvSpPr>
          <p:spPr>
            <a:xfrm>
              <a:off x="8065544" y="1373678"/>
              <a:ext cx="674433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对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“</a:t>
              </a: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互联网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+</a:t>
              </a: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教育</a:t>
              </a:r>
              <a:r>
                <a:rPr lang="en-US" altLang="zh-CN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变革的有力促进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8" name="箭头: 虚尾 37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基于理解并落实课程统整的诉求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/>
            </a:r>
            <a:b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</a:b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cxnSp>
        <p:nvCxnSpPr>
          <p:cNvPr id="7" name="Straight Arrow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94360" y="2726392"/>
            <a:ext cx="9225280" cy="645160"/>
            <a:chOff x="7367044" y="1370503"/>
            <a:chExt cx="9225280" cy="645160"/>
          </a:xfrm>
        </p:grpSpPr>
        <p:sp>
          <p:nvSpPr>
            <p:cNvPr id="26" name="矩形 25"/>
            <p:cNvSpPr/>
            <p:nvPr/>
          </p:nvSpPr>
          <p:spPr>
            <a:xfrm>
              <a:off x="8079514" y="1370503"/>
              <a:ext cx="851281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有利于教师对课程统整的深化理解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24" name="箭头: 虚尾 23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691640" y="3898100"/>
            <a:ext cx="8261985" cy="645160"/>
            <a:chOff x="7367044" y="1373678"/>
            <a:chExt cx="8261985" cy="645160"/>
          </a:xfrm>
        </p:grpSpPr>
        <p:sp>
          <p:nvSpPr>
            <p:cNvPr id="33" name="矩形 32"/>
            <p:cNvSpPr/>
            <p:nvPr/>
          </p:nvSpPr>
          <p:spPr>
            <a:xfrm>
              <a:off x="8065544" y="1373678"/>
              <a:ext cx="756348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有利于达成课程统整的有效实施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1" name="箭头: 虚尾 30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3025018" y="5066633"/>
            <a:ext cx="7442835" cy="645160"/>
            <a:chOff x="7367044" y="1373678"/>
            <a:chExt cx="7442835" cy="645160"/>
          </a:xfrm>
        </p:grpSpPr>
        <p:sp>
          <p:nvSpPr>
            <p:cNvPr id="40" name="矩形 39"/>
            <p:cNvSpPr/>
            <p:nvPr/>
          </p:nvSpPr>
          <p:spPr>
            <a:xfrm>
              <a:off x="8065544" y="1373678"/>
              <a:ext cx="674433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有利于发挥课程统整的优势功能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367044" y="1538343"/>
              <a:ext cx="556997" cy="463296"/>
              <a:chOff x="7816989" y="1456944"/>
              <a:chExt cx="556997" cy="463296"/>
            </a:xfrm>
          </p:grpSpPr>
          <p:sp>
            <p:nvSpPr>
              <p:cNvPr id="38" name="箭头: 虚尾 37"/>
              <p:cNvSpPr/>
              <p:nvPr/>
            </p:nvSpPr>
            <p:spPr>
              <a:xfrm>
                <a:off x="7863840" y="1456944"/>
                <a:ext cx="463296" cy="463296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文本框 22"/>
              <p:cNvSpPr txBox="1"/>
              <p:nvPr/>
            </p:nvSpPr>
            <p:spPr>
              <a:xfrm>
                <a:off x="7816989" y="1488537"/>
                <a:ext cx="55699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黑体" panose="02010609060101010101" pitchFamily="49" charset="-122"/>
                    <a:cs typeface="+mn-ea"/>
                    <a:sym typeface="Arial" panose="020B0604020202020204" pitchFamily="34" charset="0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7"/>
          <p:cNvGrpSpPr/>
          <p:nvPr/>
        </p:nvGrpSpPr>
        <p:grpSpPr bwMode="auto">
          <a:xfrm>
            <a:off x="1930553" y="1546340"/>
            <a:ext cx="9288053" cy="1303337"/>
            <a:chOff x="0" y="0"/>
            <a:chExt cx="3504021" cy="1303753"/>
          </a:xfrm>
        </p:grpSpPr>
        <p:sp>
          <p:nvSpPr>
            <p:cNvPr id="8" name="圆角矩形 4"/>
            <p:cNvSpPr>
              <a:spLocks noChangeArrowheads="1"/>
            </p:cNvSpPr>
            <p:nvPr/>
          </p:nvSpPr>
          <p:spPr bwMode="auto">
            <a:xfrm>
              <a:off x="0" y="0"/>
              <a:ext cx="3504021" cy="1303753"/>
            </a:xfrm>
            <a:prstGeom prst="roundRect">
              <a:avLst>
                <a:gd name="adj" fmla="val 15046"/>
              </a:avLst>
            </a:prstGeom>
            <a:noFill/>
            <a:ln w="47625" cap="flat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圆角矩形 3"/>
            <p:cNvSpPr>
              <a:spLocks noChangeArrowheads="1"/>
            </p:cNvSpPr>
            <p:nvPr/>
          </p:nvSpPr>
          <p:spPr bwMode="auto">
            <a:xfrm>
              <a:off x="34929" y="101632"/>
              <a:ext cx="3402324" cy="110048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accent1"/>
              </a:solidFill>
              <a:beve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3" name="椭圆 10"/>
          <p:cNvSpPr>
            <a:spLocks noChangeArrowheads="1"/>
          </p:cNvSpPr>
          <p:nvPr/>
        </p:nvSpPr>
        <p:spPr bwMode="auto">
          <a:xfrm>
            <a:off x="1071716" y="1624127"/>
            <a:ext cx="1162050" cy="1160463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3F3F3F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椭圆 11"/>
          <p:cNvSpPr>
            <a:spLocks noChangeArrowheads="1"/>
          </p:cNvSpPr>
          <p:nvPr/>
        </p:nvSpPr>
        <p:spPr bwMode="auto">
          <a:xfrm>
            <a:off x="1163791" y="1706677"/>
            <a:ext cx="992187" cy="99536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1239991" y="1778115"/>
            <a:ext cx="855662" cy="8604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411619" y="18586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36615" y="606878"/>
            <a:ext cx="8950458" cy="594951"/>
          </a:xfrm>
        </p:spPr>
        <p:txBody>
          <a:bodyPr/>
          <a:lstStyle/>
          <a:p>
            <a:r>
              <a:rPr lang="zh-CN" altLang="en-US" dirty="0"/>
              <a:t>本质探寻：统整教学的意蕴阐释</a:t>
            </a:r>
          </a:p>
        </p:txBody>
      </p:sp>
      <p:sp>
        <p:nvSpPr>
          <p:cNvPr id="38" name="KSO_GT3"/>
          <p:cNvSpPr txBox="1">
            <a:spLocks noChangeArrowheads="1"/>
          </p:cNvSpPr>
          <p:nvPr/>
        </p:nvSpPr>
        <p:spPr bwMode="auto">
          <a:xfrm>
            <a:off x="3977475" y="1742369"/>
            <a:ext cx="6694897" cy="9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1.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文道合一理论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2.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系统论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建构主义学习理论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4.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多元智能理论</a:t>
            </a:r>
          </a:p>
        </p:txBody>
      </p:sp>
      <p:sp>
        <p:nvSpPr>
          <p:cNvPr id="39" name="KSO_GT3"/>
          <p:cNvSpPr txBox="1">
            <a:spLocks noChangeArrowheads="1"/>
          </p:cNvSpPr>
          <p:nvPr/>
        </p:nvSpPr>
        <p:spPr bwMode="auto">
          <a:xfrm>
            <a:off x="2543327" y="1979758"/>
            <a:ext cx="2353468" cy="43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理论基础</a:t>
            </a:r>
          </a:p>
        </p:txBody>
      </p:sp>
      <p:grpSp>
        <p:nvGrpSpPr>
          <p:cNvPr id="41" name="组合 47"/>
          <p:cNvGrpSpPr/>
          <p:nvPr/>
        </p:nvGrpSpPr>
        <p:grpSpPr bwMode="auto">
          <a:xfrm>
            <a:off x="1930553" y="3160190"/>
            <a:ext cx="9288053" cy="1303337"/>
            <a:chOff x="0" y="0"/>
            <a:chExt cx="3504021" cy="1303753"/>
          </a:xfrm>
        </p:grpSpPr>
        <p:sp>
          <p:nvSpPr>
            <p:cNvPr id="42" name="圆角矩形 4"/>
            <p:cNvSpPr>
              <a:spLocks noChangeArrowheads="1"/>
            </p:cNvSpPr>
            <p:nvPr/>
          </p:nvSpPr>
          <p:spPr bwMode="auto">
            <a:xfrm>
              <a:off x="0" y="0"/>
              <a:ext cx="3504021" cy="1303753"/>
            </a:xfrm>
            <a:prstGeom prst="roundRect">
              <a:avLst>
                <a:gd name="adj" fmla="val 15046"/>
              </a:avLst>
            </a:prstGeom>
            <a:noFill/>
            <a:ln w="47625" cap="flat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圆角矩形 3"/>
            <p:cNvSpPr>
              <a:spLocks noChangeArrowheads="1"/>
            </p:cNvSpPr>
            <p:nvPr/>
          </p:nvSpPr>
          <p:spPr bwMode="auto">
            <a:xfrm>
              <a:off x="34929" y="101632"/>
              <a:ext cx="3402324" cy="110048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accent1"/>
              </a:solidFill>
              <a:beve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9" name="椭圆 10"/>
          <p:cNvSpPr>
            <a:spLocks noChangeArrowheads="1"/>
          </p:cNvSpPr>
          <p:nvPr/>
        </p:nvSpPr>
        <p:spPr bwMode="auto">
          <a:xfrm>
            <a:off x="1071716" y="3237977"/>
            <a:ext cx="1162050" cy="1160463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accent1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椭圆 11"/>
          <p:cNvSpPr>
            <a:spLocks noChangeArrowheads="1"/>
          </p:cNvSpPr>
          <p:nvPr/>
        </p:nvSpPr>
        <p:spPr bwMode="auto">
          <a:xfrm>
            <a:off x="1163791" y="3320527"/>
            <a:ext cx="992187" cy="99536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椭圆 70"/>
          <p:cNvSpPr>
            <a:spLocks noChangeArrowheads="1"/>
          </p:cNvSpPr>
          <p:nvPr/>
        </p:nvSpPr>
        <p:spPr bwMode="auto">
          <a:xfrm>
            <a:off x="1239991" y="3391965"/>
            <a:ext cx="855662" cy="8604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411619" y="347252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KSO_GT3"/>
          <p:cNvSpPr txBox="1">
            <a:spLocks noChangeArrowheads="1"/>
          </p:cNvSpPr>
          <p:nvPr/>
        </p:nvSpPr>
        <p:spPr bwMode="auto">
          <a:xfrm>
            <a:off x="3963505" y="3356219"/>
            <a:ext cx="6694897" cy="95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1.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统整性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2.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超越性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实践性</a:t>
            </a:r>
          </a:p>
        </p:txBody>
      </p:sp>
      <p:sp>
        <p:nvSpPr>
          <p:cNvPr id="74" name="KSO_GT3"/>
          <p:cNvSpPr txBox="1">
            <a:spLocks noChangeArrowheads="1"/>
          </p:cNvSpPr>
          <p:nvPr/>
        </p:nvSpPr>
        <p:spPr bwMode="auto">
          <a:xfrm>
            <a:off x="2543327" y="3593608"/>
            <a:ext cx="2353468" cy="43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主要特征</a:t>
            </a:r>
          </a:p>
        </p:txBody>
      </p:sp>
      <p:grpSp>
        <p:nvGrpSpPr>
          <p:cNvPr id="75" name="组合 47"/>
          <p:cNvGrpSpPr/>
          <p:nvPr/>
        </p:nvGrpSpPr>
        <p:grpSpPr bwMode="auto">
          <a:xfrm>
            <a:off x="1930553" y="4851827"/>
            <a:ext cx="9288053" cy="1303337"/>
            <a:chOff x="0" y="0"/>
            <a:chExt cx="3504021" cy="1303753"/>
          </a:xfrm>
        </p:grpSpPr>
        <p:sp>
          <p:nvSpPr>
            <p:cNvPr id="76" name="圆角矩形 4"/>
            <p:cNvSpPr>
              <a:spLocks noChangeArrowheads="1"/>
            </p:cNvSpPr>
            <p:nvPr/>
          </p:nvSpPr>
          <p:spPr bwMode="auto">
            <a:xfrm>
              <a:off x="0" y="0"/>
              <a:ext cx="3504021" cy="1303753"/>
            </a:xfrm>
            <a:prstGeom prst="roundRect">
              <a:avLst>
                <a:gd name="adj" fmla="val 15046"/>
              </a:avLst>
            </a:prstGeom>
            <a:noFill/>
            <a:ln w="47625" cap="flat" cmpd="sng">
              <a:solidFill>
                <a:schemeClr val="accent1"/>
              </a:solidFill>
              <a:beve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圆角矩形 3"/>
            <p:cNvSpPr>
              <a:spLocks noChangeArrowheads="1"/>
            </p:cNvSpPr>
            <p:nvPr/>
          </p:nvSpPr>
          <p:spPr bwMode="auto">
            <a:xfrm>
              <a:off x="34929" y="101632"/>
              <a:ext cx="3402324" cy="110048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accent1"/>
              </a:solidFill>
              <a:beve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8" name="椭圆 10"/>
          <p:cNvSpPr>
            <a:spLocks noChangeArrowheads="1"/>
          </p:cNvSpPr>
          <p:nvPr/>
        </p:nvSpPr>
        <p:spPr bwMode="auto">
          <a:xfrm>
            <a:off x="1071716" y="4929614"/>
            <a:ext cx="1162050" cy="1160463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accent1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椭圆 11"/>
          <p:cNvSpPr>
            <a:spLocks noChangeArrowheads="1"/>
          </p:cNvSpPr>
          <p:nvPr/>
        </p:nvSpPr>
        <p:spPr bwMode="auto">
          <a:xfrm>
            <a:off x="1163791" y="5012164"/>
            <a:ext cx="992187" cy="99536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beve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0" name="椭圆 79"/>
          <p:cNvSpPr>
            <a:spLocks noChangeArrowheads="1"/>
          </p:cNvSpPr>
          <p:nvPr/>
        </p:nvSpPr>
        <p:spPr bwMode="auto">
          <a:xfrm>
            <a:off x="1239991" y="5083602"/>
            <a:ext cx="855662" cy="8604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42719B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411619" y="516415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KSO_GT3"/>
          <p:cNvSpPr txBox="1">
            <a:spLocks noChangeArrowheads="1"/>
          </p:cNvSpPr>
          <p:nvPr/>
        </p:nvSpPr>
        <p:spPr bwMode="auto">
          <a:xfrm>
            <a:off x="3971925" y="5047615"/>
            <a:ext cx="6896100" cy="95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1.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合理确定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“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统整点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”  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选择适切内容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遵循认知规律  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4.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优化课堂教学</a:t>
            </a:r>
          </a:p>
        </p:txBody>
      </p:sp>
      <p:sp>
        <p:nvSpPr>
          <p:cNvPr id="83" name="KSO_GT3"/>
          <p:cNvSpPr txBox="1">
            <a:spLocks noChangeArrowheads="1"/>
          </p:cNvSpPr>
          <p:nvPr/>
        </p:nvSpPr>
        <p:spPr bwMode="auto">
          <a:xfrm>
            <a:off x="2543327" y="5285245"/>
            <a:ext cx="2353468" cy="43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基本原则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24" grpId="0" bldLvl="0" animBg="1"/>
      <p:bldP spid="45" grpId="0"/>
      <p:bldP spid="38" grpId="0"/>
      <p:bldP spid="39" grpId="0"/>
      <p:bldP spid="69" grpId="0" bldLvl="0" animBg="1"/>
      <p:bldP spid="70" grpId="0" bldLvl="0" animBg="1"/>
      <p:bldP spid="71" grpId="0" bldLvl="0" animBg="1"/>
      <p:bldP spid="72" grpId="0"/>
      <p:bldP spid="73" grpId="0"/>
      <p:bldP spid="74" grpId="0"/>
      <p:bldP spid="78" grpId="0" bldLvl="0" animBg="1"/>
      <p:bldP spid="79" grpId="0" bldLvl="0" animBg="1"/>
      <p:bldP spid="80" grpId="0" bldLvl="0" animBg="1"/>
      <p:bldP spid="81" grpId="0"/>
      <p:bldP spid="82" grpId="0"/>
      <p:bldP spid="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/>
        </p:nvSpPr>
        <p:spPr bwMode="auto">
          <a:xfrm>
            <a:off x="5510395" y="4112245"/>
            <a:ext cx="1873251" cy="2480733"/>
          </a:xfrm>
          <a:custGeom>
            <a:avLst/>
            <a:gdLst/>
            <a:ahLst/>
            <a:cxnLst>
              <a:cxn ang="0">
                <a:pos x="885" y="361"/>
              </a:cxn>
              <a:cxn ang="0">
                <a:pos x="840" y="315"/>
              </a:cxn>
              <a:cxn ang="0">
                <a:pos x="379" y="777"/>
              </a:cxn>
              <a:cxn ang="0">
                <a:pos x="379" y="1172"/>
              </a:cxn>
              <a:cxn ang="0">
                <a:pos x="0" y="1172"/>
              </a:cxn>
              <a:cxn ang="0">
                <a:pos x="0" y="620"/>
              </a:cxn>
              <a:cxn ang="0">
                <a:pos x="572" y="49"/>
              </a:cxn>
              <a:cxn ang="0">
                <a:pos x="523" y="0"/>
              </a:cxn>
              <a:cxn ang="0">
                <a:pos x="885" y="0"/>
              </a:cxn>
              <a:cxn ang="0">
                <a:pos x="885" y="361"/>
              </a:cxn>
            </a:cxnLst>
            <a:rect l="0" t="0" r="r" b="b"/>
            <a:pathLst>
              <a:path w="885" h="1172">
                <a:moveTo>
                  <a:pt x="885" y="361"/>
                </a:moveTo>
                <a:lnTo>
                  <a:pt x="840" y="315"/>
                </a:lnTo>
                <a:lnTo>
                  <a:pt x="379" y="777"/>
                </a:lnTo>
                <a:lnTo>
                  <a:pt x="379" y="1172"/>
                </a:lnTo>
                <a:lnTo>
                  <a:pt x="0" y="1172"/>
                </a:lnTo>
                <a:lnTo>
                  <a:pt x="0" y="620"/>
                </a:lnTo>
                <a:lnTo>
                  <a:pt x="572" y="49"/>
                </a:lnTo>
                <a:lnTo>
                  <a:pt x="523" y="0"/>
                </a:lnTo>
                <a:lnTo>
                  <a:pt x="885" y="0"/>
                </a:lnTo>
                <a:lnTo>
                  <a:pt x="885" y="36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 Placeholder 3"/>
          <p:cNvSpPr txBox="1"/>
          <p:nvPr/>
        </p:nvSpPr>
        <p:spPr>
          <a:xfrm rot="19086412">
            <a:off x="6761449" y="4330764"/>
            <a:ext cx="381515" cy="41043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13" name="TextBox 37"/>
          <p:cNvSpPr txBox="1"/>
          <p:nvPr/>
        </p:nvSpPr>
        <p:spPr>
          <a:xfrm>
            <a:off x="7624445" y="4076065"/>
            <a:ext cx="436372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spcBef>
                <a:spcPct val="20000"/>
              </a:spcBef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内容之间的统整：从教本到学本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92495" y="606878"/>
            <a:ext cx="8950458" cy="594951"/>
          </a:xfrm>
        </p:spPr>
        <p:txBody>
          <a:bodyPr/>
          <a:lstStyle/>
          <a:p>
            <a:r>
              <a:rPr lang="zh-CN" altLang="zh-CN" dirty="0"/>
              <a:t>实践探索：统整教学的实践路径</a:t>
            </a:r>
            <a:br>
              <a:rPr lang="zh-CN" altLang="zh-CN" dirty="0"/>
            </a:b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自定义 48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FFFF"/>
      </a:accent1>
      <a:accent2>
        <a:srgbClr val="FFC000"/>
      </a:accent2>
      <a:accent3>
        <a:srgbClr val="FFFFFF"/>
      </a:accent3>
      <a:accent4>
        <a:srgbClr val="FFFFF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vvpcelm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582</Words>
  <Application>WPS 演示</Application>
  <PresentationFormat>自定义</PresentationFormat>
  <Paragraphs>111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黑体</vt:lpstr>
      <vt:lpstr>庞门正道标题体</vt:lpstr>
      <vt:lpstr>楷体</vt:lpstr>
      <vt:lpstr>等线</vt:lpstr>
      <vt:lpstr>游ゴシック</vt:lpstr>
      <vt:lpstr>Office 主题</vt:lpstr>
      <vt:lpstr>幻灯片 1</vt:lpstr>
      <vt:lpstr>幻灯片 2</vt:lpstr>
      <vt:lpstr>幻灯片 3</vt:lpstr>
      <vt:lpstr>缘何而起：统整教学的提出背景 </vt:lpstr>
      <vt:lpstr>基于对语文教学突出问题的纠偏  </vt:lpstr>
      <vt:lpstr>基于对当前教育改革热点的回应  </vt:lpstr>
      <vt:lpstr>基于理解并落实课程统整的诉求  </vt:lpstr>
      <vt:lpstr>本质探寻：统整教学的意蕴阐释</vt:lpstr>
      <vt:lpstr>实践探索：统整教学的实践路径 </vt:lpstr>
      <vt:lpstr>实践探索：统整教学的实践路径  </vt:lpstr>
      <vt:lpstr>实践探索：统整教学的实践路径 </vt:lpstr>
      <vt:lpstr>实践探索：统整教学的实践路径  </vt:lpstr>
      <vt:lpstr>实践探索：统整教学的实践路径 </vt:lpstr>
      <vt:lpstr>实践探索：统整教学的实践路径   </vt:lpstr>
      <vt:lpstr>幻灯片 15</vt:lpstr>
      <vt:lpstr>幻灯片 16</vt:lpstr>
      <vt:lpstr>幻灯片 17</vt:lpstr>
      <vt:lpstr>幻灯片 18</vt:lpstr>
      <vt:lpstr>幻灯片 19</vt:lpstr>
    </vt:vector>
  </TitlesOfParts>
  <Manager>尘电</Manager>
  <Company>稻壳儿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尘电</dc:creator>
  <dc:description>尘电</dc:description>
  <cp:lastModifiedBy>Administrator</cp:lastModifiedBy>
  <cp:revision>112</cp:revision>
  <dcterms:created xsi:type="dcterms:W3CDTF">2017-11-09T01:47:00Z</dcterms:created>
  <dcterms:modified xsi:type="dcterms:W3CDTF">2021-02-28T10:58:58Z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v1.0_mb_vHstn8bTBIYGn3Xj58H12w==</vt:lpwstr>
  </property>
</Properties>
</file>