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475" r:id="rId4"/>
    <p:sldId id="474" r:id="rId5"/>
    <p:sldId id="378" r:id="rId6"/>
    <p:sldId id="392" r:id="rId7"/>
    <p:sldId id="373" r:id="rId8"/>
    <p:sldId id="476" r:id="rId9"/>
    <p:sldId id="389" r:id="rId10"/>
    <p:sldId id="398" r:id="rId12"/>
    <p:sldId id="400" r:id="rId13"/>
    <p:sldId id="401" r:id="rId14"/>
    <p:sldId id="499" r:id="rId15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0"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3399"/>
    <a:srgbClr val="FF0000"/>
    <a:srgbClr val="66FF33"/>
    <a:srgbClr val="80000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8"/>
    <p:restoredTop sz="94581"/>
  </p:normalViewPr>
  <p:slideViewPr>
    <p:cSldViewPr showGuides="1">
      <p:cViewPr varScale="1"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页眉占位符 552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55299" name="日期占位符 552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5124" name="幻灯片图像占位符 55299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文本占位符 55300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5302" name="页脚占位符 553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55303" name="灯片编号占位符 553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6041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6386" name="文本占位符 60418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 noRot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075" name="副标题 3074"/>
          <p:cNvSpPr>
            <a:spLocks noGrp="1" noRot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altLang="en-US" strike="noStrike" noProof="1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strike="noStrike" noProof="1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8" cy="5489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81784" cy="5489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5121"/>
          <p:cNvSpPr/>
          <p:nvPr>
            <p:ph type="ctrTitle"/>
          </p:nvPr>
        </p:nvSpPr>
        <p:spPr>
          <a:xfrm>
            <a:off x="1619250" y="1958975"/>
            <a:ext cx="5761038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123" name="副标题 5122"/>
          <p:cNvSpPr/>
          <p:nvPr>
            <p:ph type="subTitle" idx="1"/>
          </p:nvPr>
        </p:nvSpPr>
        <p:spPr>
          <a:xfrm>
            <a:off x="2124075" y="3692525"/>
            <a:ext cx="4752975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-914400" algn="ctr"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-1371600" algn="ctr"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-1828800" algn="ctr"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5124" name="日期占位符 5123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altLang="en-US" strike="noStrike" noProof="1" dirty="0"/>
          </a:p>
        </p:txBody>
      </p:sp>
      <p:sp>
        <p:nvSpPr>
          <p:cNvPr id="5125" name="页脚占位符 5124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altLang="en-US" strike="noStrike" noProof="1" dirty="0"/>
          </a:p>
        </p:txBody>
      </p:sp>
      <p:sp>
        <p:nvSpPr>
          <p:cNvPr id="5126" name="灯片编号占位符 5125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84968" cy="41941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408" y="1905000"/>
            <a:ext cx="4184968" cy="41941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2049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050"/>
          <p:cNvSpPr>
            <a:spLocks noGrp="1" noRot="1"/>
          </p:cNvSpPr>
          <p:nvPr>
            <p:ph type="body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2" name="chimes.wav"/>
      </p:stSnd>
    </p:sndAc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4097"/>
          <p:cNvSpPr/>
          <p:nvPr>
            <p:ph type="title"/>
          </p:nvPr>
        </p:nvSpPr>
        <p:spPr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4098"/>
          <p:cNvSpPr/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sndAc>
      <p:stSnd>
        <p:snd r:embed="rId4" name="chimes.wav"/>
      </p:stSnd>
    </p:sndAc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1" i="0" u="none" kern="1200" baseline="0">
          <a:solidFill>
            <a:schemeClr val="bg1"/>
          </a:solidFill>
          <a:latin typeface="Arial Black" panose="020B0A04020102020204" pitchFamily="34" charset="0"/>
          <a:ea typeface="黑体" panose="02010609060101010101" pitchFamily="2" charset="-122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bg1"/>
          </a:solidFill>
          <a:latin typeface="Arial Rounded MT Bold" pitchFamily="2" charset="0"/>
          <a:ea typeface="黑体" panose="02010609060101010101" pitchFamily="2" charset="-122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bg1"/>
          </a:solidFill>
          <a:latin typeface="Arial Rounded MT Bold" pitchFamily="2" charset="0"/>
          <a:ea typeface="黑体" panose="02010609060101010101" pitchFamily="2" charset="-122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bg1"/>
          </a:solidFill>
          <a:latin typeface="Arial Rounded MT Bold" pitchFamily="2" charset="0"/>
          <a:ea typeface="黑体" panose="02010609060101010101" pitchFamily="2" charset="-122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bg1"/>
          </a:solidFill>
          <a:latin typeface="Arial Rounded MT Bold" pitchFamily="2" charset="0"/>
          <a:ea typeface="黑体" panose="02010609060101010101" pitchFamily="2" charset="-122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bg1"/>
          </a:solidFill>
          <a:latin typeface="Arial Rounded MT Bold" pitchFamily="2" charset="0"/>
          <a:ea typeface="黑体" panose="02010609060101010101" pitchFamily="2" charset="-122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bg1"/>
          </a:solidFill>
          <a:latin typeface="Arial Rounded MT Bold" pitchFamily="2" charset="0"/>
          <a:ea typeface="黑体" panose="02010609060101010101" pitchFamily="2" charset="-122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bg1"/>
          </a:solidFill>
          <a:latin typeface="Arial Rounded MT Bold" pitchFamily="2" charset="0"/>
          <a:ea typeface="黑体" panose="02010609060101010101" pitchFamily="2" charset="-122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bg1"/>
          </a:solidFill>
          <a:latin typeface="Arial Rounded MT Bold" pitchFamily="2" charset="0"/>
          <a:ea typeface="黑体" panose="02010609060101010101" pitchFamily="2" charset="-122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bg1"/>
          </a:solidFill>
          <a:latin typeface="Arial Rounded MT Bold" pitchFamily="2" charset="0"/>
          <a:ea typeface="黑体" panose="02010609060101010101" pitchFamily="2" charset="-122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1.wav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231140"/>
            <a:ext cx="4781550" cy="3471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35" y="3217545"/>
            <a:ext cx="4695825" cy="3517265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35"/>
          <p:cNvPicPr>
            <a:picLocks noChangeAspect="1"/>
          </p:cNvPicPr>
          <p:nvPr/>
        </p:nvPicPr>
        <p:blipFill>
          <a:blip r:embed="rId1">
            <a:lum bright="-20001" contrast="40000"/>
          </a:blip>
          <a:stretch>
            <a:fillRect/>
          </a:stretch>
        </p:blipFill>
        <p:spPr>
          <a:xfrm>
            <a:off x="0" y="3429000"/>
            <a:ext cx="4648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35"/>
          <p:cNvPicPr>
            <a:picLocks noChangeAspect="1"/>
          </p:cNvPicPr>
          <p:nvPr/>
        </p:nvPicPr>
        <p:blipFill>
          <a:blip r:embed="rId1">
            <a:lum bright="-20001" contrast="40000"/>
          </a:blip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1" descr="03801020.jpg"/>
          <p:cNvPicPr>
            <a:picLocks noChangeAspect="1"/>
          </p:cNvPicPr>
          <p:nvPr/>
        </p:nvPicPr>
        <p:blipFill>
          <a:blip r:embed="rId2">
            <a:lum bright="-20001" contrast="40000"/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73733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73734" descr="D4%QD%V6)SQKUH_F`G$SY(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5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2475" y="3517265"/>
            <a:ext cx="4349750" cy="2806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750570"/>
            <a:ext cx="4346575" cy="2635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66410" y="4566920"/>
            <a:ext cx="297624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南方火锅</a:t>
            </a:r>
            <a:endParaRPr lang="zh-CN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6410" y="1852930"/>
            <a:ext cx="297624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北方火锅</a:t>
            </a:r>
            <a:endParaRPr lang="zh-CN" altLang="en-US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5440" y="189230"/>
            <a:ext cx="297624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农业的南北差异</a:t>
            </a:r>
            <a:endParaRPr lang="zh-CN" altLang="en-US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4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198120"/>
            <a:ext cx="8776970" cy="6471285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44033"/>
          <p:cNvSpPr/>
          <p:nvPr>
            <p:ph type="ctrTitle"/>
          </p:nvPr>
        </p:nvSpPr>
        <p:spPr>
          <a:xfrm>
            <a:off x="457200" y="188913"/>
            <a:ext cx="8229600" cy="1143000"/>
          </a:xfrm>
        </p:spPr>
        <p:txBody>
          <a:bodyPr anchor="ctr"/>
          <a:p>
            <a:pPr defTabSz="914400">
              <a:buNone/>
            </a:pPr>
            <a:endParaRPr lang="zh-CN" altLang="en-US" kern="1200" baseline="0" dirty="0"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7170" name="文本占位符 44034"/>
          <p:cNvSpPr/>
          <p:nvPr>
            <p:ph type="subTitle" idx="1"/>
          </p:nvPr>
        </p:nvSpPr>
        <p:spPr>
          <a:xfrm>
            <a:off x="457200" y="1600200"/>
            <a:ext cx="8229600" cy="4525963"/>
          </a:xfrm>
        </p:spPr>
        <p:txBody>
          <a:bodyPr anchor="t"/>
          <a:p>
            <a:pPr defTabSz="914400"/>
            <a:endParaRPr lang="zh-CN" altLang="en-US" kern="1200" baseline="0" dirty="0">
              <a:latin typeface="Arial Rounded MT Bold" pitchFamily="2" charset="0"/>
              <a:ea typeface="黑体" panose="02010609060101010101" pitchFamily="2" charset="-122"/>
            </a:endParaRPr>
          </a:p>
        </p:txBody>
      </p:sp>
      <p:pic>
        <p:nvPicPr>
          <p:cNvPr id="7171" name="图片 44035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92964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矩形 44036"/>
          <p:cNvSpPr/>
          <p:nvPr/>
        </p:nvSpPr>
        <p:spPr>
          <a:xfrm>
            <a:off x="2797810" y="1600200"/>
            <a:ext cx="354838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4800" b="1" dirty="0">
                <a:solidFill>
                  <a:srgbClr val="996633"/>
                </a:solidFill>
                <a:latin typeface="Times New Roman" panose="02020603050405020304" pitchFamily="18" charset="0"/>
                <a:ea typeface="新宋体" panose="02010609030101010101" charset="-122"/>
              </a:rPr>
              <a:t>第一节  农业</a:t>
            </a:r>
            <a:endParaRPr lang="zh-CN" altLang="en-US" sz="4800" b="1" dirty="0">
              <a:solidFill>
                <a:srgbClr val="996633"/>
              </a:solidFill>
              <a:latin typeface="Times New Roman" panose="02020603050405020304" pitchFamily="18" charset="0"/>
              <a:ea typeface="新宋体" panose="02010609030101010101" charset="-122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63489"/>
          <p:cNvSpPr/>
          <p:nvPr>
            <p:ph type="ctrTitle"/>
          </p:nvPr>
        </p:nvSpPr>
        <p:spPr>
          <a:xfrm>
            <a:off x="457200" y="188913"/>
            <a:ext cx="8229600" cy="1143000"/>
          </a:xfrm>
        </p:spPr>
        <p:txBody>
          <a:bodyPr anchor="ctr"/>
          <a:p>
            <a:pPr defTabSz="914400">
              <a:buNone/>
            </a:pPr>
            <a:endParaRPr lang="zh-CN" altLang="en-US" kern="1200" baseline="0" dirty="0"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8194" name="文本占位符 63490"/>
          <p:cNvSpPr/>
          <p:nvPr>
            <p:ph type="subTitle" idx="1"/>
          </p:nvPr>
        </p:nvSpPr>
        <p:spPr>
          <a:xfrm>
            <a:off x="457200" y="1600200"/>
            <a:ext cx="8229600" cy="4525963"/>
          </a:xfrm>
        </p:spPr>
        <p:txBody>
          <a:bodyPr anchor="t"/>
          <a:p>
            <a:pPr defTabSz="914400"/>
            <a:endParaRPr lang="zh-CN" altLang="en-US" kern="1200" baseline="0" dirty="0">
              <a:latin typeface="Arial Rounded MT Bold" pitchFamily="2" charset="0"/>
              <a:ea typeface="黑体" panose="02010609060101010101" pitchFamily="2" charset="-122"/>
            </a:endParaRPr>
          </a:p>
        </p:txBody>
      </p:sp>
      <p:pic>
        <p:nvPicPr>
          <p:cNvPr id="8195" name="图片 6349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92964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矩形 63492"/>
          <p:cNvSpPr/>
          <p:nvPr/>
        </p:nvSpPr>
        <p:spPr>
          <a:xfrm>
            <a:off x="1828800" y="533400"/>
            <a:ext cx="24180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itchFamily="1" charset="-122"/>
              </a:rPr>
              <a:t>一、农业</a:t>
            </a:r>
            <a:endParaRPr lang="en-US" altLang="zh-CN" sz="4400" b="1" dirty="0">
              <a:solidFill>
                <a:schemeClr val="accent2"/>
              </a:solidFill>
              <a:latin typeface="Times New Roman" panose="02020603050405020304" pitchFamily="18" charset="0"/>
              <a:ea typeface="隶书" pitchFamily="1" charset="-122"/>
            </a:endParaRPr>
          </a:p>
        </p:txBody>
      </p:sp>
      <p:sp>
        <p:nvSpPr>
          <p:cNvPr id="63495" name="矩形 63494"/>
          <p:cNvSpPr/>
          <p:nvPr/>
        </p:nvSpPr>
        <p:spPr>
          <a:xfrm>
            <a:off x="914400" y="1447800"/>
            <a:ext cx="792480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农业</a:t>
            </a: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人类利用土地的自然生产力，栽培植物或饲养动物，以获得所需要的产品。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/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/>
            <a:endParaRPr lang="zh-CN" altLang="en-US" sz="36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 Box 4"/>
          <p:cNvSpPr txBox="1"/>
          <p:nvPr/>
        </p:nvSpPr>
        <p:spPr>
          <a:xfrm>
            <a:off x="1331913" y="188913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50000"/>
              </a:spcBef>
            </a:pPr>
            <a:endParaRPr lang="zh-CN" altLang="zh-CN" sz="3200" b="1" dirty="0">
              <a:solidFill>
                <a:schemeClr val="accent2"/>
              </a:solidFill>
              <a:latin typeface="隶书" pitchFamily="1" charset="-122"/>
              <a:ea typeface="隶书" pitchFamily="1" charset="-122"/>
            </a:endParaRPr>
          </a:p>
        </p:txBody>
      </p:sp>
      <p:pic>
        <p:nvPicPr>
          <p:cNvPr id="9218" name="Picture 6" descr="种植业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35814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0172" name="Text Box 12"/>
          <p:cNvSpPr txBox="1"/>
          <p:nvPr/>
        </p:nvSpPr>
        <p:spPr>
          <a:xfrm>
            <a:off x="3657600" y="1295400"/>
            <a:ext cx="733425" cy="25669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b="1" dirty="0">
                <a:latin typeface="隶书" pitchFamily="1" charset="-122"/>
                <a:ea typeface="隶书" pitchFamily="1" charset="-122"/>
              </a:rPr>
              <a:t>种植业</a:t>
            </a:r>
            <a:endParaRPr lang="zh-CN" altLang="en-US" sz="3600" b="1" dirty="0">
              <a:latin typeface="隶书" pitchFamily="1" charset="-122"/>
              <a:ea typeface="隶书" pitchFamily="1" charset="-122"/>
            </a:endParaRPr>
          </a:p>
        </p:txBody>
      </p:sp>
      <p:pic>
        <p:nvPicPr>
          <p:cNvPr id="9221" name="Picture 8" descr="20081119081605241"/>
          <p:cNvPicPr/>
          <p:nvPr/>
        </p:nvPicPr>
        <p:blipFill>
          <a:blip r:embed="rId2"/>
          <a:stretch>
            <a:fillRect/>
          </a:stretch>
        </p:blipFill>
        <p:spPr>
          <a:xfrm>
            <a:off x="4419600" y="838200"/>
            <a:ext cx="3505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6" name="文本框 34825"/>
          <p:cNvSpPr txBox="1"/>
          <p:nvPr/>
        </p:nvSpPr>
        <p:spPr>
          <a:xfrm>
            <a:off x="8229600" y="1371600"/>
            <a:ext cx="733425" cy="14446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algn="l"/>
            <a:r>
              <a:rPr lang="zh-CN" altLang="en-US" sz="3600" b="1" dirty="0">
                <a:latin typeface="Times New Roman" panose="02020603050405020304" pitchFamily="18" charset="0"/>
                <a:ea typeface="隶书" pitchFamily="1" charset="-122"/>
              </a:rPr>
              <a:t>畜牧业</a:t>
            </a:r>
            <a:endParaRPr lang="zh-CN" altLang="en-US" sz="3600" b="1" dirty="0">
              <a:latin typeface="Times New Roman" panose="02020603050405020304" pitchFamily="18" charset="0"/>
              <a:ea typeface="隶书" pitchFamily="1" charset="-122"/>
            </a:endParaRPr>
          </a:p>
        </p:txBody>
      </p:sp>
      <p:pic>
        <p:nvPicPr>
          <p:cNvPr id="9223" name="Picture 6" descr="林业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3886200"/>
            <a:ext cx="34290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8" name="文本框 34827"/>
          <p:cNvSpPr txBox="1"/>
          <p:nvPr/>
        </p:nvSpPr>
        <p:spPr>
          <a:xfrm>
            <a:off x="3657600" y="4191000"/>
            <a:ext cx="733425" cy="9937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algn="l"/>
            <a:r>
              <a:rPr lang="zh-CN" altLang="en-US" sz="3600" b="1" dirty="0">
                <a:latin typeface="Times New Roman" panose="02020603050405020304" pitchFamily="18" charset="0"/>
                <a:ea typeface="隶书" pitchFamily="1" charset="-122"/>
              </a:rPr>
              <a:t>林业</a:t>
            </a:r>
            <a:endParaRPr lang="zh-CN" altLang="en-US" sz="3600" b="1" dirty="0">
              <a:latin typeface="Times New Roman" panose="02020603050405020304" pitchFamily="18" charset="0"/>
              <a:ea typeface="隶书" pitchFamily="1" charset="-122"/>
            </a:endParaRPr>
          </a:p>
        </p:txBody>
      </p:sp>
      <p:pic>
        <p:nvPicPr>
          <p:cNvPr id="9225" name="Picture 7" descr="渔业"/>
          <p:cNvPicPr/>
          <p:nvPr/>
        </p:nvPicPr>
        <p:blipFill>
          <a:blip r:embed="rId4"/>
          <a:stretch>
            <a:fillRect/>
          </a:stretch>
        </p:blipFill>
        <p:spPr>
          <a:xfrm>
            <a:off x="4495800" y="3886200"/>
            <a:ext cx="3581400" cy="264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30" name="文本框 34829"/>
          <p:cNvSpPr txBox="1"/>
          <p:nvPr/>
        </p:nvSpPr>
        <p:spPr>
          <a:xfrm>
            <a:off x="8153400" y="4267200"/>
            <a:ext cx="733425" cy="9937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algn="l"/>
            <a:r>
              <a:rPr lang="zh-CN" altLang="en-US" sz="3600" b="1" dirty="0">
                <a:latin typeface="Times New Roman" panose="02020603050405020304" pitchFamily="18" charset="0"/>
                <a:ea typeface="隶书" pitchFamily="1" charset="-122"/>
              </a:rPr>
              <a:t>渔业</a:t>
            </a:r>
            <a:endParaRPr lang="zh-CN" altLang="en-US" sz="3600" b="1" dirty="0">
              <a:latin typeface="Times New Roman" panose="02020603050405020304" pitchFamily="18" charset="0"/>
              <a:ea typeface="隶书" pitchFamily="1" charset="-122"/>
            </a:endParaRPr>
          </a:p>
        </p:txBody>
      </p:sp>
      <p:sp>
        <p:nvSpPr>
          <p:cNvPr id="9227" name="文本框 34830"/>
          <p:cNvSpPr txBox="1"/>
          <p:nvPr/>
        </p:nvSpPr>
        <p:spPr>
          <a:xfrm>
            <a:off x="1431925" y="3314700"/>
            <a:ext cx="349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</a:rPr>
              <a:t>A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9228" name="文本框 34831"/>
          <p:cNvSpPr txBox="1"/>
          <p:nvPr/>
        </p:nvSpPr>
        <p:spPr>
          <a:xfrm>
            <a:off x="6156325" y="3314700"/>
            <a:ext cx="336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</a:rPr>
              <a:t>B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9229" name="文本框 34832"/>
          <p:cNvSpPr txBox="1"/>
          <p:nvPr/>
        </p:nvSpPr>
        <p:spPr>
          <a:xfrm>
            <a:off x="1447800" y="6491288"/>
            <a:ext cx="3492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</a:rPr>
              <a:t>C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9230" name="文本框 34833"/>
          <p:cNvSpPr txBox="1"/>
          <p:nvPr/>
        </p:nvSpPr>
        <p:spPr>
          <a:xfrm>
            <a:off x="6248400" y="6491288"/>
            <a:ext cx="3492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</a:rPr>
              <a:t>D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63496" name="文本框 63495"/>
          <p:cNvSpPr txBox="1"/>
          <p:nvPr/>
        </p:nvSpPr>
        <p:spPr>
          <a:xfrm>
            <a:off x="152400" y="104775"/>
            <a:ext cx="9982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农业主要包括：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2" grpId="0"/>
      <p:bldP spid="34826" grpId="0"/>
      <p:bldP spid="34828" grpId="0"/>
      <p:bldP spid="34830" grpId="0"/>
      <p:bldP spid="634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 spd="slow">
    <p:sndAc>
      <p:stSnd>
        <p:snd r:embed="rId1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2" descr="200711413441374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657600"/>
            <a:ext cx="3109913" cy="2071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图片 3" descr="013000003074271235908545150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30353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4" descr="11763160_102812148164_2.jpg"/>
          <p:cNvPicPr>
            <a:picLocks noChangeAspect="1"/>
          </p:cNvPicPr>
          <p:nvPr/>
        </p:nvPicPr>
        <p:blipFill>
          <a:blip r:embed="rId3"/>
          <a:srcRect l="9837" t="13251" r="13776" b="18500"/>
          <a:stretch>
            <a:fillRect/>
          </a:stretch>
        </p:blipFill>
        <p:spPr>
          <a:xfrm>
            <a:off x="4114800" y="1295400"/>
            <a:ext cx="4319588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7" name="文本框 59396"/>
          <p:cNvSpPr txBox="1"/>
          <p:nvPr/>
        </p:nvSpPr>
        <p:spPr>
          <a:xfrm>
            <a:off x="0" y="1524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    农业为工业生产提供原材料和消费市场</a:t>
            </a:r>
            <a:endParaRPr lang="zh-CN" altLang="en-US" sz="3600" b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3256" name="矩形 53255"/>
          <p:cNvSpPr/>
          <p:nvPr/>
        </p:nvSpPr>
        <p:spPr>
          <a:xfrm>
            <a:off x="800100" y="5849620"/>
            <a:ext cx="754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农业是国民经济的基础产业</a:t>
            </a:r>
            <a:endParaRPr lang="zh-CN" altLang="en-US" sz="36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标题 69633"/>
          <p:cNvSpPr/>
          <p:nvPr>
            <p:ph type="ctrTitle"/>
          </p:nvPr>
        </p:nvSpPr>
        <p:spPr>
          <a:xfrm>
            <a:off x="457200" y="609600"/>
            <a:ext cx="8229600" cy="1143000"/>
          </a:xfrm>
        </p:spPr>
        <p:txBody>
          <a:bodyPr anchor="ctr"/>
          <a:p>
            <a:pPr defTabSz="914400">
              <a:buNone/>
            </a:pPr>
            <a:r>
              <a:rPr lang="zh-CN" altLang="en-US" sz="2400" kern="1200" baseline="0" dirty="0">
                <a:solidFill>
                  <a:srgbClr val="0000FF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在我国</a:t>
            </a:r>
            <a:r>
              <a:rPr lang="en-US" altLang="zh-CN" sz="2400" kern="1200" baseline="0">
                <a:solidFill>
                  <a:srgbClr val="0000FF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960</a:t>
            </a:r>
            <a:r>
              <a:rPr lang="zh-CN" altLang="en-US" sz="2400" kern="1200" baseline="0" dirty="0">
                <a:solidFill>
                  <a:srgbClr val="0000FF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万平方公里的土地上，如何规划农业部门呢？</a:t>
            </a:r>
            <a:endParaRPr lang="zh-CN" altLang="en-US" sz="2400" kern="1200" baseline="0" dirty="0">
              <a:solidFill>
                <a:srgbClr val="0000FF"/>
              </a:solidFill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pic>
        <p:nvPicPr>
          <p:cNvPr id="18434" name="Picture 28"/>
          <p:cNvPicPr>
            <a:picLocks noChangeAspect="1"/>
          </p:cNvPicPr>
          <p:nvPr>
            <p:ph type="subTitle" idx="1"/>
          </p:nvPr>
        </p:nvPicPr>
        <p:blipFill>
          <a:blip r:embed="rId1">
            <a:lum bright="-20001" contrast="40000"/>
          </a:blip>
          <a:stretch>
            <a:fillRect/>
          </a:stretch>
        </p:blipFill>
        <p:spPr>
          <a:xfrm>
            <a:off x="914400" y="1600200"/>
            <a:ext cx="7543800" cy="4876800"/>
          </a:xfrm>
        </p:spPr>
      </p:pic>
      <p:sp>
        <p:nvSpPr>
          <p:cNvPr id="18435" name="文本框 69636"/>
          <p:cNvSpPr txBox="1"/>
          <p:nvPr/>
        </p:nvSpPr>
        <p:spPr>
          <a:xfrm>
            <a:off x="914400" y="3810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9640" name="矩形 69639"/>
          <p:cNvSpPr/>
          <p:nvPr/>
        </p:nvSpPr>
        <p:spPr>
          <a:xfrm>
            <a:off x="1822450" y="228600"/>
            <a:ext cx="5227638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二、农业的地区分布</a:t>
            </a:r>
            <a:endParaRPr lang="zh-CN" altLang="en-US" sz="4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72706"/>
          <p:cNvSpPr txBox="1"/>
          <p:nvPr/>
        </p:nvSpPr>
        <p:spPr>
          <a:xfrm>
            <a:off x="61595" y="0"/>
            <a:ext cx="908240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3600" dirty="0">
                <a:solidFill>
                  <a:srgbClr val="003399"/>
                </a:solidFill>
                <a:latin typeface="Arial" panose="020B0604020202020204" pitchFamily="34" charset="0"/>
                <a:ea typeface="隶书" pitchFamily="1" charset="-122"/>
              </a:rPr>
              <a:t>探究题：</a:t>
            </a:r>
            <a:endParaRPr lang="zh-CN" altLang="en-US" sz="3600" dirty="0">
              <a:solidFill>
                <a:srgbClr val="003399"/>
              </a:solidFill>
              <a:latin typeface="Arial" panose="020B0604020202020204" pitchFamily="34" charset="0"/>
              <a:ea typeface="隶书" pitchFamily="1" charset="-122"/>
            </a:endParaRPr>
          </a:p>
          <a:p>
            <a:pPr algn="l"/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全班前后四个人为一组，每组分别代表一个农业部门（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种植业、畜牧业、林业、渔业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），请各自挑选出适合本部门发展的地方并说明理由。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1506" name="Picture 28"/>
          <p:cNvPicPr>
            <a:picLocks noChangeAspect="1"/>
          </p:cNvPicPr>
          <p:nvPr>
            <p:ph type="subTitle" idx="1"/>
          </p:nvPr>
        </p:nvPicPr>
        <p:blipFill>
          <a:blip r:embed="rId1">
            <a:lum bright="-20001" contrast="40000"/>
          </a:blip>
          <a:stretch>
            <a:fillRect/>
          </a:stretch>
        </p:blipFill>
        <p:spPr>
          <a:xfrm>
            <a:off x="1371600" y="2362200"/>
            <a:ext cx="6477000" cy="4114800"/>
          </a:xfrm>
        </p:spPr>
      </p:pic>
      <p:sp>
        <p:nvSpPr>
          <p:cNvPr id="21507" name="文本框 72708"/>
          <p:cNvSpPr txBox="1"/>
          <p:nvPr/>
        </p:nvSpPr>
        <p:spPr>
          <a:xfrm>
            <a:off x="6478905" y="3029585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文本框 72709"/>
          <p:cNvSpPr txBox="1"/>
          <p:nvPr/>
        </p:nvSpPr>
        <p:spPr>
          <a:xfrm>
            <a:off x="5791200" y="4015740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文本框 72710"/>
          <p:cNvSpPr txBox="1"/>
          <p:nvPr/>
        </p:nvSpPr>
        <p:spPr>
          <a:xfrm>
            <a:off x="6038215" y="4595495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文本框 72711"/>
          <p:cNvSpPr txBox="1"/>
          <p:nvPr/>
        </p:nvSpPr>
        <p:spPr>
          <a:xfrm>
            <a:off x="6102985" y="2817495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文本框 72712"/>
          <p:cNvSpPr txBox="1"/>
          <p:nvPr/>
        </p:nvSpPr>
        <p:spPr>
          <a:xfrm>
            <a:off x="4416425" y="3660140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2" name="文本框 72713"/>
          <p:cNvSpPr txBox="1"/>
          <p:nvPr/>
        </p:nvSpPr>
        <p:spPr>
          <a:xfrm>
            <a:off x="3048000" y="3124200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3" name="文本框 72714"/>
          <p:cNvSpPr txBox="1"/>
          <p:nvPr/>
        </p:nvSpPr>
        <p:spPr>
          <a:xfrm>
            <a:off x="6689725" y="4743450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文本框 72715"/>
          <p:cNvSpPr txBox="1"/>
          <p:nvPr/>
        </p:nvSpPr>
        <p:spPr>
          <a:xfrm>
            <a:off x="3870325" y="4819650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72715"/>
          <p:cNvSpPr txBox="1"/>
          <p:nvPr/>
        </p:nvSpPr>
        <p:spPr>
          <a:xfrm>
            <a:off x="2486025" y="4239895"/>
            <a:ext cx="386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72715"/>
          <p:cNvSpPr txBox="1"/>
          <p:nvPr/>
        </p:nvSpPr>
        <p:spPr>
          <a:xfrm>
            <a:off x="5275580" y="5399405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>
</file>

<file path=ppt/tags/tag1.xml><?xml version="1.0" encoding="utf-8"?>
<p:tagLst xmlns:p="http://schemas.openxmlformats.org/presentationml/2006/main">
  <p:tag name="KSO_WM_UNIT_PLACING_PICTURE_USER_VIEWPORT" val="{&quot;height&quot;:7128,&quot;width&quot;:11050}"/>
</p:tagLst>
</file>

<file path=ppt/theme/theme1.xml><?xml version="1.0" encoding="utf-8"?>
<a:theme xmlns:a="http://schemas.openxmlformats.org/drawingml/2006/main" name="诗情画意">
  <a:themeElements>
    <a:clrScheme name="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866"/>
      </a:accent4>
      <a:accent5>
        <a:srgbClr val="F3FAFF"/>
      </a:accent5>
      <a:accent6>
        <a:srgbClr val="2D5BE5"/>
      </a:accent6>
      <a:hlink>
        <a:srgbClr val="DC5900"/>
      </a:hlink>
      <a:folHlink>
        <a:srgbClr val="7979A5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866"/>
        </a:accent4>
        <a:accent5>
          <a:srgbClr val="F3FAFF"/>
        </a:accent5>
        <a:accent6>
          <a:srgbClr val="2D5BE5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1A3"/>
        </a:accent4>
        <a:accent5>
          <a:srgbClr val="F2FAFF"/>
        </a:accent5>
        <a:accent6>
          <a:srgbClr val="DE84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9F2EB"/>
        </a:accent3>
        <a:accent4>
          <a:srgbClr val="4F4F77"/>
        </a:accent4>
        <a:accent5>
          <a:srgbClr val="FFFFEB"/>
        </a:accent5>
        <a:accent6>
          <a:srgbClr val="2D89E5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757"/>
        </a:accent4>
        <a:accent5>
          <a:srgbClr val="FFFFE2"/>
        </a:accent5>
        <a:accent6>
          <a:srgbClr val="E55B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F"/>
        </a:accent4>
        <a:accent5>
          <a:srgbClr val="E6EFEA"/>
        </a:accent5>
        <a:accent6>
          <a:srgbClr val="2D5BE5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783"/>
        </a:accent4>
        <a:accent5>
          <a:srgbClr val="EFEFEF"/>
        </a:accent5>
        <a:accent6>
          <a:srgbClr val="2D89E5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EFEFFF"/>
        </a:accent3>
        <a:accent4>
          <a:srgbClr val="AF2A00"/>
        </a:accent4>
        <a:accent5>
          <a:srgbClr val="F0EFF4"/>
        </a:accent5>
        <a:accent6>
          <a:srgbClr val="005BB7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E"/>
        </a:accent3>
        <a:accent4>
          <a:srgbClr val="000083"/>
        </a:accent4>
        <a:accent5>
          <a:srgbClr val="F2F2F2"/>
        </a:accent5>
        <a:accent6>
          <a:srgbClr val="9F62A1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喜气洋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 Black"/>
        <a:ea typeface="黑体"/>
        <a:cs typeface=""/>
      </a:majorFont>
      <a:minorFont>
        <a:latin typeface="Arial Rounded MT Bold"/>
        <a:ea typeface="黑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CDESIGNO</Template>
  <TotalTime>0</TotalTime>
  <Words>228</Words>
  <Application>WPS 演示</Application>
  <PresentationFormat>在屏幕上显示</PresentationFormat>
  <Paragraphs>63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Arial Black</vt:lpstr>
      <vt:lpstr>黑体</vt:lpstr>
      <vt:lpstr>Arial Rounded MT Bold</vt:lpstr>
      <vt:lpstr>Times New Roman</vt:lpstr>
      <vt:lpstr>新宋体</vt:lpstr>
      <vt:lpstr>隶书</vt:lpstr>
      <vt:lpstr>微软雅黑</vt:lpstr>
      <vt:lpstr>Arial Unicode MS</vt:lpstr>
      <vt:lpstr>楷体_GB2312</vt:lpstr>
      <vt:lpstr>Garamond</vt:lpstr>
      <vt:lpstr>Segoe Print</vt:lpstr>
      <vt:lpstr>诗情画意</vt:lpstr>
      <vt:lpstr>喜气洋洋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在我国960万平方公里的土地上，如何规划农业部门呢？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为您服务教育网　http://www.wsbedu.com/</dc:creator>
  <cp:lastModifiedBy>猪猪</cp:lastModifiedBy>
  <cp:revision>111</cp:revision>
  <dcterms:created xsi:type="dcterms:W3CDTF">2016-07-09T12:03:00Z</dcterms:created>
  <dcterms:modified xsi:type="dcterms:W3CDTF">2020-12-16T02:41:23Z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2052-11.1.0.10228</vt:lpwstr>
  </property>
</Properties>
</file>