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8" r:id="rId4"/>
    <p:sldId id="257" r:id="rId5"/>
    <p:sldId id="260" r:id="rId6"/>
    <p:sldId id="259" r:id="rId7"/>
    <p:sldId id="277" r:id="rId8"/>
    <p:sldId id="261" r:id="rId9"/>
    <p:sldId id="263" r:id="rId10"/>
    <p:sldId id="265" r:id="rId12"/>
    <p:sldId id="270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EB"/>
    <a:srgbClr val="FBE3DB"/>
    <a:srgbClr val="F4B166"/>
    <a:srgbClr val="E8D682"/>
    <a:srgbClr val="F1E995"/>
    <a:srgbClr val="FCE0E5"/>
    <a:srgbClr val="F39EA4"/>
    <a:srgbClr val="FEEBE2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1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3933" y="-122767"/>
            <a:ext cx="12517967" cy="7131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0867" y="0"/>
            <a:ext cx="1803400" cy="9588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67.xml"/><Relationship Id="rId7" Type="http://schemas.openxmlformats.org/officeDocument/2006/relationships/slide" Target="slide10.xml"/><Relationship Id="rId6" Type="http://schemas.openxmlformats.org/officeDocument/2006/relationships/image" Target="../media/image10.jpeg"/><Relationship Id="rId5" Type="http://schemas.openxmlformats.org/officeDocument/2006/relationships/tags" Target="../tags/tag66.xml"/><Relationship Id="rId4" Type="http://schemas.openxmlformats.org/officeDocument/2006/relationships/slide" Target="slide12.xml"/><Relationship Id="rId3" Type="http://schemas.openxmlformats.org/officeDocument/2006/relationships/image" Target="../media/image9.jpeg"/><Relationship Id="rId2" Type="http://schemas.openxmlformats.org/officeDocument/2006/relationships/tags" Target="../tags/tag65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1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2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5" name="文本框 2"/>
          <p:cNvSpPr txBox="1"/>
          <p:nvPr/>
        </p:nvSpPr>
        <p:spPr>
          <a:xfrm>
            <a:off x="197485" y="2237740"/>
            <a:ext cx="701611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00000"/>
              </a:lnSpc>
            </a:pP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    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</a:rPr>
              <a:t>我现在还能感觉到那光线漫长而急遽的变化，孤独而惆怅的黄昏的到来，并且听得见母亲咔嚓咔嚓搓衣服的声音，那声音永无休止就像时光的脚步。那个星期天，就在那天。</a:t>
            </a:r>
            <a:endParaRPr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187325" y="4879975"/>
            <a:ext cx="694182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00000"/>
              </a:lnSpc>
            </a:pP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   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</a:rPr>
              <a:t>男孩儿蹲在那个又大又重的洗衣盆旁，依偎在母亲怀里，闭上眼睛不再看太阳，光线正无可挽回地消逝，一派荒凉。</a:t>
            </a:r>
            <a:endParaRPr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手杖形箭头 5">
            <a:hlinkClick r:id="rId1" action="ppaction://hlinksldjump"/>
          </p:cNvPr>
          <p:cNvSpPr/>
          <p:nvPr/>
        </p:nvSpPr>
        <p:spPr>
          <a:xfrm>
            <a:off x="11179810" y="6108065"/>
            <a:ext cx="687070" cy="53784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105" y="-169545"/>
            <a:ext cx="61201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</a:rPr>
              <a:t>那是个春天的早晨，阳光明媚。</a:t>
            </a:r>
            <a:endParaRPr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contrast="18000"/>
          </a:blip>
          <a:srcRect l="10005" t="43538" r="-75" b="19331"/>
          <a:stretch>
            <a:fillRect/>
          </a:stretch>
        </p:blipFill>
        <p:spPr>
          <a:xfrm>
            <a:off x="7105015" y="1014095"/>
            <a:ext cx="4996180" cy="4416425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4" name="文本框 3"/>
          <p:cNvSpPr txBox="1"/>
          <p:nvPr/>
        </p:nvSpPr>
        <p:spPr>
          <a:xfrm>
            <a:off x="173355" y="628650"/>
            <a:ext cx="69322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我感觉到周围的光线渐渐暗下去，渐渐地凉下去，沉郁下去，越来越远，越来越缥缈。</a:t>
            </a:r>
            <a:endParaRPr 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太阳形 9"/>
          <p:cNvSpPr/>
          <p:nvPr/>
        </p:nvSpPr>
        <p:spPr>
          <a:xfrm>
            <a:off x="190500" y="116205"/>
            <a:ext cx="421640" cy="391160"/>
          </a:xfrm>
          <a:prstGeom prst="sun">
            <a:avLst/>
          </a:prstGeom>
          <a:solidFill>
            <a:srgbClr val="F4B1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太阳形 10"/>
          <p:cNvSpPr/>
          <p:nvPr/>
        </p:nvSpPr>
        <p:spPr>
          <a:xfrm>
            <a:off x="196850" y="690245"/>
            <a:ext cx="427990" cy="423545"/>
          </a:xfrm>
          <a:prstGeom prst="sun">
            <a:avLst/>
          </a:prstGeom>
          <a:solidFill>
            <a:srgbClr val="F1E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太阳形 11"/>
          <p:cNvSpPr/>
          <p:nvPr/>
        </p:nvSpPr>
        <p:spPr>
          <a:xfrm>
            <a:off x="180975" y="2308225"/>
            <a:ext cx="431165" cy="419100"/>
          </a:xfrm>
          <a:prstGeom prst="sun">
            <a:avLst/>
          </a:prstGeom>
          <a:solidFill>
            <a:srgbClr val="FBE3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太阳形 12"/>
          <p:cNvSpPr/>
          <p:nvPr/>
        </p:nvSpPr>
        <p:spPr>
          <a:xfrm>
            <a:off x="166370" y="4877435"/>
            <a:ext cx="445135" cy="445135"/>
          </a:xfrm>
          <a:prstGeom prst="sun">
            <a:avLst/>
          </a:prstGeom>
          <a:solidFill>
            <a:srgbClr val="F3EE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0"/>
      <p:bldP spid="7475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src=http___i0.hdslb.com_bfs_article_2a1aa1699c0532c511fbf0b7fdec7e0ac9da711e.jpg&amp;refer=http___i0.hdslb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rcRect l="6508" t="1930" b="4686"/>
          <a:stretch>
            <a:fillRect/>
          </a:stretch>
        </p:blipFill>
        <p:spPr>
          <a:xfrm>
            <a:off x="8416925" y="3206115"/>
            <a:ext cx="3775075" cy="3651885"/>
          </a:xfrm>
          <a:prstGeom prst="rect">
            <a:avLst/>
          </a:prstGeom>
        </p:spPr>
      </p:pic>
      <p:sp>
        <p:nvSpPr>
          <p:cNvPr id="68611" name="文本框 2"/>
          <p:cNvSpPr txBox="1"/>
          <p:nvPr/>
        </p:nvSpPr>
        <p:spPr>
          <a:xfrm>
            <a:off x="20955" y="-67310"/>
            <a:ext cx="8698865" cy="6647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这段时光不好挨。我踏着一块块方砖跳，跳房子，等母亲回来。我看着天看着云彩走，等母亲回来，焦急又兴奋。我蹲在院子的地上，用树枝拨弄着一个蚁穴，爬着去找更多的蚁穴。院子里就我一个孩子，没人跟我玩。我坐在草从里翻看一本画报，那是一本看了多少回的电影画报。那上面有一群比我大的女孩子，一个个都非常漂亮。我坐在草从里看她们，想象他们的家，想象她们此刻在干什么，想象她们的兄弟姐妹和她们的父母，想象她们的声音。去年的荒草丛里又有了绿色，院子很大，空空落落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手杖形箭头 1">
            <a:hlinkClick r:id="rId3" action="ppaction://hlinksldjump"/>
          </p:cNvPr>
          <p:cNvSpPr/>
          <p:nvPr/>
        </p:nvSpPr>
        <p:spPr>
          <a:xfrm>
            <a:off x="11179810" y="6108065"/>
            <a:ext cx="687070" cy="53784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5" name="文本框 2"/>
          <p:cNvSpPr txBox="1"/>
          <p:nvPr/>
        </p:nvSpPr>
        <p:spPr>
          <a:xfrm>
            <a:off x="243840" y="0"/>
            <a:ext cx="1170368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母亲买菜回来却又翻箱倒柜忙开了。走吧，您不是说买菜回来就走吗？好啦好啦，没看我正忙呢吗？真奇怪，该是我有理的事啊？不是吗，我不是一直在等着，母亲不是答应过了吗？整个上午我就跟在母亲腿底下：去吗？去吧，走吧，怎么还不走呀？走吧……我就这样念念叨叨地追在母亲的腿底下，看她做完一件事又去做一件事。我还没有她的腿高，那两条不停顿的腿至今都在我眼前晃动，它们不停下来，它们好几次绊在我身上，我好几次差点绞在它们中间把它们碰倒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手杖形箭头 1">
            <a:hlinkClick r:id="rId1" action="ppaction://hlinksldjump"/>
          </p:cNvPr>
          <p:cNvSpPr/>
          <p:nvPr/>
        </p:nvSpPr>
        <p:spPr>
          <a:xfrm>
            <a:off x="11179810" y="6108065"/>
            <a:ext cx="687070" cy="53784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92735" y="519430"/>
            <a:ext cx="1160653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50000"/>
              </a:lnSpc>
              <a:buNone/>
            </a:pP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小练笔：</a:t>
            </a: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从下面的情感体验中选择一个，用上今天学到的方法，写几句话。</a:t>
            </a:r>
            <a:endParaRPr lang="en-US" sz="36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感动	盼望	欣喜若狂	归心似箭</a:t>
            </a:r>
            <a:endParaRPr lang="en-US" sz="36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沮丧	愤怒	追悔莫及	忐忑不安</a:t>
            </a:r>
            <a:endParaRPr lang="zh-CN" altLang="en-US" sz="3600"/>
          </a:p>
        </p:txBody>
      </p:sp>
      <p:pic>
        <p:nvPicPr>
          <p:cNvPr id="11" name="图片 10" descr="32313534303433353b32313534303431393bc7a6b1ca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2735" y="51943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570" y="823595"/>
            <a:ext cx="10968990" cy="262382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课后作业：</a:t>
            </a:r>
            <a:b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思考本文与《匆匆》表达情感方式上的异同。</a:t>
            </a:r>
            <a:b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推荐阅读：《秋天的怀念》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34985" y="1797685"/>
            <a:ext cx="4643120" cy="705485"/>
          </a:xfrm>
        </p:spPr>
        <p:txBody>
          <a:bodyPr>
            <a:noAutofit/>
          </a:bodyPr>
          <a:p>
            <a:pPr>
              <a:lnSpc>
                <a:spcPct val="0"/>
              </a:lnSpc>
            </a:pPr>
            <a:r>
              <a:rPr lang="zh-CN" altLang="zh-CN" sz="6000">
                <a:latin typeface="宋体" panose="02010600030101010101" pitchFamily="2" charset="-122"/>
                <a:ea typeface="宋体" panose="02010600030101010101" pitchFamily="2" charset="-122"/>
              </a:rPr>
              <a:t>盼</a:t>
            </a:r>
            <a:r>
              <a:rPr lang="en-US" altLang="zh-CN" sz="60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br>
              <a:rPr lang="en-US" altLang="zh-CN" sz="600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60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铁凝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内容占位符 3" descr="src=http___imagev2.xmcdn.com_storages_be95-audiofreehighqps_87_66_CMCoOScDcuC6AAJ2nQBiUobY.jpg!strip=1&amp;quality=7&amp;magick=jpg&amp;op_type=5&amp;upload_type=album&amp;name=mobile_large&amp;device_type=ios&amp;refer=http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f178a82b9014a902d6a6f86a4773912b31beeb1"/>
          <p:cNvPicPr>
            <a:picLocks noChangeAspect="1"/>
          </p:cNvPicPr>
          <p:nvPr/>
        </p:nvPicPr>
        <p:blipFill>
          <a:blip r:embed="rId1"/>
          <a:srcRect r="9583"/>
          <a:stretch>
            <a:fillRect/>
          </a:stretch>
        </p:blipFill>
        <p:spPr>
          <a:xfrm>
            <a:off x="7200900" y="0"/>
            <a:ext cx="4766310" cy="5520690"/>
          </a:xfrm>
          <a:prstGeom prst="rect">
            <a:avLst/>
          </a:prstGeom>
        </p:spPr>
      </p:pic>
      <p:pic>
        <p:nvPicPr>
          <p:cNvPr id="2" name="图片 1" descr="E:\360MoveData\Users\Administrator\Desktop\扫描全能王 2022-04-20 11.56.jpg扫描全能王 2022-04-20 11.56"/>
          <p:cNvPicPr>
            <a:picLocks noChangeAspect="1"/>
          </p:cNvPicPr>
          <p:nvPr/>
        </p:nvPicPr>
        <p:blipFill>
          <a:blip r:embed="rId2"/>
          <a:srcRect l="998" t="49742" r="3476"/>
          <a:stretch>
            <a:fillRect/>
          </a:stretch>
        </p:blipFill>
        <p:spPr>
          <a:xfrm>
            <a:off x="262255" y="3098800"/>
            <a:ext cx="11704955" cy="3253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8937" y="2316692"/>
            <a:ext cx="46742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轮椅上的作家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史铁生</a:t>
            </a:r>
            <a:endParaRPr lang="zh-CN" altLang="en-US" sz="3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55320" y="1073150"/>
            <a:ext cx="5821045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>
                <a:latin typeface="宋体" panose="02010600030101010101" pitchFamily="2" charset="-122"/>
                <a:ea typeface="宋体" panose="02010600030101010101" pitchFamily="2" charset="-122"/>
              </a:rPr>
              <a:t>9.</a:t>
            </a:r>
            <a:r>
              <a:rPr lang="zh-CN" altLang="en-US" sz="6000">
                <a:latin typeface="宋体" panose="02010600030101010101" pitchFamily="2" charset="-122"/>
                <a:ea typeface="宋体" panose="02010600030101010101" pitchFamily="2" charset="-122"/>
              </a:rPr>
              <a:t>那个星期天</a:t>
            </a:r>
            <a:endParaRPr lang="zh-CN" altLang="en-US" sz="6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24840" y="1216660"/>
            <a:ext cx="1025525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蚁穴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依偎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急</a:t>
            </a: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遽</a:t>
            </a:r>
            <a:r>
              <a:rPr lang="en-US" altLang="zh-CN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耽</a:t>
            </a:r>
            <a:r>
              <a:rPr lang="zh-CN" altLang="en-US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搁</a:t>
            </a:r>
            <a:r>
              <a:rPr lang="en-US" altLang="zh-CN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阳光明</a:t>
            </a: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媚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3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4840" y="2398395"/>
            <a:ext cx="932815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惆怅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缥缈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揉动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altLang="zh-CN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惊惶</a:t>
            </a:r>
            <a:r>
              <a:rPr lang="en-US" altLang="zh-CN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空空落落</a:t>
            </a:r>
            <a:endParaRPr lang="zh-CN" altLang="en-US" sz="3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src=http___i0.hdslb.com_bfs_article_2a1aa1699c0532c511fbf0b7fdec7e0ac9da711e.jpg&amp;refer=http___i0.hdslb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175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1" name="文本框 2">
            <a:hlinkClick r:id="rId1" action="ppaction://hlinksldjump"/>
          </p:cNvPr>
          <p:cNvSpPr txBox="1"/>
          <p:nvPr/>
        </p:nvSpPr>
        <p:spPr>
          <a:xfrm>
            <a:off x="678815" y="282575"/>
            <a:ext cx="10716260" cy="600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我还记得我的第一次盼望。那是一个星期天，从早晨到下午，一直到天色昏暗下去。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个星期天母亲答应带我出去，去哪儿已经记不清了，可能是动物园，也可能是别的什么地方。总之她很久之前就答应了，就在那个星期天带我出去玩，这不会错。一个人平生第一次盼一个日子，都不会错。而且就在那天早晨，母亲也还是这样答应的：去，当然去。我想到底是让我盼来了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扫描全能王 2022-04-20 09.51"/>
          <p:cNvPicPr>
            <a:picLocks noChangeAspect="1"/>
          </p:cNvPicPr>
          <p:nvPr/>
        </p:nvPicPr>
        <p:blipFill>
          <a:blip r:embed="rId1"/>
          <a:srcRect l="594" t="2881" r="1792" b="817"/>
          <a:stretch>
            <a:fillRect/>
          </a:stretch>
        </p:blipFill>
        <p:spPr>
          <a:xfrm>
            <a:off x="643255" y="572135"/>
            <a:ext cx="11050905" cy="5282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文本框 11"/>
          <p:cNvSpPr txBox="1"/>
          <p:nvPr/>
        </p:nvSpPr>
        <p:spPr>
          <a:xfrm>
            <a:off x="-109855" y="0"/>
            <a:ext cx="1219200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小组合作：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默读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3-7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自然段，思考：作者用了哪些描写方法，真实自然地表达内心感受的？先自己思考，再小组交流。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8" name="图片 7" descr="1">
            <a:hlinkClick r:id="rId1" action="ppaction://hlinksldjump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6281" t="3543" r="12325" b="10137"/>
          <a:stretch>
            <a:fillRect/>
          </a:stretch>
        </p:blipFill>
        <p:spPr>
          <a:xfrm>
            <a:off x="-67945" y="1648460"/>
            <a:ext cx="3069590" cy="4810125"/>
          </a:xfrm>
          <a:prstGeom prst="rect">
            <a:avLst/>
          </a:prstGeom>
        </p:spPr>
      </p:pic>
      <p:pic>
        <p:nvPicPr>
          <p:cNvPr id="9" name="图片 8" descr="2">
            <a:hlinkClick r:id="rId4" action="ppaction://hlinksldjump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3223" r="4290" b="9400"/>
          <a:stretch>
            <a:fillRect/>
          </a:stretch>
        </p:blipFill>
        <p:spPr>
          <a:xfrm>
            <a:off x="3001010" y="1646555"/>
            <a:ext cx="3125470" cy="4810760"/>
          </a:xfrm>
          <a:prstGeom prst="rect">
            <a:avLst/>
          </a:prstGeom>
        </p:spPr>
      </p:pic>
      <p:pic>
        <p:nvPicPr>
          <p:cNvPr id="4" name="图片 3" descr="QQ截图20220417165928">
            <a:hlinkClick r:id="rId7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9279" t="5355" r="6086" b="8863"/>
          <a:stretch>
            <a:fillRect/>
          </a:stretch>
        </p:blipFill>
        <p:spPr>
          <a:xfrm>
            <a:off x="5979160" y="1646555"/>
            <a:ext cx="3302635" cy="4810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875" y="2539365"/>
            <a:ext cx="390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1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940" y="3817620"/>
            <a:ext cx="390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3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070" y="4890770"/>
            <a:ext cx="5283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4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940" y="2907665"/>
            <a:ext cx="390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2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30220" y="6120765"/>
            <a:ext cx="5283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6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19800" y="3535045"/>
            <a:ext cx="5283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7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03550" y="4725035"/>
            <a:ext cx="253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5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pic>
        <p:nvPicPr>
          <p:cNvPr id="2" name="图片 1" descr="lQLPDhtaDmfRcT3NAkzNAdSwR5t1ILWnqK8CZDisosBqAA_468_588"/>
          <p:cNvPicPr>
            <a:picLocks noChangeAspect="1"/>
          </p:cNvPicPr>
          <p:nvPr/>
        </p:nvPicPr>
        <p:blipFill>
          <a:blip r:embed="rId10"/>
          <a:srcRect l="11793" t="5159" r="7293" b="1553"/>
          <a:stretch>
            <a:fillRect/>
          </a:stretch>
        </p:blipFill>
        <p:spPr>
          <a:xfrm>
            <a:off x="9050655" y="1644650"/>
            <a:ext cx="3192145" cy="4812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8540" y="1648460"/>
            <a:ext cx="7533640" cy="175323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我想我再不离开半步，再不把觉睡过头。我想衣服一洗完我马上拉起她就走，决不许她再耽搁。</a:t>
            </a:r>
            <a:endParaRPr lang="zh-CN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1" name="文本框 2">
            <a:hlinkClick r:id="rId1" action="ppaction://hlinksldjump"/>
          </p:cNvPr>
          <p:cNvSpPr txBox="1"/>
          <p:nvPr/>
        </p:nvSpPr>
        <p:spPr>
          <a:xfrm>
            <a:off x="678815" y="282575"/>
            <a:ext cx="1071626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床，刷牙，吃饭，那是个春天的早晨，阳光明媚。走吗？等一会儿，等一会儿再走。我跑出去，站在街门口，等一会儿就等一会儿。我藏在大门后，藏了很久。我知道不会是那么简单的一会儿，我得不出声地多藏一会儿。母亲出来了，可我忘了吓唬她，她手里怎么提着菜篮？您说了去！等等，买完菜，买完菜就去。买完菜马上就去吗？嗯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手杖形箭头 5">
            <a:hlinkClick r:id="rId2" action="ppaction://hlinksldjump"/>
          </p:cNvPr>
          <p:cNvSpPr/>
          <p:nvPr/>
        </p:nvSpPr>
        <p:spPr>
          <a:xfrm>
            <a:off x="11179810" y="6108065"/>
            <a:ext cx="687070" cy="53784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5800,&quot;width&quot;:5800}"/>
</p:tagLst>
</file>

<file path=ppt/tags/tag65.xml><?xml version="1.0" encoding="utf-8"?>
<p:tagLst xmlns:p="http://schemas.openxmlformats.org/presentationml/2006/main">
  <p:tag name="KSO_WM_UNIT_PLACING_PICTURE_USER_VIEWPORT" val="{&quot;height&quot;:10062,&quot;width&quot;:7179}"/>
</p:tagLst>
</file>

<file path=ppt/tags/tag66.xml><?xml version="1.0" encoding="utf-8"?>
<p:tagLst xmlns:p="http://schemas.openxmlformats.org/presentationml/2006/main">
  <p:tag name="KSO_WM_UNIT_PLACING_PICTURE_USER_VIEWPORT" val="{&quot;height&quot;:9954,&quot;width&quot;:7104}"/>
</p:tagLst>
</file>

<file path=ppt/tags/tag67.xml><?xml version="1.0" encoding="utf-8"?>
<p:tagLst xmlns:p="http://schemas.openxmlformats.org/presentationml/2006/main">
  <p:tag name="KSO_WM_UNIT_PLACING_PICTURE_USER_VIEWPORT" val="{&quot;height&quot;:10800,&quot;width&quot;:771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WPS 演示</Application>
  <PresentationFormat>宽屏</PresentationFormat>
  <Paragraphs>51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黑体</vt:lpstr>
      <vt:lpstr>华文楷体</vt:lpstr>
      <vt:lpstr>微软雅黑</vt:lpstr>
      <vt:lpstr>Arial Unicode MS</vt:lpstr>
      <vt:lpstr>Calibri</vt:lpstr>
      <vt:lpstr>Office 主题​​</vt:lpstr>
      <vt:lpstr>PowerPoint 演示文稿</vt:lpstr>
      <vt:lpstr>盼      铁凝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课后作业： 1.思考本文与《匆匆》表达情感方式上的异同。 2.推荐阅读：《秋天的怀念》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Peter ky</cp:lastModifiedBy>
  <cp:revision>189</cp:revision>
  <dcterms:created xsi:type="dcterms:W3CDTF">2019-06-19T02:08:00Z</dcterms:created>
  <dcterms:modified xsi:type="dcterms:W3CDTF">2022-04-22T01:54:24Z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309DDBB80E3D41BF94A59F521BCC5C03</vt:lpwstr>
  </property>
</Properties>
</file>