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70" r:id="rId5"/>
    <p:sldId id="259" r:id="rId7"/>
    <p:sldId id="263" r:id="rId8"/>
    <p:sldId id="279" r:id="rId9"/>
    <p:sldId id="260" r:id="rId10"/>
    <p:sldId id="261" r:id="rId11"/>
    <p:sldId id="262" r:id="rId12"/>
    <p:sldId id="265" r:id="rId13"/>
    <p:sldId id="267" r:id="rId14"/>
    <p:sldId id="266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80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7.xml"/><Relationship Id="rId2" Type="http://schemas.openxmlformats.org/officeDocument/2006/relationships/image" Target="../media/image7.jpeg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78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9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6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0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4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980990" y="1710834"/>
            <a:ext cx="8473559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9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Models</a:t>
            </a:r>
            <a:endParaRPr lang="en-US" altLang="zh-CN" sz="9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158" name="Text Box 7"/>
          <p:cNvSpPr txBox="1"/>
          <p:nvPr/>
        </p:nvSpPr>
        <p:spPr>
          <a:xfrm>
            <a:off x="1981346" y="4075420"/>
            <a:ext cx="8108950" cy="21228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 eaLnBrk="0" hangingPunct="0"/>
            <a:r>
              <a:rPr lang="en-US" altLang="zh-CN" sz="4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</a:t>
            </a:r>
            <a:r>
              <a:rPr lang="en-US" altLang="zh-CN" sz="4400" i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By Cao Dan</a:t>
            </a:r>
            <a:endParaRPr lang="en-US" altLang="zh-CN" sz="4400" i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en-US" altLang="zh-CN" sz="4400" i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Feilong Middle School</a:t>
            </a:r>
            <a:endParaRPr lang="en-US" altLang="zh-CN" sz="4400" b="1" i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 eaLnBrk="0" hangingPunct="0"/>
            <a:endParaRPr lang="en-US" altLang="zh-CN" sz="4400" b="1" i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70510" y="22415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chemeClr val="bg1"/>
                </a:solidFill>
              </a:rPr>
              <a:t>R</a:t>
            </a:r>
            <a:r>
              <a:rPr lang="en-US" sz="4400" spc="-5" dirty="0">
                <a:solidFill>
                  <a:schemeClr val="bg1"/>
                </a:solidFill>
              </a:rPr>
              <a:t>ead for writing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334645" y="1207770"/>
            <a:ext cx="11598275" cy="47688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p>
            <a:pPr marL="9525">
              <a:lnSpc>
                <a:spcPts val="3720"/>
              </a:lnSpc>
            </a:pPr>
            <a:r>
              <a:rPr sz="3200" spc="-5" dirty="0">
                <a:latin typeface="Comic Sans MS" panose="030F0702030302020204" pitchFamily="66" charset="0"/>
                <a:cs typeface="Comic Sans MS" panose="030F0702030302020204" pitchFamily="66" charset="0"/>
              </a:rPr>
              <a:t>Use the checklist to help you </a:t>
            </a:r>
            <a:r>
              <a:rPr lang="en-US" sz="3200" spc="-5" dirty="0">
                <a:latin typeface="Comic Sans MS" panose="030F0702030302020204" pitchFamily="66" charset="0"/>
                <a:cs typeface="Comic Sans MS" panose="030F0702030302020204" pitchFamily="66" charset="0"/>
              </a:rPr>
              <a:t>evaluate</a:t>
            </a:r>
            <a:r>
              <a:rPr sz="3200" spc="-5" dirty="0">
                <a:latin typeface="Comic Sans MS" panose="030F0702030302020204" pitchFamily="66" charset="0"/>
                <a:cs typeface="Comic Sans MS" panose="030F0702030302020204" pitchFamily="66" charset="0"/>
              </a:rPr>
              <a:t> your </a:t>
            </a:r>
            <a:r>
              <a:rPr sz="3200" spc="-10" dirty="0">
                <a:latin typeface="Comic Sans MS" panose="030F0702030302020204" pitchFamily="66" charset="0"/>
                <a:cs typeface="Comic Sans MS" panose="030F0702030302020204" pitchFamily="66" charset="0"/>
              </a:rPr>
              <a:t>partner’s</a:t>
            </a:r>
            <a:r>
              <a:rPr sz="3200" spc="25" dirty="0">
                <a:latin typeface="Comic Sans MS" panose="030F0702030302020204" pitchFamily="66" charset="0"/>
                <a:cs typeface="Comic Sans MS" panose="030F0702030302020204" pitchFamily="66" charset="0"/>
              </a:rPr>
              <a:t> </a:t>
            </a:r>
            <a:r>
              <a:rPr lang="en-US" sz="3200" spc="-5" dirty="0">
                <a:latin typeface="Comic Sans MS" panose="030F0702030302020204" pitchFamily="66" charset="0"/>
                <a:cs typeface="Comic Sans MS" panose="030F0702030302020204" pitchFamily="66" charset="0"/>
              </a:rPr>
              <a:t>writing</a:t>
            </a:r>
            <a:endParaRPr sz="3200"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2410" y="2282190"/>
            <a:ext cx="1170051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en-US" altLang="zh-CN" sz="2800"/>
              <a:t>Is the structure clear?</a:t>
            </a:r>
            <a:r>
              <a:rPr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	</a:t>
            </a:r>
            <a:r>
              <a:rPr lang="en-US"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sz="2800" spc="5" dirty="0">
                <a:latin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en-US" altLang="zh-CN" sz="2800"/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en-US" altLang="zh-CN" sz="2800"/>
              <a:t>Is the language beautiful?</a:t>
            </a:r>
            <a:r>
              <a:rPr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	</a:t>
            </a:r>
            <a:r>
              <a:rPr lang="en-US"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sz="2800" spc="5" dirty="0">
                <a:latin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en-US" altLang="zh-CN" sz="2800"/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u"/>
            </a:pPr>
            <a:r>
              <a:rPr sz="2800" spc="-5" dirty="0">
                <a:sym typeface="+mn-ea"/>
              </a:rPr>
              <a:t>Does the writer tell an impressive story of the role </a:t>
            </a:r>
            <a:r>
              <a:rPr sz="2800" spc="-30" dirty="0">
                <a:sym typeface="+mn-ea"/>
              </a:rPr>
              <a:t>model’s</a:t>
            </a:r>
            <a:r>
              <a:rPr sz="2800" spc="45" dirty="0">
                <a:sym typeface="+mn-ea"/>
              </a:rPr>
              <a:t> </a:t>
            </a:r>
            <a:r>
              <a:rPr sz="2800" spc="-5" dirty="0">
                <a:sym typeface="+mn-ea"/>
              </a:rPr>
              <a:t>life?</a:t>
            </a:r>
            <a:r>
              <a:rPr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sz="2800" spc="5" dirty="0">
                <a:latin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sz="2800" spc="-5" dirty="0"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u"/>
            </a:pPr>
            <a:r>
              <a:rPr sz="2800" spc="-5" dirty="0">
                <a:sym typeface="+mn-ea"/>
              </a:rPr>
              <a:t>Does the writer show role </a:t>
            </a:r>
            <a:r>
              <a:rPr sz="2800" spc="-30" dirty="0">
                <a:sym typeface="+mn-ea"/>
              </a:rPr>
              <a:t>model’s </a:t>
            </a:r>
            <a:r>
              <a:rPr sz="2800" spc="-5" dirty="0">
                <a:sym typeface="+mn-ea"/>
              </a:rPr>
              <a:t>qualities </a:t>
            </a:r>
            <a:r>
              <a:rPr sz="2800" dirty="0">
                <a:sym typeface="+mn-ea"/>
              </a:rPr>
              <a:t>by </a:t>
            </a:r>
            <a:r>
              <a:rPr sz="2800" spc="-5" dirty="0">
                <a:sym typeface="+mn-ea"/>
              </a:rPr>
              <a:t>telling the</a:t>
            </a:r>
            <a:r>
              <a:rPr sz="2800" spc="55" dirty="0">
                <a:sym typeface="+mn-ea"/>
              </a:rPr>
              <a:t> </a:t>
            </a:r>
            <a:r>
              <a:rPr sz="2800" spc="-5" dirty="0">
                <a:sym typeface="+mn-ea"/>
              </a:rPr>
              <a:t>story?</a:t>
            </a:r>
            <a:r>
              <a:rPr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	</a:t>
            </a:r>
            <a:r>
              <a:rPr lang="en-US"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sz="2800" spc="5" dirty="0">
                <a:latin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sz="2800" spc="-5" dirty="0"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u"/>
            </a:pPr>
            <a:r>
              <a:rPr sz="2800" spc="-5" dirty="0">
                <a:sym typeface="+mn-ea"/>
              </a:rPr>
              <a:t>Doe</a:t>
            </a:r>
            <a:r>
              <a:rPr sz="2800" dirty="0">
                <a:sym typeface="+mn-ea"/>
              </a:rPr>
              <a:t>s</a:t>
            </a:r>
            <a:r>
              <a:rPr sz="2800" spc="-5" dirty="0">
                <a:sym typeface="+mn-ea"/>
              </a:rPr>
              <a:t> th</a:t>
            </a:r>
            <a:r>
              <a:rPr sz="2800" dirty="0">
                <a:sym typeface="+mn-ea"/>
              </a:rPr>
              <a:t>e</a:t>
            </a:r>
            <a:r>
              <a:rPr sz="2800" spc="-5" dirty="0">
                <a:sym typeface="+mn-ea"/>
              </a:rPr>
              <a:t> write</a:t>
            </a:r>
            <a:r>
              <a:rPr sz="2800" dirty="0">
                <a:sym typeface="+mn-ea"/>
              </a:rPr>
              <a:t>r</a:t>
            </a:r>
            <a:r>
              <a:rPr sz="2800" spc="-5" dirty="0">
                <a:sym typeface="+mn-ea"/>
              </a:rPr>
              <a:t> us</a:t>
            </a:r>
            <a:r>
              <a:rPr sz="2800" dirty="0">
                <a:sym typeface="+mn-ea"/>
              </a:rPr>
              <a:t>e</a:t>
            </a:r>
            <a:r>
              <a:rPr sz="2800" spc="-5" dirty="0">
                <a:sym typeface="+mn-ea"/>
              </a:rPr>
              <a:t> th</a:t>
            </a:r>
            <a:r>
              <a:rPr sz="2800" dirty="0">
                <a:sym typeface="+mn-ea"/>
              </a:rPr>
              <a:t>e</a:t>
            </a:r>
            <a:r>
              <a:rPr sz="2800" spc="-5" dirty="0">
                <a:sym typeface="+mn-ea"/>
              </a:rPr>
              <a:t> languag</a:t>
            </a:r>
            <a:r>
              <a:rPr sz="2800" dirty="0">
                <a:sym typeface="+mn-ea"/>
              </a:rPr>
              <a:t>e</a:t>
            </a:r>
            <a:r>
              <a:rPr sz="2800" spc="-5" dirty="0">
                <a:sym typeface="+mn-ea"/>
              </a:rPr>
              <a:t> tha</a:t>
            </a:r>
            <a:r>
              <a:rPr sz="2800" dirty="0">
                <a:sym typeface="+mn-ea"/>
              </a:rPr>
              <a:t>t</a:t>
            </a:r>
            <a:r>
              <a:rPr sz="2800" spc="-5" dirty="0">
                <a:sym typeface="+mn-ea"/>
              </a:rPr>
              <a:t> w</a:t>
            </a:r>
            <a:r>
              <a:rPr sz="2800" dirty="0">
                <a:sym typeface="+mn-ea"/>
              </a:rPr>
              <a:t>e</a:t>
            </a:r>
            <a:r>
              <a:rPr sz="2800" spc="-5" dirty="0">
                <a:sym typeface="+mn-ea"/>
              </a:rPr>
              <a:t> learne</a:t>
            </a:r>
            <a:r>
              <a:rPr sz="2800" dirty="0">
                <a:sym typeface="+mn-ea"/>
              </a:rPr>
              <a:t>d</a:t>
            </a:r>
            <a:r>
              <a:rPr sz="2800" spc="-5" dirty="0">
                <a:sym typeface="+mn-ea"/>
              </a:rPr>
              <a:t> today?</a:t>
            </a:r>
            <a:r>
              <a:rPr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	</a:t>
            </a:r>
            <a:r>
              <a:rPr lang="en-US" sz="2800" spc="-5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sz="2800" spc="5" dirty="0">
                <a:latin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lang="en-US" altLang="zh-CN" sz="2800" spc="-5" dirty="0">
              <a:sym typeface="+mn-ea"/>
            </a:endParaRPr>
          </a:p>
        </p:txBody>
      </p:sp>
      <p:sp>
        <p:nvSpPr>
          <p:cNvPr id="7" name="object 6"/>
          <p:cNvSpPr/>
          <p:nvPr/>
        </p:nvSpPr>
        <p:spPr>
          <a:xfrm>
            <a:off x="4499229" y="2282190"/>
            <a:ext cx="541019" cy="525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  <p:sp>
        <p:nvSpPr>
          <p:cNvPr id="8" name="object 6"/>
          <p:cNvSpPr/>
          <p:nvPr/>
        </p:nvSpPr>
        <p:spPr>
          <a:xfrm>
            <a:off x="5331079" y="3030855"/>
            <a:ext cx="541019" cy="525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6"/>
          <p:cNvSpPr/>
          <p:nvPr/>
        </p:nvSpPr>
        <p:spPr>
          <a:xfrm>
            <a:off x="9968484" y="4873625"/>
            <a:ext cx="541019" cy="525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6"/>
          <p:cNvSpPr/>
          <p:nvPr/>
        </p:nvSpPr>
        <p:spPr>
          <a:xfrm>
            <a:off x="11021314" y="4347845"/>
            <a:ext cx="541019" cy="525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6"/>
          <p:cNvSpPr/>
          <p:nvPr/>
        </p:nvSpPr>
        <p:spPr>
          <a:xfrm>
            <a:off x="10894314" y="3689350"/>
            <a:ext cx="541019" cy="525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  <p:bldLst>
      <p:bldP spid="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2691130" y="3756025"/>
            <a:ext cx="9501505" cy="30460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matter who we are,  </a:t>
            </a:r>
            <a:endParaRPr lang="en-US" altLang="zh-CN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no matter how old we are, </a:t>
            </a:r>
            <a:endParaRPr lang="en-US" altLang="zh-CN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no matter what job we take, </a:t>
            </a:r>
            <a:endParaRPr lang="en-US" altLang="zh-CN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as long as we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skillful in a certain field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as long as we can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influence others positively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we can be a role model.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066800" y="11239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400" spc="-5" dirty="0">
                <a:solidFill>
                  <a:schemeClr val="bg1"/>
                </a:solidFill>
              </a:rPr>
              <a:t>Summary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pic>
        <p:nvPicPr>
          <p:cNvPr id="6" name="图片 5" descr="警察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8845"/>
            <a:ext cx="3057525" cy="2891790"/>
          </a:xfrm>
          <a:prstGeom prst="rect">
            <a:avLst/>
          </a:prstGeom>
        </p:spPr>
      </p:pic>
      <p:pic>
        <p:nvPicPr>
          <p:cNvPr id="8" name="图片 7" descr="IMG_4885(20230225-123716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485" y="858520"/>
            <a:ext cx="3672205" cy="2897505"/>
          </a:xfrm>
          <a:prstGeom prst="rect">
            <a:avLst/>
          </a:prstGeom>
        </p:spPr>
      </p:pic>
      <p:pic>
        <p:nvPicPr>
          <p:cNvPr id="9" name="图片 8" descr="老师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8235" y="918845"/>
            <a:ext cx="2894330" cy="2892425"/>
          </a:xfrm>
          <a:prstGeom prst="rect">
            <a:avLst/>
          </a:prstGeom>
        </p:spPr>
      </p:pic>
      <p:pic>
        <p:nvPicPr>
          <p:cNvPr id="10" name="图片 9" descr="宇航员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29040" y="806450"/>
            <a:ext cx="3287395" cy="3005455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679450" y="22415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400" spc="-5" dirty="0">
                <a:solidFill>
                  <a:schemeClr val="bg1"/>
                </a:solidFill>
              </a:rPr>
              <a:t>Homework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77925" y="2415540"/>
            <a:ext cx="9835515" cy="26015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lvl="0" indent="0" eaLnBrk="1" hangingPunct="1">
              <a:lnSpc>
                <a:spcPct val="17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Polish(</a:t>
            </a:r>
            <a:r>
              <a:rPr lang="zh-C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改进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your writing according to the checklist.</a:t>
            </a:r>
            <a:endParaRPr lang="en-US" altLang="zh-C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0" indent="0" eaLnBrk="1" hangingPunct="1">
              <a:lnSpc>
                <a:spcPct val="170000"/>
              </a:lnSpc>
              <a:spcBef>
                <a:spcPct val="0"/>
              </a:spcBef>
              <a:buNone/>
            </a:pPr>
            <a:endParaRPr lang="en-US" altLang="zh-C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0" indent="0" eaLnBrk="1" hangingPunct="1">
              <a:lnSpc>
                <a:spcPct val="17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Share your role model with classmates after class.</a:t>
            </a:r>
            <a:endParaRPr lang="en-US" altLang="zh-CN" sz="32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21285"/>
            <a:ext cx="423862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chemeClr val="bg1"/>
                </a:solidFill>
              </a:rPr>
              <a:t>Role</a:t>
            </a:r>
            <a:r>
              <a:rPr sz="4400" spc="-70" dirty="0">
                <a:solidFill>
                  <a:schemeClr val="bg1"/>
                </a:solidFill>
              </a:rPr>
              <a:t> </a:t>
            </a:r>
            <a:r>
              <a:rPr sz="4400" spc="-5" dirty="0">
                <a:solidFill>
                  <a:schemeClr val="bg1"/>
                </a:solidFill>
              </a:rPr>
              <a:t>Models</a:t>
            </a:r>
            <a:endParaRPr sz="4400" spc="-5" dirty="0">
              <a:solidFill>
                <a:schemeClr val="bg1"/>
              </a:solidFill>
            </a:endParaRPr>
          </a:p>
        </p:txBody>
      </p:sp>
      <p:pic>
        <p:nvPicPr>
          <p:cNvPr id="9" name="图片 8" descr="image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2578735" cy="3771900"/>
          </a:xfrm>
          <a:prstGeom prst="rect">
            <a:avLst/>
          </a:prstGeom>
        </p:spPr>
      </p:pic>
      <p:pic>
        <p:nvPicPr>
          <p:cNvPr id="10" name="图片 9" descr="image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215" y="3086100"/>
            <a:ext cx="2879090" cy="3771900"/>
          </a:xfrm>
          <a:prstGeom prst="rect">
            <a:avLst/>
          </a:prstGeom>
        </p:spPr>
      </p:pic>
      <p:pic>
        <p:nvPicPr>
          <p:cNvPr id="11" name="图片 10" descr="image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1025" y="914400"/>
            <a:ext cx="2783205" cy="3409950"/>
          </a:xfrm>
          <a:prstGeom prst="rect">
            <a:avLst/>
          </a:prstGeom>
        </p:spPr>
      </p:pic>
      <p:pic>
        <p:nvPicPr>
          <p:cNvPr id="12" name="图片 11" descr="image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8305" y="914400"/>
            <a:ext cx="2893695" cy="3890010"/>
          </a:xfrm>
          <a:prstGeom prst="rect">
            <a:avLst/>
          </a:prstGeom>
        </p:spPr>
      </p:pic>
      <p:pic>
        <p:nvPicPr>
          <p:cNvPr id="13" name="图片 12" descr="image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2620" y="3291840"/>
            <a:ext cx="3250565" cy="356616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875" y="11239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chemeClr val="bg1"/>
                </a:solidFill>
              </a:rPr>
              <a:t>R</a:t>
            </a:r>
            <a:r>
              <a:rPr lang="en-US" sz="4400" spc="-5" dirty="0">
                <a:solidFill>
                  <a:schemeClr val="bg1"/>
                </a:solidFill>
              </a:rPr>
              <a:t>ead for information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sp>
        <p:nvSpPr>
          <p:cNvPr id="3" name="燕尾形箭头 2"/>
          <p:cNvSpPr/>
          <p:nvPr/>
        </p:nvSpPr>
        <p:spPr>
          <a:xfrm>
            <a:off x="0" y="726440"/>
            <a:ext cx="6976110" cy="1135380"/>
          </a:xfrm>
          <a:prstGeom prst="notched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en-US" sz="2800" b="1" dirty="0">
                <a:latin typeface="Comic Sans MS" panose="030F0702030302020204" pitchFamily="66" charset="0"/>
              </a:rPr>
              <a:t>Passage1&amp; Passage2&amp; Passage3</a:t>
            </a:r>
            <a:endParaRPr kumimoji="1" lang="en-US" sz="2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95885" y="1905000"/>
          <a:ext cx="11978005" cy="4649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940"/>
                <a:gridCol w="1885315"/>
                <a:gridCol w="2188210"/>
                <a:gridCol w="6479540"/>
              </a:tblGrid>
              <a:tr h="5689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000"/>
                        <a:t> Figure (</a:t>
                      </a:r>
                      <a:r>
                        <a:rPr lang="zh-CN" altLang="en-US" sz="2000"/>
                        <a:t>人物）</a:t>
                      </a:r>
                      <a:endParaRPr lang="zh-CN" altLang="en-US" sz="20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000"/>
                        <a:t> Identity</a:t>
                      </a:r>
                      <a:r>
                        <a:rPr lang="zh-CN" altLang="en-US" sz="2000"/>
                        <a:t>（身份）</a:t>
                      </a:r>
                      <a:endParaRPr lang="zh-CN" altLang="en-US" sz="20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000"/>
                        <a:t>Deeds</a:t>
                      </a:r>
                      <a:r>
                        <a:rPr lang="zh-CN" altLang="en-US" sz="2000"/>
                        <a:t>（事迹）</a:t>
                      </a:r>
                      <a:endParaRPr lang="zh-CN" altLang="en-US" sz="2000"/>
                    </a:p>
                  </a:txBody>
                  <a:tcPr/>
                </a:tc>
              </a:tr>
              <a:tr h="138557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000"/>
                    </a:p>
                    <a:p>
                      <a:pPr algn="ctr">
                        <a:buNone/>
                      </a:pPr>
                      <a:r>
                        <a:rPr lang="en-US" altLang="zh-CN" sz="2000"/>
                        <a:t>Passage 1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 algn="ctr">
                        <a:buNone/>
                      </a:pPr>
                      <a:endParaRPr lang="en-US" alt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/>
                    </a:p>
                  </a:txBody>
                  <a:tcPr/>
                </a:tc>
              </a:tr>
              <a:tr h="1290955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000"/>
                    </a:p>
                    <a:p>
                      <a:pPr algn="ctr">
                        <a:buNone/>
                      </a:pPr>
                      <a:r>
                        <a:rPr lang="en-US" altLang="zh-CN" sz="2000"/>
                        <a:t>Passage 2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000"/>
                    </a:p>
                    <a:p>
                      <a:pPr algn="ctr">
                        <a:buNone/>
                      </a:pP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en-US" alt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/>
                    </a:p>
                  </a:txBody>
                  <a:tcPr/>
                </a:tc>
              </a:tr>
              <a:tr h="1403985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000"/>
                    </a:p>
                    <a:p>
                      <a:pPr algn="ctr">
                        <a:buNone/>
                      </a:pPr>
                      <a:r>
                        <a:rPr lang="en-US" altLang="zh-CN" sz="2000"/>
                        <a:t>Passage 3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  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5613400" y="2949575"/>
            <a:ext cx="59861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buNone/>
            </a:pPr>
            <a:r>
              <a:rPr lang="en-US" altLang="zh-CN" sz="2400">
                <a:sym typeface="+mn-ea"/>
              </a:rPr>
              <a:t>2. </a:t>
            </a:r>
            <a:r>
              <a:rPr lang="en-US" altLang="zh-CN" sz="2400">
                <a:solidFill>
                  <a:srgbClr val="FF0000"/>
                </a:solidFill>
                <a:sym typeface="+mn-ea"/>
              </a:rPr>
              <a:t>solve the problem of hunger</a:t>
            </a:r>
            <a:r>
              <a:rPr lang="en-US" altLang="zh-CN" sz="2400">
                <a:sym typeface="+mn-ea"/>
              </a:rPr>
              <a:t> for people around the world</a:t>
            </a:r>
            <a:endParaRPr lang="en-US" altLang="zh-CN" sz="2400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57325" y="4263390"/>
            <a:ext cx="19913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ym typeface="+mn-ea"/>
              </a:rPr>
              <a:t>Irene Astbury</a:t>
            </a:r>
            <a:endParaRPr lang="en-US" altLang="zh-CN" sz="2400"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56635" y="4079875"/>
            <a:ext cx="20574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ym typeface="+mn-ea"/>
              </a:rPr>
              <a:t>a 90-year-old woman</a:t>
            </a:r>
            <a:endParaRPr lang="en-US" altLang="zh-CN" sz="2400"/>
          </a:p>
          <a:p>
            <a:endParaRPr lang="en-US" altLang="zh-CN" sz="2400"/>
          </a:p>
        </p:txBody>
      </p:sp>
      <p:sp>
        <p:nvSpPr>
          <p:cNvPr id="11" name="文本框 10"/>
          <p:cNvSpPr txBox="1"/>
          <p:nvPr/>
        </p:nvSpPr>
        <p:spPr>
          <a:xfrm>
            <a:off x="5755005" y="3895090"/>
            <a:ext cx="60934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buNone/>
            </a:pPr>
            <a:r>
              <a:rPr lang="en-US" altLang="zh-CN" sz="2400">
                <a:sym typeface="+mn-ea"/>
              </a:rPr>
              <a:t>1. </a:t>
            </a:r>
            <a:r>
              <a:rPr lang="en-US" altLang="zh-CN" sz="2400">
                <a:solidFill>
                  <a:srgbClr val="FF0000"/>
                </a:solidFill>
                <a:sym typeface="+mn-ea"/>
              </a:rPr>
              <a:t>devote</a:t>
            </a:r>
            <a:r>
              <a:rPr lang="en-US" altLang="zh-CN" sz="2400">
                <a:sym typeface="+mn-ea"/>
              </a:rPr>
              <a:t> herself </a:t>
            </a:r>
            <a:r>
              <a:rPr lang="en-US" altLang="zh-CN" sz="2400">
                <a:solidFill>
                  <a:srgbClr val="FF0000"/>
                </a:solidFill>
                <a:sym typeface="+mn-ea"/>
              </a:rPr>
              <a:t>to</a:t>
            </a:r>
            <a:r>
              <a:rPr lang="en-US" altLang="zh-CN" sz="2400">
                <a:sym typeface="+mn-ea"/>
              </a:rPr>
              <a:t> a common job during her lifetime</a:t>
            </a:r>
            <a:endParaRPr lang="en-US" altLang="zh-CN" sz="2400"/>
          </a:p>
          <a:p>
            <a:pPr>
              <a:buNone/>
            </a:pPr>
            <a:r>
              <a:rPr lang="en-US" altLang="zh-CN" sz="2400">
                <a:sym typeface="+mn-ea"/>
              </a:rPr>
              <a:t>2. </a:t>
            </a:r>
            <a:r>
              <a:rPr lang="en-US" altLang="zh-CN" sz="2400">
                <a:solidFill>
                  <a:srgbClr val="FF0000"/>
                </a:solidFill>
                <a:sym typeface="+mn-ea"/>
              </a:rPr>
              <a:t>show</a:t>
            </a:r>
            <a:r>
              <a:rPr lang="en-US" altLang="zh-CN" sz="2400">
                <a:sym typeface="+mn-ea"/>
              </a:rPr>
              <a:t> passion and love </a:t>
            </a:r>
            <a:r>
              <a:rPr lang="en-US" altLang="zh-CN" sz="2400">
                <a:solidFill>
                  <a:srgbClr val="FF0000"/>
                </a:solidFill>
                <a:sym typeface="+mn-ea"/>
              </a:rPr>
              <a:t>for</a:t>
            </a:r>
            <a:r>
              <a:rPr lang="en-US" altLang="zh-CN" sz="2400">
                <a:sym typeface="+mn-ea"/>
              </a:rPr>
              <a:t> life</a:t>
            </a:r>
            <a:endParaRPr lang="en-US" altLang="zh-CN" sz="2400"/>
          </a:p>
        </p:txBody>
      </p:sp>
      <p:sp>
        <p:nvSpPr>
          <p:cNvPr id="12" name="文本框 11"/>
          <p:cNvSpPr txBox="1"/>
          <p:nvPr/>
        </p:nvSpPr>
        <p:spPr>
          <a:xfrm>
            <a:off x="1436370" y="5479415"/>
            <a:ext cx="22167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ym typeface="+mn-ea"/>
              </a:rPr>
              <a:t> </a:t>
            </a:r>
            <a:r>
              <a:rPr lang="en-US" altLang="zh-CN" sz="2400">
                <a:sym typeface="+mn-ea"/>
              </a:rPr>
              <a:t>Victoria Arlen</a:t>
            </a:r>
            <a:endParaRPr lang="en-US" altLang="zh-CN"/>
          </a:p>
          <a:p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470275" y="5415280"/>
            <a:ext cx="21431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ym typeface="+mn-ea"/>
              </a:rPr>
              <a:t>a disabled swimmer</a:t>
            </a:r>
            <a:endParaRPr lang="en-US" altLang="zh-CN" sz="2400"/>
          </a:p>
          <a:p>
            <a:endParaRPr lang="en-US" altLang="zh-CN" sz="2400"/>
          </a:p>
        </p:txBody>
      </p:sp>
      <p:sp>
        <p:nvSpPr>
          <p:cNvPr id="14" name="文本框 13"/>
          <p:cNvSpPr txBox="1"/>
          <p:nvPr/>
        </p:nvSpPr>
        <p:spPr>
          <a:xfrm>
            <a:off x="5709920" y="5318125"/>
            <a:ext cx="62217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buNone/>
            </a:pPr>
            <a:r>
              <a:rPr lang="en-US" altLang="zh-CN" sz="2400">
                <a:sym typeface="+mn-ea"/>
              </a:rPr>
              <a:t>1. </a:t>
            </a:r>
            <a:r>
              <a:rPr lang="en-US" altLang="zh-CN" sz="2400">
                <a:solidFill>
                  <a:srgbClr val="FF0000"/>
                </a:solidFill>
                <a:sym typeface="+mn-ea"/>
              </a:rPr>
              <a:t>compete and win several medals</a:t>
            </a:r>
            <a:r>
              <a:rPr lang="en-US" altLang="zh-CN" sz="2400">
                <a:sym typeface="+mn-ea"/>
              </a:rPr>
              <a:t> in  Paralympic Games</a:t>
            </a:r>
            <a:endParaRPr lang="en-US" altLang="zh-CN" sz="240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2400">
                <a:sym typeface="+mn-ea"/>
              </a:rPr>
              <a:t>2. try her best to help people with disability</a:t>
            </a:r>
            <a:endParaRPr lang="en-US" altLang="zh-CN" sz="2400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613400" y="2626360"/>
            <a:ext cx="61137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buNone/>
            </a:pPr>
            <a:r>
              <a:rPr lang="en-US" altLang="zh-CN" sz="2400">
                <a:sym typeface="+mn-ea"/>
              </a:rPr>
              <a:t>1. develop a new type of hybrid rice plant</a:t>
            </a:r>
            <a:endParaRPr lang="en-US" altLang="zh-CN" sz="2400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89075" y="2863215"/>
            <a:ext cx="19812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Yuan Longping</a:t>
            </a:r>
            <a:endParaRPr lang="en-US" altLang="zh-CN" sz="2000"/>
          </a:p>
        </p:txBody>
      </p:sp>
      <p:sp>
        <p:nvSpPr>
          <p:cNvPr id="10" name="文本框 9"/>
          <p:cNvSpPr txBox="1"/>
          <p:nvPr/>
        </p:nvSpPr>
        <p:spPr>
          <a:xfrm>
            <a:off x="3423920" y="2830195"/>
            <a:ext cx="2286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a rice scientist</a:t>
            </a:r>
            <a:endParaRPr lang="en-US" altLang="zh-CN" sz="2400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9" grpId="0"/>
      <p:bldP spid="9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8" grpId="0"/>
      <p:bldP spid="8" grpId="1"/>
      <p:bldP spid="5" grpId="0"/>
      <p:bldP spid="5" grpId="1"/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470" y="12128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chemeClr val="bg1"/>
                </a:solidFill>
              </a:rPr>
              <a:t>R</a:t>
            </a:r>
            <a:r>
              <a:rPr lang="en-US" sz="4400" spc="-5" dirty="0">
                <a:solidFill>
                  <a:schemeClr val="bg1"/>
                </a:solidFill>
              </a:rPr>
              <a:t>ead for information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sp>
        <p:nvSpPr>
          <p:cNvPr id="3" name="燕尾形箭头 2"/>
          <p:cNvSpPr/>
          <p:nvPr/>
        </p:nvSpPr>
        <p:spPr>
          <a:xfrm>
            <a:off x="0" y="607695"/>
            <a:ext cx="6976110" cy="1135380"/>
          </a:xfrm>
          <a:prstGeom prst="notched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en-US" sz="2800" b="1" dirty="0">
                <a:latin typeface="Comic Sans MS" panose="030F0702030302020204" pitchFamily="66" charset="0"/>
              </a:rPr>
              <a:t>Passage1&amp; Passage2&amp; Passage3</a:t>
            </a:r>
            <a:endParaRPr kumimoji="1" lang="en-US" sz="2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07315" y="1582420"/>
          <a:ext cx="11978005" cy="4429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940"/>
                <a:gridCol w="1885315"/>
                <a:gridCol w="2188210"/>
                <a:gridCol w="6479540"/>
              </a:tblGrid>
              <a:tr h="5689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000"/>
                        <a:t> Figure(</a:t>
                      </a:r>
                      <a:r>
                        <a:rPr lang="zh-CN" altLang="en-US" sz="2000"/>
                        <a:t>人物）</a:t>
                      </a:r>
                      <a:endParaRPr lang="zh-CN" altLang="en-US" sz="20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000"/>
                        <a:t> Identity</a:t>
                      </a:r>
                      <a:r>
                        <a:rPr lang="zh-CN" altLang="en-US" sz="2000"/>
                        <a:t>（身份）</a:t>
                      </a:r>
                      <a:endParaRPr lang="zh-CN" altLang="en-US" sz="20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000"/>
                        <a:t>Deeds</a:t>
                      </a:r>
                      <a:r>
                        <a:rPr lang="zh-CN" altLang="en-US" sz="2000"/>
                        <a:t>（事迹）</a:t>
                      </a:r>
                      <a:endParaRPr lang="zh-CN" altLang="en-US" sz="2000"/>
                    </a:p>
                  </a:txBody>
                  <a:tcPr/>
                </a:tc>
              </a:tr>
              <a:tr h="138557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000"/>
                    </a:p>
                    <a:p>
                      <a:pPr algn="ctr">
                        <a:buNone/>
                      </a:pPr>
                      <a:r>
                        <a:rPr lang="en-US" altLang="zh-CN" sz="2000"/>
                        <a:t>Passage 1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en-US" altLang="zh-CN" sz="2000"/>
                        <a:t>Yuan Longping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 algn="ctr">
                        <a:buNone/>
                      </a:pPr>
                      <a:r>
                        <a:rPr lang="en-US" altLang="zh-CN" sz="2400"/>
                        <a:t>a rice scientist</a:t>
                      </a:r>
                      <a:endParaRPr lang="en-US" alt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/>
                        <a:t>1. develop a new type of bybrid rice plant</a:t>
                      </a:r>
                      <a:endParaRPr lang="en-US" altLang="zh-CN" sz="2400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2. </a:t>
                      </a:r>
                      <a:r>
                        <a:rPr lang="en-US" altLang="zh-CN" sz="2400">
                          <a:solidFill>
                            <a:srgbClr val="FF0000"/>
                          </a:solidFill>
                        </a:rPr>
                        <a:t>solve the problem of hunger</a:t>
                      </a:r>
                      <a:r>
                        <a:rPr lang="en-US" altLang="zh-CN" sz="2400"/>
                        <a:t> for people around the world</a:t>
                      </a:r>
                      <a:endParaRPr lang="en-US" altLang="zh-CN" sz="2400"/>
                    </a:p>
                  </a:txBody>
                  <a:tcPr/>
                </a:tc>
              </a:tr>
              <a:tr h="1194435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000"/>
                    </a:p>
                    <a:p>
                      <a:pPr algn="ctr">
                        <a:buNone/>
                      </a:pPr>
                      <a:r>
                        <a:rPr lang="en-US" altLang="zh-CN" sz="2000"/>
                        <a:t>Passage 2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000"/>
                    </a:p>
                    <a:p>
                      <a:pPr algn="ctr">
                        <a:buNone/>
                      </a:pPr>
                      <a:r>
                        <a:rPr lang="en-US" altLang="zh-CN" sz="2000"/>
                        <a:t>Irene Astbury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a 90-year-old woman</a:t>
                      </a:r>
                      <a:endParaRPr lang="en-US" alt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/>
                        <a:t>1. </a:t>
                      </a:r>
                      <a:r>
                        <a:rPr lang="en-US" altLang="zh-CN" sz="2400">
                          <a:solidFill>
                            <a:srgbClr val="FF0000"/>
                          </a:solidFill>
                        </a:rPr>
                        <a:t>devote</a:t>
                      </a:r>
                      <a:r>
                        <a:rPr lang="en-US" altLang="zh-CN" sz="2400"/>
                        <a:t> herself </a:t>
                      </a:r>
                      <a:r>
                        <a:rPr lang="en-US" altLang="zh-CN" sz="2400">
                          <a:solidFill>
                            <a:srgbClr val="FF0000"/>
                          </a:solidFill>
                        </a:rPr>
                        <a:t>to</a:t>
                      </a:r>
                      <a:r>
                        <a:rPr lang="en-US" altLang="zh-CN" sz="2400"/>
                        <a:t> a common job during her lifetime</a:t>
                      </a:r>
                      <a:endParaRPr lang="en-US" altLang="zh-CN" sz="2400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2. show passion and love for life</a:t>
                      </a:r>
                      <a:endParaRPr lang="en-US" altLang="zh-CN" sz="2400"/>
                    </a:p>
                  </a:txBody>
                  <a:tcPr/>
                </a:tc>
              </a:tr>
              <a:tr h="1235075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000"/>
                    </a:p>
                    <a:p>
                      <a:pPr algn="ctr">
                        <a:buNone/>
                      </a:pPr>
                      <a:r>
                        <a:rPr lang="en-US" altLang="zh-CN" sz="2000"/>
                        <a:t>Passage 3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  </a:t>
                      </a:r>
                      <a:r>
                        <a:rPr lang="en-US" altLang="zh-CN" sz="2000"/>
                        <a:t>Victoria Arlen</a:t>
                      </a:r>
                      <a:endParaRPr lang="en-US" altLang="zh-CN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a disabled swimmer</a:t>
                      </a:r>
                      <a:endParaRPr lang="en-US" alt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/>
                        <a:t>1. </a:t>
                      </a:r>
                      <a:r>
                        <a:rPr lang="en-US" altLang="zh-CN" sz="2400">
                          <a:solidFill>
                            <a:srgbClr val="FF0000"/>
                          </a:solidFill>
                        </a:rPr>
                        <a:t>compete and win several medals </a:t>
                      </a:r>
                      <a:r>
                        <a:rPr lang="en-US" altLang="zh-CN" sz="2400">
                          <a:solidFill>
                            <a:schemeClr val="tx2"/>
                          </a:solidFill>
                        </a:rPr>
                        <a:t>in Paralympic Games</a:t>
                      </a:r>
                      <a:endParaRPr lang="en-US" altLang="zh-CN" sz="240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2. try her best to help people with disability</a:t>
                      </a:r>
                      <a:endParaRPr lang="en-US" altLang="zh-CN" sz="2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07315" y="6124575"/>
            <a:ext cx="119780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highlight>
                  <a:srgbClr val="FFFF00"/>
                </a:highlight>
                <a:latin typeface="Comic Sans MS" panose="030F0702030302020204" pitchFamily="66" charset="0"/>
                <a:cs typeface="Comic Sans MS" panose="030F0702030302020204" pitchFamily="66" charset="0"/>
              </a:rPr>
              <a:t>Tip 1(content): Identity, achievements, deeds and qualities should be included.</a:t>
            </a:r>
            <a:endParaRPr lang="en-US" altLang="zh-CN" sz="2400" b="1">
              <a:highlight>
                <a:srgbClr val="FFFF00"/>
              </a:highlight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65405" y="22415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chemeClr val="bg1"/>
                </a:solidFill>
              </a:rPr>
              <a:t>R</a:t>
            </a:r>
            <a:r>
              <a:rPr lang="en-US" sz="4400" spc="-5" dirty="0">
                <a:solidFill>
                  <a:schemeClr val="bg1"/>
                </a:solidFill>
              </a:rPr>
              <a:t>ead for language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0690" y="1136650"/>
            <a:ext cx="9656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eg: I work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because I have to,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because I want to.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3690" y="1978660"/>
            <a:ext cx="1156398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Yuan Longping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spent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all his life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and development of better rice plants.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13690" y="3263900"/>
            <a:ext cx="115639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Yuan Longping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devoted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all his life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......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3690" y="4302760"/>
            <a:ext cx="11013440" cy="12915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He solved the problem of hunger for people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in China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also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in many other countries.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左弧形箭头 11"/>
          <p:cNvSpPr/>
          <p:nvPr/>
        </p:nvSpPr>
        <p:spPr>
          <a:xfrm>
            <a:off x="206375" y="2306320"/>
            <a:ext cx="233680" cy="122618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0" grpId="0"/>
      <p:bldP spid="10" grpId="1"/>
      <p:bldP spid="12" grpId="0" bldLvl="0" animBg="1"/>
      <p:bldP spid="12" grpId="1" animBg="1"/>
      <p:bldP spid="11" grpId="0"/>
      <p:bldP spid="11" grpId="1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65405" y="22415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chemeClr val="bg1"/>
                </a:solidFill>
              </a:rPr>
              <a:t>R</a:t>
            </a:r>
            <a:r>
              <a:rPr lang="en-US" sz="4400" spc="-5" dirty="0">
                <a:solidFill>
                  <a:schemeClr val="bg1"/>
                </a:solidFill>
              </a:rPr>
              <a:t>ead for language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4010" y="3585210"/>
            <a:ext cx="1090358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Doctors said she would be in a wheelchair for the rest of her life, but she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 let this get her down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4170" y="4892040"/>
            <a:ext cx="1176972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“Face it; Hug it; Beat it; Overcome it.” This saying helps her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fight against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illness.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5300" y="1151890"/>
            <a:ext cx="106686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 90-year-old has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awarded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“Women of The Year”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being Britain’s oldest full-time employee.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4170" y="2475865"/>
            <a:ext cx="114636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Her years of hard work have finally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acknowledged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after....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7" grpId="0"/>
      <p:bldP spid="7" grpId="1"/>
      <p:bldP spid="8" grpId="0"/>
      <p:bldP spid="8" grpId="1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97790" y="11239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chemeClr val="bg1"/>
                </a:solidFill>
              </a:rPr>
              <a:t>R</a:t>
            </a:r>
            <a:r>
              <a:rPr lang="en-US" sz="4400" spc="-5" dirty="0">
                <a:solidFill>
                  <a:schemeClr val="bg1"/>
                </a:solidFill>
              </a:rPr>
              <a:t>ead for language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sp>
        <p:nvSpPr>
          <p:cNvPr id="3" name="燕尾形箭头 2"/>
          <p:cNvSpPr/>
          <p:nvPr/>
        </p:nvSpPr>
        <p:spPr>
          <a:xfrm>
            <a:off x="0" y="726440"/>
            <a:ext cx="6976110" cy="1135380"/>
          </a:xfrm>
          <a:prstGeom prst="notched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en-US" sz="2800" b="1" dirty="0">
                <a:latin typeface="Comic Sans MS" panose="030F0702030302020204" pitchFamily="66" charset="0"/>
              </a:rPr>
              <a:t>Passage1&amp; Passage2&amp; Passage3</a:t>
            </a:r>
            <a:endParaRPr kumimoji="1" lang="en-US" sz="2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1828800" y="2857500"/>
          <a:ext cx="8533765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565"/>
                <a:gridCol w="426656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ln w="12700" cmpd="sng">
                          <a:solidFill>
                            <a:schemeClr val="tx1"/>
                          </a:solidFill>
                          <a:prstDash val="solid"/>
                          <a:bevel/>
                        </a:ln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ln w="12700" cmpd="sng">
                          <a:solidFill>
                            <a:schemeClr val="tx1"/>
                          </a:solidFill>
                          <a:prstDash val="solid"/>
                          <a:bevel/>
                        </a:ln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ln w="12700" cmpd="sng">
                          <a:solidFill>
                            <a:schemeClr val="tx1"/>
                          </a:solidFill>
                          <a:prstDash val="solid"/>
                          <a:bevel/>
                        </a:ln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ln w="12700" cmpd="sng">
                          <a:solidFill>
                            <a:schemeClr val="tx1"/>
                          </a:solidFill>
                          <a:prstDash val="solid"/>
                          <a:bevel/>
                        </a:ln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ln w="12700" cmpd="sng">
                          <a:solidFill>
                            <a:schemeClr val="tx1"/>
                          </a:solidFill>
                          <a:prstDash val="solid"/>
                          <a:bevel/>
                        </a:ln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ln w="12700" cmpd="sng">
                          <a:solidFill>
                            <a:schemeClr val="tx1"/>
                          </a:solidFill>
                          <a:prstDash val="solid"/>
                          <a:bevel/>
                        </a:ln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3"/>
            </p:custDataLst>
          </p:nvPr>
        </p:nvGraphicFramePr>
        <p:xfrm>
          <a:off x="441960" y="1616710"/>
          <a:ext cx="11167745" cy="413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5"/>
                <a:gridCol w="8784590"/>
              </a:tblGrid>
              <a:tr h="6883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/>
                        <a:t>Function</a:t>
                      </a:r>
                      <a:endParaRPr lang="en-US" altLang="zh-CN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/>
                        <a:t>Expression</a:t>
                      </a:r>
                      <a:endParaRPr lang="en-US" altLang="zh-CN" sz="2800"/>
                    </a:p>
                  </a:txBody>
                  <a:tcPr/>
                </a:tc>
              </a:tr>
              <a:tr h="1808480"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 Describing  </a:t>
                      </a:r>
                      <a:r>
                        <a:rPr lang="en-US" altLang="zh-CN" sz="2400" u="sng"/>
                        <a:t>achievements</a:t>
                      </a:r>
                      <a:endParaRPr lang="en-US" altLang="zh-CN" sz="2400" u="sng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He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is considered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...</a:t>
                      </a:r>
                      <a:endParaRPr lang="en-US" altLang="zh-CN" sz="280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He solved ... for people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not only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in China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but also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in ...</a:t>
                      </a:r>
                      <a:endParaRPr lang="en-US" altLang="zh-C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 years of ...have finally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acknowledged(</a:t>
                      </a:r>
                      <a:r>
                        <a:rPr lang="zh-CN" altLang="en-US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认可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after...</a:t>
                      </a:r>
                      <a:endParaRPr lang="en-US" altLang="zh-C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42110">
                <a:tc>
                  <a:txBody>
                    <a:bodyPr/>
                    <a:p>
                      <a:pPr>
                        <a:buNone/>
                      </a:pPr>
                      <a:endParaRPr lang="en-US" altLang="zh-CN" sz="2400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  Showing </a:t>
                      </a:r>
                      <a:endParaRPr lang="en-US" altLang="zh-CN" sz="2400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   </a:t>
                      </a:r>
                      <a:r>
                        <a:rPr lang="en-US" altLang="zh-CN" sz="2400" u="sng"/>
                        <a:t>qualities</a:t>
                      </a:r>
                      <a:endParaRPr lang="en-US" altLang="zh-CN" sz="2400" u="sng"/>
                    </a:p>
                  </a:txBody>
                  <a:tcPr/>
                </a:tc>
                <a:tc>
                  <a:txBody>
                    <a:bodyPr/>
                    <a:p>
                      <a:pPr indent="0" fontAlgn="auto">
                        <a:lnSpc>
                          <a:spcPts val="2860"/>
                        </a:lnSpc>
                        <a:buNone/>
                      </a:pPr>
                      <a:r>
                        <a:rPr lang="en-US" altLang="zh-CN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I work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not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because I have to,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but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because I want to.</a:t>
                      </a:r>
                      <a:endParaRPr lang="en-US" altLang="zh-CN" sz="280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indent="0" fontAlgn="auto">
                        <a:lnSpc>
                          <a:spcPts val="2860"/>
                        </a:lnSpc>
                        <a:buNone/>
                      </a:pP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Yuan Longping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spent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...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on 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....</a:t>
                      </a:r>
                      <a:endParaRPr lang="en-US" altLang="zh-CN" sz="280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indent="0" fontAlgn="auto">
                        <a:lnSpc>
                          <a:spcPts val="2860"/>
                        </a:lnSpc>
                        <a:buNone/>
                      </a:pP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Doctors said ......, but she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didn’t let this get her down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.</a:t>
                      </a:r>
                      <a:endParaRPr lang="en-US" altLang="zh-C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fontAlgn="auto">
                        <a:lnSpc>
                          <a:spcPts val="2860"/>
                        </a:lnSpc>
                        <a:buNone/>
                      </a:pP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“Face it; Hug it;....” This ... helps her 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fight against</a:t>
                      </a:r>
                      <a:r>
                        <a:rPr lang="en-US" altLang="zh-C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illness.</a:t>
                      </a:r>
                      <a:endParaRPr lang="en-US" altLang="zh-C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endParaRPr lang="en-US" altLang="zh-CN" sz="280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904240" y="5943600"/>
            <a:ext cx="11395075" cy="9944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400" b="1">
                <a:highlight>
                  <a:srgbClr val="FFFF00"/>
                </a:highlight>
                <a:latin typeface="Comic Sans MS" panose="030F0702030302020204" pitchFamily="66" charset="0"/>
                <a:cs typeface="Comic Sans MS" panose="030F0702030302020204" pitchFamily="66" charset="0"/>
              </a:rPr>
              <a:t>Tip 2(language): Beautiful phrases and sentence patterns should </a:t>
            </a:r>
            <a:endParaRPr lang="en-US" altLang="zh-CN" sz="2400" b="1">
              <a:highlight>
                <a:srgbClr val="FFFF00"/>
              </a:highlight>
              <a:latin typeface="Comic Sans MS" panose="030F0702030302020204" pitchFamily="66" charset="0"/>
              <a:cs typeface="Comic Sans MS" panose="030F0702030302020204" pitchFamily="66" charset="0"/>
            </a:endParaRPr>
          </a:p>
          <a:p>
            <a:r>
              <a:rPr lang="en-US" altLang="zh-CN" sz="2400" b="1">
                <a:highlight>
                  <a:srgbClr val="FFFF00"/>
                </a:highlight>
                <a:latin typeface="Comic Sans MS" panose="030F0702030302020204" pitchFamily="66" charset="0"/>
                <a:cs typeface="Comic Sans MS" panose="030F0702030302020204" pitchFamily="66" charset="0"/>
              </a:rPr>
              <a:t>                          be used as much as possible.</a:t>
            </a:r>
            <a:endParaRPr lang="en-US" altLang="zh-CN" sz="2400" b="1">
              <a:highlight>
                <a:srgbClr val="FFFF00"/>
              </a:highlight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635" y="3619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chemeClr val="bg1"/>
                </a:solidFill>
              </a:rPr>
              <a:t>R</a:t>
            </a:r>
            <a:r>
              <a:rPr lang="en-US" sz="4400" spc="-5" dirty="0">
                <a:solidFill>
                  <a:schemeClr val="bg1"/>
                </a:solidFill>
              </a:rPr>
              <a:t>ead for structure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sp>
        <p:nvSpPr>
          <p:cNvPr id="3" name="燕尾形箭头 2"/>
          <p:cNvSpPr/>
          <p:nvPr/>
        </p:nvSpPr>
        <p:spPr>
          <a:xfrm>
            <a:off x="0" y="726440"/>
            <a:ext cx="6976110" cy="1135380"/>
          </a:xfrm>
          <a:prstGeom prst="notched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en-US" sz="2800" b="1" dirty="0">
                <a:latin typeface="Comic Sans MS" panose="030F0702030302020204" pitchFamily="66" charset="0"/>
              </a:rPr>
              <a:t>Passage1&amp; Passage2&amp; Passage3</a:t>
            </a:r>
            <a:endParaRPr kumimoji="1" 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85720" y="1948180"/>
            <a:ext cx="26054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en-US" altLang="zh-CN" sz="32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70700" y="1948180"/>
            <a:ext cx="26054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en-US" altLang="zh-CN" sz="32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52345" y="2830830"/>
            <a:ext cx="2723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52345" y="4036695"/>
            <a:ext cx="2723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Main body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52345" y="5304790"/>
            <a:ext cx="2723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66840" y="2801620"/>
            <a:ext cx="33045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impressive deeds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466840" y="4036695"/>
            <a:ext cx="47999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comment(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评价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)/ influence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466840" y="5315585"/>
            <a:ext cx="38957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general information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箭头连接符 13"/>
          <p:cNvCxnSpPr>
            <a:endCxn id="13" idx="1"/>
          </p:cNvCxnSpPr>
          <p:nvPr/>
        </p:nvCxnSpPr>
        <p:spPr>
          <a:xfrm>
            <a:off x="4428490" y="3164840"/>
            <a:ext cx="2038350" cy="24428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4208780" y="3240405"/>
            <a:ext cx="2222500" cy="114046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4244340" y="4507865"/>
            <a:ext cx="2222500" cy="114046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736090" y="6050280"/>
            <a:ext cx="88785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highlight>
                  <a:srgbClr val="FFFF00"/>
                </a:highlight>
                <a:latin typeface="Comic Sans MS" panose="030F0702030302020204" pitchFamily="66" charset="0"/>
                <a:cs typeface="Comic Sans MS" panose="030F0702030302020204" pitchFamily="66" charset="0"/>
              </a:rPr>
              <a:t>Tip 3(structure): The structure should be clear.</a:t>
            </a:r>
            <a:endParaRPr lang="en-US" altLang="zh-CN" sz="2800" b="1">
              <a:highlight>
                <a:srgbClr val="FFFF00"/>
              </a:highlight>
              <a:latin typeface="Comic Sans MS" panose="030F0702030302020204" pitchFamily="66" charset="0"/>
              <a:cs typeface="Comic Sans MS" panose="030F0702030302020204" pitchFamily="66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7" grpId="0"/>
      <p:bldP spid="7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/>
          <p:nvPr/>
        </p:nvGrpSpPr>
        <p:grpSpPr>
          <a:xfrm>
            <a:off x="-635" y="635"/>
            <a:ext cx="12192635" cy="913765"/>
            <a:chOff x="1776" y="0"/>
            <a:chExt cx="3072" cy="384"/>
          </a:xfrm>
        </p:grpSpPr>
        <p:pic>
          <p:nvPicPr>
            <p:cNvPr id="1028" name="Picture 9" descr="10photo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76" y="0"/>
              <a:ext cx="3072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33" name="Line 11"/>
            <p:cNvSpPr>
              <a:spLocks noChangeShapeType="1"/>
            </p:cNvSpPr>
            <p:nvPr/>
          </p:nvSpPr>
          <p:spPr bwMode="auto">
            <a:xfrm>
              <a:off x="4848" y="0"/>
              <a:ext cx="0" cy="38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26695" y="112395"/>
            <a:ext cx="551878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chemeClr val="bg1"/>
                </a:solidFill>
              </a:rPr>
              <a:t>R</a:t>
            </a:r>
            <a:r>
              <a:rPr lang="en-US" sz="4400" spc="-5" dirty="0">
                <a:solidFill>
                  <a:schemeClr val="bg1"/>
                </a:solidFill>
              </a:rPr>
              <a:t>ead for writing</a:t>
            </a:r>
            <a:endParaRPr lang="en-US" sz="4400" spc="-5" dirty="0">
              <a:solidFill>
                <a:schemeClr val="bg1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19075" y="1045210"/>
            <a:ext cx="1079563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我校正在组织</a:t>
            </a:r>
            <a:r>
              <a:rPr 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“My Role Model</a:t>
            </a:r>
            <a:r>
              <a:rPr 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”为话题的作文比赛</a:t>
            </a:r>
            <a:r>
              <a:rPr 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, </a:t>
            </a:r>
            <a:r>
              <a:rPr 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请写一篇短文参赛。</a:t>
            </a:r>
            <a:r>
              <a:rPr 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1. </a:t>
            </a:r>
            <a:r>
              <a:rPr 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介绍榜样人物（基本信息、事迹、贡献、品格等）</a:t>
            </a:r>
            <a:r>
              <a:rPr 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2. </a:t>
            </a:r>
            <a:r>
              <a:rPr 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榜样人物对你的影响</a:t>
            </a:r>
            <a:r>
              <a:rPr 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3. </a:t>
            </a:r>
            <a:r>
              <a:rPr 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词数</a:t>
            </a:r>
            <a:r>
              <a:rPr 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100</a:t>
            </a:r>
            <a:r>
              <a:rPr 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词左右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682624" y="2613660"/>
          <a:ext cx="10001250" cy="3733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4780"/>
                <a:gridCol w="2449195"/>
                <a:gridCol w="6137275"/>
              </a:tblGrid>
              <a:tr h="570865">
                <a:tc>
                  <a:txBody>
                    <a:bodyPr/>
                    <a:p>
                      <a:pPr marL="170180"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2400" spc="-5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Structure</a:t>
                      </a:r>
                      <a:endParaRPr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400" spc="-5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Content</a:t>
                      </a:r>
                      <a:endParaRPr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77800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2800" spc="-5" dirty="0">
                          <a:latin typeface="Arial" panose="020B0604020202020204"/>
                          <a:cs typeface="Arial" panose="020B0604020202020204"/>
                        </a:rPr>
                        <a:t>Language</a:t>
                      </a:r>
                      <a:endParaRPr sz="28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</a:tr>
              <a:tr h="988695">
                <a:tc>
                  <a:txBody>
                    <a:bodyPr/>
                    <a:p>
                      <a:pPr marL="435610" algn="l">
                        <a:lnSpc>
                          <a:spcPct val="100000"/>
                        </a:lnSpc>
                        <a:spcBef>
                          <a:spcPts val="2330"/>
                        </a:spcBef>
                      </a:pPr>
                      <a:r>
                        <a:rPr sz="2400" spc="-5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Part.1</a:t>
                      </a:r>
                      <a:endParaRPr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95910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427355" marR="419735" indent="24511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2400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general  in</a:t>
                      </a:r>
                      <a:r>
                        <a:rPr sz="2400" spc="-5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f</a:t>
                      </a:r>
                      <a:r>
                        <a:rPr sz="2400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orma</a:t>
                      </a:r>
                      <a:r>
                        <a:rPr sz="2400" spc="-5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t</a:t>
                      </a:r>
                      <a:r>
                        <a:rPr sz="2400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ion</a:t>
                      </a:r>
                      <a:endParaRPr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68580" marR="118110" indent="8445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lang="en-US" sz="2400">
                          <a:latin typeface="Arial" panose="020B0604020202020204"/>
                          <a:cs typeface="Arial" panose="020B0604020202020204"/>
                        </a:rPr>
                        <a:t>be considered/acknowledged/awarded...</a:t>
                      </a:r>
                      <a:endParaRPr lang="en-US"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</a:tr>
              <a:tr h="982345">
                <a:tc>
                  <a:txBody>
                    <a:bodyPr/>
                    <a:p>
                      <a:pPr marL="393065" algn="l">
                        <a:lnSpc>
                          <a:spcPct val="100000"/>
                        </a:lnSpc>
                        <a:spcBef>
                          <a:spcPts val="1625"/>
                        </a:spcBef>
                      </a:pPr>
                      <a:r>
                        <a:rPr sz="2400" spc="-5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Part.</a:t>
                      </a:r>
                      <a:r>
                        <a:rPr sz="2400" spc="-20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400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2</a:t>
                      </a:r>
                      <a:endParaRPr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06375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765175" marR="445135" indent="-313055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impressive  deeds</a:t>
                      </a:r>
                      <a:endParaRPr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68580" marR="9518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n-US" sz="2400">
                          <a:latin typeface="Arial" panose="020B0604020202020204"/>
                          <a:cs typeface="Arial" panose="020B0604020202020204"/>
                        </a:rPr>
                        <a:t>He devoted...to.../He spent...on...</a:t>
                      </a:r>
                      <a:endParaRPr lang="en-US" sz="2400">
                        <a:latin typeface="Arial" panose="020B0604020202020204"/>
                        <a:cs typeface="Arial" panose="020B0604020202020204"/>
                      </a:endParaRPr>
                    </a:p>
                    <a:p>
                      <a:pPr marL="68580" marR="9518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n-US" sz="2400">
                          <a:latin typeface="Arial" panose="020B0604020202020204"/>
                          <a:cs typeface="Arial" panose="020B0604020202020204"/>
                        </a:rPr>
                        <a:t>He ...not only...but also...</a:t>
                      </a:r>
                      <a:endParaRPr lang="en-US" sz="2400">
                        <a:latin typeface="Arial" panose="020B0604020202020204"/>
                        <a:cs typeface="Arial" panose="020B0604020202020204"/>
                      </a:endParaRPr>
                    </a:p>
                    <a:p>
                      <a:pPr marL="68580" marR="9518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n-US" sz="2400">
                          <a:latin typeface="Arial" panose="020B0604020202020204"/>
                          <a:cs typeface="Arial" panose="020B0604020202020204"/>
                        </a:rPr>
                        <a:t>I work not...but...</a:t>
                      </a:r>
                      <a:endParaRPr lang="en-US"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</a:tr>
              <a:tr h="855979">
                <a:tc>
                  <a:txBody>
                    <a:bodyPr/>
                    <a:p>
                      <a:pPr marL="393065" algn="l">
                        <a:lnSpc>
                          <a:spcPct val="100000"/>
                        </a:lnSpc>
                        <a:spcBef>
                          <a:spcPts val="1810"/>
                        </a:spcBef>
                      </a:pPr>
                      <a:r>
                        <a:rPr sz="2400" spc="-5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Part.</a:t>
                      </a:r>
                      <a:r>
                        <a:rPr sz="2400" spc="-20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400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3</a:t>
                      </a:r>
                      <a:endParaRPr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9870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1810"/>
                        </a:spcBef>
                      </a:pPr>
                      <a:r>
                        <a:rPr lang="en-US" sz="2400" spc="-5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comment</a:t>
                      </a:r>
                      <a:endParaRPr lang="en-US" sz="2400" spc="-5" dirty="0">
                        <a:solidFill>
                          <a:srgbClr val="070912"/>
                        </a:solidFill>
                        <a:latin typeface="Arial" panose="020B0604020202020204"/>
                        <a:cs typeface="Arial" panose="020B06040202020202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810"/>
                        </a:spcBef>
                      </a:pPr>
                      <a:r>
                        <a:rPr sz="2400" spc="-5" dirty="0">
                          <a:solidFill>
                            <a:srgbClr val="070912"/>
                          </a:solidFill>
                          <a:latin typeface="Arial" panose="020B0604020202020204"/>
                          <a:cs typeface="Arial" panose="020B0604020202020204"/>
                        </a:rPr>
                        <a:t>influence</a:t>
                      </a:r>
                      <a:endParaRPr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9870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68580">
                        <a:lnSpc>
                          <a:spcPct val="100000"/>
                        </a:lnSpc>
                        <a:spcBef>
                          <a:spcPts val="1810"/>
                        </a:spcBef>
                      </a:pPr>
                      <a:r>
                        <a:rPr lang="en-US" sz="2400">
                          <a:latin typeface="Arial" panose="020B0604020202020204"/>
                          <a:cs typeface="Arial" panose="020B0604020202020204"/>
                        </a:rPr>
                        <a:t>learn from.../ encourage...to...</a:t>
                      </a:r>
                      <a:endParaRPr lang="en-US" sz="2400">
                        <a:latin typeface="Arial" panose="020B0604020202020204"/>
                        <a:cs typeface="Arial" panose="020B0604020202020204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810"/>
                        </a:spcBef>
                      </a:pPr>
                      <a:r>
                        <a:rPr lang="en-US" sz="2400">
                          <a:latin typeface="Arial" panose="020B0604020202020204"/>
                          <a:cs typeface="Arial" panose="020B0604020202020204"/>
                        </a:rPr>
                        <a:t>be inspired(</a:t>
                      </a:r>
                      <a:r>
                        <a:rPr lang="zh-CN" altLang="en-US" sz="2400">
                          <a:latin typeface="Arial" panose="020B0604020202020204"/>
                          <a:cs typeface="Arial" panose="020B0604020202020204"/>
                        </a:rPr>
                        <a:t>激励</a:t>
                      </a:r>
                      <a:r>
                        <a:rPr lang="en-US" sz="2400">
                          <a:latin typeface="Arial" panose="020B0604020202020204"/>
                          <a:cs typeface="Arial" panose="020B0604020202020204"/>
                        </a:rPr>
                        <a:t>) by...</a:t>
                      </a:r>
                      <a:endParaRPr lang="en-US" sz="24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9870" marB="0">
                    <a:lnL w="12700">
                      <a:solidFill>
                        <a:srgbClr val="070000"/>
                      </a:solidFill>
                      <a:prstDash val="solid"/>
                    </a:lnL>
                    <a:lnR w="12700">
                      <a:solidFill>
                        <a:srgbClr val="070000"/>
                      </a:solidFill>
                      <a:prstDash val="solid"/>
                    </a:lnR>
                    <a:lnT w="12700">
                      <a:solidFill>
                        <a:srgbClr val="070000"/>
                      </a:solidFill>
                      <a:prstDash val="solid"/>
                    </a:lnT>
                    <a:lnB w="12700">
                      <a:solidFill>
                        <a:srgbClr val="07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TABLE_BEAUTIFY" val="smartTable{b2f25e92-84ee-4ecc-9e9c-a26530434adb}"/>
  <p:tag name="TABLE_ENDDRAG_ORIGIN_RECT" val="943*362"/>
  <p:tag name="TABLE_ENDDRAG_RECT" val="7*150*943*362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UNIT_TABLE_BEAUTIFY" val="smartTable{b2f25e92-84ee-4ecc-9e9c-a26530434adb}"/>
  <p:tag name="TABLE_ENDDRAG_ORIGIN_RECT" val="943*362"/>
  <p:tag name="TABLE_ENDDRAG_RECT" val="7*150*943*362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KSO_WM_UNIT_TABLE_BEAUTIFY" val="smartTable{8442b8c9-cd85-441d-bbc7-68cc05be45bb}"/>
</p:tagLst>
</file>

<file path=ppt/tags/tag72.xml><?xml version="1.0" encoding="utf-8"?>
<p:tagLst xmlns:p="http://schemas.openxmlformats.org/presentationml/2006/main">
  <p:tag name="KSO_WM_UNIT_TABLE_BEAUTIFY" val="smartTable{a1d4a851-0823-4876-a0e8-625a5b26313f}"/>
  <p:tag name="TABLE_ENDDRAG_ORIGIN_RECT" val="879*325"/>
  <p:tag name="TABLE_ENDDRAG_RECT" val="34*127*879*325"/>
</p:tagLst>
</file>

<file path=ppt/tags/tag7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5.xml><?xml version="1.0" encoding="utf-8"?>
<p:tagLst xmlns:p="http://schemas.openxmlformats.org/presentationml/2006/main">
  <p:tag name="KSO_WM_UNIT_TABLE_BEAUTIFY" val="smartTable{fae604f6-0b9e-4f6e-97b3-d07a3887972c}"/>
</p:tagLst>
</file>

<file path=ppt/tags/tag7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COMMONDATA" val="eyJoZGlkIjoiNmJjZjM0NjQ4ZGNmZjUxMGI1YWJjMDg3NWUzMmQxOTcifQ=="/>
  <p:tag name="KSO_WPP_MARK_KEY" val="ac5a99a2-8a54-4d7f-9fa6-6ccef85a7ffd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3665</Words>
  <Application>WPS 演示</Application>
  <PresentationFormat>宽屏</PresentationFormat>
  <Paragraphs>227</Paragraphs>
  <Slides>12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5" baseType="lpstr">
      <vt:lpstr>Arial</vt:lpstr>
      <vt:lpstr>宋体</vt:lpstr>
      <vt:lpstr>Wingdings</vt:lpstr>
      <vt:lpstr>Wingdings</vt:lpstr>
      <vt:lpstr>Times New Roman</vt:lpstr>
      <vt:lpstr>Comic Sans MS</vt:lpstr>
      <vt:lpstr>楷体</vt:lpstr>
      <vt:lpstr>Arial</vt:lpstr>
      <vt:lpstr>仿宋</vt:lpstr>
      <vt:lpstr>微软雅黑</vt:lpstr>
      <vt:lpstr>Arial Unicode MS</vt:lpstr>
      <vt:lpstr>Calibri</vt:lpstr>
      <vt:lpstr>Office 主题​​</vt:lpstr>
      <vt:lpstr>PowerPoint 演示文稿</vt:lpstr>
      <vt:lpstr>Role Models</vt:lpstr>
      <vt:lpstr>Read for information</vt:lpstr>
      <vt:lpstr>Read for information</vt:lpstr>
      <vt:lpstr>Read for language</vt:lpstr>
      <vt:lpstr>Read for language</vt:lpstr>
      <vt:lpstr>Read for language</vt:lpstr>
      <vt:lpstr>Read for structure</vt:lpstr>
      <vt:lpstr>Read for writing</vt:lpstr>
      <vt:lpstr>Read for writing</vt:lpstr>
      <vt:lpstr>Summary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陌然浅笑</cp:lastModifiedBy>
  <cp:revision>232</cp:revision>
  <dcterms:created xsi:type="dcterms:W3CDTF">2019-06-19T02:08:00Z</dcterms:created>
  <dcterms:modified xsi:type="dcterms:W3CDTF">2023-02-27T08:03:10Z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2052-11.1.0.12970</vt:lpwstr>
  </property>
  <property fmtid="{D5CDD505-2E9C-101B-9397-08002B2CF9AE}" pid="3" name="ICV">
    <vt:lpwstr>2714BC2042754196817988410A36725A</vt:lpwstr>
  </property>
</Properties>
</file>