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49" r:id="rId4"/>
    <p:sldId id="403" r:id="rId5"/>
    <p:sldId id="404" r:id="rId6"/>
    <p:sldId id="258" r:id="rId7"/>
    <p:sldId id="368" r:id="rId8"/>
    <p:sldId id="272" r:id="rId9"/>
    <p:sldId id="270" r:id="rId10"/>
    <p:sldId id="369" r:id="rId11"/>
    <p:sldId id="281" r:id="rId12"/>
    <p:sldId id="370" r:id="rId13"/>
    <p:sldId id="385" r:id="rId14"/>
    <p:sldId id="394" r:id="rId15"/>
    <p:sldId id="280" r:id="rId16"/>
    <p:sldId id="296" r:id="rId17"/>
    <p:sldId id="278" r:id="rId18"/>
    <p:sldId id="284" r:id="rId19"/>
    <p:sldId id="337" r:id="rId20"/>
    <p:sldId id="279" r:id="rId21"/>
    <p:sldId id="336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BBE03"/>
    <a:srgbClr val="B8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494" y="-102"/>
      </p:cViewPr>
      <p:guideLst>
        <p:guide orient="horz" pos="20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DE70-B750-4677-8FD4-E8FDBDD30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9D04-6E4C-4035-B138-47AA5C46B7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2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8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11908" y="267499"/>
            <a:ext cx="79208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r>
              <a:rPr lang="en-US" altLang="zh-CN" sz="7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 New Home for </a:t>
            </a:r>
            <a:r>
              <a:rPr lang="en-US" altLang="zh-CN" sz="7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Socks</a:t>
            </a:r>
            <a:endParaRPr lang="en-US" altLang="zh-CN" sz="72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915" y="5323856"/>
            <a:ext cx="590465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Binjiang Middle School    Song  Di</a:t>
            </a:r>
            <a:endParaRPr lang="en-US" altLang="zh-CN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2023.5.16</a:t>
            </a:r>
            <a:endParaRPr lang="en-US" altLang="zh-CN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15" y="1012190"/>
            <a:ext cx="4144645" cy="4311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602105" y="1393825"/>
            <a:ext cx="654431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 b="1">
                <a:sym typeface="+mn-ea"/>
              </a:rPr>
              <a:t>Q: </a:t>
            </a:r>
            <a:r>
              <a:rPr lang="en-US" sz="2400" b="1">
                <a:sym typeface="+mn-ea"/>
              </a:rPr>
              <a:t>What  causes(</a:t>
            </a:r>
            <a:r>
              <a:rPr lang="zh-CN" altLang="en-US" sz="2400" b="1">
                <a:sym typeface="+mn-ea"/>
              </a:rPr>
              <a:t>导致</a:t>
            </a:r>
            <a:r>
              <a:rPr lang="en-US" altLang="zh-CN" sz="2400" b="1">
                <a:sym typeface="+mn-ea"/>
              </a:rPr>
              <a:t> )</a:t>
            </a:r>
            <a:r>
              <a:rPr lang="en-US" sz="2400" b="1">
                <a:sym typeface="+mn-ea"/>
              </a:rPr>
              <a:t> the “missing” of Penny</a:t>
            </a:r>
            <a:r>
              <a:rPr lang="en-US" altLang="zh-CN" sz="2400" b="1">
                <a:sym typeface="+mn-ea"/>
              </a:rPr>
              <a:t>? </a:t>
            </a:r>
            <a:endParaRPr lang="en-US" altLang="zh-CN" sz="2400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4270" y="4525010"/>
            <a:ext cx="3034665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600" b="1"/>
              <a:t>in the village</a:t>
            </a:r>
            <a:endParaRPr lang="en-US" altLang="zh-CN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5390515" y="4495800"/>
            <a:ext cx="3034665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600" b="1"/>
              <a:t>in the city</a:t>
            </a:r>
            <a:endParaRPr lang="en-US" altLang="zh-CN" sz="3600" b="1"/>
          </a:p>
        </p:txBody>
      </p:sp>
      <p:sp>
        <p:nvSpPr>
          <p:cNvPr id="5" name="右箭头 4"/>
          <p:cNvSpPr/>
          <p:nvPr/>
        </p:nvSpPr>
        <p:spPr>
          <a:xfrm>
            <a:off x="4270375" y="4671060"/>
            <a:ext cx="1093470" cy="34734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弧形箭头 5"/>
          <p:cNvSpPr/>
          <p:nvPr/>
        </p:nvSpPr>
        <p:spPr>
          <a:xfrm rot="5400000">
            <a:off x="4325620" y="4047490"/>
            <a:ext cx="924560" cy="330454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 descr="IMG_20200924_0958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20" y="2062480"/>
            <a:ext cx="1550035" cy="1463040"/>
          </a:xfrm>
          <a:prstGeom prst="rect">
            <a:avLst/>
          </a:prstGeom>
        </p:spPr>
      </p:pic>
      <p:sp>
        <p:nvSpPr>
          <p:cNvPr id="8" name="云形 7"/>
          <p:cNvSpPr/>
          <p:nvPr/>
        </p:nvSpPr>
        <p:spPr>
          <a:xfrm>
            <a:off x="2625090" y="76200"/>
            <a:ext cx="404050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809875" y="220980"/>
            <a:ext cx="3956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Development (P18-35)</a:t>
            </a:r>
            <a:endParaRPr lang="en-US" altLang="zh-CN" sz="3200" b="1" dirty="0"/>
          </a:p>
        </p:txBody>
      </p:sp>
      <p:pic>
        <p:nvPicPr>
          <p:cNvPr id="13" name="图片 12" descr="5425b5228064855443e6f21aba62ccd"/>
          <p:cNvPicPr>
            <a:picLocks noChangeAspect="1"/>
          </p:cNvPicPr>
          <p:nvPr/>
        </p:nvPicPr>
        <p:blipFill>
          <a:blip r:embed="rId3"/>
          <a:srcRect l="14824" t="46326" r="25187" b="23093"/>
          <a:stretch>
            <a:fillRect/>
          </a:stretch>
        </p:blipFill>
        <p:spPr>
          <a:xfrm>
            <a:off x="514985" y="2059940"/>
            <a:ext cx="1557020" cy="15817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5410" y="3728085"/>
            <a:ext cx="24803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be in</a:t>
            </a:r>
            <a:r>
              <a:rPr lang="en-US" altLang="zh-CN" sz="2400" b="1">
                <a:solidFill>
                  <a:srgbClr val="7030A0"/>
                </a:solidFill>
              </a:rPr>
              <a:t> a big </a:t>
            </a:r>
            <a:r>
              <a:rPr lang="en-US" altLang="zh-CN" sz="2400" b="1">
                <a:solidFill>
                  <a:srgbClr val="FF0000"/>
                </a:solidFill>
              </a:rPr>
              <a:t>trouble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 (P35)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5" name="图片 1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515" y="2062480"/>
            <a:ext cx="1607185" cy="1524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625090" y="3665855"/>
            <a:ext cx="2488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look for an ideal home for Socks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13880" y="2018030"/>
            <a:ext cx="2332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miss her old friends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9115" y="2730500"/>
            <a:ext cx="2357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dislike the city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53250" y="3181350"/>
            <a:ext cx="2488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like the village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1125" y="3641725"/>
            <a:ext cx="3179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look for an ideal </a:t>
            </a:r>
            <a:endParaRPr lang="en-US" altLang="zh-CN" sz="2400" b="1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</a:rPr>
              <a:t>home for herself 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/>
      <p:bldP spid="16" grpId="0"/>
      <p:bldP spid="17" grpId="0"/>
      <p:bldP spid="18" grpId="0"/>
      <p:bldP spid="19" grpId="0"/>
      <p:bldP spid="20" grpId="0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1633220" y="76200"/>
            <a:ext cx="549846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510790" y="221615"/>
            <a:ext cx="4390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Climax(p36-55)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64210" y="1155700"/>
            <a:ext cx="8054975" cy="4708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just"/>
            <a:r>
              <a:rPr lang="en-US" altLang="zh-CN" sz="2400" b="1"/>
              <a:t>Mr and Mrs Cooper find their daughter is missing. The headteacher says that maybe the missing of the girl has something to do with(</a:t>
            </a:r>
            <a:r>
              <a:rPr lang="zh-CN" altLang="en-US" sz="2400" b="1"/>
              <a:t>与</a:t>
            </a:r>
            <a:r>
              <a:rPr lang="en-US" altLang="zh-CN" sz="2400" b="1"/>
              <a:t>…</a:t>
            </a:r>
            <a:r>
              <a:rPr lang="zh-CN" altLang="en-US" sz="2400" b="1"/>
              <a:t>有关</a:t>
            </a:r>
            <a:r>
              <a:rPr lang="en-US" altLang="zh-CN" sz="2400" b="1"/>
              <a:t>) ___________ but her parents __________. Then, the police ask the journalists to show a piece of news about the missing girl on TV. After hearing of the news, _____________ call the police at once and ________________. </a:t>
            </a:r>
            <a:endParaRPr lang="en-US" altLang="zh-CN" sz="2400" b="1"/>
          </a:p>
          <a:p>
            <a:pPr algn="just"/>
            <a:r>
              <a:rPr lang="en-US" altLang="zh-CN" sz="2400" b="1"/>
              <a:t>Penny gets into a ___________ in the village and the owner ___________________. At night, they _______________.</a:t>
            </a:r>
            <a:endParaRPr lang="en-US" altLang="zh-CN" sz="2400" b="1"/>
          </a:p>
          <a:p>
            <a:pPr algn="just"/>
            <a:r>
              <a:rPr lang="en-US" altLang="zh-CN" sz="2400" b="1"/>
              <a:t>With the help of the _____________, the police find Penny finally. And _______________ takes her home.</a:t>
            </a: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1633220" y="76200"/>
            <a:ext cx="549846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510790" y="221615"/>
            <a:ext cx="4390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Helping hands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64210" y="1155700"/>
            <a:ext cx="8054975" cy="5321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just"/>
            <a:r>
              <a:rPr lang="en-US" altLang="zh-CN" sz="2400" b="1">
                <a:solidFill>
                  <a:srgbClr val="FF0000"/>
                </a:solidFill>
              </a:rPr>
              <a:t>Headteacher:</a:t>
            </a:r>
            <a:r>
              <a:rPr lang="en-US" altLang="zh-CN" sz="2400" b="1"/>
              <a:t>Because there is a dog in the school eating my students’ trainers and now one of my students is missing. I wonder if there is a connection.(P38)</a:t>
            </a:r>
            <a:endParaRPr lang="en-US" altLang="zh-CN" sz="2400" b="1"/>
          </a:p>
          <a:p>
            <a:pPr algn="just"/>
            <a:endParaRPr lang="en-US" altLang="zh-CN" sz="2400" b="1"/>
          </a:p>
          <a:p>
            <a:pPr algn="just"/>
            <a:r>
              <a:rPr lang="en-US" altLang="zh-CN" sz="2400" b="1">
                <a:solidFill>
                  <a:srgbClr val="FF0000"/>
                </a:solidFill>
              </a:rPr>
              <a:t>Sara:</a:t>
            </a:r>
            <a:r>
              <a:rPr lang="en-US" altLang="zh-CN" sz="2400" b="1"/>
              <a:t> Penny doesn’t have any friends. I like Penny.(P40)</a:t>
            </a:r>
            <a:endParaRPr lang="en-US" altLang="zh-CN" sz="2400" b="1"/>
          </a:p>
          <a:p>
            <a:pPr algn="just"/>
            <a:endParaRPr lang="en-US" altLang="zh-CN" sz="2400" b="1"/>
          </a:p>
          <a:p>
            <a:pPr algn="just"/>
            <a:r>
              <a:rPr lang="en-US" altLang="zh-CN" sz="2400" b="1">
                <a:solidFill>
                  <a:srgbClr val="FF0000"/>
                </a:solidFill>
                <a:sym typeface="+mn-ea"/>
              </a:rPr>
              <a:t>Sara’s mother: </a:t>
            </a:r>
            <a:r>
              <a:rPr lang="en-US" altLang="zh-CN" sz="2400" b="1">
                <a:sym typeface="+mn-ea"/>
              </a:rPr>
              <a:t>Sara’s mother is thinking about Mrs Cooper. Maybe she needs a friend, too.(P53)</a:t>
            </a:r>
            <a:endParaRPr lang="en-US" altLang="zh-CN" sz="2400" b="1"/>
          </a:p>
          <a:p>
            <a:pPr algn="just"/>
            <a:endParaRPr lang="en-US" altLang="zh-CN" sz="2400" b="1"/>
          </a:p>
          <a:p>
            <a:pPr algn="just"/>
            <a:r>
              <a:rPr lang="en-US" altLang="zh-CN" sz="2400" b="1">
                <a:solidFill>
                  <a:srgbClr val="FF0000"/>
                </a:solidFill>
              </a:rPr>
              <a:t>Jane and Lucy: </a:t>
            </a:r>
            <a:r>
              <a:rPr lang="en-US" altLang="zh-CN" sz="2400" b="1"/>
              <a:t>They immediately call the police and tell them about Penny and Socks.(P43)</a:t>
            </a:r>
            <a:endParaRPr lang="en-US" altLang="zh-CN" sz="2400" b="1"/>
          </a:p>
          <a:p>
            <a:pPr algn="just"/>
            <a:endParaRPr lang="en-US" altLang="zh-CN" sz="2400" b="1"/>
          </a:p>
          <a:p>
            <a:pPr algn="just"/>
            <a:r>
              <a:rPr lang="en-US" altLang="zh-CN" sz="2400" b="1">
                <a:solidFill>
                  <a:srgbClr val="FF0000"/>
                </a:solidFill>
              </a:rPr>
              <a:t>The cafe owner:</a:t>
            </a:r>
            <a:r>
              <a:rPr lang="en-US" altLang="zh-CN" sz="2400" b="1"/>
              <a:t> The man gives her some dog biscuits for Socks and he also gives her a piece of cake and an apple.(P49)</a:t>
            </a:r>
            <a:endParaRPr lang="en-US" altLang="zh-CN" sz="2400" b="1"/>
          </a:p>
          <a:p>
            <a:pPr algn="just"/>
            <a:endParaRPr lang="en-US" altLang="zh-CN" sz="2400" b="1"/>
          </a:p>
          <a:p>
            <a:pPr algn="just"/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1633220" y="76200"/>
            <a:ext cx="549846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510790" y="221615"/>
            <a:ext cx="4390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Ending(p56-59)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64210" y="1155700"/>
            <a:ext cx="8054975" cy="3002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just"/>
            <a:r>
              <a:rPr lang="en-US" altLang="zh-CN" sz="2400" b="1"/>
              <a:t>Everyone is happy to see Penny come back. Penny’s parents tell her __________________ and in turn(</a:t>
            </a:r>
            <a:r>
              <a:rPr lang="zh-CN" altLang="en-US" sz="2400" b="1"/>
              <a:t>相应地</a:t>
            </a:r>
            <a:r>
              <a:rPr lang="en-US" altLang="zh-CN" sz="2400" b="1"/>
              <a:t>), Penny tells her parents ___________________.</a:t>
            </a:r>
            <a:endParaRPr lang="en-US" altLang="zh-CN" sz="2400" b="1"/>
          </a:p>
          <a:p>
            <a:pPr algn="just"/>
            <a:r>
              <a:rPr lang="en-US" altLang="zh-CN" sz="2400" b="1"/>
              <a:t>Other students’ parents ______________________. Sara’s mother agrees ____________________ and Penny is quite happy because she manages to(</a:t>
            </a:r>
            <a:r>
              <a:rPr lang="zh-CN" altLang="en-US" sz="2400" b="1"/>
              <a:t>成功</a:t>
            </a:r>
            <a:r>
              <a:rPr lang="en-US" altLang="zh-CN" sz="2400" b="1"/>
              <a:t>) find ________________.</a:t>
            </a: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5" y="2132965"/>
            <a:ext cx="2180590" cy="2035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44270" y="4525010"/>
            <a:ext cx="3034665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600" b="1"/>
              <a:t>in the village</a:t>
            </a:r>
            <a:endParaRPr lang="en-US" altLang="zh-CN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5390515" y="4495800"/>
            <a:ext cx="3034665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600" b="1"/>
              <a:t>in the city</a:t>
            </a:r>
            <a:endParaRPr lang="en-US" altLang="zh-CN" sz="3600" b="1"/>
          </a:p>
        </p:txBody>
      </p:sp>
      <p:sp>
        <p:nvSpPr>
          <p:cNvPr id="5" name="右箭头 4"/>
          <p:cNvSpPr/>
          <p:nvPr/>
        </p:nvSpPr>
        <p:spPr>
          <a:xfrm>
            <a:off x="4270375" y="4671060"/>
            <a:ext cx="1093470" cy="34734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弧形箭头 5"/>
          <p:cNvSpPr/>
          <p:nvPr/>
        </p:nvSpPr>
        <p:spPr>
          <a:xfrm rot="5400000">
            <a:off x="4325620" y="4047490"/>
            <a:ext cx="924560" cy="330454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右弧形箭头 7"/>
          <p:cNvSpPr/>
          <p:nvPr/>
        </p:nvSpPr>
        <p:spPr>
          <a:xfrm rot="16200000">
            <a:off x="4491355" y="2173605"/>
            <a:ext cx="924560" cy="330454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云形 9"/>
          <p:cNvSpPr/>
          <p:nvPr/>
        </p:nvSpPr>
        <p:spPr>
          <a:xfrm>
            <a:off x="2656205" y="60960"/>
            <a:ext cx="346138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199005" y="157480"/>
            <a:ext cx="3953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2"/>
            <a:r>
              <a:rPr lang="en-US" altLang="zh-CN" sz="3200" b="1" dirty="0"/>
              <a:t>Ending (P56-59)</a:t>
            </a:r>
            <a:endParaRPr lang="en-US" altLang="zh-CN" sz="3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915035" y="1517650"/>
            <a:ext cx="5793105" cy="829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 b="1"/>
              <a:t>After Penny comes back, what does she and her parents say and do to each other? </a:t>
            </a:r>
            <a:endParaRPr lang="en-US" altLang="zh-CN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1977390" y="5237480"/>
            <a:ext cx="1122680" cy="36830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0070C0"/>
                </a:solidFill>
              </a:rPr>
              <a:t>Beginning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4310" y="5237480"/>
            <a:ext cx="1463040" cy="36830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0070C0"/>
                </a:solidFill>
              </a:rPr>
              <a:t>Development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4370" y="6241415"/>
            <a:ext cx="817245" cy="36830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0070C0"/>
                </a:solidFill>
              </a:rPr>
              <a:t>Climax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8480" y="2805430"/>
            <a:ext cx="826770" cy="36830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0070C0"/>
                </a:solidFill>
              </a:rPr>
              <a:t>Ending</a:t>
            </a:r>
            <a:endParaRPr lang="en-US" altLang="zh-CN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6" grpId="0" bldLvl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23950" y="580390"/>
            <a:ext cx="7510145" cy="60007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 b="1"/>
              <a:t>Penny sees the police cars and she is frightened.</a:t>
            </a:r>
            <a:endParaRPr lang="en-US" altLang="zh-CN" sz="2400" b="1"/>
          </a:p>
          <a:p>
            <a:pPr algn="l"/>
            <a:r>
              <a:rPr lang="en-US" altLang="zh-CN" sz="2400" b="1"/>
              <a:t>“It's OK,” says her mother. “The police are here because you are missing. You are not in trouble.”</a:t>
            </a:r>
            <a:endParaRPr lang="en-US" altLang="zh-CN" sz="2400" b="1"/>
          </a:p>
          <a:p>
            <a:pPr algn="l"/>
            <a:r>
              <a:rPr lang="en-US" altLang="zh-CN" sz="2400" b="1"/>
              <a:t>“I'm so sorry,” cries Penny. She understands now how worried her parents are.</a:t>
            </a:r>
            <a:endParaRPr lang="en-US" altLang="zh-CN" sz="2400" b="1"/>
          </a:p>
          <a:p>
            <a:pPr algn="l"/>
            <a:r>
              <a:rPr lang="en-US" altLang="zh-CN" sz="2400" b="1"/>
              <a:t>“Don't go off on your own again!” says her father. “And always keep your phone on. We were very worried.”</a:t>
            </a:r>
            <a:endParaRPr lang="en-US" altLang="zh-CN" sz="2400" b="1"/>
          </a:p>
          <a:p>
            <a:pPr algn="l"/>
            <a:r>
              <a:rPr lang="en-US" altLang="zh-CN" sz="2400" b="1"/>
              <a:t>“I'm very sorry,” says Penny. And they all hug each other.</a:t>
            </a:r>
            <a:endParaRPr lang="en-US" altLang="zh-CN" sz="2400" b="1"/>
          </a:p>
          <a:p>
            <a:pPr algn="l"/>
            <a:r>
              <a:rPr lang="en-US" altLang="zh-CN" sz="2400" b="1"/>
              <a:t>“We are a family,” says her mother. “We must talk about everything together as a family. We love you,” she tells her daughter. “And we worry about you.”</a:t>
            </a:r>
            <a:endParaRPr lang="en-US" altLang="zh-CN" sz="2400" b="1"/>
          </a:p>
          <a:p>
            <a:pPr algn="l"/>
            <a:r>
              <a:rPr lang="en-US" altLang="zh-CN" sz="2400" b="1"/>
              <a:t>“I love you, too,” says Penny.</a:t>
            </a:r>
            <a:endParaRPr lang="en-US" altLang="zh-CN" sz="2400" b="1"/>
          </a:p>
          <a:p>
            <a:pPr algn="l"/>
            <a:r>
              <a:rPr lang="en-US" altLang="zh-CN" sz="2400" b="1"/>
              <a:t>“And we're so sorry,” say her parents.</a:t>
            </a:r>
            <a:endParaRPr lang="en-US" altLang="zh-CN" sz="2400" b="1"/>
          </a:p>
          <a:p>
            <a:pPr algn="l"/>
            <a:r>
              <a:rPr lang="en-US" altLang="zh-CN" sz="2400" b="1"/>
              <a:t>“Why are you sorry?” Penny asks them.</a:t>
            </a:r>
            <a:endParaRPr lang="en-US" altLang="zh-CN" sz="2400" b="1"/>
          </a:p>
          <a:p>
            <a:pPr algn="l"/>
            <a:r>
              <a:rPr lang="en-US" altLang="zh-CN" sz="2400" b="1"/>
              <a:t>“Because you feel lonely and you don't want to tell us. And you find a puppy and you can't tell us,” they say.</a:t>
            </a:r>
            <a:endParaRPr lang="en-US" altLang="zh-CN" sz="2400" b="1"/>
          </a:p>
        </p:txBody>
      </p:sp>
      <p:sp>
        <p:nvSpPr>
          <p:cNvPr id="9" name="云形 8"/>
          <p:cNvSpPr/>
          <p:nvPr/>
        </p:nvSpPr>
        <p:spPr>
          <a:xfrm>
            <a:off x="2656205" y="60960"/>
            <a:ext cx="4376420" cy="44132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67995" y="-48260"/>
            <a:ext cx="9189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2"/>
            <a:r>
              <a:rPr lang="en-US" altLang="zh-CN" sz="2800" b="1">
                <a:sym typeface="+mn-ea"/>
              </a:rPr>
              <a:t>What causes(</a:t>
            </a:r>
            <a:r>
              <a:rPr lang="zh-CN" altLang="en-US" sz="2800" b="1">
                <a:sym typeface="+mn-ea"/>
              </a:rPr>
              <a:t>导致</a:t>
            </a:r>
            <a:r>
              <a:rPr lang="en-US" altLang="zh-CN" sz="2800" b="1">
                <a:sym typeface="+mn-ea"/>
              </a:rPr>
              <a:t>) the “missing” of Penny?</a:t>
            </a:r>
            <a:r>
              <a:rPr lang="en-US" altLang="zh-CN" sz="2800" b="1" dirty="0">
                <a:solidFill>
                  <a:srgbClr val="FF0000"/>
                </a:solidFill>
              </a:rPr>
              <a:t>(P56-57)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46505" y="943610"/>
            <a:ext cx="10045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It's OK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46505" y="1669415"/>
            <a:ext cx="16541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I'm so sorry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5830" y="2773680"/>
            <a:ext cx="30740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We were very worried.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46505" y="3134995"/>
            <a:ext cx="19177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I'm very sorry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14950" y="3134995"/>
            <a:ext cx="3087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they all hug each other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80965" y="3881120"/>
            <a:ext cx="17399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We love you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74415" y="4251960"/>
            <a:ext cx="27355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we worry about you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6505" y="4598035"/>
            <a:ext cx="19805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I love you, too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1180" y="4975225"/>
            <a:ext cx="19621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we're so sorry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4585" y="5713095"/>
            <a:ext cx="7192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  Because you feel lonely and you don't want to tell us. And you find a puppy and you can't tell us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/>
      <p:bldP spid="17" grpId="0"/>
      <p:bldP spid="18" grpId="0"/>
      <p:bldP spid="19" grpId="0"/>
      <p:bldP spid="20" grpId="0"/>
      <p:bldP spid="21" grpId="0"/>
      <p:bldP spid="22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1764030" y="76200"/>
            <a:ext cx="5715000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881505" y="220980"/>
            <a:ext cx="6220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Comment on the main character</a:t>
            </a:r>
            <a:endParaRPr lang="en-US" altLang="zh-CN" sz="3200" b="1" dirty="0"/>
          </a:p>
        </p:txBody>
      </p:sp>
      <p:sp>
        <p:nvSpPr>
          <p:cNvPr id="7" name="横卷形 6"/>
          <p:cNvSpPr/>
          <p:nvPr/>
        </p:nvSpPr>
        <p:spPr>
          <a:xfrm>
            <a:off x="2026285" y="1237615"/>
            <a:ext cx="5604510" cy="86423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rgbClr val="FF0000"/>
                </a:solidFill>
              </a:rPr>
              <a:t>What do you think of Penny?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9910" y="2231390"/>
            <a:ext cx="153098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kind</a:t>
            </a:r>
            <a:endParaRPr lang="en-US" altLang="zh-CN" sz="2800" b="1"/>
          </a:p>
        </p:txBody>
      </p:sp>
      <p:sp>
        <p:nvSpPr>
          <p:cNvPr id="2" name="文本框 1"/>
          <p:cNvSpPr txBox="1"/>
          <p:nvPr/>
        </p:nvSpPr>
        <p:spPr>
          <a:xfrm>
            <a:off x="2771775" y="2231390"/>
            <a:ext cx="372618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have a heart full of love</a:t>
            </a:r>
            <a:endParaRPr lang="en-US" altLang="zh-CN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549910" y="4149090"/>
            <a:ext cx="447040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strong-willed</a:t>
            </a:r>
            <a:r>
              <a:rPr lang="zh-CN" altLang="en-US" sz="2800" b="1"/>
              <a:t>（意志坚定的）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3677285" y="3140710"/>
            <a:ext cx="132651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shy</a:t>
            </a:r>
            <a:endParaRPr lang="en-US" altLang="zh-CN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549910" y="3140710"/>
            <a:ext cx="242125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independent</a:t>
            </a:r>
            <a:endParaRPr lang="en-US" altLang="zh-CN" sz="2800" b="1"/>
          </a:p>
        </p:txBody>
      </p:sp>
      <p:sp>
        <p:nvSpPr>
          <p:cNvPr id="13" name="文本框 12"/>
          <p:cNvSpPr txBox="1"/>
          <p:nvPr/>
        </p:nvSpPr>
        <p:spPr>
          <a:xfrm>
            <a:off x="3923665" y="5229225"/>
            <a:ext cx="132651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...</a:t>
            </a:r>
            <a:endParaRPr lang="en-US" altLang="zh-CN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6096000" y="4180205"/>
            <a:ext cx="2635250" cy="521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stubborn</a:t>
            </a:r>
            <a:r>
              <a:rPr lang="zh-CN" altLang="en-US" sz="2000" b="1"/>
              <a:t>（固执的）</a:t>
            </a:r>
            <a:endParaRPr lang="zh-CN" altLang="en-US" sz="2000" b="1"/>
          </a:p>
        </p:txBody>
      </p:sp>
      <p:sp>
        <p:nvSpPr>
          <p:cNvPr id="15" name="文本框 14"/>
          <p:cNvSpPr txBox="1"/>
          <p:nvPr/>
        </p:nvSpPr>
        <p:spPr>
          <a:xfrm>
            <a:off x="6096000" y="3140710"/>
            <a:ext cx="2742565" cy="521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reckless</a:t>
            </a:r>
            <a:r>
              <a:rPr lang="zh-CN" altLang="en-US" sz="2000" b="1"/>
              <a:t>(鲁莽的)</a:t>
            </a:r>
            <a:endParaRPr lang="en-US" altLang="zh-CN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5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2625090" y="76200"/>
            <a:ext cx="415861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49980" y="220980"/>
            <a:ext cx="297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Discussion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221615" y="1647190"/>
            <a:ext cx="878459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 b="1"/>
              <a:t>Before adopting(</a:t>
            </a:r>
            <a:r>
              <a:rPr lang="zh-CN" altLang="en-US" sz="2400" b="1"/>
              <a:t>收养</a:t>
            </a:r>
            <a:r>
              <a:rPr lang="en-US" altLang="zh-CN" sz="2400" b="1"/>
              <a:t>) Socks, what </a:t>
            </a:r>
            <a:r>
              <a:rPr lang="en-US" sz="2400" b="1"/>
              <a:t>should Penny</a:t>
            </a:r>
            <a:r>
              <a:rPr lang="en-US" altLang="zh-CN" sz="2400" b="1"/>
              <a:t> think about?</a:t>
            </a:r>
            <a:endParaRPr lang="en-US" altLang="zh-CN" sz="2400" b="1"/>
          </a:p>
        </p:txBody>
      </p:sp>
      <p:pic>
        <p:nvPicPr>
          <p:cNvPr id="2" name="图片 1" descr="IMG_20200925_222703"/>
          <p:cNvPicPr>
            <a:picLocks noChangeAspect="1"/>
          </p:cNvPicPr>
          <p:nvPr/>
        </p:nvPicPr>
        <p:blipFill>
          <a:blip r:embed="rId2"/>
          <a:srcRect l="5780" t="26458" r="45436" b="34615"/>
          <a:stretch>
            <a:fillRect/>
          </a:stretch>
        </p:blipFill>
        <p:spPr>
          <a:xfrm>
            <a:off x="6710680" y="3987165"/>
            <a:ext cx="2359025" cy="2788920"/>
          </a:xfrm>
          <a:prstGeom prst="bevel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49910" y="2231390"/>
            <a:ext cx="286194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parents’ support</a:t>
            </a:r>
            <a:endParaRPr lang="en-US" altLang="zh-CN" sz="2800" b="1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211955" y="2277110"/>
            <a:ext cx="153098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space</a:t>
            </a:r>
            <a:endParaRPr lang="en-US" altLang="zh-CN" sz="2800" b="1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804025" y="2277110"/>
            <a:ext cx="153098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time</a:t>
            </a:r>
            <a:endParaRPr lang="en-US" altLang="zh-CN" sz="2800" b="1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95605" y="3168015"/>
            <a:ext cx="153098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money</a:t>
            </a:r>
            <a:endParaRPr lang="en-US" altLang="zh-CN" sz="2800" b="1"/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987675" y="3168015"/>
            <a:ext cx="199136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neighbors</a:t>
            </a:r>
            <a:endParaRPr lang="en-US" altLang="zh-CN" sz="2800" b="1"/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67360" y="4364990"/>
            <a:ext cx="335788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enough preparation</a:t>
            </a:r>
            <a:endParaRPr lang="en-US" altLang="zh-CN" sz="2800" b="1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427855" y="4271645"/>
            <a:ext cx="153098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 b="1"/>
              <a:t>...</a:t>
            </a:r>
            <a:endParaRPr lang="en-US" altLang="zh-CN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61085" y="4384675"/>
            <a:ext cx="7919085" cy="1383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sz="2800" b="1"/>
              <a:t>Share and evaluate(</a:t>
            </a:r>
            <a:r>
              <a:rPr lang="zh-CN" altLang="en-US" sz="2800" b="1"/>
              <a:t>评价</a:t>
            </a:r>
            <a:r>
              <a:rPr lang="en-US" altLang="zh-CN" sz="2800" b="1"/>
              <a:t>) your poem writing.</a:t>
            </a:r>
            <a:endParaRPr lang="en-US" altLang="zh-CN" sz="2800" b="1"/>
          </a:p>
          <a:p>
            <a:pPr algn="ctr"/>
            <a:r>
              <a:rPr lang="en-US" altLang="zh-CN" sz="2800" b="1"/>
              <a:t>(contents</a:t>
            </a:r>
            <a:r>
              <a:rPr lang="zh-CN" altLang="en-US" sz="2800" b="1"/>
              <a:t>内容</a:t>
            </a:r>
            <a:r>
              <a:rPr lang="en-US" altLang="zh-CN" sz="2800" b="1"/>
              <a:t>,form</a:t>
            </a:r>
            <a:r>
              <a:rPr lang="zh-CN" altLang="en-US" sz="2800" b="1"/>
              <a:t>形式</a:t>
            </a:r>
            <a:r>
              <a:rPr lang="en-US" altLang="zh-CN" sz="2800" b="1"/>
              <a:t>, rhyme, the choice of words, the figure of speech</a:t>
            </a:r>
            <a:r>
              <a:rPr lang="zh-CN" altLang="en-US" sz="2800" b="1"/>
              <a:t>修辞</a:t>
            </a:r>
            <a:r>
              <a:rPr lang="en-US" altLang="zh-CN" sz="2800" b="1"/>
              <a:t>, emotion</a:t>
            </a:r>
            <a:r>
              <a:rPr lang="zh-CN" altLang="en-US" sz="2800" b="1"/>
              <a:t>情感</a:t>
            </a:r>
            <a:r>
              <a:rPr lang="en-US" altLang="zh-CN" sz="2800" b="1"/>
              <a:t>...)</a:t>
            </a:r>
            <a:endParaRPr lang="en-US" altLang="zh-CN" sz="2800" b="1"/>
          </a:p>
        </p:txBody>
      </p:sp>
      <p:sp>
        <p:nvSpPr>
          <p:cNvPr id="10" name="云形 9"/>
          <p:cNvSpPr/>
          <p:nvPr/>
        </p:nvSpPr>
        <p:spPr>
          <a:xfrm>
            <a:off x="2656205" y="60960"/>
            <a:ext cx="346138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199005" y="157480"/>
            <a:ext cx="3953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2"/>
            <a:r>
              <a:rPr lang="en-US" altLang="zh-CN" sz="3200" b="1" dirty="0"/>
              <a:t>Group work</a:t>
            </a:r>
            <a:endParaRPr lang="en-US" altLang="zh-CN" sz="3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2627630" y="1340485"/>
            <a:ext cx="347916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 b="1"/>
              <a:t>Share your poem writing</a:t>
            </a:r>
            <a:endParaRPr lang="en-US" altLang="zh-CN" sz="2400" b="1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2965"/>
            <a:ext cx="2052955" cy="1793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图片 6" descr="IMG_20200925_220709"/>
          <p:cNvPicPr>
            <a:picLocks noChangeAspect="1"/>
          </p:cNvPicPr>
          <p:nvPr/>
        </p:nvPicPr>
        <p:blipFill>
          <a:blip r:embed="rId3"/>
          <a:srcRect l="32875" t="31490" r="17761" b="35417"/>
          <a:stretch>
            <a:fillRect/>
          </a:stretch>
        </p:blipFill>
        <p:spPr>
          <a:xfrm>
            <a:off x="3779520" y="2206625"/>
            <a:ext cx="1863090" cy="1773555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9" name="图片 8" descr="IMG_20200925_220741"/>
          <p:cNvPicPr>
            <a:picLocks noChangeAspect="1"/>
          </p:cNvPicPr>
          <p:nvPr/>
        </p:nvPicPr>
        <p:blipFill>
          <a:blip r:embed="rId4"/>
          <a:srcRect l="53526" t="52683" r="7230" b="20827"/>
          <a:stretch>
            <a:fillRect/>
          </a:stretch>
        </p:blipFill>
        <p:spPr>
          <a:xfrm>
            <a:off x="6566535" y="2277110"/>
            <a:ext cx="1690370" cy="1690370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2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2625090" y="76200"/>
            <a:ext cx="415861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20135" y="220980"/>
            <a:ext cx="297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Homework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353185" y="1878965"/>
            <a:ext cx="7148830" cy="1568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 b="1"/>
              <a:t>Q1: Will Socks like his new home?</a:t>
            </a:r>
            <a:endParaRPr lang="en-US" altLang="zh-CN" sz="2400" b="1"/>
          </a:p>
          <a:p>
            <a:pPr algn="l"/>
            <a:r>
              <a:rPr lang="en-US" altLang="zh-CN" sz="2400" b="1"/>
              <a:t>Q2: Will Penny get used to the life in the city?</a:t>
            </a:r>
            <a:endParaRPr lang="en-US" altLang="zh-CN" sz="2400" b="1"/>
          </a:p>
          <a:p>
            <a:pPr algn="l"/>
            <a:r>
              <a:rPr lang="en-US" altLang="zh-CN" sz="2400" b="1"/>
              <a:t>Q3: Will her father get a new job?</a:t>
            </a:r>
            <a:endParaRPr lang="en-US" altLang="zh-CN" sz="2400" b="1"/>
          </a:p>
          <a:p>
            <a:pPr algn="l"/>
            <a:r>
              <a:rPr lang="en-US" altLang="zh-CN" sz="2400" b="1"/>
              <a:t>Q4: ...?</a:t>
            </a:r>
            <a:r>
              <a:rPr lang="en-US" altLang="zh-CN" sz="2400" b="1">
                <a:sym typeface="+mn-ea"/>
              </a:rPr>
              <a:t> </a:t>
            </a:r>
            <a:endParaRPr lang="en-US" altLang="zh-CN" sz="2400" b="1">
              <a:sym typeface="+mn-ea"/>
            </a:endParaRPr>
          </a:p>
        </p:txBody>
      </p:sp>
      <p:sp>
        <p:nvSpPr>
          <p:cNvPr id="7" name="横卷形 6"/>
          <p:cNvSpPr/>
          <p:nvPr/>
        </p:nvSpPr>
        <p:spPr>
          <a:xfrm>
            <a:off x="1805305" y="920750"/>
            <a:ext cx="5876290" cy="92900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400" b="1">
                <a:solidFill>
                  <a:schemeClr val="tx2"/>
                </a:solidFill>
              </a:rPr>
              <a:t>Choice A: Continue to write the story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4765" y="4602480"/>
            <a:ext cx="7148830" cy="1938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 b="1"/>
              <a:t>Q1: Do you have a pet?</a:t>
            </a:r>
            <a:endParaRPr lang="en-US" altLang="zh-CN" sz="2400" b="1"/>
          </a:p>
          <a:p>
            <a:pPr algn="l"/>
            <a:r>
              <a:rPr lang="en-US" altLang="zh-CN" sz="2400" b="1"/>
              <a:t>Q2: What does it look like? What is it like?</a:t>
            </a:r>
            <a:endParaRPr lang="en-US" altLang="zh-CN" sz="2400" b="1"/>
          </a:p>
          <a:p>
            <a:pPr algn="l"/>
            <a:r>
              <a:rPr lang="en-US" altLang="zh-CN" sz="2400" b="1"/>
              <a:t>Q3: How do you look after it?</a:t>
            </a:r>
            <a:endParaRPr lang="en-US" altLang="zh-CN" sz="2400" b="1"/>
          </a:p>
          <a:p>
            <a:pPr algn="l"/>
            <a:r>
              <a:rPr lang="en-US" altLang="zh-CN" sz="2400" b="1"/>
              <a:t>Q4: Do you have fun playing with it?</a:t>
            </a:r>
            <a:r>
              <a:rPr lang="en-US" altLang="zh-CN" sz="2400" b="1">
                <a:sym typeface="+mn-ea"/>
              </a:rPr>
              <a:t> </a:t>
            </a:r>
            <a:endParaRPr lang="en-US" altLang="zh-CN" sz="2400" b="1">
              <a:sym typeface="+mn-ea"/>
            </a:endParaRPr>
          </a:p>
          <a:p>
            <a:pPr algn="l"/>
            <a:r>
              <a:rPr lang="en-US" altLang="zh-CN" sz="2400" b="1">
                <a:sym typeface="+mn-ea"/>
              </a:rPr>
              <a:t>Q5: Do you have problems getting along with it?</a:t>
            </a:r>
            <a:endParaRPr lang="en-US" altLang="zh-CN" sz="2400" b="1">
              <a:sym typeface="+mn-ea"/>
            </a:endParaRPr>
          </a:p>
        </p:txBody>
      </p:sp>
      <p:sp>
        <p:nvSpPr>
          <p:cNvPr id="18" name="横卷形 17"/>
          <p:cNvSpPr/>
          <p:nvPr/>
        </p:nvSpPr>
        <p:spPr>
          <a:xfrm>
            <a:off x="1859280" y="3538855"/>
            <a:ext cx="5768340" cy="97218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400" b="1">
                <a:solidFill>
                  <a:schemeClr val="tx2"/>
                </a:solidFill>
              </a:rPr>
              <a:t>Choice B: Write an article about your pet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  <p:bldP spid="18" grpId="0" bldLvl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2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2625090" y="76200"/>
            <a:ext cx="415861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20135" y="220980"/>
            <a:ext cx="297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Lead in</a:t>
            </a:r>
            <a:endParaRPr lang="en-US" altLang="zh-CN" sz="3200" b="1" dirty="0"/>
          </a:p>
        </p:txBody>
      </p:sp>
      <p:pic>
        <p:nvPicPr>
          <p:cNvPr id="2" name="图片 1" descr="IMG_0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55" y="-130175"/>
            <a:ext cx="9295130" cy="688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849755" y="1393825"/>
            <a:ext cx="562991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 b="1">
                <a:sym typeface="+mn-ea"/>
              </a:rPr>
              <a:t>Q: Who has a new home in this book? </a:t>
            </a:r>
            <a:endParaRPr lang="en-US" altLang="zh-CN" sz="2400" b="1">
              <a:sym typeface="+mn-ea"/>
            </a:endParaRPr>
          </a:p>
        </p:txBody>
      </p:sp>
      <p:sp>
        <p:nvSpPr>
          <p:cNvPr id="7" name="横卷形 6"/>
          <p:cNvSpPr/>
          <p:nvPr/>
        </p:nvSpPr>
        <p:spPr>
          <a:xfrm>
            <a:off x="2411095" y="252730"/>
            <a:ext cx="4397375" cy="86423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rgbClr val="FF0000"/>
                </a:solidFill>
              </a:rPr>
              <a:t>Title: A New Home for Socks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45" y="2138045"/>
            <a:ext cx="2486660" cy="2035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08915" y="4525010"/>
            <a:ext cx="8970645" cy="1198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600" b="1"/>
              <a:t>A house is where we live </a:t>
            </a:r>
            <a:endParaRPr lang="en-US" altLang="zh-CN" sz="3600" b="1"/>
          </a:p>
          <a:p>
            <a:pPr algn="ctr"/>
            <a:r>
              <a:rPr lang="en-US" altLang="zh-CN" sz="3600" b="1"/>
              <a:t>while a home is where the soul inhabits(</a:t>
            </a:r>
            <a:r>
              <a:rPr lang="zh-CN" altLang="en-US" sz="3600" b="1"/>
              <a:t>栖息</a:t>
            </a:r>
            <a:r>
              <a:rPr lang="en-US" altLang="zh-CN" sz="3600" b="1"/>
              <a:t>).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2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2625090" y="76200"/>
            <a:ext cx="415861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20135" y="220980"/>
            <a:ext cx="297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Lead in</a:t>
            </a:r>
            <a:endParaRPr lang="en-US" altLang="zh-CN" sz="3200" b="1" dirty="0"/>
          </a:p>
        </p:txBody>
      </p:sp>
      <p:pic>
        <p:nvPicPr>
          <p:cNvPr id="3" name="图片 2" descr="IMG_03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55" y="-3339465"/>
            <a:ext cx="9180195" cy="1016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2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2625090" y="76200"/>
            <a:ext cx="415861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20135" y="220980"/>
            <a:ext cx="297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Lead in</a:t>
            </a:r>
            <a:endParaRPr lang="en-US" altLang="zh-CN" sz="3200" b="1" dirty="0"/>
          </a:p>
        </p:txBody>
      </p:sp>
      <p:pic>
        <p:nvPicPr>
          <p:cNvPr id="2" name="图片 1" descr="IMG_03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40" y="-1899285"/>
            <a:ext cx="9288780" cy="871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769">
            <a:off x="7498080" y="-236855"/>
            <a:ext cx="2089785" cy="1875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IMG_20200919_143538"/>
          <p:cNvPicPr>
            <a:picLocks noChangeAspect="1"/>
          </p:cNvPicPr>
          <p:nvPr/>
        </p:nvPicPr>
        <p:blipFill>
          <a:blip r:embed="rId3"/>
          <a:srcRect l="17480" t="18251" r="14441" b="11572"/>
          <a:stretch>
            <a:fillRect/>
          </a:stretch>
        </p:blipFill>
        <p:spPr>
          <a:xfrm>
            <a:off x="1163955" y="1033145"/>
            <a:ext cx="3629025" cy="57308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538605" y="2364105"/>
            <a:ext cx="2880360" cy="575945"/>
          </a:xfrm>
          <a:prstGeom prst="round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577975" y="2987675"/>
            <a:ext cx="2880360" cy="1500505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538605" y="4530725"/>
            <a:ext cx="2880360" cy="14420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537970" y="6007100"/>
            <a:ext cx="2880360" cy="274320"/>
          </a:xfrm>
          <a:prstGeom prst="round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云形 9"/>
          <p:cNvSpPr/>
          <p:nvPr/>
        </p:nvSpPr>
        <p:spPr>
          <a:xfrm>
            <a:off x="1958340" y="76200"/>
            <a:ext cx="4696460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396490" y="190500"/>
            <a:ext cx="452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Main ideas of each part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5620385" y="2157730"/>
            <a:ext cx="1891030" cy="8299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400" b="1"/>
              <a:t>Beginning</a:t>
            </a:r>
            <a:endParaRPr lang="en-US" altLang="zh-CN" sz="2400" b="1"/>
          </a:p>
          <a:p>
            <a:pPr algn="ctr"/>
            <a:r>
              <a:rPr lang="en-US" altLang="zh-CN" sz="2400" b="1"/>
              <a:t>(Chapter1-2)</a:t>
            </a:r>
            <a:endParaRPr lang="en-US" altLang="zh-CN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5658485" y="3268980"/>
            <a:ext cx="1931670" cy="8299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400" b="1"/>
              <a:t>Development</a:t>
            </a:r>
            <a:endParaRPr lang="en-US" altLang="zh-CN" sz="2400" b="1"/>
          </a:p>
          <a:p>
            <a:pPr algn="ctr"/>
            <a:r>
              <a:rPr lang="en-US" altLang="zh-CN" sz="2400" b="1"/>
              <a:t>(Chapter3-8)</a:t>
            </a:r>
            <a:endParaRPr lang="en-US" altLang="zh-CN" sz="2400" b="1"/>
          </a:p>
        </p:txBody>
      </p:sp>
      <p:sp>
        <p:nvSpPr>
          <p:cNvPr id="14" name="文本框 13"/>
          <p:cNvSpPr txBox="1"/>
          <p:nvPr/>
        </p:nvSpPr>
        <p:spPr>
          <a:xfrm>
            <a:off x="5658168" y="4488180"/>
            <a:ext cx="1931670" cy="8299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zh-CN" sz="2400" b="1"/>
              <a:t>Climax</a:t>
            </a:r>
            <a:endParaRPr lang="en-US" altLang="zh-CN" sz="2400" b="1"/>
          </a:p>
          <a:p>
            <a:pPr algn="ctr"/>
            <a:r>
              <a:rPr lang="en-US" altLang="zh-CN" sz="2400" b="1"/>
              <a:t>(Chapter9-14)</a:t>
            </a:r>
            <a:endParaRPr lang="en-US" altLang="zh-CN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5658485" y="5662295"/>
            <a:ext cx="1891665" cy="8299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400" b="1"/>
              <a:t>Ending</a:t>
            </a:r>
            <a:endParaRPr lang="en-US" altLang="zh-CN" sz="2400" b="1"/>
          </a:p>
          <a:p>
            <a:pPr algn="ctr"/>
            <a:r>
              <a:rPr lang="en-US" altLang="zh-CN" sz="2400" b="1"/>
              <a:t>(Chapter15)</a:t>
            </a: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1633220" y="76200"/>
            <a:ext cx="549846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510790" y="221615"/>
            <a:ext cx="4390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Beginning(p13-16)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64210" y="1155700"/>
            <a:ext cx="8054975" cy="21348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just"/>
            <a:r>
              <a:rPr lang="en-US" altLang="zh-CN" sz="2400" b="1"/>
              <a:t>The Coopers have just moved from _______ to ________ because Mr Cooper has to _______________. But Penny feels __________ because she _____________________________.</a:t>
            </a:r>
            <a:endParaRPr lang="en-US" altLang="zh-CN" sz="2400" b="1"/>
          </a:p>
          <a:p>
            <a:pPr algn="just"/>
            <a:r>
              <a:rPr lang="en-US" altLang="zh-CN" sz="2400" b="1"/>
              <a:t>Now it’s time for Penny to say goodbye to ____________________.</a:t>
            </a: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785620" y="1209040"/>
            <a:ext cx="5720715" cy="1938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rgbClr val="FF0000"/>
                </a:solidFill>
              </a:rPr>
              <a:t>Penny and her friends</a:t>
            </a:r>
            <a:r>
              <a:rPr lang="en-US" altLang="zh-CN" sz="2400">
                <a:solidFill>
                  <a:schemeClr val="tx1"/>
                </a:solidFill>
              </a:rPr>
              <a:t> often play with Holly. Sometimes they throw sticks into the lake and Holly brings them back. Then she makes everyone wet. Penny and her friends </a:t>
            </a:r>
            <a:r>
              <a:rPr lang="en-US" altLang="zh-CN" sz="2400">
                <a:solidFill>
                  <a:srgbClr val="FF0000"/>
                </a:solidFill>
              </a:rPr>
              <a:t>laugh at</a:t>
            </a:r>
            <a:r>
              <a:rPr lang="en-US" altLang="zh-CN" sz="2400">
                <a:solidFill>
                  <a:schemeClr val="tx1"/>
                </a:solidFill>
              </a:rPr>
              <a:t> Holly. (P14)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10" name="云形 9"/>
          <p:cNvSpPr/>
          <p:nvPr/>
        </p:nvSpPr>
        <p:spPr>
          <a:xfrm>
            <a:off x="2625090" y="76200"/>
            <a:ext cx="415861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49980" y="220980"/>
            <a:ext cx="297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Appreciation</a:t>
            </a:r>
            <a:endParaRPr lang="en-US" altLang="zh-CN" sz="3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1781175" y="3926205"/>
            <a:ext cx="5778500" cy="1198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400"/>
              <a:t>Penny is </a:t>
            </a:r>
            <a:r>
              <a:rPr lang="en-US" altLang="zh-CN" sz="2400">
                <a:solidFill>
                  <a:srgbClr val="FF0000"/>
                </a:solidFill>
              </a:rPr>
              <a:t>on her own</a:t>
            </a:r>
            <a:r>
              <a:rPr lang="en-US" altLang="zh-CN" sz="2400"/>
              <a:t>. She is often </a:t>
            </a:r>
            <a:r>
              <a:rPr lang="en-US" altLang="zh-CN" sz="2400">
                <a:solidFill>
                  <a:srgbClr val="FF0000"/>
                </a:solidFill>
              </a:rPr>
              <a:t>on her own</a:t>
            </a:r>
            <a:r>
              <a:rPr lang="en-US" altLang="zh-CN" sz="2400"/>
              <a:t>. She's </a:t>
            </a:r>
            <a:r>
              <a:rPr lang="en-US" altLang="zh-CN" sz="2400">
                <a:solidFill>
                  <a:srgbClr val="FF0000"/>
                </a:solidFill>
              </a:rPr>
              <a:t>on her own</a:t>
            </a:r>
            <a:r>
              <a:rPr lang="en-US" altLang="zh-CN" sz="2400"/>
              <a:t> at school and she's </a:t>
            </a:r>
            <a:r>
              <a:rPr lang="en-US" altLang="zh-CN" sz="2400">
                <a:solidFill>
                  <a:srgbClr val="FF0000"/>
                </a:solidFill>
              </a:rPr>
              <a:t>on her</a:t>
            </a:r>
            <a:r>
              <a:rPr lang="en-US" altLang="zh-CN" sz="2400"/>
              <a:t> own at home. Penny often feels </a:t>
            </a:r>
            <a:r>
              <a:rPr lang="en-US" altLang="zh-CN" sz="2400">
                <a:solidFill>
                  <a:srgbClr val="FF0000"/>
                </a:solidFill>
              </a:rPr>
              <a:t>lonely</a:t>
            </a:r>
            <a:r>
              <a:rPr lang="en-US" altLang="zh-CN" sz="2400"/>
              <a:t>. (P13)</a:t>
            </a:r>
            <a:endParaRPr lang="en-US" altLang="zh-CN" sz="2400"/>
          </a:p>
        </p:txBody>
      </p:sp>
      <p:sp>
        <p:nvSpPr>
          <p:cNvPr id="14" name="文本框 13"/>
          <p:cNvSpPr txBox="1"/>
          <p:nvPr/>
        </p:nvSpPr>
        <p:spPr>
          <a:xfrm>
            <a:off x="206375" y="1717040"/>
            <a:ext cx="1453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life in the village</a:t>
            </a:r>
            <a:endParaRPr lang="en-US" altLang="zh-CN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153670" y="4203065"/>
            <a:ext cx="1456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life in the city</a:t>
            </a:r>
            <a:endParaRPr lang="en-US" altLang="zh-CN" sz="2400" b="1"/>
          </a:p>
        </p:txBody>
      </p:sp>
      <p:sp>
        <p:nvSpPr>
          <p:cNvPr id="31" name="文本框 30"/>
          <p:cNvSpPr txBox="1"/>
          <p:nvPr/>
        </p:nvSpPr>
        <p:spPr>
          <a:xfrm>
            <a:off x="1781175" y="4664710"/>
            <a:ext cx="720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own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42210" y="3298825"/>
            <a:ext cx="4456430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in sharp contrast(</a:t>
            </a:r>
            <a:r>
              <a:rPr lang="zh-CN" altLang="en-US" sz="2400" b="1">
                <a:solidFill>
                  <a:srgbClr val="FF0000"/>
                </a:solidFill>
              </a:rPr>
              <a:t>鲜明对比</a:t>
            </a:r>
            <a:r>
              <a:rPr lang="en-US" altLang="zh-CN" sz="2400" b="1">
                <a:solidFill>
                  <a:srgbClr val="FF0000"/>
                </a:solidFill>
              </a:rPr>
              <a:t>)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3" grpId="0" bldLvl="0" animBg="1"/>
      <p:bldP spid="15" grpId="0"/>
      <p:bldP spid="31" grpId="0"/>
      <p:bldP spid="3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2625090" y="76200"/>
            <a:ext cx="404050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060065" y="220980"/>
            <a:ext cx="3514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Beginning(P13-16)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3532505" y="1151255"/>
            <a:ext cx="1821815" cy="398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000" b="1"/>
              <a:t>A Different Life</a:t>
            </a:r>
            <a:endParaRPr lang="en-US" altLang="zh-CN" sz="2000" b="1"/>
          </a:p>
        </p:txBody>
      </p:sp>
      <p:sp>
        <p:nvSpPr>
          <p:cNvPr id="2" name="椭圆 1"/>
          <p:cNvSpPr/>
          <p:nvPr/>
        </p:nvSpPr>
        <p:spPr>
          <a:xfrm>
            <a:off x="1493520" y="1888490"/>
            <a:ext cx="3634105" cy="3411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74490" y="1888490"/>
            <a:ext cx="3851910" cy="3458845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18030" y="5485130"/>
            <a:ext cx="22606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life in the village</a:t>
            </a:r>
            <a:endParaRPr lang="en-US" altLang="zh-CN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5373370" y="5485130"/>
            <a:ext cx="18986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life in the city</a:t>
            </a:r>
            <a:endParaRPr lang="en-US" altLang="zh-CN" sz="2400" b="1"/>
          </a:p>
        </p:txBody>
      </p:sp>
      <p:sp>
        <p:nvSpPr>
          <p:cNvPr id="7" name="横卷形 6"/>
          <p:cNvSpPr/>
          <p:nvPr/>
        </p:nvSpPr>
        <p:spPr>
          <a:xfrm>
            <a:off x="185420" y="789940"/>
            <a:ext cx="1656080" cy="86423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rgbClr val="FF0000"/>
                </a:solidFill>
              </a:rPr>
              <a:t>Compare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54320" y="2016125"/>
            <a:ext cx="4699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big</a:t>
            </a:r>
            <a:endParaRPr lang="en-US" altLang="zh-CN" b="1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38140" y="2796540"/>
            <a:ext cx="22332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live in the apartment,</a:t>
            </a:r>
            <a:endParaRPr lang="en-US" altLang="zh-CN" b="1">
              <a:sym typeface="+mn-ea"/>
            </a:endParaRPr>
          </a:p>
          <a:p>
            <a:pPr lvl="0" algn="l"/>
            <a:r>
              <a:rPr lang="en-US" altLang="zh-CN" b="1">
                <a:sym typeface="+mn-ea"/>
              </a:rPr>
              <a:t>empty, small</a:t>
            </a:r>
            <a:endParaRPr lang="en-US" altLang="zh-CN" b="1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1510" y="3441700"/>
            <a:ext cx="21037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often on her own;</a:t>
            </a:r>
            <a:endParaRPr lang="en-US" altLang="zh-CN" b="1">
              <a:sym typeface="+mn-ea"/>
            </a:endParaRPr>
          </a:p>
          <a:p>
            <a:pPr lvl="0" algn="l"/>
            <a:r>
              <a:rPr lang="en-US" altLang="zh-CN" b="1">
                <a:sym typeface="+mn-ea"/>
              </a:rPr>
              <a:t>have no dog/friends</a:t>
            </a:r>
            <a:endParaRPr lang="en-US" altLang="zh-CN" b="1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54320" y="4086860"/>
            <a:ext cx="19177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father out of work</a:t>
            </a:r>
            <a:endParaRPr lang="en-US" altLang="zh-CN" b="1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44515" y="2384425"/>
            <a:ext cx="7740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a park</a:t>
            </a:r>
            <a:endParaRPr lang="en-US" altLang="zh-CN" b="1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18760" y="4405630"/>
            <a:ext cx="1513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mother works</a:t>
            </a:r>
            <a:endParaRPr lang="en-US" altLang="zh-CN" b="1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25395" y="2016125"/>
            <a:ext cx="6851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/>
              <a:t>small</a:t>
            </a:r>
            <a:endParaRPr lang="en-US" altLang="zh-CN" b="1"/>
          </a:p>
        </p:txBody>
      </p:sp>
      <p:sp>
        <p:nvSpPr>
          <p:cNvPr id="18" name="文本框 17"/>
          <p:cNvSpPr txBox="1"/>
          <p:nvPr/>
        </p:nvSpPr>
        <p:spPr>
          <a:xfrm>
            <a:off x="2018030" y="2384425"/>
            <a:ext cx="19659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a lake, hills, woods</a:t>
            </a:r>
            <a:endParaRPr lang="en-US" altLang="zh-CN" b="1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41500" y="2724785"/>
            <a:ext cx="2142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en-US" altLang="zh-CN" b="1">
                <a:sym typeface="+mn-ea"/>
              </a:rPr>
              <a:t>live in the house, a big garden</a:t>
            </a:r>
            <a:endParaRPr lang="en-US" altLang="zh-CN" b="1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17345" y="3397885"/>
            <a:ext cx="2366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en-US" altLang="zh-CN" b="1">
                <a:sym typeface="+mn-ea"/>
              </a:rPr>
              <a:t>own a dog, have many friendly friends</a:t>
            </a:r>
            <a:endParaRPr lang="en-US" altLang="zh-CN" b="1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61615" y="4773930"/>
            <a:ext cx="1062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happy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54810" y="4116070"/>
            <a:ext cx="25088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father works at a factory</a:t>
            </a:r>
            <a:endParaRPr lang="en-US" altLang="zh-CN" b="1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19605" y="4455160"/>
            <a:ext cx="17297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en-US" altLang="zh-CN" b="1">
                <a:sym typeface="+mn-ea"/>
              </a:rPr>
              <a:t>mother at home</a:t>
            </a:r>
            <a:endParaRPr lang="en-US" altLang="zh-CN" b="1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31840" y="4739640"/>
            <a:ext cx="981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 sad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53365" y="1849120"/>
            <a:ext cx="16910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living conditions</a:t>
            </a:r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friendship</a:t>
            </a:r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parents</a:t>
            </a:r>
            <a:endParaRPr lang="en-US" altLang="zh-CN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 9"/>
          <p:cNvSpPr/>
          <p:nvPr/>
        </p:nvSpPr>
        <p:spPr>
          <a:xfrm>
            <a:off x="1633220" y="76200"/>
            <a:ext cx="5498465" cy="87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510790" y="221615"/>
            <a:ext cx="4390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/>
              <a:t>Development(p18-35)</a:t>
            </a:r>
            <a:endParaRPr lang="en-US" altLang="zh-CN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64210" y="1155700"/>
            <a:ext cx="8054975" cy="4708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just"/>
            <a:r>
              <a:rPr lang="en-US" altLang="zh-CN" sz="2400" b="1"/>
              <a:t>Penny finds a homeless dog in ______________ and she __________________. She knows that she can’t __________ because ________________. So she wants to ask  others for help.</a:t>
            </a:r>
            <a:endParaRPr lang="en-US" altLang="zh-CN" sz="2400" b="1"/>
          </a:p>
          <a:p>
            <a:pPr algn="just"/>
            <a:r>
              <a:rPr lang="en-US" altLang="zh-CN" sz="2400" b="1"/>
              <a:t>Lucy, an old lady, agrees to take Socks home but Socks _________________. Then, Penny persuades</a:t>
            </a:r>
            <a:r>
              <a:rPr lang="zh-CN" altLang="en-US" sz="2400" b="1"/>
              <a:t>（说服）</a:t>
            </a:r>
            <a:r>
              <a:rPr lang="en-US" altLang="zh-CN" sz="2400" b="1"/>
              <a:t> Jane, who is another dog owner, to adopt</a:t>
            </a:r>
            <a:r>
              <a:rPr lang="zh-CN" altLang="en-US" sz="2400" b="1"/>
              <a:t>（收养）</a:t>
            </a:r>
            <a:r>
              <a:rPr lang="en-US" altLang="zh-CN" sz="2400" b="1"/>
              <a:t> Socks. But _________________. Next, Penny takes Socks to ______________ but ___________.</a:t>
            </a:r>
            <a:endParaRPr lang="en-US" altLang="zh-CN" sz="2400" b="1"/>
          </a:p>
          <a:p>
            <a:pPr algn="just"/>
            <a:r>
              <a:rPr lang="en-US" altLang="zh-CN" sz="2400" b="1"/>
              <a:t>At last, Penny ______________________________.</a:t>
            </a: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PP_MARK_KEY" val="58355163-f3da-47a9-81ca-2c87a1e18cd1"/>
  <p:tag name="COMMONDATA" val="eyJoZGlkIjoiNDA4OWIyOTEwZjU0MDYxOTk2Nzg1NWI2YmRhODVk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5467</Words>
  <Application>WPS 演示</Application>
  <PresentationFormat>全屏显示(4:3)</PresentationFormat>
  <Paragraphs>259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Comic Sans MS</vt:lpstr>
      <vt:lpstr>Times New Roman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book is a good friend.</dc:title>
  <dc:creator>Administrator</dc:creator>
  <cp:lastModifiedBy>ASUS</cp:lastModifiedBy>
  <cp:revision>61</cp:revision>
  <dcterms:created xsi:type="dcterms:W3CDTF">2019-03-27T04:09:00Z</dcterms:created>
  <dcterms:modified xsi:type="dcterms:W3CDTF">2023-05-16T02:20:36Z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CBFB6B82CE284A978454395ABF17453B_12</vt:lpwstr>
  </property>
</Properties>
</file>