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4" r:id="rId7"/>
    <p:sldId id="270" r:id="rId8"/>
    <p:sldId id="259" r:id="rId9"/>
    <p:sldId id="277" r:id="rId10"/>
    <p:sldId id="263" r:id="rId11"/>
    <p:sldId id="266" r:id="rId12"/>
    <p:sldId id="261" r:id="rId13"/>
    <p:sldId id="265" r:id="rId14"/>
    <p:sldId id="269" r:id="rId15"/>
    <p:sldId id="267" r:id="rId16"/>
    <p:sldId id="260" r:id="rId17"/>
    <p:sldId id="276" r:id="rId18"/>
  </p:sldIdLst>
  <p:sldSz cx="9144000" cy="5143500" type="screen16x9"/>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9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474"/>
      </p:cViewPr>
      <p:guideLst>
        <p:guide orient="horz" pos="1620"/>
        <p:guide pos="2919"/>
      </p:guideLst>
    </p:cSldViewPr>
  </p:slideViewPr>
  <p:notesTextViewPr>
    <p:cViewPr>
      <p:scale>
        <a:sx n="1" d="1"/>
        <a:sy n="1" d="1"/>
      </p:scale>
      <p:origin x="0" y="0"/>
    </p:cViewPr>
  </p:notesTextViewPr>
  <p:sorterViewPr>
    <p:cViewPr>
      <p:scale>
        <a:sx n="121" d="100"/>
        <a:sy n="121"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5CE5DE-7342-41F7-87B1-EF8C875CD52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D9E84F-CDFB-4D59-BBF8-F03EAAC1139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D9E84F-CDFB-4D59-BBF8-F03EAAC1139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DA4F503-60F6-4CC2-9E70-F15F62FD0C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0E917-2B26-4C24-BADC-626B1D94F10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A4F503-60F6-4CC2-9E70-F15F62FD0C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0E917-2B26-4C24-BADC-626B1D94F10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A4F503-60F6-4CC2-9E70-F15F62FD0C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0E917-2B26-4C24-BADC-626B1D94F10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DA4F503-60F6-4CC2-9E70-F15F62FD0C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0E917-2B26-4C24-BADC-626B1D94F10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DA4F503-60F6-4CC2-9E70-F15F62FD0C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0E917-2B26-4C24-BADC-626B1D94F10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DA4F503-60F6-4CC2-9E70-F15F62FD0C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0E917-2B26-4C24-BADC-626B1D94F10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DA4F503-60F6-4CC2-9E70-F15F62FD0C4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1E0E917-2B26-4C24-BADC-626B1D94F10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DA4F503-60F6-4CC2-9E70-F15F62FD0C4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1E0E917-2B26-4C24-BADC-626B1D94F1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A4F503-60F6-4CC2-9E70-F15F62FD0C4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1E0E917-2B26-4C24-BADC-626B1D94F10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DA4F503-60F6-4CC2-9E70-F15F62FD0C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0E917-2B26-4C24-BADC-626B1D94F10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DA4F503-60F6-4CC2-9E70-F15F62FD0C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0E917-2B26-4C24-BADC-626B1D94F10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DA4F503-60F6-4CC2-9E70-F15F62FD0C45}"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1E0E917-2B26-4C24-BADC-626B1D94F108}" type="slidenum">
              <a:rPr lang="zh-CN" altLang="en-US" smtClean="0"/>
            </a:fld>
            <a:endParaRPr lang="zh-CN" altLang="en-US"/>
          </a:p>
        </p:txBody>
      </p:sp>
      <p:sp>
        <p:nvSpPr>
          <p:cNvPr id="8" name="矩形 7"/>
          <p:cNvSpPr/>
          <p:nvPr userDrawn="1"/>
        </p:nvSpPr>
        <p:spPr>
          <a:xfrm>
            <a:off x="5796136" y="3219822"/>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microsoft.com/office/2007/relationships/hdphoto" Target="../media/image21.wdp"/><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microsoft.com/office/2007/relationships/hdphoto" Target="../media/image25.wdp"/><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31.jpeg"/><Relationship Id="rId2" Type="http://schemas.microsoft.com/office/2007/relationships/hdphoto" Target="../media/image30.wdp"/><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microsoft.com/office/2007/relationships/hdphoto" Target="../media/image2.wdp"/><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microsoft.com/office/2007/relationships/hdphoto" Target="../media/image4.wdp"/><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microsoft.com/office/2007/relationships/hdphoto" Target="../media/image17.wdp"/><Relationship Id="rId2" Type="http://schemas.openxmlformats.org/officeDocument/2006/relationships/image" Target="../media/image16.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3529330" cy="5143500"/>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矩形 2"/>
          <p:cNvSpPr/>
          <p:nvPr/>
        </p:nvSpPr>
        <p:spPr>
          <a:xfrm>
            <a:off x="3529520" y="0"/>
            <a:ext cx="5650992" cy="514350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8000">
                <a:solidFill>
                  <a:schemeClr val="accent2">
                    <a:satMod val="140000"/>
                  </a:schemeClr>
                </a:solidFill>
                <a:prstDash val="solid"/>
                <a:miter lim="800000"/>
              </a:ln>
              <a:solidFill>
                <a:srgbClr val="D3CDB7"/>
              </a:solidFill>
              <a:effectLst>
                <a:outerShdw blurRad="25500" dist="23000" dir="7020000" algn="tl">
                  <a:srgbClr val="000000">
                    <a:alpha val="50000"/>
                  </a:srgbClr>
                </a:outerShdw>
              </a:effectLst>
            </a:endParaRPr>
          </a:p>
        </p:txBody>
      </p:sp>
      <p:pic>
        <p:nvPicPr>
          <p:cNvPr id="2" name="图片 1"/>
          <p:cNvPicPr>
            <a:picLocks noChangeAspect="1"/>
          </p:cNvPicPr>
          <p:nvPr/>
        </p:nvPicPr>
        <p:blipFill>
          <a:blip r:embed="rId1" cstate="screen">
            <a:extLst>
              <a:ext uri="{BEBA8EAE-BF5A-486C-A8C5-ECC9F3942E4B}">
                <a14:imgProps xmlns:a14="http://schemas.microsoft.com/office/drawing/2010/main">
                  <a14:imgLayer r:embed="rId2">
                    <a14:imgEffect>
                      <a14:colorTemperature colorTemp="10375"/>
                    </a14:imgEffect>
                    <a14:imgEffect>
                      <a14:saturation sat="58000"/>
                    </a14:imgEffect>
                  </a14:imgLayer>
                </a14:imgProps>
              </a:ext>
            </a:extLst>
          </a:blip>
          <a:stretch>
            <a:fillRect/>
          </a:stretch>
        </p:blipFill>
        <p:spPr>
          <a:xfrm>
            <a:off x="2065274" y="524144"/>
            <a:ext cx="2794758" cy="3991822"/>
          </a:xfrm>
          <a:prstGeom prst="rect">
            <a:avLst/>
          </a:prstGeom>
        </p:spPr>
      </p:pic>
      <p:sp>
        <p:nvSpPr>
          <p:cNvPr id="17" name="TextBox 16"/>
          <p:cNvSpPr txBox="1"/>
          <p:nvPr/>
        </p:nvSpPr>
        <p:spPr>
          <a:xfrm>
            <a:off x="7718246" y="2931790"/>
            <a:ext cx="598170" cy="1800224"/>
          </a:xfrm>
          <a:prstGeom prst="rect">
            <a:avLst/>
          </a:prstGeom>
          <a:noFill/>
        </p:spPr>
        <p:txBody>
          <a:bodyPr vert="eaVert" wrap="square" rtlCol="0">
            <a:spAutoFit/>
          </a:bodyPr>
          <a:lstStyle/>
          <a:p>
            <a:r>
              <a:rPr lang="en-US" altLang="zh-CN" sz="900" dirty="0">
                <a:solidFill>
                  <a:srgbClr val="D3CDB7"/>
                </a:solidFill>
              </a:rPr>
              <a:t>Happy Is The Man Who Is Nothing.</a:t>
            </a:r>
            <a:r>
              <a:rPr lang="zh-CN" altLang="en-US" dirty="0">
                <a:solidFill>
                  <a:srgbClr val="D3CDB7"/>
                </a:solidFill>
                <a:latin typeface="黑体" panose="02010609060101010101" charset="-122"/>
                <a:ea typeface="黑体" panose="02010609060101010101" charset="-122"/>
              </a:rPr>
              <a:t>空无者乃幸福者</a:t>
            </a:r>
            <a:endParaRPr lang="zh-CN" altLang="en-US" dirty="0">
              <a:solidFill>
                <a:srgbClr val="D3CDB7"/>
              </a:solidFill>
              <a:latin typeface="黑体" panose="02010609060101010101" charset="-122"/>
              <a:ea typeface="黑体" panose="02010609060101010101" charset="-122"/>
            </a:endParaRPr>
          </a:p>
        </p:txBody>
      </p:sp>
      <p:sp>
        <p:nvSpPr>
          <p:cNvPr id="16" name="TextBox 15"/>
          <p:cNvSpPr txBox="1"/>
          <p:nvPr/>
        </p:nvSpPr>
        <p:spPr>
          <a:xfrm>
            <a:off x="2276475" y="1176020"/>
            <a:ext cx="551815" cy="2686685"/>
          </a:xfrm>
          <a:prstGeom prst="rect">
            <a:avLst/>
          </a:prstGeom>
          <a:noFill/>
          <a:ln>
            <a:noFill/>
          </a:ln>
        </p:spPr>
        <p:txBody>
          <a:bodyPr vert="eaVert" wrap="square" rtlCol="0">
            <a:spAutoFit/>
          </a:bodyPr>
          <a:lstStyle/>
          <a:p>
            <a:r>
              <a:rPr lang="zh-CN" altLang="zh-CN" sz="2400" dirty="0">
                <a:solidFill>
                  <a:srgbClr val="2C3F46"/>
                </a:solidFill>
                <a:latin typeface="微软雅黑" panose="020B0503020204020204" pitchFamily="34" charset="-122"/>
                <a:ea typeface="微软雅黑" panose="020B0503020204020204" pitchFamily="34" charset="-122"/>
              </a:rPr>
              <a:t>教育就是解放心灵</a:t>
            </a:r>
            <a:endParaRPr lang="zh-CN" altLang="zh-CN" sz="2400" dirty="0">
              <a:solidFill>
                <a:srgbClr val="2C3F46"/>
              </a:solidFill>
              <a:latin typeface="微软雅黑" panose="020B0503020204020204" pitchFamily="34" charset="-122"/>
              <a:ea typeface="微软雅黑" panose="020B0503020204020204" pitchFamily="34" charset="-122"/>
            </a:endParaRPr>
          </a:p>
        </p:txBody>
      </p:sp>
      <p:sp>
        <p:nvSpPr>
          <p:cNvPr id="19" name="矩形 18"/>
          <p:cNvSpPr/>
          <p:nvPr/>
        </p:nvSpPr>
        <p:spPr>
          <a:xfrm>
            <a:off x="2320290" y="1087120"/>
            <a:ext cx="360045" cy="2865120"/>
          </a:xfrm>
          <a:prstGeom prst="rect">
            <a:avLst/>
          </a:prstGeom>
          <a:noFill/>
          <a:ln w="3175">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F46"/>
              </a:solidFill>
            </a:endParaRPr>
          </a:p>
        </p:txBody>
      </p:sp>
      <p:sp>
        <p:nvSpPr>
          <p:cNvPr id="21" name="矩形 20"/>
          <p:cNvSpPr/>
          <p:nvPr/>
        </p:nvSpPr>
        <p:spPr>
          <a:xfrm>
            <a:off x="1640205" y="1625600"/>
            <a:ext cx="499110" cy="483870"/>
          </a:xfrm>
          <a:prstGeom prst="rect">
            <a:avLst/>
          </a:prstGeom>
          <a:noFill/>
          <a:ln w="3175">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F46"/>
              </a:solidFill>
            </a:endParaRPr>
          </a:p>
        </p:txBody>
      </p:sp>
      <p:cxnSp>
        <p:nvCxnSpPr>
          <p:cNvPr id="8" name="line01" hidden="1"/>
          <p:cNvCxnSpPr/>
          <p:nvPr/>
        </p:nvCxnSpPr>
        <p:spPr>
          <a:xfrm>
            <a:off x="3493008" y="-20538"/>
            <a:ext cx="0" cy="5164038"/>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9" name="line01" hidden="1"/>
          <p:cNvCxnSpPr/>
          <p:nvPr/>
        </p:nvCxnSpPr>
        <p:spPr>
          <a:xfrm>
            <a:off x="-756592" y="1952124"/>
            <a:ext cx="9144000"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567815" y="1717675"/>
            <a:ext cx="874395" cy="337185"/>
          </a:xfrm>
          <a:prstGeom prst="rect">
            <a:avLst/>
          </a:prstGeom>
          <a:noFill/>
        </p:spPr>
        <p:txBody>
          <a:bodyPr wrap="square" rtlCol="0">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读</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思</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49225" y="4587875"/>
            <a:ext cx="3230880" cy="321945"/>
          </a:xfrm>
          <a:prstGeom prst="rect">
            <a:avLst/>
          </a:prstGeom>
          <a:noFill/>
        </p:spPr>
        <p:txBody>
          <a:bodyPr wrap="square" rtlCol="0">
            <a:spAutoFit/>
          </a:bodyPr>
          <a:p>
            <a:r>
              <a:rPr lang="zh-CN" altLang="en-US" sz="1500"/>
              <a:t>常州市新北区圩塘中心小学</a:t>
            </a:r>
            <a:r>
              <a:rPr lang="en-US" altLang="zh-CN" sz="1500"/>
              <a:t>    </a:t>
            </a:r>
            <a:r>
              <a:rPr lang="zh-CN" altLang="en-US" sz="1500"/>
              <a:t>王赛男</a:t>
            </a:r>
            <a:endParaRPr lang="en-US" altLang="zh-CN" sz="150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line01"/>
          <p:cNvCxnSpPr/>
          <p:nvPr/>
        </p:nvCxnSpPr>
        <p:spPr>
          <a:xfrm>
            <a:off x="5650992" y="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 name="line01"/>
          <p:cNvCxnSpPr/>
          <p:nvPr/>
        </p:nvCxnSpPr>
        <p:spPr>
          <a:xfrm>
            <a:off x="0" y="317868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401191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483768" y="-1014109"/>
            <a:ext cx="3558036" cy="4809995"/>
            <a:chOff x="2528718" y="-1790684"/>
            <a:chExt cx="3493294" cy="4722473"/>
          </a:xfrm>
        </p:grpSpPr>
        <p:pic>
          <p:nvPicPr>
            <p:cNvPr id="10" name="图片 9"/>
            <p:cNvPicPr>
              <a:picLocks noChangeAspect="1"/>
            </p:cNvPicPr>
            <p:nvPr/>
          </p:nvPicPr>
          <p:blipFill>
            <a:blip r:embed="rId1" cstate="print">
              <a:extLst>
                <a:ext uri="{BEBA8EAE-BF5A-486C-A8C5-ECC9F3942E4B}">
                  <a14:imgProps xmlns:a14="http://schemas.microsoft.com/office/drawing/2010/main">
                    <a14:imgLayer r:embed="rId2">
                      <a14:imgEffect>
                        <a14:colorTemperature colorTemp="4700"/>
                      </a14:imgEffect>
                    </a14:imgLayer>
                  </a14:imgProps>
                </a:ext>
              </a:extLst>
            </a:blip>
            <a:stretch>
              <a:fillRect/>
            </a:stretch>
          </p:blipFill>
          <p:spPr>
            <a:xfrm rot="15480000">
              <a:off x="2546535" y="-683190"/>
              <a:ext cx="4413210" cy="2229751"/>
            </a:xfrm>
            <a:prstGeom prst="rect">
              <a:avLst/>
            </a:prstGeom>
          </p:spPr>
        </p:pic>
        <p:sp>
          <p:nvSpPr>
            <p:cNvPr id="7" name="图文框 6"/>
            <p:cNvSpPr/>
            <p:nvPr/>
          </p:nvSpPr>
          <p:spPr>
            <a:xfrm>
              <a:off x="3213700" y="-92547"/>
              <a:ext cx="2808312" cy="3024336"/>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9" name="图片 8"/>
            <p:cNvPicPr>
              <a:picLocks noChangeAspect="1"/>
            </p:cNvPicPr>
            <p:nvPr/>
          </p:nvPicPr>
          <p:blipFill>
            <a:blip r:embed="rId1" cstate="print">
              <a:extLst>
                <a:ext uri="{BEBA8EAE-BF5A-486C-A8C5-ECC9F3942E4B}">
                  <a14:imgProps xmlns:a14="http://schemas.microsoft.com/office/drawing/2010/main">
                    <a14:imgLayer r:embed="rId2">
                      <a14:imgEffect>
                        <a14:colorTemperature colorTemp="4700"/>
                      </a14:imgEffect>
                    </a14:imgLayer>
                  </a14:imgProps>
                </a:ext>
              </a:extLst>
            </a:blip>
            <a:stretch>
              <a:fillRect/>
            </a:stretch>
          </p:blipFill>
          <p:spPr>
            <a:xfrm rot="13653064">
              <a:off x="1436989" y="-698955"/>
              <a:ext cx="4413210" cy="2229751"/>
            </a:xfrm>
            <a:prstGeom prst="rect">
              <a:avLst/>
            </a:prstGeom>
          </p:spPr>
        </p:pic>
      </p:grpSp>
      <p:sp>
        <p:nvSpPr>
          <p:cNvPr id="5" name="矩形 4"/>
          <p:cNvSpPr/>
          <p:nvPr/>
        </p:nvSpPr>
        <p:spPr>
          <a:xfrm>
            <a:off x="0" y="4011910"/>
            <a:ext cx="9144000" cy="1131590"/>
          </a:xfrm>
          <a:prstGeom prst="rect">
            <a:avLst/>
          </a:prstGeom>
          <a:solidFill>
            <a:srgbClr val="2C3F46"/>
          </a:solidFill>
          <a:ln>
            <a:solidFill>
              <a:srgbClr val="2C3F4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046674" y="-1014109"/>
            <a:ext cx="6861857" cy="4809995"/>
            <a:chOff x="1117773" y="-1790684"/>
            <a:chExt cx="6737000" cy="4722473"/>
          </a:xfrm>
        </p:grpSpPr>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colorTemperature colorTemp="4700"/>
                      </a14:imgEffect>
                    </a14:imgLayer>
                  </a14:imgProps>
                </a:ext>
              </a:extLst>
            </a:blip>
            <a:stretch>
              <a:fillRect/>
            </a:stretch>
          </p:blipFill>
          <p:spPr>
            <a:xfrm rot="15480000">
              <a:off x="2546535" y="-683190"/>
              <a:ext cx="4413210" cy="2229751"/>
            </a:xfrm>
            <a:prstGeom prst="rect">
              <a:avLst/>
            </a:prstGeom>
          </p:spPr>
        </p:pic>
        <p:sp>
          <p:nvSpPr>
            <p:cNvPr id="15" name="图文框 14"/>
            <p:cNvSpPr/>
            <p:nvPr/>
          </p:nvSpPr>
          <p:spPr>
            <a:xfrm>
              <a:off x="3213700" y="-92547"/>
              <a:ext cx="2808312" cy="3024336"/>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6" name="图片 15"/>
            <p:cNvPicPr>
              <a:picLocks noChangeAspect="1"/>
            </p:cNvPicPr>
            <p:nvPr/>
          </p:nvPicPr>
          <p:blipFill>
            <a:blip r:embed="rId1" cstate="print">
              <a:extLst>
                <a:ext uri="{BEBA8EAE-BF5A-486C-A8C5-ECC9F3942E4B}">
                  <a14:imgProps xmlns:a14="http://schemas.microsoft.com/office/drawing/2010/main">
                    <a14:imgLayer r:embed="rId2">
                      <a14:imgEffect>
                        <a14:colorTemperature colorTemp="4700"/>
                      </a14:imgEffect>
                    </a14:imgLayer>
                  </a14:imgProps>
                </a:ext>
              </a:extLst>
            </a:blip>
            <a:stretch>
              <a:fillRect/>
            </a:stretch>
          </p:blipFill>
          <p:spPr>
            <a:xfrm rot="13653064">
              <a:off x="1436989" y="-698955"/>
              <a:ext cx="4413210" cy="2229751"/>
            </a:xfrm>
            <a:prstGeom prst="rect">
              <a:avLst/>
            </a:prstGeom>
          </p:spPr>
        </p:pic>
        <p:sp>
          <p:nvSpPr>
            <p:cNvPr id="18" name="图文框 17"/>
            <p:cNvSpPr/>
            <p:nvPr/>
          </p:nvSpPr>
          <p:spPr>
            <a:xfrm>
              <a:off x="6302433" y="-291058"/>
              <a:ext cx="1552340" cy="1413955"/>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图文框 20"/>
            <p:cNvSpPr/>
            <p:nvPr/>
          </p:nvSpPr>
          <p:spPr>
            <a:xfrm>
              <a:off x="1117773" y="1588532"/>
              <a:ext cx="1552340" cy="848373"/>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9" name="TextBox 18"/>
          <p:cNvSpPr txBox="1"/>
          <p:nvPr/>
        </p:nvSpPr>
        <p:spPr>
          <a:xfrm>
            <a:off x="3995936" y="4011910"/>
            <a:ext cx="1200329" cy="915566"/>
          </a:xfrm>
          <a:prstGeom prst="rect">
            <a:avLst/>
          </a:prstGeom>
          <a:noFill/>
        </p:spPr>
        <p:txBody>
          <a:bodyPr vert="eaVert" wrap="square" rtlCol="0">
            <a:spAutoFit/>
          </a:bodyPr>
          <a:lstStyle/>
          <a:p>
            <a:r>
              <a:rPr lang="zh-CN" altLang="en-US" sz="6600" dirty="0">
                <a:solidFill>
                  <a:srgbClr val="D3CDB7"/>
                </a:solidFill>
              </a:rPr>
              <a:t>叁</a:t>
            </a:r>
            <a:endParaRPr lang="zh-CN" altLang="en-US" sz="6600" dirty="0">
              <a:solidFill>
                <a:srgbClr val="D3CDB7"/>
              </a:solidFill>
            </a:endParaRPr>
          </a:p>
        </p:txBody>
      </p:sp>
      <p:sp>
        <p:nvSpPr>
          <p:cNvPr id="24" name="等腰三角形 23"/>
          <p:cNvSpPr/>
          <p:nvPr/>
        </p:nvSpPr>
        <p:spPr>
          <a:xfrm flipV="1">
            <a:off x="4139952" y="5005124"/>
            <a:ext cx="936104" cy="806986"/>
          </a:xfrm>
          <a:prstGeom prst="triangle">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sh dir="d"/>
      </p:transition>
    </mc:Choice>
    <mc:Fallback>
      <p:transition spd="slow">
        <p:push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cstate="screen"/>
          <a:stretch>
            <a:fillRect/>
          </a:stretch>
        </p:blipFill>
        <p:spPr>
          <a:xfrm>
            <a:off x="6731484" y="267494"/>
            <a:ext cx="2809068" cy="5143500"/>
          </a:xfrm>
          <a:prstGeom prst="rect">
            <a:avLst/>
          </a:prstGeom>
        </p:spPr>
      </p:pic>
      <p:cxnSp>
        <p:nvCxnSpPr>
          <p:cNvPr id="3" name="line01" hidden="1"/>
          <p:cNvCxnSpPr/>
          <p:nvPr/>
        </p:nvCxnSpPr>
        <p:spPr>
          <a:xfrm>
            <a:off x="0" y="317868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2" name="line01" hidden="1"/>
          <p:cNvCxnSpPr/>
          <p:nvPr/>
        </p:nvCxnSpPr>
        <p:spPr>
          <a:xfrm>
            <a:off x="5650992" y="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 y="1"/>
            <a:ext cx="2912145" cy="3158459"/>
          </a:xfrm>
          <a:custGeom>
            <a:avLst/>
            <a:gdLst/>
            <a:ahLst/>
            <a:cxnLst/>
            <a:rect l="l" t="t" r="r" b="b"/>
            <a:pathLst>
              <a:path w="2912145" h="3158459">
                <a:moveTo>
                  <a:pt x="0" y="0"/>
                </a:moveTo>
                <a:lnTo>
                  <a:pt x="2912145" y="0"/>
                </a:lnTo>
                <a:cubicBezTo>
                  <a:pt x="2867581" y="1642740"/>
                  <a:pt x="1609124" y="2982736"/>
                  <a:pt x="0" y="3158459"/>
                </a:cubicBezTo>
                <a:close/>
              </a:path>
            </a:pathLst>
          </a:cu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060065" y="195580"/>
            <a:ext cx="3050540" cy="1673860"/>
            <a:chOff x="3707148" y="1135276"/>
            <a:chExt cx="3024336" cy="2588602"/>
          </a:xfrm>
        </p:grpSpPr>
        <p:sp>
          <p:nvSpPr>
            <p:cNvPr id="15" name="矩形 14"/>
            <p:cNvSpPr/>
            <p:nvPr/>
          </p:nvSpPr>
          <p:spPr>
            <a:xfrm>
              <a:off x="3707148" y="2157617"/>
              <a:ext cx="3024336" cy="370629"/>
            </a:xfrm>
            <a:prstGeom prst="rect">
              <a:avLst/>
            </a:prstGeom>
            <a:solidFill>
              <a:srgbClr val="2C3F46"/>
            </a:solidFill>
            <a:ln w="0" cap="flat" cmpd="sng" algn="ctr">
              <a:solidFill>
                <a:srgbClr val="2C3F4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923172" y="1135276"/>
              <a:ext cx="2592288" cy="2588602"/>
            </a:xfrm>
            <a:prstGeom prst="ellipse">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6"/>
          <p:cNvSpPr txBox="1"/>
          <p:nvPr/>
        </p:nvSpPr>
        <p:spPr>
          <a:xfrm>
            <a:off x="3275965" y="809625"/>
            <a:ext cx="2759710" cy="337185"/>
          </a:xfrm>
          <a:prstGeom prst="rect">
            <a:avLst/>
          </a:prstGeom>
          <a:noFill/>
        </p:spPr>
        <p:txBody>
          <a:bodyPr wrap="square" rtlCol="0">
            <a:spAutoFit/>
          </a:bodyPr>
          <a:lstStyle/>
          <a:p>
            <a:r>
              <a:rPr lang="zh-CN" altLang="en-US" sz="1600" b="1" dirty="0"/>
              <a:t>悠闲</a:t>
            </a:r>
            <a:r>
              <a:rPr lang="en-US" altLang="zh-CN" sz="1600" dirty="0"/>
              <a:t>/</a:t>
            </a:r>
            <a:r>
              <a:rPr lang="zh-CN" altLang="en-US" sz="1400" dirty="0"/>
              <a:t>心只有在悠闲中才能学习</a:t>
            </a:r>
            <a:endParaRPr lang="zh-CN" altLang="en-US" sz="1400" dirty="0"/>
          </a:p>
        </p:txBody>
      </p:sp>
      <p:grpSp>
        <p:nvGrpSpPr>
          <p:cNvPr id="27" name="组合 26"/>
          <p:cNvGrpSpPr/>
          <p:nvPr/>
        </p:nvGrpSpPr>
        <p:grpSpPr>
          <a:xfrm>
            <a:off x="1763395" y="2355850"/>
            <a:ext cx="2750820" cy="1673860"/>
            <a:chOff x="3707148" y="1135276"/>
            <a:chExt cx="3024336" cy="2588602"/>
          </a:xfrm>
        </p:grpSpPr>
        <p:sp>
          <p:nvSpPr>
            <p:cNvPr id="28" name="矩形 27"/>
            <p:cNvSpPr/>
            <p:nvPr/>
          </p:nvSpPr>
          <p:spPr>
            <a:xfrm>
              <a:off x="3707148" y="2157617"/>
              <a:ext cx="3024336" cy="370629"/>
            </a:xfrm>
            <a:prstGeom prst="rect">
              <a:avLst/>
            </a:prstGeom>
            <a:solidFill>
              <a:srgbClr val="2C3F46"/>
            </a:solidFill>
            <a:ln w="0" cap="flat" cmpd="sng" algn="ctr">
              <a:solidFill>
                <a:srgbClr val="2C3F4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923172" y="1135276"/>
              <a:ext cx="2592288" cy="2588602"/>
            </a:xfrm>
            <a:prstGeom prst="ellipse">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29"/>
          <p:cNvSpPr txBox="1"/>
          <p:nvPr/>
        </p:nvSpPr>
        <p:spPr>
          <a:xfrm>
            <a:off x="1906905" y="2967990"/>
            <a:ext cx="3082290" cy="337185"/>
          </a:xfrm>
          <a:prstGeom prst="rect">
            <a:avLst/>
          </a:prstGeom>
          <a:noFill/>
        </p:spPr>
        <p:txBody>
          <a:bodyPr wrap="square" rtlCol="0">
            <a:spAutoFit/>
          </a:bodyPr>
          <a:lstStyle/>
          <a:p>
            <a:r>
              <a:rPr lang="zh-CN" altLang="en-US" sz="1600" b="1" dirty="0"/>
              <a:t>知识</a:t>
            </a:r>
            <a:r>
              <a:rPr lang="en-US" altLang="zh-CN" sz="1600" dirty="0"/>
              <a:t>/</a:t>
            </a:r>
            <a:r>
              <a:rPr lang="zh-CN" altLang="en-US" sz="1400" dirty="0"/>
              <a:t>积累知识不能通向智慧</a:t>
            </a:r>
            <a:endParaRPr lang="zh-CN" altLang="en-US" sz="1400" dirty="0"/>
          </a:p>
        </p:txBody>
      </p:sp>
      <p:sp>
        <p:nvSpPr>
          <p:cNvPr id="31" name="TextBox 30"/>
          <p:cNvSpPr txBox="1"/>
          <p:nvPr/>
        </p:nvSpPr>
        <p:spPr>
          <a:xfrm>
            <a:off x="2987824" y="1395522"/>
            <a:ext cx="4824536" cy="1276350"/>
          </a:xfrm>
          <a:prstGeom prst="rect">
            <a:avLst/>
          </a:prstGeom>
          <a:noFill/>
        </p:spPr>
        <p:txBody>
          <a:bodyPr wrap="square" rtlCol="0">
            <a:spAutoFit/>
          </a:bodyPr>
          <a:lstStyle/>
          <a:p>
            <a:pPr algn="just"/>
            <a:r>
              <a:rPr lang="en-US" altLang="zh-CN" sz="1100" dirty="0"/>
              <a:t>         </a:t>
            </a:r>
            <a:r>
              <a:rPr lang="zh-CN" altLang="en-US" sz="1100" dirty="0"/>
              <a:t>关系就是生活，没有关系，人就无法生存。教师和学生之间有一种关系，但作者提到的这种关系并不是我们所随意想到的，书上是这样描述的：“教师是不是有意无意地保持着一种优越感，总是占据重要的地位，使学生有一种“我必须被教育”的自卑感？在这个格局中显然不存在关系。它导致了学生的恐惧，一种压迫和紧张的感觉。于是学生从年轻时起就学到了这种优越感。他感到被轻视了，于是终其一生，他要么成为侵略者，要么不断地屈服和顺从。</a:t>
            </a:r>
            <a:endParaRPr lang="zh-CN" altLang="en-US" sz="1100" dirty="0"/>
          </a:p>
        </p:txBody>
      </p:sp>
      <p:sp>
        <p:nvSpPr>
          <p:cNvPr id="32" name="TextBox 31"/>
          <p:cNvSpPr txBox="1"/>
          <p:nvPr/>
        </p:nvSpPr>
        <p:spPr>
          <a:xfrm>
            <a:off x="1691680" y="3555762"/>
            <a:ext cx="4824536" cy="768350"/>
          </a:xfrm>
          <a:prstGeom prst="rect">
            <a:avLst/>
          </a:prstGeom>
          <a:noFill/>
        </p:spPr>
        <p:txBody>
          <a:bodyPr wrap="square" rtlCol="0">
            <a:spAutoFit/>
          </a:bodyPr>
          <a:lstStyle/>
          <a:p>
            <a:pPr algn="just"/>
            <a:r>
              <a:rPr lang="en-US" altLang="zh-CN" sz="1100" dirty="0"/>
              <a:t>         </a:t>
            </a:r>
            <a:r>
              <a:rPr lang="zh-CN" altLang="en-US" sz="1100" dirty="0"/>
              <a:t>知识不会通向智慧。我们积累了关于很多事情的大量知识，但是要按照学到的知识去明智地行动，看起来几乎是 不可能的。学校、学院和大学传授有关行为、宇宙、科学和各种技术的知识，但是这些教育中心很少帮助一个人在日常生活中做一个优秀的人。</a:t>
            </a:r>
            <a:endParaRPr lang="zh-CN" altLang="en-US" sz="1100" dirty="0"/>
          </a:p>
        </p:txBody>
      </p:sp>
    </p:spTree>
  </p:cSld>
  <p:clrMapOvr>
    <a:masterClrMapping/>
  </p:clrMapOvr>
  <mc:AlternateContent xmlns:mc="http://schemas.openxmlformats.org/markup-compatibility/2006">
    <mc:Choice xmlns:p14="http://schemas.microsoft.com/office/powerpoint/2010/main" Requires="p14">
      <p:transition spd="slow" p14:dur="1500">
        <p:strips dir="rd"/>
      </p:transition>
    </mc:Choice>
    <mc:Fallback>
      <p:transition spd="slow">
        <p:strips dir="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line01"/>
          <p:cNvCxnSpPr/>
          <p:nvPr/>
        </p:nvCxnSpPr>
        <p:spPr>
          <a:xfrm>
            <a:off x="5650992" y="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 name="line01"/>
          <p:cNvCxnSpPr/>
          <p:nvPr/>
        </p:nvCxnSpPr>
        <p:spPr>
          <a:xfrm>
            <a:off x="0" y="317868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9144000" cy="401191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图文框 6"/>
          <p:cNvSpPr/>
          <p:nvPr/>
        </p:nvSpPr>
        <p:spPr>
          <a:xfrm>
            <a:off x="3181445" y="715500"/>
            <a:ext cx="2860359" cy="3080386"/>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0" y="4011910"/>
            <a:ext cx="9144000" cy="1131590"/>
          </a:xfrm>
          <a:prstGeom prst="rect">
            <a:avLst/>
          </a:prstGeom>
          <a:solidFill>
            <a:srgbClr val="2C3F46"/>
          </a:solidFill>
          <a:ln>
            <a:solidFill>
              <a:srgbClr val="2C3F4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259632" y="715499"/>
            <a:ext cx="6837694" cy="3080387"/>
            <a:chOff x="1326857" y="-92547"/>
            <a:chExt cx="6713276" cy="3024336"/>
          </a:xfrm>
        </p:grpSpPr>
        <p:sp>
          <p:nvSpPr>
            <p:cNvPr id="15" name="图文框 14"/>
            <p:cNvSpPr/>
            <p:nvPr/>
          </p:nvSpPr>
          <p:spPr>
            <a:xfrm>
              <a:off x="3213700" y="-92547"/>
              <a:ext cx="2808312" cy="3024336"/>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图文框 17"/>
            <p:cNvSpPr/>
            <p:nvPr/>
          </p:nvSpPr>
          <p:spPr>
            <a:xfrm>
              <a:off x="6487793" y="-37516"/>
              <a:ext cx="1552340" cy="1413955"/>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图文框 20"/>
            <p:cNvSpPr/>
            <p:nvPr/>
          </p:nvSpPr>
          <p:spPr>
            <a:xfrm>
              <a:off x="1326857" y="1729927"/>
              <a:ext cx="1552340" cy="848373"/>
            </a:xfrm>
            <a:prstGeom prst="frame">
              <a:avLst>
                <a:gd name="adj1" fmla="val 6242"/>
              </a:avLst>
            </a:pr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20" name="图片 19"/>
          <p:cNvPicPr>
            <a:picLocks noChangeAspect="1"/>
          </p:cNvPicPr>
          <p:nvPr/>
        </p:nvPicPr>
        <p:blipFill>
          <a:blip r:embed="rId1" cstate="print"/>
          <a:stretch>
            <a:fillRect/>
          </a:stretch>
        </p:blipFill>
        <p:spPr>
          <a:xfrm>
            <a:off x="1475656" y="179942"/>
            <a:ext cx="5281514" cy="3615944"/>
          </a:xfrm>
          <a:prstGeom prst="rect">
            <a:avLst/>
          </a:prstGeom>
        </p:spPr>
      </p:pic>
      <p:sp>
        <p:nvSpPr>
          <p:cNvPr id="19" name="TextBox 18"/>
          <p:cNvSpPr txBox="1"/>
          <p:nvPr/>
        </p:nvSpPr>
        <p:spPr>
          <a:xfrm>
            <a:off x="3995936" y="4011910"/>
            <a:ext cx="1200329" cy="915566"/>
          </a:xfrm>
          <a:prstGeom prst="rect">
            <a:avLst/>
          </a:prstGeom>
          <a:noFill/>
        </p:spPr>
        <p:txBody>
          <a:bodyPr vert="eaVert" wrap="square" rtlCol="0">
            <a:spAutoFit/>
          </a:bodyPr>
          <a:lstStyle/>
          <a:p>
            <a:r>
              <a:rPr lang="zh-CN" altLang="en-US" sz="6600" dirty="0">
                <a:solidFill>
                  <a:srgbClr val="D3CDB7"/>
                </a:solidFill>
              </a:rPr>
              <a:t>肆</a:t>
            </a:r>
            <a:endParaRPr lang="zh-CN" altLang="en-US" sz="6600" dirty="0">
              <a:solidFill>
                <a:srgbClr val="D3CDB7"/>
              </a:solidFill>
            </a:endParaRPr>
          </a:p>
        </p:txBody>
      </p:sp>
      <p:sp>
        <p:nvSpPr>
          <p:cNvPr id="24" name="等腰三角形 23"/>
          <p:cNvSpPr/>
          <p:nvPr/>
        </p:nvSpPr>
        <p:spPr>
          <a:xfrm flipV="1">
            <a:off x="4139952" y="5005124"/>
            <a:ext cx="936104" cy="806986"/>
          </a:xfrm>
          <a:prstGeom prst="triangle">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932040" y="715499"/>
            <a:ext cx="1089394" cy="3080387"/>
          </a:xfrm>
          <a:custGeom>
            <a:avLst/>
            <a:gdLst/>
            <a:ahLst/>
            <a:cxnLst/>
            <a:rect l="l" t="t" r="r" b="b"/>
            <a:pathLst>
              <a:path w="1161402" h="3080387">
                <a:moveTo>
                  <a:pt x="0" y="0"/>
                </a:moveTo>
                <a:lnTo>
                  <a:pt x="1161402" y="0"/>
                </a:lnTo>
                <a:lnTo>
                  <a:pt x="1161402" y="3080387"/>
                </a:lnTo>
                <a:lnTo>
                  <a:pt x="0" y="3080387"/>
                </a:lnTo>
                <a:lnTo>
                  <a:pt x="0" y="2901843"/>
                </a:lnTo>
                <a:lnTo>
                  <a:pt x="982858" y="2901843"/>
                </a:lnTo>
                <a:lnTo>
                  <a:pt x="982858" y="178544"/>
                </a:lnTo>
                <a:lnTo>
                  <a:pt x="0" y="178544"/>
                </a:lnTo>
                <a:close/>
              </a:path>
            </a:pathLst>
          </a:cu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split orient="vert" dir="in"/>
      </p:transition>
    </mc:Choice>
    <mc:Fallback>
      <p:transition spd="slow">
        <p:split orient="vert" dir="in"/>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5650992" cy="5143500"/>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line01" hidden="1"/>
          <p:cNvCxnSpPr/>
          <p:nvPr/>
        </p:nvCxnSpPr>
        <p:spPr>
          <a:xfrm>
            <a:off x="0" y="317868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5650992" y="0"/>
            <a:ext cx="3493008" cy="514350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line01" hidden="1"/>
          <p:cNvCxnSpPr/>
          <p:nvPr/>
        </p:nvCxnSpPr>
        <p:spPr>
          <a:xfrm>
            <a:off x="5650992" y="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8" name="line01" hidden="1"/>
          <p:cNvCxnSpPr/>
          <p:nvPr/>
        </p:nvCxnSpPr>
        <p:spPr>
          <a:xfrm>
            <a:off x="3492313" y="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9" name="line01" hidden="1"/>
          <p:cNvCxnSpPr/>
          <p:nvPr/>
        </p:nvCxnSpPr>
        <p:spPr>
          <a:xfrm>
            <a:off x="0" y="3178683"/>
            <a:ext cx="5650992"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hidden="1"/>
          <p:cNvPicPr>
            <a:picLocks noChangeAspect="1"/>
          </p:cNvPicPr>
          <p:nvPr/>
        </p:nvPicPr>
        <p:blipFill>
          <a:blip r:embed="rId1" cstate="print">
            <a:extLst>
              <a:ext uri="{BEBA8EAE-BF5A-486C-A8C5-ECC9F3942E4B}">
                <a14:imgProps xmlns:a14="http://schemas.microsoft.com/office/drawing/2010/main">
                  <a14:imgLayer r:embed="rId2">
                    <a14:imgEffect>
                      <a14:colorTemperature colorTemp="10500"/>
                    </a14:imgEffect>
                    <a14:imgEffect>
                      <a14:saturation sat="55000"/>
                    </a14:imgEffect>
                  </a14:imgLayer>
                </a14:imgProps>
              </a:ext>
            </a:extLst>
          </a:blip>
          <a:stretch>
            <a:fillRect/>
          </a:stretch>
        </p:blipFill>
        <p:spPr>
          <a:xfrm rot="21434519" flipH="1">
            <a:off x="5111456" y="22415"/>
            <a:ext cx="4857143" cy="3276191"/>
          </a:xfrm>
          <a:prstGeom prst="rect">
            <a:avLst/>
          </a:prstGeom>
        </p:spPr>
      </p:pic>
      <p:sp>
        <p:nvSpPr>
          <p:cNvPr id="11" name="TextBox 10"/>
          <p:cNvSpPr txBox="1"/>
          <p:nvPr/>
        </p:nvSpPr>
        <p:spPr>
          <a:xfrm>
            <a:off x="720000" y="227424"/>
            <a:ext cx="5328592" cy="400110"/>
          </a:xfrm>
          <a:prstGeom prst="rect">
            <a:avLst/>
          </a:prstGeom>
          <a:noFill/>
        </p:spPr>
        <p:txBody>
          <a:bodyPr wrap="square" rtlCol="0">
            <a:spAutoFit/>
          </a:bodyPr>
          <a:lstStyle/>
          <a:p>
            <a:r>
              <a:rPr lang="zh-CN" altLang="en-US" sz="2000" dirty="0" smtClean="0">
                <a:solidFill>
                  <a:schemeClr val="tx1">
                    <a:lumMod val="75000"/>
                    <a:lumOff val="25000"/>
                  </a:schemeClr>
                </a:solidFill>
              </a:rPr>
              <a:t>几点困惑</a:t>
            </a:r>
            <a:endParaRPr lang="zh-CN" altLang="en-US" sz="2000" dirty="0">
              <a:solidFill>
                <a:schemeClr val="tx1">
                  <a:lumMod val="75000"/>
                  <a:lumOff val="25000"/>
                </a:schemeClr>
              </a:solidFill>
            </a:endParaRPr>
          </a:p>
        </p:txBody>
      </p:sp>
      <p:sp>
        <p:nvSpPr>
          <p:cNvPr id="12" name="矩形 11"/>
          <p:cNvSpPr/>
          <p:nvPr/>
        </p:nvSpPr>
        <p:spPr>
          <a:xfrm>
            <a:off x="305730" y="267494"/>
            <a:ext cx="377838" cy="36004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5939136" y="3291830"/>
            <a:ext cx="3204864" cy="523220"/>
          </a:xfrm>
          <a:prstGeom prst="rect">
            <a:avLst/>
          </a:prstGeom>
          <a:noFill/>
        </p:spPr>
        <p:txBody>
          <a:bodyPr wrap="square" rtlCol="0">
            <a:spAutoFit/>
          </a:bodyPr>
          <a:lstStyle/>
          <a:p>
            <a:r>
              <a:rPr lang="zh-CN" altLang="en-US" sz="1400" dirty="0" smtClean="0">
                <a:solidFill>
                  <a:schemeClr val="bg2">
                    <a:lumMod val="50000"/>
                  </a:schemeClr>
                </a:solidFill>
              </a:rPr>
              <a:t>         不再有竞争性的思考，如何在学习行动和每天的生活中依然保持优秀？</a:t>
            </a:r>
            <a:endParaRPr lang="zh-CN" altLang="en-US" sz="1400" dirty="0">
              <a:solidFill>
                <a:schemeClr val="bg2">
                  <a:lumMod val="50000"/>
                </a:schemeClr>
              </a:solidFill>
            </a:endParaRPr>
          </a:p>
        </p:txBody>
      </p:sp>
      <p:sp>
        <p:nvSpPr>
          <p:cNvPr id="16" name="TextBox 15"/>
          <p:cNvSpPr txBox="1"/>
          <p:nvPr/>
        </p:nvSpPr>
        <p:spPr>
          <a:xfrm>
            <a:off x="683568" y="3579862"/>
            <a:ext cx="4077351" cy="769441"/>
          </a:xfrm>
          <a:prstGeom prst="rect">
            <a:avLst/>
          </a:prstGeom>
          <a:noFill/>
        </p:spPr>
        <p:txBody>
          <a:bodyPr wrap="square" rtlCol="0">
            <a:spAutoFit/>
          </a:bodyPr>
          <a:lstStyle/>
          <a:p>
            <a:r>
              <a:rPr lang="en-US" altLang="zh-CN" sz="1100" dirty="0" smtClean="0"/>
              <a:t>        </a:t>
            </a:r>
            <a:r>
              <a:rPr lang="zh-CN" altLang="zh-CN" sz="1100" dirty="0" smtClean="0"/>
              <a:t>“习惯”</a:t>
            </a:r>
            <a:r>
              <a:rPr lang="zh-CN" altLang="zh-CN" sz="1100" dirty="0" smtClean="0"/>
              <a:t>与“传统”都是心灵导师所不愿推崇的东西，被习惯囿住，思想、行动和行为如何能达到最卓越的境界？看来，我也要重新审视一下我们常常挂在嘴边的良好习惯与津津乐道的传统文化。</a:t>
            </a:r>
            <a:endParaRPr lang="zh-CN" altLang="en-US" sz="1100" dirty="0"/>
          </a:p>
        </p:txBody>
      </p:sp>
      <p:pic>
        <p:nvPicPr>
          <p:cNvPr id="18" name="图片 17" descr="困惑1.jpg"/>
          <p:cNvPicPr>
            <a:picLocks noChangeAspect="1"/>
          </p:cNvPicPr>
          <p:nvPr/>
        </p:nvPicPr>
        <p:blipFill>
          <a:blip r:embed="rId3" cstate="print"/>
          <a:srcRect b="24330"/>
          <a:stretch>
            <a:fillRect/>
          </a:stretch>
        </p:blipFill>
        <p:spPr>
          <a:xfrm>
            <a:off x="5796136" y="411510"/>
            <a:ext cx="3456384" cy="19625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9" name="图片 18" descr="困惑3.jpg"/>
          <p:cNvPicPr>
            <a:picLocks noChangeAspect="1"/>
          </p:cNvPicPr>
          <p:nvPr/>
        </p:nvPicPr>
        <p:blipFill>
          <a:blip r:embed="rId4" cstate="print"/>
          <a:srcRect t="21019" b="14074"/>
          <a:stretch>
            <a:fillRect/>
          </a:stretch>
        </p:blipFill>
        <p:spPr>
          <a:xfrm>
            <a:off x="683568" y="699542"/>
            <a:ext cx="3888432" cy="18938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图片 19" descr="困惑2.jpg"/>
          <p:cNvPicPr>
            <a:picLocks noChangeAspect="1"/>
          </p:cNvPicPr>
          <p:nvPr/>
        </p:nvPicPr>
        <p:blipFill>
          <a:blip r:embed="rId5" cstate="print"/>
          <a:srcRect t="16345" b="55055"/>
          <a:stretch>
            <a:fillRect/>
          </a:stretch>
        </p:blipFill>
        <p:spPr>
          <a:xfrm>
            <a:off x="683569" y="2571750"/>
            <a:ext cx="3888432" cy="864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1000"/>
                            </p:stCondLst>
                            <p:childTnLst>
                              <p:par>
                                <p:cTn id="9" presetID="22" presetClass="entr" presetSubtype="8" fill="hold" grpId="0" nodeType="afterEffect">
                                  <p:stCondLst>
                                    <p:cond delay="3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538"/>
            <a:ext cx="9144000" cy="5164038"/>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0" y="0"/>
            <a:ext cx="2051720" cy="5143500"/>
          </a:xfrm>
          <a:custGeom>
            <a:avLst/>
            <a:gdLst/>
            <a:ahLst/>
            <a:cxnLst/>
            <a:rect l="l" t="t" r="r" b="b"/>
            <a:pathLst>
              <a:path w="7416824" h="3780420">
                <a:moveTo>
                  <a:pt x="6768752" y="0"/>
                </a:moveTo>
                <a:lnTo>
                  <a:pt x="7416824" y="0"/>
                </a:lnTo>
                <a:lnTo>
                  <a:pt x="7416824" y="3780420"/>
                </a:lnTo>
                <a:lnTo>
                  <a:pt x="6768752" y="3780420"/>
                </a:lnTo>
                <a:close/>
                <a:moveTo>
                  <a:pt x="5010943" y="0"/>
                </a:moveTo>
                <a:lnTo>
                  <a:pt x="5718249" y="0"/>
                </a:lnTo>
                <a:lnTo>
                  <a:pt x="5718249" y="3780420"/>
                </a:lnTo>
                <a:lnTo>
                  <a:pt x="5010943" y="3780420"/>
                </a:lnTo>
                <a:close/>
                <a:moveTo>
                  <a:pt x="3312368" y="0"/>
                </a:moveTo>
                <a:lnTo>
                  <a:pt x="3960440" y="0"/>
                </a:lnTo>
                <a:lnTo>
                  <a:pt x="3960440" y="3780420"/>
                </a:lnTo>
                <a:lnTo>
                  <a:pt x="3312368" y="3780420"/>
                </a:lnTo>
                <a:close/>
                <a:moveTo>
                  <a:pt x="0" y="0"/>
                </a:moveTo>
                <a:lnTo>
                  <a:pt x="2261865" y="0"/>
                </a:lnTo>
                <a:lnTo>
                  <a:pt x="2261865" y="3780420"/>
                </a:lnTo>
                <a:lnTo>
                  <a:pt x="0" y="3780420"/>
                </a:lnTo>
                <a:close/>
              </a:path>
            </a:pathLst>
          </a:cu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684584" y="0"/>
            <a:ext cx="36004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line01"/>
          <p:cNvCxnSpPr/>
          <p:nvPr/>
        </p:nvCxnSpPr>
        <p:spPr>
          <a:xfrm>
            <a:off x="-462079" y="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8" name="line01"/>
          <p:cNvCxnSpPr/>
          <p:nvPr/>
        </p:nvCxnSpPr>
        <p:spPr>
          <a:xfrm>
            <a:off x="-684584" y="3178683"/>
            <a:ext cx="360040"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9" name="line01"/>
          <p:cNvCxnSpPr/>
          <p:nvPr/>
        </p:nvCxnSpPr>
        <p:spPr>
          <a:xfrm>
            <a:off x="-547049" y="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0" name="line01"/>
          <p:cNvCxnSpPr/>
          <p:nvPr/>
        </p:nvCxnSpPr>
        <p:spPr>
          <a:xfrm>
            <a:off x="-684584" y="1964817"/>
            <a:ext cx="360040"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screen">
            <a:extLst>
              <a:ext uri="{BEBA8EAE-BF5A-486C-A8C5-ECC9F3942E4B}">
                <a14:imgProps xmlns:a14="http://schemas.microsoft.com/office/drawing/2010/main">
                  <a14:imgLayer r:embed="rId2">
                    <a14:imgEffect>
                      <a14:colorTemperature colorTemp="11500"/>
                    </a14:imgEffect>
                    <a14:imgEffect>
                      <a14:saturation sat="51000"/>
                    </a14:imgEffect>
                  </a14:imgLayer>
                </a14:imgProps>
              </a:ext>
            </a:extLst>
          </a:blip>
          <a:stretch>
            <a:fillRect/>
          </a:stretch>
        </p:blipFill>
        <p:spPr>
          <a:xfrm flipH="1">
            <a:off x="0" y="0"/>
            <a:ext cx="2555776" cy="5956126"/>
          </a:xfrm>
          <a:prstGeom prst="rect">
            <a:avLst/>
          </a:prstGeom>
        </p:spPr>
      </p:pic>
      <p:pic>
        <p:nvPicPr>
          <p:cNvPr id="18" name="图片 17" descr="其他书.jpg"/>
          <p:cNvPicPr>
            <a:picLocks noChangeAspect="1"/>
          </p:cNvPicPr>
          <p:nvPr/>
        </p:nvPicPr>
        <p:blipFill>
          <a:blip r:embed="rId3" cstate="print"/>
          <a:stretch>
            <a:fillRect/>
          </a:stretch>
        </p:blipFill>
        <p:spPr>
          <a:xfrm>
            <a:off x="3635896" y="123478"/>
            <a:ext cx="4104456" cy="5020022"/>
          </a:xfrm>
          <a:prstGeom prst="rect">
            <a:avLst/>
          </a:prstGeom>
        </p:spPr>
      </p:pic>
      <p:sp>
        <p:nvSpPr>
          <p:cNvPr id="22" name="图文框 21"/>
          <p:cNvSpPr/>
          <p:nvPr/>
        </p:nvSpPr>
        <p:spPr>
          <a:xfrm>
            <a:off x="3419872" y="0"/>
            <a:ext cx="4536504" cy="5143500"/>
          </a:xfrm>
          <a:prstGeom prst="frame">
            <a:avLst>
              <a:gd name="adj1" fmla="val 5223"/>
            </a:avLst>
          </a:prstGeom>
          <a:solidFill>
            <a:srgbClr val="2C3F46">
              <a:alpha val="91000"/>
            </a:srgbClr>
          </a:solidFill>
          <a:ln>
            <a:noFill/>
          </a:ln>
          <a:effectLst>
            <a:outerShdw blurRad="101600" dist="12700" dir="4920000" sx="104000" sy="104000" algn="tl"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93"/>
            <a:ext cx="3529520" cy="5164038"/>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矩形 2"/>
          <p:cNvSpPr/>
          <p:nvPr/>
        </p:nvSpPr>
        <p:spPr>
          <a:xfrm>
            <a:off x="3529520" y="0"/>
            <a:ext cx="5650992" cy="514350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8000">
                <a:solidFill>
                  <a:schemeClr val="accent2">
                    <a:satMod val="140000"/>
                  </a:schemeClr>
                </a:solidFill>
                <a:prstDash val="solid"/>
                <a:miter lim="800000"/>
              </a:ln>
              <a:solidFill>
                <a:srgbClr val="D3CDB7"/>
              </a:solidFill>
              <a:effectLst>
                <a:outerShdw blurRad="25500" dist="23000" dir="7020000" algn="tl">
                  <a:srgbClr val="000000">
                    <a:alpha val="50000"/>
                  </a:srgbClr>
                </a:outerShdw>
              </a:effectLst>
            </a:endParaRPr>
          </a:p>
        </p:txBody>
      </p:sp>
      <p:pic>
        <p:nvPicPr>
          <p:cNvPr id="2" name="图片 1"/>
          <p:cNvPicPr>
            <a:picLocks noChangeAspect="1"/>
          </p:cNvPicPr>
          <p:nvPr/>
        </p:nvPicPr>
        <p:blipFill>
          <a:blip r:embed="rId1" cstate="screen">
            <a:extLst>
              <a:ext uri="{BEBA8EAE-BF5A-486C-A8C5-ECC9F3942E4B}">
                <a14:imgProps xmlns:a14="http://schemas.microsoft.com/office/drawing/2010/main">
                  <a14:imgLayer r:embed="rId2">
                    <a14:imgEffect>
                      <a14:colorTemperature colorTemp="10375"/>
                    </a14:imgEffect>
                    <a14:imgEffect>
                      <a14:saturation sat="58000"/>
                    </a14:imgEffect>
                  </a14:imgLayer>
                </a14:imgProps>
              </a:ext>
            </a:extLst>
          </a:blip>
          <a:stretch>
            <a:fillRect/>
          </a:stretch>
        </p:blipFill>
        <p:spPr>
          <a:xfrm>
            <a:off x="2065274" y="524144"/>
            <a:ext cx="2794758" cy="3991822"/>
          </a:xfrm>
          <a:prstGeom prst="rect">
            <a:avLst/>
          </a:prstGeom>
        </p:spPr>
      </p:pic>
      <p:sp>
        <p:nvSpPr>
          <p:cNvPr id="16" name="TextBox 15"/>
          <p:cNvSpPr txBox="1"/>
          <p:nvPr/>
        </p:nvSpPr>
        <p:spPr>
          <a:xfrm>
            <a:off x="2159224" y="1588160"/>
            <a:ext cx="553998" cy="2135718"/>
          </a:xfrm>
          <a:prstGeom prst="rect">
            <a:avLst/>
          </a:prstGeom>
          <a:noFill/>
          <a:ln>
            <a:noFill/>
          </a:ln>
        </p:spPr>
        <p:txBody>
          <a:bodyPr vert="eaVert" wrap="square" rtlCol="0">
            <a:spAutoFit/>
          </a:bodyPr>
          <a:lstStyle/>
          <a:p>
            <a:r>
              <a:rPr lang="zh-CN" altLang="en-US" sz="2400" dirty="0">
                <a:solidFill>
                  <a:srgbClr val="2C3F46"/>
                </a:solidFill>
              </a:rPr>
              <a:t>感谢倾听</a:t>
            </a:r>
            <a:endParaRPr lang="zh-CN" altLang="en-US" sz="2400" dirty="0">
              <a:solidFill>
                <a:srgbClr val="2C3F46"/>
              </a:solidFill>
            </a:endParaRPr>
          </a:p>
        </p:txBody>
      </p:sp>
      <p:sp>
        <p:nvSpPr>
          <p:cNvPr id="19" name="矩形 18"/>
          <p:cNvSpPr/>
          <p:nvPr/>
        </p:nvSpPr>
        <p:spPr>
          <a:xfrm>
            <a:off x="2217222" y="1563638"/>
            <a:ext cx="410562" cy="1408802"/>
          </a:xfrm>
          <a:prstGeom prst="rect">
            <a:avLst/>
          </a:prstGeom>
          <a:noFill/>
          <a:ln w="3175">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F46"/>
              </a:solidFill>
            </a:endParaRPr>
          </a:p>
        </p:txBody>
      </p:sp>
      <p:cxnSp>
        <p:nvCxnSpPr>
          <p:cNvPr id="8" name="line01" hidden="1"/>
          <p:cNvCxnSpPr/>
          <p:nvPr/>
        </p:nvCxnSpPr>
        <p:spPr>
          <a:xfrm>
            <a:off x="3493008" y="-20538"/>
            <a:ext cx="0" cy="5164038"/>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9" name="line01" hidden="1"/>
          <p:cNvCxnSpPr/>
          <p:nvPr/>
        </p:nvCxnSpPr>
        <p:spPr>
          <a:xfrm>
            <a:off x="-756592" y="1952124"/>
            <a:ext cx="9144000"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4544" y="-308570"/>
            <a:ext cx="10081120" cy="5760640"/>
          </a:xfrm>
          <a:prstGeom prst="rect">
            <a:avLst/>
          </a:prstGeom>
          <a:solidFill>
            <a:srgbClr val="2C3F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59341" y="231934"/>
            <a:ext cx="8424936" cy="4536504"/>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D3CDB7"/>
                </a:solidFill>
              </a:rPr>
              <a:t> </a:t>
            </a:r>
            <a:endParaRPr lang="zh-CN" altLang="en-US" dirty="0">
              <a:solidFill>
                <a:srgbClr val="D3CDB7"/>
              </a:solidFill>
            </a:endParaRPr>
          </a:p>
        </p:txBody>
      </p:sp>
      <p:sp>
        <p:nvSpPr>
          <p:cNvPr id="4" name="TextBox 3"/>
          <p:cNvSpPr txBox="1"/>
          <p:nvPr/>
        </p:nvSpPr>
        <p:spPr>
          <a:xfrm>
            <a:off x="7022594" y="1203598"/>
            <a:ext cx="861774" cy="792088"/>
          </a:xfrm>
          <a:prstGeom prst="rect">
            <a:avLst/>
          </a:prstGeom>
          <a:noFill/>
        </p:spPr>
        <p:txBody>
          <a:bodyPr vert="eaVert" wrap="square" rtlCol="0">
            <a:spAutoFit/>
          </a:bodyPr>
          <a:lstStyle/>
          <a:p>
            <a:r>
              <a:rPr lang="zh-CN" altLang="en-US" sz="4400" dirty="0"/>
              <a:t>目</a:t>
            </a:r>
            <a:endParaRPr lang="zh-CN" altLang="en-US" sz="4400" dirty="0"/>
          </a:p>
        </p:txBody>
      </p:sp>
      <p:grpSp>
        <p:nvGrpSpPr>
          <p:cNvPr id="5" name="组合 4"/>
          <p:cNvGrpSpPr/>
          <p:nvPr/>
        </p:nvGrpSpPr>
        <p:grpSpPr>
          <a:xfrm>
            <a:off x="1403648" y="483518"/>
            <a:ext cx="432048" cy="4284476"/>
            <a:chOff x="1619672" y="483518"/>
            <a:chExt cx="432048" cy="4284476"/>
          </a:xfrm>
        </p:grpSpPr>
        <p:cxnSp>
          <p:nvCxnSpPr>
            <p:cNvPr id="10" name="直接连接符 9"/>
            <p:cNvCxnSpPr/>
            <p:nvPr/>
          </p:nvCxnSpPr>
          <p:spPr>
            <a:xfrm>
              <a:off x="1619672" y="1419622"/>
              <a:ext cx="0" cy="3348372"/>
            </a:xfrm>
            <a:prstGeom prst="line">
              <a:avLst/>
            </a:prstGeom>
            <a:ln>
              <a:solidFill>
                <a:srgbClr val="2C3F4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619672" y="483518"/>
              <a:ext cx="432048" cy="144016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2699792" y="483518"/>
            <a:ext cx="432048" cy="4284476"/>
            <a:chOff x="1619672" y="483518"/>
            <a:chExt cx="432048" cy="4284476"/>
          </a:xfrm>
        </p:grpSpPr>
        <p:cxnSp>
          <p:nvCxnSpPr>
            <p:cNvPr id="9" name="直接连接符 8"/>
            <p:cNvCxnSpPr/>
            <p:nvPr/>
          </p:nvCxnSpPr>
          <p:spPr>
            <a:xfrm>
              <a:off x="1619672" y="1419622"/>
              <a:ext cx="0" cy="3348372"/>
            </a:xfrm>
            <a:prstGeom prst="line">
              <a:avLst/>
            </a:prstGeom>
            <a:ln>
              <a:solidFill>
                <a:srgbClr val="2C3F46"/>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619672" y="483518"/>
              <a:ext cx="432048" cy="144016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148064" y="483518"/>
            <a:ext cx="432048" cy="4284476"/>
            <a:chOff x="1619672" y="483518"/>
            <a:chExt cx="432048" cy="4284476"/>
          </a:xfrm>
        </p:grpSpPr>
        <p:cxnSp>
          <p:nvCxnSpPr>
            <p:cNvPr id="13" name="直接连接符 12"/>
            <p:cNvCxnSpPr/>
            <p:nvPr/>
          </p:nvCxnSpPr>
          <p:spPr>
            <a:xfrm>
              <a:off x="1619672" y="1419622"/>
              <a:ext cx="0" cy="3348372"/>
            </a:xfrm>
            <a:prstGeom prst="line">
              <a:avLst/>
            </a:prstGeom>
            <a:ln>
              <a:solidFill>
                <a:srgbClr val="2C3F46"/>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619672" y="483518"/>
              <a:ext cx="432048" cy="144016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923928" y="483518"/>
            <a:ext cx="432048" cy="4284476"/>
            <a:chOff x="1619672" y="483518"/>
            <a:chExt cx="432048" cy="4284476"/>
          </a:xfrm>
        </p:grpSpPr>
        <p:cxnSp>
          <p:nvCxnSpPr>
            <p:cNvPr id="17" name="直接连接符 16"/>
            <p:cNvCxnSpPr/>
            <p:nvPr/>
          </p:nvCxnSpPr>
          <p:spPr>
            <a:xfrm>
              <a:off x="1619672" y="1419622"/>
              <a:ext cx="0" cy="3348372"/>
            </a:xfrm>
            <a:prstGeom prst="line">
              <a:avLst/>
            </a:prstGeom>
            <a:ln>
              <a:solidFill>
                <a:srgbClr val="2C3F46"/>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619672" y="483518"/>
              <a:ext cx="432048" cy="1440160"/>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5133975" y="487680"/>
            <a:ext cx="459740" cy="1714500"/>
          </a:xfrm>
          <a:prstGeom prst="rect">
            <a:avLst/>
          </a:prstGeom>
          <a:noFill/>
        </p:spPr>
        <p:txBody>
          <a:bodyPr vert="eaVert" wrap="square" rtlCol="0">
            <a:spAutoFit/>
          </a:bodyPr>
          <a:lstStyle/>
          <a:p>
            <a:r>
              <a:rPr lang="zh-CN" altLang="en-US" spc="400" dirty="0">
                <a:solidFill>
                  <a:srgbClr val="D3CDB7"/>
                </a:solidFill>
              </a:rPr>
              <a:t>说在阅读前</a:t>
            </a:r>
            <a:endParaRPr lang="zh-CN" altLang="en-US" spc="400" dirty="0">
              <a:solidFill>
                <a:srgbClr val="D3CDB7"/>
              </a:solidFill>
            </a:endParaRPr>
          </a:p>
        </p:txBody>
      </p:sp>
      <p:sp>
        <p:nvSpPr>
          <p:cNvPr id="19" name="TextBox 18"/>
          <p:cNvSpPr txBox="1"/>
          <p:nvPr/>
        </p:nvSpPr>
        <p:spPr>
          <a:xfrm>
            <a:off x="1374031" y="627534"/>
            <a:ext cx="461665" cy="1296144"/>
          </a:xfrm>
          <a:prstGeom prst="rect">
            <a:avLst/>
          </a:prstGeom>
          <a:noFill/>
        </p:spPr>
        <p:txBody>
          <a:bodyPr vert="eaVert" wrap="square" rtlCol="0">
            <a:spAutoFit/>
          </a:bodyPr>
          <a:lstStyle/>
          <a:p>
            <a:r>
              <a:rPr lang="zh-CN" altLang="en-US" spc="400" dirty="0" smtClean="0">
                <a:solidFill>
                  <a:srgbClr val="D3CDB7"/>
                </a:solidFill>
              </a:rPr>
              <a:t>我的困惑</a:t>
            </a:r>
            <a:endParaRPr lang="zh-CN" altLang="en-US" spc="400" dirty="0">
              <a:solidFill>
                <a:srgbClr val="D3CDB7"/>
              </a:solidFill>
            </a:endParaRPr>
          </a:p>
        </p:txBody>
      </p:sp>
      <p:sp>
        <p:nvSpPr>
          <p:cNvPr id="20" name="TextBox 19"/>
          <p:cNvSpPr txBox="1"/>
          <p:nvPr/>
        </p:nvSpPr>
        <p:spPr>
          <a:xfrm>
            <a:off x="2685842" y="627534"/>
            <a:ext cx="459740" cy="1296144"/>
          </a:xfrm>
          <a:prstGeom prst="rect">
            <a:avLst/>
          </a:prstGeom>
          <a:noFill/>
        </p:spPr>
        <p:txBody>
          <a:bodyPr vert="eaVert" wrap="square" rtlCol="0">
            <a:spAutoFit/>
          </a:bodyPr>
          <a:lstStyle/>
          <a:p>
            <a:r>
              <a:rPr lang="zh-CN" altLang="en-US" spc="400" dirty="0">
                <a:solidFill>
                  <a:srgbClr val="D3CDB7"/>
                </a:solidFill>
              </a:rPr>
              <a:t>几点感悟</a:t>
            </a:r>
            <a:endParaRPr lang="zh-CN" altLang="en-US" spc="400" dirty="0">
              <a:solidFill>
                <a:srgbClr val="D3CDB7"/>
              </a:solidFill>
            </a:endParaRPr>
          </a:p>
        </p:txBody>
      </p:sp>
      <p:sp>
        <p:nvSpPr>
          <p:cNvPr id="21" name="TextBox 20"/>
          <p:cNvSpPr txBox="1"/>
          <p:nvPr/>
        </p:nvSpPr>
        <p:spPr>
          <a:xfrm>
            <a:off x="3896236" y="627534"/>
            <a:ext cx="459740" cy="1368152"/>
          </a:xfrm>
          <a:prstGeom prst="rect">
            <a:avLst/>
          </a:prstGeom>
          <a:noFill/>
        </p:spPr>
        <p:txBody>
          <a:bodyPr vert="eaVert" wrap="square" rtlCol="0">
            <a:spAutoFit/>
          </a:bodyPr>
          <a:lstStyle/>
          <a:p>
            <a:r>
              <a:rPr lang="zh-CN" altLang="en-US" spc="400" dirty="0">
                <a:solidFill>
                  <a:srgbClr val="D3CDB7"/>
                </a:solidFill>
              </a:rPr>
              <a:t>重点摘录</a:t>
            </a:r>
            <a:endParaRPr lang="zh-CN" altLang="en-US" spc="400" dirty="0">
              <a:solidFill>
                <a:srgbClr val="D3CDB7"/>
              </a:solidFill>
            </a:endParaRPr>
          </a:p>
        </p:txBody>
      </p:sp>
      <p:sp>
        <p:nvSpPr>
          <p:cNvPr id="22" name="TextBox 21"/>
          <p:cNvSpPr txBox="1"/>
          <p:nvPr/>
        </p:nvSpPr>
        <p:spPr>
          <a:xfrm>
            <a:off x="4502150" y="1419860"/>
            <a:ext cx="521335" cy="2522855"/>
          </a:xfrm>
          <a:prstGeom prst="rect">
            <a:avLst/>
          </a:prstGeom>
          <a:noFill/>
        </p:spPr>
        <p:txBody>
          <a:bodyPr vert="eaVert" wrap="square" rtlCol="0">
            <a:spAutoFit/>
          </a:bodyPr>
          <a:lstStyle/>
          <a:p>
            <a:r>
              <a:rPr lang="zh-CN" altLang="en-US" sz="1100" dirty="0">
                <a:solidFill>
                  <a:srgbClr val="2C3F46"/>
                </a:solidFill>
              </a:rPr>
              <a:t>这不是一次简单的邂逅，而是一段一波三折的经历，更是一番长读常新的体验。</a:t>
            </a:r>
            <a:endParaRPr lang="zh-CN" altLang="en-US" sz="1100" dirty="0">
              <a:solidFill>
                <a:srgbClr val="2C3F46"/>
              </a:solidFill>
            </a:endParaRPr>
          </a:p>
        </p:txBody>
      </p:sp>
      <p:sp>
        <p:nvSpPr>
          <p:cNvPr id="23" name="TextBox 22"/>
          <p:cNvSpPr txBox="1"/>
          <p:nvPr/>
        </p:nvSpPr>
        <p:spPr>
          <a:xfrm>
            <a:off x="755576" y="1419622"/>
            <a:ext cx="523220" cy="3348372"/>
          </a:xfrm>
          <a:prstGeom prst="rect">
            <a:avLst/>
          </a:prstGeom>
          <a:noFill/>
        </p:spPr>
        <p:txBody>
          <a:bodyPr vert="eaVert" wrap="square" rtlCol="0">
            <a:spAutoFit/>
          </a:bodyPr>
          <a:lstStyle/>
          <a:p>
            <a:r>
              <a:rPr lang="zh-CN" altLang="en-US" sz="1100" dirty="0">
                <a:solidFill>
                  <a:srgbClr val="2C3F46"/>
                </a:solidFill>
              </a:rPr>
              <a:t>黄师塔前江水东，春光懒困倚微风。</a:t>
            </a:r>
            <a:endParaRPr lang="zh-CN" altLang="en-US" sz="1100" dirty="0">
              <a:solidFill>
                <a:srgbClr val="2C3F46"/>
              </a:solidFill>
            </a:endParaRPr>
          </a:p>
          <a:p>
            <a:r>
              <a:rPr lang="zh-CN" altLang="en-US" sz="1100" dirty="0">
                <a:solidFill>
                  <a:srgbClr val="2C3F46"/>
                </a:solidFill>
              </a:rPr>
              <a:t>桃花一簇开无主，可爱深红爱浅红。</a:t>
            </a:r>
            <a:endParaRPr lang="zh-CN" altLang="en-US" sz="1100" dirty="0">
              <a:solidFill>
                <a:srgbClr val="2C3F46"/>
              </a:solidFill>
            </a:endParaRPr>
          </a:p>
        </p:txBody>
      </p:sp>
      <p:sp>
        <p:nvSpPr>
          <p:cNvPr id="24" name="TextBox 23"/>
          <p:cNvSpPr txBox="1"/>
          <p:nvPr/>
        </p:nvSpPr>
        <p:spPr>
          <a:xfrm>
            <a:off x="1958226" y="1419622"/>
            <a:ext cx="692497" cy="3348372"/>
          </a:xfrm>
          <a:prstGeom prst="rect">
            <a:avLst/>
          </a:prstGeom>
          <a:noFill/>
        </p:spPr>
        <p:txBody>
          <a:bodyPr vert="eaVert" wrap="square" rtlCol="0">
            <a:spAutoFit/>
          </a:bodyPr>
          <a:lstStyle/>
          <a:p>
            <a:r>
              <a:rPr lang="zh-CN" altLang="en-US" sz="1100" dirty="0" smtClean="0"/>
              <a:t>学校</a:t>
            </a:r>
            <a:r>
              <a:rPr lang="zh-CN" altLang="en-US" sz="1100" dirty="0" smtClean="0"/>
              <a:t>、学院和大学传授有关行为、宇宙、科学和各种技术的知识，但是这些教育中心很少帮助一个人在日常生活中做一个优秀的人。</a:t>
            </a:r>
            <a:endParaRPr lang="zh-CN" altLang="en-US" sz="1100" dirty="0">
              <a:solidFill>
                <a:srgbClr val="2C3F46"/>
              </a:solidFill>
            </a:endParaRPr>
          </a:p>
        </p:txBody>
      </p:sp>
      <p:sp>
        <p:nvSpPr>
          <p:cNvPr id="25" name="TextBox 24"/>
          <p:cNvSpPr txBox="1"/>
          <p:nvPr/>
        </p:nvSpPr>
        <p:spPr>
          <a:xfrm>
            <a:off x="3203848" y="1419622"/>
            <a:ext cx="523220" cy="3348372"/>
          </a:xfrm>
          <a:prstGeom prst="rect">
            <a:avLst/>
          </a:prstGeom>
          <a:noFill/>
        </p:spPr>
        <p:txBody>
          <a:bodyPr vert="eaVert" wrap="square" rtlCol="0">
            <a:spAutoFit/>
          </a:bodyPr>
          <a:lstStyle/>
          <a:p>
            <a:r>
              <a:rPr lang="zh-CN" altLang="en-US" sz="1100" dirty="0" smtClean="0"/>
              <a:t>正确的教育不只是帮助学生通过技术科目的考试，而是理解整个存在的领域，那就是我们的生活。</a:t>
            </a:r>
            <a:endParaRPr lang="zh-CN" altLang="en-US" sz="1100" dirty="0"/>
          </a:p>
        </p:txBody>
      </p:sp>
      <p:sp>
        <p:nvSpPr>
          <p:cNvPr id="26" name="TextBox 25"/>
          <p:cNvSpPr txBox="1"/>
          <p:nvPr/>
        </p:nvSpPr>
        <p:spPr>
          <a:xfrm>
            <a:off x="7022594" y="2859782"/>
            <a:ext cx="861774" cy="864096"/>
          </a:xfrm>
          <a:prstGeom prst="rect">
            <a:avLst/>
          </a:prstGeom>
          <a:noFill/>
        </p:spPr>
        <p:txBody>
          <a:bodyPr vert="eaVert" wrap="square" rtlCol="0">
            <a:spAutoFit/>
          </a:bodyPr>
          <a:lstStyle/>
          <a:p>
            <a:r>
              <a:rPr lang="zh-CN" altLang="en-US" sz="4400" dirty="0"/>
              <a:t>录</a:t>
            </a:r>
            <a:endParaRPr lang="zh-CN" altLang="en-US" sz="4400" dirty="0"/>
          </a:p>
        </p:txBody>
      </p:sp>
      <p:sp>
        <p:nvSpPr>
          <p:cNvPr id="27" name="TextBox 26"/>
          <p:cNvSpPr txBox="1"/>
          <p:nvPr/>
        </p:nvSpPr>
        <p:spPr>
          <a:xfrm>
            <a:off x="6660232" y="2202418"/>
            <a:ext cx="1728192" cy="369332"/>
          </a:xfrm>
          <a:prstGeom prst="rect">
            <a:avLst/>
          </a:prstGeom>
          <a:noFill/>
        </p:spPr>
        <p:txBody>
          <a:bodyPr wrap="square" rtlCol="0">
            <a:spAutoFit/>
          </a:bodyPr>
          <a:lstStyle/>
          <a:p>
            <a:r>
              <a:rPr lang="en-US" altLang="zh-CN" spc="400" dirty="0">
                <a:solidFill>
                  <a:srgbClr val="2C3F46"/>
                </a:solidFill>
                <a:latin typeface="DotumChe" panose="020B0609000101010101" pitchFamily="49" charset="-127"/>
                <a:ea typeface="DotumChe" panose="020B0609000101010101" pitchFamily="49" charset="-127"/>
              </a:rPr>
              <a:t>CONTENTS</a:t>
            </a:r>
            <a:endParaRPr lang="zh-CN" altLang="en-US" spc="400" dirty="0">
              <a:solidFill>
                <a:srgbClr val="2C3F46"/>
              </a:solidFill>
              <a:latin typeface="DotumChe" panose="020B0609000101010101" pitchFamily="49" charset="-127"/>
              <a:ea typeface="DotumChe" panose="020B0609000101010101" pitchFamily="49" charset="-127"/>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2" presetClass="entr" presetSubtype="8" fill="hold" grpId="0" nodeType="afterEffect">
                                  <p:stCondLst>
                                    <p:cond delay="20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750"/>
                                        <p:tgtEl>
                                          <p:spTgt spid="23"/>
                                        </p:tgtEl>
                                      </p:cBhvr>
                                    </p:animEffect>
                                  </p:childTnLst>
                                </p:cTn>
                              </p:par>
                              <p:par>
                                <p:cTn id="32" presetID="22" presetClass="entr" presetSubtype="8" fill="hold" grpId="0" nodeType="withEffect">
                                  <p:stCondLst>
                                    <p:cond delay="20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750"/>
                                        <p:tgtEl>
                                          <p:spTgt spid="24"/>
                                        </p:tgtEl>
                                      </p:cBhvr>
                                    </p:animEffect>
                                  </p:childTnLst>
                                </p:cTn>
                              </p:par>
                              <p:par>
                                <p:cTn id="35" presetID="22" presetClass="entr" presetSubtype="8" fill="hold" grpId="0" nodeType="withEffect">
                                  <p:stCondLst>
                                    <p:cond delay="20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750"/>
                                        <p:tgtEl>
                                          <p:spTgt spid="25"/>
                                        </p:tgtEl>
                                      </p:cBhvr>
                                    </p:animEffect>
                                  </p:childTnLst>
                                </p:cTn>
                              </p:par>
                              <p:par>
                                <p:cTn id="38" presetID="22" presetClass="entr" presetSubtype="8" fill="hold" grpId="0" nodeType="withEffect">
                                  <p:stCondLst>
                                    <p:cond delay="20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3723878"/>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116632" y="0"/>
            <a:ext cx="936104" cy="51435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line01"/>
          <p:cNvCxnSpPr/>
          <p:nvPr/>
        </p:nvCxnSpPr>
        <p:spPr>
          <a:xfrm>
            <a:off x="-538120" y="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9" name="line01"/>
          <p:cNvCxnSpPr/>
          <p:nvPr/>
        </p:nvCxnSpPr>
        <p:spPr>
          <a:xfrm>
            <a:off x="-1116632" y="3178683"/>
            <a:ext cx="936104"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sp>
        <p:nvSpPr>
          <p:cNvPr id="27" name="图文框 26"/>
          <p:cNvSpPr/>
          <p:nvPr/>
        </p:nvSpPr>
        <p:spPr>
          <a:xfrm>
            <a:off x="2555776" y="-956642"/>
            <a:ext cx="4295700" cy="3383260"/>
          </a:xfrm>
          <a:prstGeom prst="frame">
            <a:avLst>
              <a:gd name="adj1" fmla="val 5223"/>
            </a:avLst>
          </a:prstGeom>
          <a:solidFill>
            <a:srgbClr val="2C3F46">
              <a:alpha val="91000"/>
            </a:srgbClr>
          </a:solidFill>
          <a:ln>
            <a:noFill/>
          </a:ln>
          <a:effectLst>
            <a:outerShdw blurRad="101600" dist="12700" dir="4920000" sx="104000" sy="104000" algn="tl"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0" y="3199221"/>
            <a:ext cx="9144000" cy="1964817"/>
          </a:xfrm>
          <a:prstGeom prst="rect">
            <a:avLst/>
          </a:prstGeom>
          <a:solidFill>
            <a:srgbClr val="2C3F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1" cstate="print">
            <a:extLst>
              <a:ext uri="{BEBA8EAE-BF5A-486C-A8C5-ECC9F3942E4B}">
                <a14:imgProps xmlns:a14="http://schemas.microsoft.com/office/drawing/2010/main">
                  <a14:imgLayer r:embed="rId2">
                    <a14:imgEffect>
                      <a14:colorTemperature colorTemp="5300"/>
                    </a14:imgEffect>
                    <a14:imgEffect>
                      <a14:saturation sat="75000"/>
                    </a14:imgEffect>
                  </a14:imgLayer>
                </a14:imgProps>
              </a:ext>
            </a:extLst>
          </a:blip>
          <a:stretch>
            <a:fillRect/>
          </a:stretch>
        </p:blipFill>
        <p:spPr>
          <a:xfrm>
            <a:off x="2170956" y="-12948"/>
            <a:ext cx="4680520" cy="3666407"/>
          </a:xfrm>
          <a:prstGeom prst="rect">
            <a:avLst/>
          </a:prstGeom>
        </p:spPr>
      </p:pic>
      <p:sp>
        <p:nvSpPr>
          <p:cNvPr id="31" name="TextBox 30"/>
          <p:cNvSpPr txBox="1"/>
          <p:nvPr/>
        </p:nvSpPr>
        <p:spPr>
          <a:xfrm>
            <a:off x="3960000" y="3712107"/>
            <a:ext cx="1200329" cy="1019883"/>
          </a:xfrm>
          <a:prstGeom prst="rect">
            <a:avLst/>
          </a:prstGeom>
          <a:noFill/>
        </p:spPr>
        <p:txBody>
          <a:bodyPr vert="eaVert" wrap="square" rtlCol="0">
            <a:spAutoFit/>
          </a:bodyPr>
          <a:lstStyle/>
          <a:p>
            <a:r>
              <a:rPr lang="zh-CN" altLang="en-US" sz="6600" dirty="0">
                <a:solidFill>
                  <a:srgbClr val="D3CDB7"/>
                </a:solidFill>
                <a:latin typeface="宋体" panose="02010600030101010101" pitchFamily="2" charset="-122"/>
                <a:ea typeface="宋体" panose="02010600030101010101" pitchFamily="2" charset="-122"/>
              </a:rPr>
              <a:t>壹</a:t>
            </a:r>
            <a:endParaRPr lang="zh-CN" altLang="en-US" sz="6600" dirty="0">
              <a:solidFill>
                <a:srgbClr val="D3CDB7"/>
              </a:solidFill>
              <a:latin typeface="宋体" panose="02010600030101010101" pitchFamily="2" charset="-122"/>
              <a:ea typeface="宋体" panose="02010600030101010101" pitchFamily="2" charset="-122"/>
            </a:endParaRPr>
          </a:p>
        </p:txBody>
      </p:sp>
      <p:sp>
        <p:nvSpPr>
          <p:cNvPr id="33" name="TextBox 32" hidden="1"/>
          <p:cNvSpPr txBox="1"/>
          <p:nvPr/>
        </p:nvSpPr>
        <p:spPr>
          <a:xfrm>
            <a:off x="7287399" y="1623875"/>
            <a:ext cx="615553" cy="1883979"/>
          </a:xfrm>
          <a:prstGeom prst="rect">
            <a:avLst/>
          </a:prstGeom>
          <a:noFill/>
        </p:spPr>
        <p:txBody>
          <a:bodyPr vert="eaVert" wrap="square" rtlCol="0">
            <a:spAutoFit/>
          </a:bodyPr>
          <a:lstStyle/>
          <a:p>
            <a:r>
              <a:rPr lang="zh-CN" altLang="en-US" sz="1400" dirty="0">
                <a:solidFill>
                  <a:srgbClr val="2C3F46"/>
                </a:solidFill>
              </a:rPr>
              <a:t>春路雨添花</a:t>
            </a:r>
            <a:endParaRPr lang="zh-CN" altLang="en-US" sz="1400" dirty="0">
              <a:solidFill>
                <a:srgbClr val="2C3F46"/>
              </a:solidFill>
            </a:endParaRPr>
          </a:p>
          <a:p>
            <a:r>
              <a:rPr lang="zh-CN" altLang="en-US" sz="1400" dirty="0">
                <a:solidFill>
                  <a:srgbClr val="2C3F46"/>
                </a:solidFill>
              </a:rPr>
              <a:t>花动一山春色</a:t>
            </a:r>
            <a:endParaRPr lang="zh-CN" altLang="en-US" sz="1400" dirty="0">
              <a:solidFill>
                <a:srgbClr val="2C3F46"/>
              </a:solidFill>
            </a:endParaRPr>
          </a:p>
        </p:txBody>
      </p:sp>
      <p:sp>
        <p:nvSpPr>
          <p:cNvPr id="39" name="等腰三角形 38"/>
          <p:cNvSpPr/>
          <p:nvPr/>
        </p:nvSpPr>
        <p:spPr>
          <a:xfrm flipV="1">
            <a:off x="3960000" y="4797003"/>
            <a:ext cx="1224136" cy="1055290"/>
          </a:xfrm>
          <a:prstGeom prst="triangle">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sh dir="d"/>
      </p:transition>
    </mc:Choice>
    <mc:Fallback>
      <p:transition spd="slow">
        <p:push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图文框 3"/>
          <p:cNvSpPr/>
          <p:nvPr/>
        </p:nvSpPr>
        <p:spPr>
          <a:xfrm>
            <a:off x="827584" y="339502"/>
            <a:ext cx="3096344" cy="3960440"/>
          </a:xfrm>
          <a:prstGeom prst="frame">
            <a:avLst>
              <a:gd name="adj1" fmla="val 3482"/>
            </a:avLst>
          </a:prstGeom>
          <a:solidFill>
            <a:srgbClr val="2C3F46"/>
          </a:solidFill>
          <a:ln>
            <a:noFill/>
          </a:ln>
          <a:effectLst>
            <a:outerShdw blurRad="63500" dist="50800" dir="2052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p:cNvSpPr/>
          <p:nvPr/>
        </p:nvSpPr>
        <p:spPr>
          <a:xfrm>
            <a:off x="827584" y="1671942"/>
            <a:ext cx="2196000" cy="2628000"/>
          </a:xfrm>
          <a:custGeom>
            <a:avLst/>
            <a:gdLst/>
            <a:ahLst/>
            <a:cxnLst/>
            <a:rect l="l" t="t" r="r" b="b"/>
            <a:pathLst>
              <a:path w="2232248" h="2704331">
                <a:moveTo>
                  <a:pt x="0" y="0"/>
                </a:moveTo>
                <a:lnTo>
                  <a:pt x="107815" y="0"/>
                </a:lnTo>
                <a:lnTo>
                  <a:pt x="107815" y="2596516"/>
                </a:lnTo>
                <a:lnTo>
                  <a:pt x="2232248" y="2596516"/>
                </a:lnTo>
                <a:lnTo>
                  <a:pt x="2232248" y="2704331"/>
                </a:lnTo>
                <a:lnTo>
                  <a:pt x="0" y="2704331"/>
                </a:lnTo>
                <a:close/>
              </a:path>
            </a:pathLst>
          </a:cu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787900" y="1084580"/>
            <a:ext cx="3937635" cy="645160"/>
          </a:xfrm>
          <a:prstGeom prst="rect">
            <a:avLst/>
          </a:prstGeom>
          <a:noFill/>
        </p:spPr>
        <p:txBody>
          <a:bodyPr wrap="square" rtlCol="0">
            <a:spAutoFit/>
          </a:bodyPr>
          <a:lstStyle/>
          <a:p>
            <a:pPr algn="just"/>
            <a:r>
              <a:rPr lang="en-US" altLang="zh-CN" sz="1100" dirty="0"/>
              <a:t>      </a:t>
            </a:r>
            <a:r>
              <a:rPr lang="zh-CN" altLang="en-US" sz="1200" dirty="0"/>
              <a:t>《教育就是解放心灵》是克里希那穆提写给学校的书信集。这些信最初是口授给一个秘书，由她打字成稿并将油印件发给各个学校。</a:t>
            </a:r>
            <a:endParaRPr lang="zh-CN" altLang="en-US" sz="1200" dirty="0"/>
          </a:p>
        </p:txBody>
      </p:sp>
      <p:sp>
        <p:nvSpPr>
          <p:cNvPr id="16" name="TextBox 15"/>
          <p:cNvSpPr txBox="1"/>
          <p:nvPr/>
        </p:nvSpPr>
        <p:spPr>
          <a:xfrm>
            <a:off x="4347969" y="514246"/>
            <a:ext cx="3744416" cy="306705"/>
          </a:xfrm>
          <a:prstGeom prst="rect">
            <a:avLst/>
          </a:prstGeom>
          <a:noFill/>
        </p:spPr>
        <p:txBody>
          <a:bodyPr wrap="square" rtlCol="0">
            <a:spAutoFit/>
          </a:bodyPr>
          <a:lstStyle/>
          <a:p>
            <a:r>
              <a:rPr lang="zh-CN" altLang="en-US" sz="1400" b="1" dirty="0"/>
              <a:t>关于它</a:t>
            </a:r>
            <a:endParaRPr lang="zh-CN" altLang="en-US" sz="1400" b="1" dirty="0"/>
          </a:p>
        </p:txBody>
      </p:sp>
      <p:sp>
        <p:nvSpPr>
          <p:cNvPr id="19" name="TextBox 18"/>
          <p:cNvSpPr txBox="1"/>
          <p:nvPr/>
        </p:nvSpPr>
        <p:spPr>
          <a:xfrm>
            <a:off x="4730750" y="2084705"/>
            <a:ext cx="4102100" cy="1753235"/>
          </a:xfrm>
          <a:prstGeom prst="rect">
            <a:avLst/>
          </a:prstGeom>
          <a:noFill/>
        </p:spPr>
        <p:txBody>
          <a:bodyPr wrap="square" rtlCol="0">
            <a:spAutoFit/>
          </a:bodyPr>
          <a:lstStyle/>
          <a:p>
            <a:pPr algn="just"/>
            <a:r>
              <a:rPr lang="en-US" altLang="zh-CN" sz="1200" dirty="0"/>
              <a:t>         </a:t>
            </a:r>
            <a:r>
              <a:rPr lang="zh-CN" altLang="en-US" sz="1200" dirty="0"/>
              <a:t>这些信件中所表达的洞见，对于关心教育问题的家长、教育者、学习教育的学生以及其他相关人士都是很有价值的。如果你愿意读的话，就带着学习的态度去读。就像你要了解一朵花儿，就得非常细心地观察它的花瓣、它的茎、它的颜色、它的芬芳和它的美。这些信应该以同样的方式去学习，而不是哪天早上随便读一读，然后就把它忘掉了。你必须给它点时间，玩味它，质疑它，深入地探询而又不轻信，与它共处一段时间，消化它，使它成为你自己的东西。</a:t>
            </a:r>
            <a:endParaRPr lang="zh-CN" altLang="en-US" sz="1200" dirty="0"/>
          </a:p>
        </p:txBody>
      </p:sp>
      <p:sp>
        <p:nvSpPr>
          <p:cNvPr id="20" name="矩形 19"/>
          <p:cNvSpPr/>
          <p:nvPr/>
        </p:nvSpPr>
        <p:spPr>
          <a:xfrm>
            <a:off x="8316416" y="4511320"/>
            <a:ext cx="180020" cy="148662"/>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书图片"/>
          <p:cNvPicPr>
            <a:picLocks noChangeAspect="1"/>
          </p:cNvPicPr>
          <p:nvPr/>
        </p:nvPicPr>
        <p:blipFill>
          <a:blip r:embed="rId1" cstate="print"/>
          <a:srcRect l="17683" t="6506" r="10702"/>
          <a:stretch>
            <a:fillRect/>
          </a:stretch>
        </p:blipFill>
        <p:spPr>
          <a:xfrm>
            <a:off x="932815" y="446405"/>
            <a:ext cx="2849245" cy="3726815"/>
          </a:xfrm>
          <a:prstGeom prst="rect">
            <a:avLst/>
          </a:prstGeom>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75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6512" y="-164554"/>
            <a:ext cx="9342648" cy="5328592"/>
            <a:chOff x="-36512" y="-164554"/>
            <a:chExt cx="9342648" cy="5328592"/>
          </a:xfrm>
        </p:grpSpPr>
        <p:sp>
          <p:nvSpPr>
            <p:cNvPr id="2" name="矩形 1"/>
            <p:cNvSpPr/>
            <p:nvPr/>
          </p:nvSpPr>
          <p:spPr>
            <a:xfrm>
              <a:off x="0" y="-164554"/>
              <a:ext cx="9144000" cy="53080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p:cNvPicPr>
              <a:picLocks noChangeAspect="1" noChangeArrowheads="1"/>
            </p:cNvPicPr>
            <p:nvPr/>
          </p:nvPicPr>
          <p:blipFill rotWithShape="1">
            <a:blip r:embed="rId1" cstate="screen"/>
            <a:srcRect/>
            <a:stretch>
              <a:fillRect/>
            </a:stretch>
          </p:blipFill>
          <p:spPr bwMode="auto">
            <a:xfrm>
              <a:off x="-36512" y="-164554"/>
              <a:ext cx="9342648" cy="5328592"/>
            </a:xfrm>
            <a:prstGeom prst="rect">
              <a:avLst/>
            </a:prstGeom>
            <a:solidFill>
              <a:srgbClr val="2C3F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图片 4" descr="作者图片2"/>
          <p:cNvPicPr>
            <a:picLocks noChangeAspect="1"/>
          </p:cNvPicPr>
          <p:nvPr/>
        </p:nvPicPr>
        <p:blipFill>
          <a:blip r:embed="rId2" cstate="print"/>
          <a:stretch>
            <a:fillRect/>
          </a:stretch>
        </p:blipFill>
        <p:spPr>
          <a:xfrm>
            <a:off x="1264920" y="525145"/>
            <a:ext cx="2593340" cy="3348355"/>
          </a:xfrm>
          <a:prstGeom prst="ellipse">
            <a:avLst/>
          </a:prstGeom>
          <a:ln>
            <a:solidFill>
              <a:schemeClr val="accent1"/>
            </a:solidFill>
          </a:ln>
        </p:spPr>
      </p:pic>
      <p:sp>
        <p:nvSpPr>
          <p:cNvPr id="3" name="椭圆 2"/>
          <p:cNvSpPr/>
          <p:nvPr/>
        </p:nvSpPr>
        <p:spPr>
          <a:xfrm>
            <a:off x="1264920" y="525145"/>
            <a:ext cx="2592705" cy="3348990"/>
          </a:xfrm>
          <a:prstGeom prst="ellipse">
            <a:avLst/>
          </a:prstGeom>
          <a:noFill/>
          <a:ln>
            <a:solidFill>
              <a:srgbClr val="2C3F4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127285" y="4162926"/>
            <a:ext cx="2016224" cy="306705"/>
          </a:xfrm>
          <a:prstGeom prst="rect">
            <a:avLst/>
          </a:prstGeom>
          <a:noFill/>
        </p:spPr>
        <p:txBody>
          <a:bodyPr wrap="square" rtlCol="0">
            <a:spAutoFit/>
          </a:bodyPr>
          <a:lstStyle/>
          <a:p>
            <a:r>
              <a:rPr lang="zh-CN" altLang="en-US" sz="1400" b="1" dirty="0"/>
              <a:t>关于他</a:t>
            </a:r>
            <a:endParaRPr lang="zh-CN" altLang="en-US" sz="1400" b="1" dirty="0"/>
          </a:p>
        </p:txBody>
      </p:sp>
      <p:sp>
        <p:nvSpPr>
          <p:cNvPr id="8" name="TextBox 7"/>
          <p:cNvSpPr txBox="1"/>
          <p:nvPr/>
        </p:nvSpPr>
        <p:spPr>
          <a:xfrm>
            <a:off x="4351655" y="890270"/>
            <a:ext cx="4043045" cy="2676525"/>
          </a:xfrm>
          <a:prstGeom prst="rect">
            <a:avLst/>
          </a:prstGeom>
          <a:noFill/>
        </p:spPr>
        <p:txBody>
          <a:bodyPr wrap="square" rtlCol="0">
            <a:spAutoFit/>
          </a:bodyPr>
          <a:lstStyle/>
          <a:p>
            <a:pPr algn="just"/>
            <a:r>
              <a:rPr lang="en-US" sz="1200" dirty="0"/>
              <a:t>         </a:t>
            </a:r>
            <a:r>
              <a:rPr sz="1200" dirty="0"/>
              <a:t>吉杜·克里希那穆提（1895年－1986年），被公认为二十世纪最伟大的灵性导师。他一生走访全球70个以上的国家演讲，他的演讲被辑录成超过80本书，并被翻译成超过50个国家的语言，被印度及当代的佛家学者认为是现代龙树再来及当代的涅槃阿罗汉。 在现今全球包括美国、欧洲、印度和澳洲都设有克里希那穆提基金会及学校，致力推广克氏慈悲与当世解脱的理念。</a:t>
            </a:r>
            <a:endParaRPr sz="1200" dirty="0"/>
          </a:p>
          <a:p>
            <a:pPr algn="just"/>
            <a:endParaRPr sz="1200" dirty="0"/>
          </a:p>
          <a:p>
            <a:pPr algn="just"/>
            <a:endParaRPr sz="1200" dirty="0"/>
          </a:p>
          <a:p>
            <a:pPr algn="just"/>
            <a:r>
              <a:rPr sz="1200" dirty="0"/>
              <a:t>         克里希那穆提一生演讲无数，著述甚多，所有语言归结为一点，“我只教一件事，那就是观察你自己，深入探索你自己，然后加以超越。你不是去了解克的教诲，你只是在了解自己罢了。”他的心要，为世人指明了东西方一切伟大智慧的精髓——认识你自己。</a:t>
            </a:r>
            <a:endParaRPr sz="1200" dirty="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D3C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63688" y="-308570"/>
            <a:ext cx="5688632" cy="5688632"/>
          </a:xfrm>
          <a:prstGeom prst="ellipse">
            <a:avLst/>
          </a:prstGeom>
          <a:solidFill>
            <a:srgbClr val="2C3F46"/>
          </a:solidFill>
          <a:ln>
            <a:solidFill>
              <a:srgbClr val="2C3F46"/>
            </a:solidFill>
          </a:ln>
          <a:effectLst>
            <a:outerShdw blurRad="50800" dist="63500" dir="2154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00608" y="0"/>
            <a:ext cx="576064"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line01"/>
          <p:cNvCxnSpPr/>
          <p:nvPr/>
        </p:nvCxnSpPr>
        <p:spPr>
          <a:xfrm>
            <a:off x="-680552" y="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5" name="line01"/>
          <p:cNvCxnSpPr/>
          <p:nvPr/>
        </p:nvCxnSpPr>
        <p:spPr>
          <a:xfrm>
            <a:off x="-900608" y="1964817"/>
            <a:ext cx="576064"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6" name="line01"/>
          <p:cNvCxnSpPr/>
          <p:nvPr/>
        </p:nvCxnSpPr>
        <p:spPr>
          <a:xfrm>
            <a:off x="-544600" y="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7" name="line01"/>
          <p:cNvCxnSpPr/>
          <p:nvPr/>
        </p:nvCxnSpPr>
        <p:spPr>
          <a:xfrm>
            <a:off x="-900608" y="3178683"/>
            <a:ext cx="576064"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0" y="0"/>
            <a:ext cx="9144000" cy="3178683"/>
          </a:xfrm>
          <a:prstGeom prst="rect">
            <a:avLst/>
          </a:prstGeom>
          <a:solidFill>
            <a:srgbClr val="2C3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056880" y="4155926"/>
            <a:ext cx="3213218" cy="1131590"/>
          </a:xfrm>
          <a:prstGeom prst="ellipse">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1763688" y="-20538"/>
            <a:ext cx="5688632" cy="3178683"/>
          </a:xfrm>
          <a:custGeom>
            <a:avLst/>
            <a:gdLst/>
            <a:ahLst/>
            <a:cxnLst/>
            <a:rect l="l" t="t" r="r" b="b"/>
            <a:pathLst>
              <a:path w="5688632" h="3178683">
                <a:moveTo>
                  <a:pt x="1560628" y="0"/>
                </a:moveTo>
                <a:lnTo>
                  <a:pt x="4128004" y="0"/>
                </a:lnTo>
                <a:cubicBezTo>
                  <a:pt x="5054522" y="466864"/>
                  <a:pt x="5688632" y="1427253"/>
                  <a:pt x="5688632" y="2535746"/>
                </a:cubicBezTo>
                <a:cubicBezTo>
                  <a:pt x="5688632" y="2757073"/>
                  <a:pt x="5663352" y="2972496"/>
                  <a:pt x="5612922" y="3178683"/>
                </a:cubicBezTo>
                <a:lnTo>
                  <a:pt x="75710" y="3178683"/>
                </a:lnTo>
                <a:cubicBezTo>
                  <a:pt x="25279" y="2972496"/>
                  <a:pt x="0" y="2757073"/>
                  <a:pt x="0" y="2535746"/>
                </a:cubicBezTo>
                <a:cubicBezTo>
                  <a:pt x="0" y="1427253"/>
                  <a:pt x="634109" y="466864"/>
                  <a:pt x="1560628" y="0"/>
                </a:cubicBezTo>
                <a:close/>
              </a:path>
            </a:pathLst>
          </a:cu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cstate="print">
            <a:extLst>
              <a:ext uri="{BEBA8EAE-BF5A-486C-A8C5-ECC9F3942E4B}">
                <a14:imgProps xmlns:a14="http://schemas.microsoft.com/office/drawing/2010/main">
                  <a14:imgLayer r:embed="rId2">
                    <a14:imgEffect>
                      <a14:colorTemperature colorTemp="11500"/>
                    </a14:imgEffect>
                    <a14:imgEffect>
                      <a14:saturation sat="39000"/>
                    </a14:imgEffect>
                  </a14:imgLayer>
                </a14:imgProps>
              </a:ext>
            </a:extLst>
          </a:blip>
          <a:stretch>
            <a:fillRect/>
          </a:stretch>
        </p:blipFill>
        <p:spPr>
          <a:xfrm>
            <a:off x="2627784" y="339502"/>
            <a:ext cx="3995226" cy="5324672"/>
          </a:xfrm>
          <a:prstGeom prst="rect">
            <a:avLst/>
          </a:prstGeom>
        </p:spPr>
      </p:pic>
      <p:sp>
        <p:nvSpPr>
          <p:cNvPr id="20" name="TextBox 19"/>
          <p:cNvSpPr txBox="1"/>
          <p:nvPr/>
        </p:nvSpPr>
        <p:spPr>
          <a:xfrm>
            <a:off x="2939623" y="195486"/>
            <a:ext cx="1200329" cy="792088"/>
          </a:xfrm>
          <a:prstGeom prst="rect">
            <a:avLst/>
          </a:prstGeom>
          <a:noFill/>
        </p:spPr>
        <p:txBody>
          <a:bodyPr vert="eaVert" wrap="square" rtlCol="0">
            <a:spAutoFit/>
          </a:bodyPr>
          <a:lstStyle/>
          <a:p>
            <a:r>
              <a:rPr lang="zh-CN" altLang="en-US" sz="6600" dirty="0"/>
              <a:t>贰</a:t>
            </a:r>
            <a:endParaRPr lang="zh-CN" altLang="en-US" sz="6600" dirty="0"/>
          </a:p>
        </p:txBody>
      </p:sp>
      <p:sp>
        <p:nvSpPr>
          <p:cNvPr id="26" name="TextBox 25" hidden="1"/>
          <p:cNvSpPr txBox="1"/>
          <p:nvPr/>
        </p:nvSpPr>
        <p:spPr>
          <a:xfrm>
            <a:off x="3452391" y="1275606"/>
            <a:ext cx="615553" cy="1723027"/>
          </a:xfrm>
          <a:prstGeom prst="rect">
            <a:avLst/>
          </a:prstGeom>
          <a:noFill/>
        </p:spPr>
        <p:txBody>
          <a:bodyPr vert="eaVert" wrap="square" rtlCol="0">
            <a:spAutoFit/>
          </a:bodyPr>
          <a:lstStyle/>
          <a:p>
            <a:r>
              <a:rPr lang="zh-CN" altLang="en-US" sz="1400" dirty="0"/>
              <a:t>接天莲叶无穷碧</a:t>
            </a:r>
            <a:endParaRPr lang="en-US" altLang="zh-CN" sz="1400" dirty="0"/>
          </a:p>
          <a:p>
            <a:r>
              <a:rPr lang="zh-CN" altLang="en-US" sz="1400" dirty="0"/>
              <a:t>映日荷花别样红</a:t>
            </a:r>
            <a:endParaRPr lang="zh-CN" altLang="en-US" sz="1400" dirty="0"/>
          </a:p>
        </p:txBody>
      </p:sp>
      <p:cxnSp>
        <p:nvCxnSpPr>
          <p:cNvPr id="28" name="直接连接符 27" hidden="1"/>
          <p:cNvCxnSpPr/>
          <p:nvPr/>
        </p:nvCxnSpPr>
        <p:spPr>
          <a:xfrm>
            <a:off x="3131840" y="1203598"/>
            <a:ext cx="792088" cy="0"/>
          </a:xfrm>
          <a:prstGeom prst="line">
            <a:avLst/>
          </a:prstGeom>
          <a:ln w="12700">
            <a:solidFill>
              <a:srgbClr val="2C3F46"/>
            </a:solidFill>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a:blip r:embed="rId3" cstate="print"/>
          <a:stretch>
            <a:fillRect/>
          </a:stretch>
        </p:blipFill>
        <p:spPr>
          <a:xfrm>
            <a:off x="1907704" y="-20538"/>
            <a:ext cx="2857500" cy="2857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031052" y="1191957"/>
            <a:ext cx="1854410" cy="2664296"/>
          </a:xfrm>
          <a:prstGeom prst="rect">
            <a:avLst/>
          </a:prstGeom>
          <a:solidFill>
            <a:srgbClr val="2C3F4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627784" y="1059582"/>
            <a:ext cx="2205245" cy="3168352"/>
          </a:xfrm>
          <a:prstGeom prst="rect">
            <a:avLst/>
          </a:prstGeom>
          <a:solidFill>
            <a:srgbClr val="2C3F4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092280" y="1275606"/>
            <a:ext cx="1584176" cy="2276041"/>
          </a:xfrm>
          <a:prstGeom prst="rect">
            <a:avLst/>
          </a:prstGeom>
          <a:solidFill>
            <a:srgbClr val="2C3F4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7350" y="1191957"/>
            <a:ext cx="1854410" cy="2664296"/>
          </a:xfrm>
          <a:prstGeom prst="rect">
            <a:avLst/>
          </a:prstGeom>
          <a:solidFill>
            <a:srgbClr val="2C3F4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1" cstate="print"/>
          <a:stretch>
            <a:fillRect/>
          </a:stretch>
        </p:blipFill>
        <p:spPr>
          <a:xfrm>
            <a:off x="2125975" y="195486"/>
            <a:ext cx="7052553" cy="5143500"/>
          </a:xfrm>
          <a:prstGeom prst="rect">
            <a:avLst/>
          </a:prstGeom>
        </p:spPr>
      </p:pic>
      <p:sp>
        <p:nvSpPr>
          <p:cNvPr id="11" name="TextBox 10"/>
          <p:cNvSpPr txBox="1"/>
          <p:nvPr/>
        </p:nvSpPr>
        <p:spPr>
          <a:xfrm>
            <a:off x="720000" y="227424"/>
            <a:ext cx="5328592" cy="400110"/>
          </a:xfrm>
          <a:prstGeom prst="rect">
            <a:avLst/>
          </a:prstGeom>
          <a:noFill/>
        </p:spPr>
        <p:txBody>
          <a:bodyPr wrap="square" rtlCol="0">
            <a:spAutoFit/>
          </a:bodyPr>
          <a:lstStyle/>
          <a:p>
            <a:r>
              <a:rPr lang="zh-CN" altLang="en-US" sz="2000" dirty="0" smtClean="0">
                <a:solidFill>
                  <a:schemeClr val="tx1">
                    <a:lumMod val="75000"/>
                    <a:lumOff val="25000"/>
                  </a:schemeClr>
                </a:solidFill>
                <a:latin typeface="黑体" panose="02010609060101010101" charset="-122"/>
                <a:ea typeface="黑体" panose="02010609060101010101" charset="-122"/>
              </a:rPr>
              <a:t>目录总览</a:t>
            </a:r>
            <a:endParaRPr lang="zh-CN" altLang="en-US" sz="2000" dirty="0">
              <a:solidFill>
                <a:schemeClr val="tx1">
                  <a:lumMod val="75000"/>
                  <a:lumOff val="25000"/>
                </a:schemeClr>
              </a:solidFill>
              <a:latin typeface="黑体" panose="02010609060101010101" charset="-122"/>
              <a:ea typeface="黑体" panose="02010609060101010101" charset="-122"/>
            </a:endParaRPr>
          </a:p>
        </p:txBody>
      </p:sp>
      <p:sp>
        <p:nvSpPr>
          <p:cNvPr id="13" name="矩形 12"/>
          <p:cNvSpPr/>
          <p:nvPr/>
        </p:nvSpPr>
        <p:spPr>
          <a:xfrm>
            <a:off x="305730" y="267494"/>
            <a:ext cx="377838" cy="36004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557350" y="1191957"/>
            <a:ext cx="1854410" cy="2664296"/>
          </a:xfrm>
          <a:prstGeom prst="roundRect">
            <a:avLst/>
          </a:prstGeom>
          <a:solidFill>
            <a:srgbClr val="D3CDB7"/>
          </a:solidFill>
          <a:ln w="0" cap="flat" cmpd="sng" algn="ctr">
            <a:noFill/>
            <a:prstDash val="solid"/>
          </a:ln>
          <a:effectLst>
            <a:outerShdw blurRad="50800" dist="38100" dir="72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2627784" y="1059582"/>
            <a:ext cx="2205245" cy="3168352"/>
          </a:xfrm>
          <a:prstGeom prst="roundRect">
            <a:avLst/>
          </a:prstGeom>
          <a:solidFill>
            <a:srgbClr val="D3CDB7"/>
          </a:solidFill>
          <a:ln w="0" cap="flat" cmpd="sng" algn="ctr">
            <a:noFill/>
            <a:prstDash val="solid"/>
          </a:ln>
          <a:effectLst>
            <a:outerShdw blurRad="50800" dist="38100" dir="72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5031052" y="1191957"/>
            <a:ext cx="1854410" cy="2664296"/>
          </a:xfrm>
          <a:prstGeom prst="roundRect">
            <a:avLst/>
          </a:prstGeom>
          <a:solidFill>
            <a:srgbClr val="D3CDB7"/>
          </a:solidFill>
          <a:ln w="0" cap="flat" cmpd="sng" algn="ctr">
            <a:noFill/>
            <a:prstDash val="solid"/>
          </a:ln>
          <a:effectLst>
            <a:outerShdw blurRad="50800" dist="38100" dir="72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7092280" y="1275606"/>
            <a:ext cx="1584176" cy="2276041"/>
          </a:xfrm>
          <a:prstGeom prst="roundRect">
            <a:avLst/>
          </a:prstGeom>
          <a:solidFill>
            <a:srgbClr val="D3CDB7"/>
          </a:solidFill>
          <a:ln w="0" cap="flat" cmpd="sng" algn="ctr">
            <a:noFill/>
            <a:prstDash val="solid"/>
          </a:ln>
          <a:effectLst>
            <a:outerShdw blurRad="50800" dist="38100" dir="72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descr="目录1.jpg"/>
          <p:cNvPicPr>
            <a:picLocks noChangeAspect="1"/>
          </p:cNvPicPr>
          <p:nvPr/>
        </p:nvPicPr>
        <p:blipFill>
          <a:blip r:embed="rId2" cstate="print"/>
          <a:stretch>
            <a:fillRect/>
          </a:stretch>
        </p:blipFill>
        <p:spPr>
          <a:xfrm>
            <a:off x="539552" y="1203598"/>
            <a:ext cx="1890210" cy="2664296"/>
          </a:xfrm>
          <a:prstGeom prst="roundRect">
            <a:avLst/>
          </a:prstGeom>
        </p:spPr>
      </p:pic>
      <p:pic>
        <p:nvPicPr>
          <p:cNvPr id="32" name="图片 31" descr="目录2.jpg"/>
          <p:cNvPicPr>
            <a:picLocks noChangeAspect="1"/>
          </p:cNvPicPr>
          <p:nvPr/>
        </p:nvPicPr>
        <p:blipFill>
          <a:blip r:embed="rId3" cstate="print"/>
          <a:stretch>
            <a:fillRect/>
          </a:stretch>
        </p:blipFill>
        <p:spPr>
          <a:xfrm>
            <a:off x="2627784" y="1059582"/>
            <a:ext cx="2232248" cy="3168352"/>
          </a:xfrm>
          <a:prstGeom prst="roundRect">
            <a:avLst/>
          </a:prstGeom>
        </p:spPr>
      </p:pic>
      <p:pic>
        <p:nvPicPr>
          <p:cNvPr id="33" name="图片 32" descr="目录3.jpg"/>
          <p:cNvPicPr>
            <a:picLocks noChangeAspect="1"/>
          </p:cNvPicPr>
          <p:nvPr/>
        </p:nvPicPr>
        <p:blipFill>
          <a:blip r:embed="rId4" cstate="print"/>
          <a:stretch>
            <a:fillRect/>
          </a:stretch>
        </p:blipFill>
        <p:spPr>
          <a:xfrm>
            <a:off x="5004048" y="1203598"/>
            <a:ext cx="1872208" cy="2664296"/>
          </a:xfrm>
          <a:prstGeom prst="roundRect">
            <a:avLst/>
          </a:prstGeom>
        </p:spPr>
      </p:pic>
      <p:pic>
        <p:nvPicPr>
          <p:cNvPr id="34" name="图片 33" descr="目录4.jpg"/>
          <p:cNvPicPr>
            <a:picLocks noChangeAspect="1"/>
          </p:cNvPicPr>
          <p:nvPr/>
        </p:nvPicPr>
        <p:blipFill>
          <a:blip r:embed="rId5" cstate="print"/>
          <a:stretch>
            <a:fillRect/>
          </a:stretch>
        </p:blipFill>
        <p:spPr>
          <a:xfrm>
            <a:off x="7092280" y="1275606"/>
            <a:ext cx="1584176" cy="2304256"/>
          </a:xfrm>
          <a:prstGeom prst="roundRect">
            <a:avLst/>
          </a:prstGeom>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ppt_y</p:attrName>
                                        </p:attrNameLst>
                                      </p:cBhvr>
                                      <p:tavLst>
                                        <p:tav tm="0">
                                          <p:val>
                                            <p:strVal val="#ppt_y-#ppt_h*1.125000"/>
                                          </p:val>
                                        </p:tav>
                                        <p:tav tm="100000">
                                          <p:val>
                                            <p:strVal val="#ppt_y"/>
                                          </p:val>
                                        </p:tav>
                                      </p:tavLst>
                                    </p:anim>
                                    <p:animEffect transition="in" filter="wipe(down)">
                                      <p:cBhvr>
                                        <p:cTn id="8" dur="1000"/>
                                        <p:tgtEl>
                                          <p:spTgt spid="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p:tgtEl>
                                          <p:spTgt spid="26"/>
                                        </p:tgtEl>
                                        <p:attrNameLst>
                                          <p:attrName>ppt_y</p:attrName>
                                        </p:attrNameLst>
                                      </p:cBhvr>
                                      <p:tavLst>
                                        <p:tav tm="0">
                                          <p:val>
                                            <p:strVal val="#ppt_y-#ppt_h*1.125000"/>
                                          </p:val>
                                        </p:tav>
                                        <p:tav tm="100000">
                                          <p:val>
                                            <p:strVal val="#ppt_y"/>
                                          </p:val>
                                        </p:tav>
                                      </p:tavLst>
                                    </p:anim>
                                    <p:animEffect transition="in" filter="wipe(down)">
                                      <p:cBhvr>
                                        <p:cTn id="12" dur="1000"/>
                                        <p:tgtEl>
                                          <p:spTgt spid="26"/>
                                        </p:tgtEl>
                                      </p:cBhvr>
                                    </p:animEffect>
                                  </p:childTnLst>
                                </p:cTn>
                              </p:par>
                            </p:childTnLst>
                          </p:cTn>
                        </p:par>
                        <p:par>
                          <p:cTn id="13" fill="hold">
                            <p:stCondLst>
                              <p:cond delay="1000"/>
                            </p:stCondLst>
                            <p:childTnLst>
                              <p:par>
                                <p:cTn id="14" presetID="12" presetClass="entr" presetSubtype="1" fill="hold" grpId="0" nodeType="afterEffect">
                                  <p:stCondLst>
                                    <p:cond delay="20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1000"/>
                                        <p:tgtEl>
                                          <p:spTgt spid="27"/>
                                        </p:tgtEl>
                                        <p:attrNameLst>
                                          <p:attrName>ppt_y</p:attrName>
                                        </p:attrNameLst>
                                      </p:cBhvr>
                                      <p:tavLst>
                                        <p:tav tm="0">
                                          <p:val>
                                            <p:strVal val="#ppt_y-#ppt_h*1.125000"/>
                                          </p:val>
                                        </p:tav>
                                        <p:tav tm="100000">
                                          <p:val>
                                            <p:strVal val="#ppt_y"/>
                                          </p:val>
                                        </p:tav>
                                      </p:tavLst>
                                    </p:anim>
                                    <p:animEffect transition="in" filter="wipe(down)">
                                      <p:cBhvr>
                                        <p:cTn id="17" dur="1000"/>
                                        <p:tgtEl>
                                          <p:spTgt spid="27"/>
                                        </p:tgtEl>
                                      </p:cBhvr>
                                    </p:animEffect>
                                  </p:childTnLst>
                                </p:cTn>
                              </p:par>
                              <p:par>
                                <p:cTn id="18" presetID="12" presetClass="entr" presetSubtype="1" fill="hold" grpId="0" nodeType="withEffect">
                                  <p:stCondLst>
                                    <p:cond delay="2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p:tgtEl>
                                          <p:spTgt spid="5"/>
                                        </p:tgtEl>
                                        <p:attrNameLst>
                                          <p:attrName>ppt_y</p:attrName>
                                        </p:attrNameLst>
                                      </p:cBhvr>
                                      <p:tavLst>
                                        <p:tav tm="0">
                                          <p:val>
                                            <p:strVal val="#ppt_y-#ppt_h*1.125000"/>
                                          </p:val>
                                        </p:tav>
                                        <p:tav tm="100000">
                                          <p:val>
                                            <p:strVal val="#ppt_y"/>
                                          </p:val>
                                        </p:tav>
                                      </p:tavLst>
                                    </p:anim>
                                    <p:animEffect transition="in" filter="wipe(down)">
                                      <p:cBhvr>
                                        <p:cTn id="21" dur="1000"/>
                                        <p:tgtEl>
                                          <p:spTgt spid="5"/>
                                        </p:tgtEl>
                                      </p:cBhvr>
                                    </p:animEffect>
                                  </p:childTnLst>
                                </p:cTn>
                              </p:par>
                            </p:childTnLst>
                          </p:cTn>
                        </p:par>
                        <p:par>
                          <p:cTn id="22" fill="hold">
                            <p:stCondLst>
                              <p:cond delay="2200"/>
                            </p:stCondLst>
                            <p:childTnLst>
                              <p:par>
                                <p:cTn id="23" presetID="12" presetClass="entr" presetSubtype="1" fill="hold" grpId="0" nodeType="afterEffect">
                                  <p:stCondLst>
                                    <p:cond delay="20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1000"/>
                                        <p:tgtEl>
                                          <p:spTgt spid="28"/>
                                        </p:tgtEl>
                                        <p:attrNameLst>
                                          <p:attrName>ppt_y</p:attrName>
                                        </p:attrNameLst>
                                      </p:cBhvr>
                                      <p:tavLst>
                                        <p:tav tm="0">
                                          <p:val>
                                            <p:strVal val="#ppt_y-#ppt_h*1.125000"/>
                                          </p:val>
                                        </p:tav>
                                        <p:tav tm="100000">
                                          <p:val>
                                            <p:strVal val="#ppt_y"/>
                                          </p:val>
                                        </p:tav>
                                      </p:tavLst>
                                    </p:anim>
                                    <p:animEffect transition="in" filter="wipe(down)">
                                      <p:cBhvr>
                                        <p:cTn id="26" dur="1000"/>
                                        <p:tgtEl>
                                          <p:spTgt spid="28"/>
                                        </p:tgtEl>
                                      </p:cBhvr>
                                    </p:animEffect>
                                  </p:childTnLst>
                                </p:cTn>
                              </p:par>
                              <p:par>
                                <p:cTn id="27" presetID="12" presetClass="entr" presetSubtype="1" fill="hold" grpId="0" nodeType="withEffect">
                                  <p:stCondLst>
                                    <p:cond delay="20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p:tgtEl>
                                          <p:spTgt spid="4"/>
                                        </p:tgtEl>
                                        <p:attrNameLst>
                                          <p:attrName>ppt_y</p:attrName>
                                        </p:attrNameLst>
                                      </p:cBhvr>
                                      <p:tavLst>
                                        <p:tav tm="0">
                                          <p:val>
                                            <p:strVal val="#ppt_y-#ppt_h*1.125000"/>
                                          </p:val>
                                        </p:tav>
                                        <p:tav tm="100000">
                                          <p:val>
                                            <p:strVal val="#ppt_y"/>
                                          </p:val>
                                        </p:tav>
                                      </p:tavLst>
                                    </p:anim>
                                    <p:animEffect transition="in" filter="wipe(down)">
                                      <p:cBhvr>
                                        <p:cTn id="30" dur="1000"/>
                                        <p:tgtEl>
                                          <p:spTgt spid="4"/>
                                        </p:tgtEl>
                                      </p:cBhvr>
                                    </p:animEffect>
                                  </p:childTnLst>
                                </p:cTn>
                              </p:par>
                            </p:childTnLst>
                          </p:cTn>
                        </p:par>
                        <p:par>
                          <p:cTn id="31" fill="hold">
                            <p:stCondLst>
                              <p:cond delay="3400"/>
                            </p:stCondLst>
                            <p:childTnLst>
                              <p:par>
                                <p:cTn id="32" presetID="12" presetClass="entr" presetSubtype="1" fill="hold" grpId="0" nodeType="afterEffect">
                                  <p:stCondLst>
                                    <p:cond delay="2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1000"/>
                                        <p:tgtEl>
                                          <p:spTgt spid="29"/>
                                        </p:tgtEl>
                                        <p:attrNameLst>
                                          <p:attrName>ppt_y</p:attrName>
                                        </p:attrNameLst>
                                      </p:cBhvr>
                                      <p:tavLst>
                                        <p:tav tm="0">
                                          <p:val>
                                            <p:strVal val="#ppt_y-#ppt_h*1.125000"/>
                                          </p:val>
                                        </p:tav>
                                        <p:tav tm="100000">
                                          <p:val>
                                            <p:strVal val="#ppt_y"/>
                                          </p:val>
                                        </p:tav>
                                      </p:tavLst>
                                    </p:anim>
                                    <p:animEffect transition="in" filter="wipe(down)">
                                      <p:cBhvr>
                                        <p:cTn id="35" dur="1000"/>
                                        <p:tgtEl>
                                          <p:spTgt spid="29"/>
                                        </p:tgtEl>
                                      </p:cBhvr>
                                    </p:animEffect>
                                  </p:childTnLst>
                                </p:cTn>
                              </p:par>
                              <p:par>
                                <p:cTn id="36" presetID="12" presetClass="entr" presetSubtype="1" fill="hold" grpId="0" nodeType="withEffect">
                                  <p:stCondLst>
                                    <p:cond delay="20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1000"/>
                                        <p:tgtEl>
                                          <p:spTgt spid="6"/>
                                        </p:tgtEl>
                                        <p:attrNameLst>
                                          <p:attrName>ppt_y</p:attrName>
                                        </p:attrNameLst>
                                      </p:cBhvr>
                                      <p:tavLst>
                                        <p:tav tm="0">
                                          <p:val>
                                            <p:strVal val="#ppt_y-#ppt_h*1.125000"/>
                                          </p:val>
                                        </p:tav>
                                        <p:tav tm="100000">
                                          <p:val>
                                            <p:strVal val="#ppt_y"/>
                                          </p:val>
                                        </p:tav>
                                      </p:tavLst>
                                    </p:anim>
                                    <p:animEffect transition="in" filter="wipe(down)">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line01"/>
          <p:cNvCxnSpPr/>
          <p:nvPr/>
        </p:nvCxnSpPr>
        <p:spPr>
          <a:xfrm>
            <a:off x="5650992" y="0"/>
            <a:ext cx="0" cy="514350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cxnSp>
        <p:nvCxnSpPr>
          <p:cNvPr id="3" name="line01"/>
          <p:cNvCxnSpPr/>
          <p:nvPr/>
        </p:nvCxnSpPr>
        <p:spPr>
          <a:xfrm>
            <a:off x="0" y="3178683"/>
            <a:ext cx="9144000" cy="0"/>
          </a:xfrm>
          <a:prstGeom prst="line">
            <a:avLst/>
          </a:prstGeom>
          <a:ln>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6512" y="0"/>
            <a:ext cx="9289032" cy="51435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rotWithShape="1">
          <a:blip r:embed="rId1" cstate="screen"/>
          <a:srcRect/>
          <a:stretch>
            <a:fillRect/>
          </a:stretch>
        </p:blipFill>
        <p:spPr bwMode="auto">
          <a:xfrm>
            <a:off x="-317" y="-236562"/>
            <a:ext cx="934264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Lst>
          </a:blip>
          <a:stretch>
            <a:fillRect/>
          </a:stretch>
        </p:blipFill>
        <p:spPr>
          <a:xfrm>
            <a:off x="3204483" y="1095395"/>
            <a:ext cx="2736304" cy="2736304"/>
          </a:xfrm>
          <a:prstGeom prst="rect">
            <a:avLst/>
          </a:prstGeom>
        </p:spPr>
      </p:pic>
      <p:sp>
        <p:nvSpPr>
          <p:cNvPr id="7" name="矩形 6"/>
          <p:cNvSpPr/>
          <p:nvPr/>
        </p:nvSpPr>
        <p:spPr>
          <a:xfrm>
            <a:off x="2915816" y="1286724"/>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33777" y="1617464"/>
            <a:ext cx="3168352" cy="937260"/>
          </a:xfrm>
          <a:prstGeom prst="rect">
            <a:avLst/>
          </a:prstGeom>
          <a:noFill/>
        </p:spPr>
        <p:txBody>
          <a:bodyPr wrap="square" rtlCol="0">
            <a:spAutoFit/>
          </a:bodyPr>
          <a:lstStyle/>
          <a:p>
            <a:r>
              <a:rPr lang="en-US" altLang="zh-CN" sz="1100" dirty="0"/>
              <a:t>         </a:t>
            </a:r>
            <a:r>
              <a:rPr lang="zh-CN" altLang="en-US" sz="1100" dirty="0"/>
              <a:t>善行本质上就是没有自我。它通过礼貌、为别人着想、谦让而不失原则体现出来。行为是非常重要的，它不是一件随便的、可以含糊的事情，也不是世故头脑的玩具。它来自你生命的深处，也是你日常生活的一部分。</a:t>
            </a:r>
            <a:endParaRPr lang="zh-CN" altLang="en-US" sz="1100" dirty="0"/>
          </a:p>
        </p:txBody>
      </p:sp>
      <p:sp>
        <p:nvSpPr>
          <p:cNvPr id="9" name="TextBox 8"/>
          <p:cNvSpPr txBox="1"/>
          <p:nvPr/>
        </p:nvSpPr>
        <p:spPr>
          <a:xfrm>
            <a:off x="2474439" y="1177161"/>
            <a:ext cx="900100" cy="368300"/>
          </a:xfrm>
          <a:prstGeom prst="rect">
            <a:avLst/>
          </a:prstGeom>
          <a:noFill/>
        </p:spPr>
        <p:txBody>
          <a:bodyPr wrap="square" rtlCol="0">
            <a:spAutoFit/>
          </a:bodyPr>
          <a:lstStyle/>
          <a:p>
            <a:r>
              <a:rPr lang="en-US" altLang="zh-CN" dirty="0"/>
              <a:t>P4</a:t>
            </a:r>
            <a:endParaRPr lang="en-US" altLang="zh-CN" dirty="0"/>
          </a:p>
        </p:txBody>
      </p:sp>
      <p:sp>
        <p:nvSpPr>
          <p:cNvPr id="10" name="矩形 9"/>
          <p:cNvSpPr/>
          <p:nvPr/>
        </p:nvSpPr>
        <p:spPr>
          <a:xfrm>
            <a:off x="6012160" y="3662988"/>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5868144" y="4002618"/>
            <a:ext cx="3168352" cy="768350"/>
          </a:xfrm>
          <a:prstGeom prst="rect">
            <a:avLst/>
          </a:prstGeom>
          <a:noFill/>
        </p:spPr>
        <p:txBody>
          <a:bodyPr wrap="square" rtlCol="0">
            <a:spAutoFit/>
          </a:bodyPr>
          <a:lstStyle/>
          <a:p>
            <a:r>
              <a:rPr lang="en-US" altLang="zh-CN" sz="1100" dirty="0"/>
              <a:t>         </a:t>
            </a:r>
            <a:r>
              <a:rPr lang="zh-CN" altLang="en-US" sz="1100" dirty="0"/>
              <a:t>在悠闲中致力于善的绽放，是教师不可推卸的责任。这些学校就是为此而存在的。创造新的一代，改变这种完全被谋生所占据的社会结构，是教师的责任。这样的教育就是一种神圣的活动</a:t>
            </a:r>
            <a:endParaRPr lang="zh-CN" altLang="en-US" sz="1100" dirty="0"/>
          </a:p>
        </p:txBody>
      </p:sp>
      <p:sp>
        <p:nvSpPr>
          <p:cNvPr id="13" name="矩形 12"/>
          <p:cNvSpPr/>
          <p:nvPr/>
        </p:nvSpPr>
        <p:spPr>
          <a:xfrm>
            <a:off x="2915816" y="3693020"/>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205532" y="4002170"/>
            <a:ext cx="3168352" cy="598805"/>
          </a:xfrm>
          <a:prstGeom prst="rect">
            <a:avLst/>
          </a:prstGeom>
          <a:noFill/>
        </p:spPr>
        <p:txBody>
          <a:bodyPr wrap="square" rtlCol="0">
            <a:spAutoFit/>
          </a:bodyPr>
          <a:lstStyle/>
          <a:p>
            <a:r>
              <a:rPr lang="en-US" altLang="zh-CN" sz="1100" dirty="0"/>
              <a:t>         </a:t>
            </a:r>
            <a:r>
              <a:rPr lang="zh-CN" altLang="en-US" sz="1100" dirty="0"/>
              <a:t>在我们的学校里，教育不仅是要获取知识，更为重要得多的是让智慧觉醒，然后智慧会利用知识，而绝不是相反。</a:t>
            </a:r>
            <a:endParaRPr lang="zh-CN" altLang="en-US" sz="1100" dirty="0"/>
          </a:p>
        </p:txBody>
      </p:sp>
      <p:sp>
        <p:nvSpPr>
          <p:cNvPr id="16" name="矩形 15"/>
          <p:cNvSpPr/>
          <p:nvPr/>
        </p:nvSpPr>
        <p:spPr>
          <a:xfrm>
            <a:off x="6012160" y="1277432"/>
            <a:ext cx="180020" cy="21600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868144" y="1617062"/>
            <a:ext cx="3168352" cy="1276350"/>
          </a:xfrm>
          <a:prstGeom prst="rect">
            <a:avLst/>
          </a:prstGeom>
          <a:noFill/>
        </p:spPr>
        <p:txBody>
          <a:bodyPr wrap="square" rtlCol="0">
            <a:spAutoFit/>
          </a:bodyPr>
          <a:lstStyle/>
          <a:p>
            <a:r>
              <a:rPr lang="en-US" altLang="zh-CN" sz="1100" dirty="0"/>
              <a:t>         </a:t>
            </a:r>
            <a:r>
              <a:rPr lang="zh-CN" altLang="en-US" sz="1100" dirty="0"/>
              <a:t>请记住，我们关心的是善的缩放，而善不可能在有竞争的地方缩放。有比较就会有竞争，而比较不能带来优秀。这些学校存在的根本目的，就是为了帮助学生和教师在善中绽放。这要求完美的行为、行动和关系。这就是我们的目的，也是学校存在的理由。它不只是要培养专业人员，而且要带来心灵的完美。</a:t>
            </a:r>
            <a:endParaRPr lang="zh-CN" altLang="en-US" sz="1100" dirty="0"/>
          </a:p>
        </p:txBody>
      </p:sp>
      <p:sp>
        <p:nvSpPr>
          <p:cNvPr id="29" name="TextBox 28"/>
          <p:cNvSpPr txBox="1"/>
          <p:nvPr/>
        </p:nvSpPr>
        <p:spPr>
          <a:xfrm>
            <a:off x="719999" y="227424"/>
            <a:ext cx="2699873" cy="398780"/>
          </a:xfrm>
          <a:prstGeom prst="rect">
            <a:avLst/>
          </a:prstGeom>
          <a:noFill/>
        </p:spPr>
        <p:txBody>
          <a:bodyPr wrap="square" rtlCol="0">
            <a:spAutoFit/>
          </a:bodyPr>
          <a:lstStyle/>
          <a:p>
            <a:r>
              <a:rPr lang="zh-CN" altLang="en-US" sz="2000" b="1" dirty="0">
                <a:solidFill>
                  <a:schemeClr val="tx1">
                    <a:lumMod val="75000"/>
                    <a:lumOff val="25000"/>
                  </a:schemeClr>
                </a:solidFill>
                <a:latin typeface="黑体" panose="02010609060101010101" charset="-122"/>
                <a:ea typeface="黑体" panose="02010609060101010101" charset="-122"/>
              </a:rPr>
              <a:t>重点摘录</a:t>
            </a:r>
            <a:endParaRPr lang="zh-CN" altLang="en-US" sz="2000" b="1" dirty="0">
              <a:solidFill>
                <a:schemeClr val="tx1">
                  <a:lumMod val="75000"/>
                  <a:lumOff val="25000"/>
                </a:schemeClr>
              </a:solidFill>
              <a:latin typeface="黑体" panose="02010609060101010101" charset="-122"/>
              <a:ea typeface="黑体" panose="02010609060101010101" charset="-122"/>
            </a:endParaRPr>
          </a:p>
        </p:txBody>
      </p:sp>
      <p:sp>
        <p:nvSpPr>
          <p:cNvPr id="30" name="矩形 29"/>
          <p:cNvSpPr/>
          <p:nvPr/>
        </p:nvSpPr>
        <p:spPr>
          <a:xfrm>
            <a:off x="305730" y="267494"/>
            <a:ext cx="377838" cy="360040"/>
          </a:xfrm>
          <a:prstGeom prst="rect">
            <a:avLst/>
          </a:prstGeom>
          <a:solidFill>
            <a:srgbClr val="2C3F46"/>
          </a:solidFill>
          <a:ln>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8"/>
          <p:cNvSpPr txBox="1"/>
          <p:nvPr/>
        </p:nvSpPr>
        <p:spPr>
          <a:xfrm>
            <a:off x="2402684" y="3616831"/>
            <a:ext cx="900100" cy="368300"/>
          </a:xfrm>
          <a:prstGeom prst="rect">
            <a:avLst/>
          </a:prstGeom>
          <a:noFill/>
        </p:spPr>
        <p:txBody>
          <a:bodyPr wrap="square" rtlCol="0">
            <a:spAutoFit/>
          </a:bodyPr>
          <a:lstStyle/>
          <a:p>
            <a:r>
              <a:rPr lang="en-US" altLang="zh-CN" dirty="0"/>
              <a:t>P12</a:t>
            </a:r>
            <a:endParaRPr lang="en-US" altLang="zh-CN" dirty="0"/>
          </a:p>
        </p:txBody>
      </p:sp>
      <p:sp>
        <p:nvSpPr>
          <p:cNvPr id="19" name="TextBox 8"/>
          <p:cNvSpPr txBox="1"/>
          <p:nvPr/>
        </p:nvSpPr>
        <p:spPr>
          <a:xfrm>
            <a:off x="6227924" y="1209546"/>
            <a:ext cx="900100" cy="368300"/>
          </a:xfrm>
          <a:prstGeom prst="rect">
            <a:avLst/>
          </a:prstGeom>
          <a:noFill/>
        </p:spPr>
        <p:txBody>
          <a:bodyPr wrap="square" rtlCol="0">
            <a:spAutoFit/>
          </a:bodyPr>
          <a:lstStyle/>
          <a:p>
            <a:r>
              <a:rPr lang="en-US" altLang="zh-CN" dirty="0"/>
              <a:t>P11</a:t>
            </a:r>
            <a:endParaRPr lang="en-US" altLang="zh-CN" dirty="0"/>
          </a:p>
        </p:txBody>
      </p:sp>
      <p:sp>
        <p:nvSpPr>
          <p:cNvPr id="20" name="TextBox 8"/>
          <p:cNvSpPr txBox="1"/>
          <p:nvPr/>
        </p:nvSpPr>
        <p:spPr>
          <a:xfrm>
            <a:off x="6227924" y="3586351"/>
            <a:ext cx="900100" cy="368300"/>
          </a:xfrm>
          <a:prstGeom prst="rect">
            <a:avLst/>
          </a:prstGeom>
          <a:noFill/>
        </p:spPr>
        <p:txBody>
          <a:bodyPr wrap="square" rtlCol="0">
            <a:spAutoFit/>
          </a:bodyPr>
          <a:lstStyle/>
          <a:p>
            <a:r>
              <a:rPr lang="en-US" altLang="zh-CN" dirty="0"/>
              <a:t>P22</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1250">
        <p:strips/>
      </p:transition>
    </mc:Choice>
    <mc:Fallback>
      <p:transition spd="slow">
        <p:strip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750"/>
                                        <p:tgtEl>
                                          <p:spTgt spid="9"/>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750"/>
                                        <p:tgtEl>
                                          <p:spTgt spid="8"/>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750"/>
                                        <p:tgtEl>
                                          <p:spTgt spid="14"/>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750"/>
                                        <p:tgtEl>
                                          <p:spTgt spid="11"/>
                                        </p:tgtEl>
                                      </p:cBhvr>
                                    </p:animEffect>
                                  </p:childTnLst>
                                </p:cTn>
                              </p:par>
                              <p:par>
                                <p:cTn id="23" presetID="22" presetClass="entr" presetSubtype="8" fill="hold" grpId="0" nodeType="withEffect">
                                  <p:stCondLst>
                                    <p:cond delay="75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750"/>
                                        <p:tgtEl>
                                          <p:spTgt spid="1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750"/>
                                        <p:tgtEl>
                                          <p:spTgt spid="6"/>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750"/>
                                        <p:tgtEl>
                                          <p:spTgt spid="1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right)">
                                      <p:cBhvr>
                                        <p:cTn id="34"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4" grpId="0"/>
      <p:bldP spid="17" grpId="0"/>
      <p:bldP spid="6"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963440" y="745876"/>
            <a:ext cx="228253" cy="1748732"/>
          </a:xfrm>
          <a:prstGeom prst="rect">
            <a:avLst/>
          </a:prstGeom>
          <a:solidFill>
            <a:srgbClr val="FFFFFF">
              <a:alpha val="0"/>
            </a:srgbClr>
          </a:solid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871676" y="277824"/>
            <a:ext cx="228253" cy="3620940"/>
          </a:xfrm>
          <a:prstGeom prst="rect">
            <a:avLst/>
          </a:prstGeom>
          <a:solidFill>
            <a:srgbClr val="FFFFFF">
              <a:alpha val="0"/>
            </a:srgbClr>
          </a:solid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807780" y="601860"/>
            <a:ext cx="228253" cy="2324796"/>
          </a:xfrm>
          <a:prstGeom prst="rect">
            <a:avLst/>
          </a:prstGeom>
          <a:solidFill>
            <a:srgbClr val="FFFFFF">
              <a:alpha val="0"/>
            </a:srgbClr>
          </a:solid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671876" y="61800"/>
            <a:ext cx="228253" cy="4485036"/>
          </a:xfrm>
          <a:prstGeom prst="rect">
            <a:avLst/>
          </a:prstGeom>
          <a:solidFill>
            <a:srgbClr val="FFFFFF">
              <a:alpha val="0"/>
            </a:srgbClr>
          </a:solid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5580112" y="745876"/>
            <a:ext cx="228253" cy="1748732"/>
          </a:xfrm>
          <a:prstGeom prst="rect">
            <a:avLst/>
          </a:prstGeom>
          <a:solidFill>
            <a:srgbClr val="FFFFFF">
              <a:alpha val="0"/>
            </a:srgbClr>
          </a:solid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516216" y="421840"/>
            <a:ext cx="228253" cy="3044876"/>
          </a:xfrm>
          <a:prstGeom prst="rect">
            <a:avLst/>
          </a:prstGeom>
          <a:solidFill>
            <a:srgbClr val="FFFFFF">
              <a:alpha val="0"/>
            </a:srgbClr>
          </a:solid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9144000" cy="5143500"/>
          </a:xfrm>
          <a:prstGeom prst="rect">
            <a:avLst/>
          </a:prstGeom>
          <a:solidFill>
            <a:srgbClr val="D3CDB7"/>
          </a:solidFill>
          <a:ln>
            <a:solidFill>
              <a:srgbClr val="D3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cstate="screen"/>
          <a:srcRect/>
          <a:stretch>
            <a:fillRect/>
          </a:stretch>
        </p:blipFill>
        <p:spPr>
          <a:xfrm>
            <a:off x="1775284" y="-20538"/>
            <a:ext cx="692212" cy="1285875"/>
          </a:xfrm>
          <a:prstGeom prst="rect">
            <a:avLst/>
          </a:prstGeom>
        </p:spPr>
      </p:pic>
      <p:sp>
        <p:nvSpPr>
          <p:cNvPr id="4" name="矩形 3"/>
          <p:cNvSpPr/>
          <p:nvPr/>
        </p:nvSpPr>
        <p:spPr>
          <a:xfrm>
            <a:off x="1963440" y="1183059"/>
            <a:ext cx="228253" cy="874366"/>
          </a:xfrm>
          <a:prstGeom prst="rect">
            <a:avLst/>
          </a:prstGeom>
          <a:solidFill>
            <a:srgbClr val="2C3F46"/>
          </a:solidFill>
          <a:ln>
            <a:noFill/>
          </a:ln>
          <a:scene3d>
            <a:camera prst="perspectiveFront" fov="2700000">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screen"/>
          <a:srcRect/>
          <a:stretch>
            <a:fillRect/>
          </a:stretch>
        </p:blipFill>
        <p:spPr>
          <a:xfrm>
            <a:off x="3619624" y="-20538"/>
            <a:ext cx="692212" cy="1285875"/>
          </a:xfrm>
          <a:prstGeom prst="rect">
            <a:avLst/>
          </a:prstGeom>
        </p:spPr>
      </p:pic>
      <p:sp>
        <p:nvSpPr>
          <p:cNvPr id="6" name="矩形 5"/>
          <p:cNvSpPr/>
          <p:nvPr/>
        </p:nvSpPr>
        <p:spPr>
          <a:xfrm>
            <a:off x="3807780" y="1183059"/>
            <a:ext cx="228253" cy="1162398"/>
          </a:xfrm>
          <a:prstGeom prst="rect">
            <a:avLst/>
          </a:prstGeom>
          <a:solidFill>
            <a:srgbClr val="2C3F46"/>
          </a:solidFill>
          <a:ln>
            <a:noFill/>
          </a:ln>
          <a:scene3d>
            <a:camera prst="perspectiveFront" fov="2700000">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cstate="screen"/>
          <a:srcRect/>
          <a:stretch>
            <a:fillRect/>
          </a:stretch>
        </p:blipFill>
        <p:spPr>
          <a:xfrm>
            <a:off x="2683520" y="-20538"/>
            <a:ext cx="692212" cy="1285875"/>
          </a:xfrm>
          <a:prstGeom prst="rect">
            <a:avLst/>
          </a:prstGeom>
        </p:spPr>
      </p:pic>
      <p:sp>
        <p:nvSpPr>
          <p:cNvPr id="8" name="矩形 7"/>
          <p:cNvSpPr/>
          <p:nvPr/>
        </p:nvSpPr>
        <p:spPr>
          <a:xfrm>
            <a:off x="2871676" y="1183059"/>
            <a:ext cx="228253" cy="1810470"/>
          </a:xfrm>
          <a:prstGeom prst="rect">
            <a:avLst/>
          </a:prstGeom>
          <a:solidFill>
            <a:srgbClr val="2C3F46"/>
          </a:solidFill>
          <a:ln>
            <a:noFill/>
          </a:ln>
          <a:scene3d>
            <a:camera prst="perspectiveFront" fov="2700000">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line01" hidden="1"/>
          <p:cNvCxnSpPr/>
          <p:nvPr/>
        </p:nvCxnSpPr>
        <p:spPr>
          <a:xfrm>
            <a:off x="3493008" y="0"/>
            <a:ext cx="0" cy="514350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cxnSp>
        <p:nvCxnSpPr>
          <p:cNvPr id="10" name="line01" hidden="1"/>
          <p:cNvCxnSpPr/>
          <p:nvPr/>
        </p:nvCxnSpPr>
        <p:spPr>
          <a:xfrm>
            <a:off x="0" y="1964817"/>
            <a:ext cx="9144000" cy="0"/>
          </a:xfrm>
          <a:prstGeom prst="line">
            <a:avLst/>
          </a:prstGeom>
          <a:ln>
            <a:solidFill>
              <a:srgbClr val="FFFFFF"/>
            </a:solidFill>
            <a:prstDash val="solid"/>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1" cstate="screen"/>
          <a:srcRect/>
          <a:stretch>
            <a:fillRect/>
          </a:stretch>
        </p:blipFill>
        <p:spPr>
          <a:xfrm>
            <a:off x="4483720" y="-20538"/>
            <a:ext cx="692212" cy="1285875"/>
          </a:xfrm>
          <a:prstGeom prst="rect">
            <a:avLst/>
          </a:prstGeom>
        </p:spPr>
      </p:pic>
      <p:sp>
        <p:nvSpPr>
          <p:cNvPr id="12" name="矩形 11"/>
          <p:cNvSpPr/>
          <p:nvPr/>
        </p:nvSpPr>
        <p:spPr>
          <a:xfrm>
            <a:off x="4671695" y="1183005"/>
            <a:ext cx="227965" cy="2118995"/>
          </a:xfrm>
          <a:prstGeom prst="rect">
            <a:avLst/>
          </a:prstGeom>
          <a:solidFill>
            <a:srgbClr val="2C3F46"/>
          </a:solidFill>
          <a:ln>
            <a:noFill/>
          </a:ln>
          <a:scene3d>
            <a:camera prst="perspectiveFront" fov="2700000">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1" cstate="screen"/>
          <a:srcRect/>
          <a:stretch>
            <a:fillRect/>
          </a:stretch>
        </p:blipFill>
        <p:spPr>
          <a:xfrm>
            <a:off x="6328060" y="-20538"/>
            <a:ext cx="692212" cy="1285875"/>
          </a:xfrm>
          <a:prstGeom prst="rect">
            <a:avLst/>
          </a:prstGeom>
        </p:spPr>
      </p:pic>
      <p:sp>
        <p:nvSpPr>
          <p:cNvPr id="14" name="矩形 13"/>
          <p:cNvSpPr/>
          <p:nvPr/>
        </p:nvSpPr>
        <p:spPr>
          <a:xfrm>
            <a:off x="6516216" y="1183059"/>
            <a:ext cx="228253" cy="1522438"/>
          </a:xfrm>
          <a:prstGeom prst="rect">
            <a:avLst/>
          </a:prstGeom>
          <a:solidFill>
            <a:srgbClr val="2C3F46"/>
          </a:solidFill>
          <a:ln>
            <a:noFill/>
          </a:ln>
          <a:scene3d>
            <a:camera prst="perspectiveFront" fov="2700000">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1" cstate="screen"/>
          <a:srcRect/>
          <a:stretch>
            <a:fillRect/>
          </a:stretch>
        </p:blipFill>
        <p:spPr>
          <a:xfrm>
            <a:off x="5391956" y="-20538"/>
            <a:ext cx="692212" cy="1285875"/>
          </a:xfrm>
          <a:prstGeom prst="rect">
            <a:avLst/>
          </a:prstGeom>
        </p:spPr>
      </p:pic>
      <p:sp>
        <p:nvSpPr>
          <p:cNvPr id="16" name="矩形 15"/>
          <p:cNvSpPr/>
          <p:nvPr/>
        </p:nvSpPr>
        <p:spPr>
          <a:xfrm>
            <a:off x="5580112" y="1183059"/>
            <a:ext cx="228253" cy="437183"/>
          </a:xfrm>
          <a:prstGeom prst="rect">
            <a:avLst/>
          </a:prstGeom>
          <a:solidFill>
            <a:srgbClr val="2C3F46"/>
          </a:solidFill>
          <a:ln>
            <a:noFill/>
          </a:ln>
          <a:scene3d>
            <a:camera prst="perspectiveFront" fov="2700000">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52"/>
          <p:cNvSpPr txBox="1"/>
          <p:nvPr/>
        </p:nvSpPr>
        <p:spPr>
          <a:xfrm>
            <a:off x="1607820" y="2355850"/>
            <a:ext cx="859790" cy="2564130"/>
          </a:xfrm>
          <a:prstGeom prst="rect">
            <a:avLst/>
          </a:prstGeom>
          <a:noFill/>
        </p:spPr>
        <p:txBody>
          <a:bodyPr vert="eaVert" wrap="square" rtlCol="0">
            <a:spAutoFit/>
          </a:bodyPr>
          <a:lstStyle/>
          <a:p>
            <a:r>
              <a:rPr lang="zh-CN" altLang="en-US" sz="1100" dirty="0"/>
              <a:t>自由是绝对的秩序：自由和秩序不是相对的。你要么是自由要么是不自由，要么你有着完全的秩序要么就是混乱。秩序是和谐。</a:t>
            </a:r>
            <a:endParaRPr lang="zh-CN" altLang="en-US" sz="1100" dirty="0"/>
          </a:p>
        </p:txBody>
      </p:sp>
      <p:sp>
        <p:nvSpPr>
          <p:cNvPr id="92" name="TextBox 91"/>
          <p:cNvSpPr txBox="1"/>
          <p:nvPr/>
        </p:nvSpPr>
        <p:spPr>
          <a:xfrm>
            <a:off x="2810148" y="3500051"/>
            <a:ext cx="351790" cy="2093366"/>
          </a:xfrm>
          <a:prstGeom prst="rect">
            <a:avLst/>
          </a:prstGeom>
          <a:noFill/>
        </p:spPr>
        <p:txBody>
          <a:bodyPr vert="eaVert" wrap="square" rtlCol="0">
            <a:spAutoFit/>
          </a:bodyPr>
          <a:lstStyle/>
          <a:p>
            <a:r>
              <a:rPr lang="zh-CN" altLang="en-US" sz="1100" dirty="0"/>
              <a:t>慈悲是自由的真正本质。</a:t>
            </a:r>
            <a:endParaRPr lang="zh-CN" altLang="en-US" sz="1100" dirty="0"/>
          </a:p>
        </p:txBody>
      </p:sp>
      <p:sp>
        <p:nvSpPr>
          <p:cNvPr id="93" name="TextBox 92"/>
          <p:cNvSpPr txBox="1"/>
          <p:nvPr/>
        </p:nvSpPr>
        <p:spPr>
          <a:xfrm>
            <a:off x="3577089" y="2725668"/>
            <a:ext cx="690245" cy="2093366"/>
          </a:xfrm>
          <a:prstGeom prst="rect">
            <a:avLst/>
          </a:prstGeom>
          <a:noFill/>
        </p:spPr>
        <p:txBody>
          <a:bodyPr vert="eaVert" wrap="square" rtlCol="0">
            <a:spAutoFit/>
          </a:bodyPr>
          <a:lstStyle/>
          <a:p>
            <a:r>
              <a:rPr lang="zh-CN" altLang="en-US" sz="1100" dirty="0"/>
              <a:t>正确的教育不只是帮助学生通过技术科目的考试，而是理解整个存在的领域，那就是我们的生活。</a:t>
            </a:r>
            <a:endParaRPr lang="zh-CN" altLang="en-US" sz="1100" dirty="0"/>
          </a:p>
        </p:txBody>
      </p:sp>
      <p:sp>
        <p:nvSpPr>
          <p:cNvPr id="94" name="TextBox 93"/>
          <p:cNvSpPr txBox="1"/>
          <p:nvPr/>
        </p:nvSpPr>
        <p:spPr>
          <a:xfrm>
            <a:off x="4399915" y="3602990"/>
            <a:ext cx="859790" cy="1560830"/>
          </a:xfrm>
          <a:prstGeom prst="rect">
            <a:avLst/>
          </a:prstGeom>
          <a:noFill/>
        </p:spPr>
        <p:txBody>
          <a:bodyPr vert="eaVert" wrap="square" rtlCol="0">
            <a:spAutoFit/>
          </a:bodyPr>
          <a:lstStyle/>
          <a:p>
            <a:r>
              <a:rPr lang="zh-CN" altLang="en-US" sz="1100" dirty="0"/>
              <a:t>教育是什么？教育本质上就是学习的艺术，不仅从书本上，而且是从生活的全部运动中学习。</a:t>
            </a:r>
            <a:endParaRPr lang="zh-CN" altLang="en-US" sz="1100" dirty="0"/>
          </a:p>
        </p:txBody>
      </p:sp>
      <p:sp>
        <p:nvSpPr>
          <p:cNvPr id="95" name="TextBox 94"/>
          <p:cNvSpPr txBox="1"/>
          <p:nvPr/>
        </p:nvSpPr>
        <p:spPr>
          <a:xfrm>
            <a:off x="5264785" y="1831340"/>
            <a:ext cx="1028700" cy="3332480"/>
          </a:xfrm>
          <a:prstGeom prst="rect">
            <a:avLst/>
          </a:prstGeom>
          <a:noFill/>
        </p:spPr>
        <p:txBody>
          <a:bodyPr vert="eaVert" wrap="square" rtlCol="0">
            <a:spAutoFit/>
          </a:bodyPr>
          <a:lstStyle/>
          <a:p>
            <a:r>
              <a:rPr lang="zh-CN" altLang="en-US" sz="1100" dirty="0"/>
              <a:t>最伟大的术就是生活的艺术，它比人类用大脑或双手创造的任何东西都伟大，比所有的经典和它们的神明都伟大。只有通过生活的艺术，一种新的文化才会产生。实现它是每一位教师的责任，特别是在这些学校里。这种生活的艺术只能来自于完全的自由。</a:t>
            </a:r>
            <a:endParaRPr lang="zh-CN" altLang="en-US" sz="1100" dirty="0"/>
          </a:p>
        </p:txBody>
      </p:sp>
      <p:sp>
        <p:nvSpPr>
          <p:cNvPr id="96" name="TextBox 95"/>
          <p:cNvSpPr txBox="1"/>
          <p:nvPr/>
        </p:nvSpPr>
        <p:spPr>
          <a:xfrm>
            <a:off x="6327998" y="3069908"/>
            <a:ext cx="690245" cy="2093366"/>
          </a:xfrm>
          <a:prstGeom prst="rect">
            <a:avLst/>
          </a:prstGeom>
          <a:noFill/>
        </p:spPr>
        <p:txBody>
          <a:bodyPr vert="eaVert" wrap="square" rtlCol="0">
            <a:spAutoFit/>
          </a:bodyPr>
          <a:lstStyle/>
          <a:p>
            <a:r>
              <a:rPr lang="zh-CN" altLang="en-US" sz="1100" dirty="0"/>
              <a:t>作为教育者，我们的责任是培养一颗自身没有冲突的心，并终止我们周围世界的斗争和冲突。</a:t>
            </a:r>
            <a:endParaRPr lang="zh-CN" altLang="en-US" sz="1100" dirty="0"/>
          </a:p>
        </p:txBody>
      </p:sp>
      <p:sp>
        <p:nvSpPr>
          <p:cNvPr id="54" name="TextBox 53"/>
          <p:cNvSpPr txBox="1"/>
          <p:nvPr/>
        </p:nvSpPr>
        <p:spPr>
          <a:xfrm>
            <a:off x="1717586" y="2058402"/>
            <a:ext cx="720080" cy="368300"/>
          </a:xfrm>
          <a:prstGeom prst="rect">
            <a:avLst/>
          </a:prstGeom>
          <a:noFill/>
        </p:spPr>
        <p:txBody>
          <a:bodyPr wrap="square" rtlCol="0">
            <a:spAutoFit/>
          </a:bodyPr>
          <a:lstStyle/>
          <a:p>
            <a:r>
              <a:rPr lang="en-US" dirty="0">
                <a:solidFill>
                  <a:srgbClr val="354850"/>
                </a:solidFill>
              </a:rPr>
              <a:t>P223</a:t>
            </a:r>
            <a:endParaRPr lang="en-US" dirty="0">
              <a:solidFill>
                <a:srgbClr val="354850"/>
              </a:solidFill>
            </a:endParaRPr>
          </a:p>
        </p:txBody>
      </p:sp>
      <p:sp>
        <p:nvSpPr>
          <p:cNvPr id="98" name="TextBox 97"/>
          <p:cNvSpPr txBox="1"/>
          <p:nvPr/>
        </p:nvSpPr>
        <p:spPr>
          <a:xfrm>
            <a:off x="2683535" y="3070071"/>
            <a:ext cx="720080" cy="368300"/>
          </a:xfrm>
          <a:prstGeom prst="rect">
            <a:avLst/>
          </a:prstGeom>
          <a:noFill/>
        </p:spPr>
        <p:txBody>
          <a:bodyPr wrap="square" rtlCol="0">
            <a:spAutoFit/>
          </a:bodyPr>
          <a:lstStyle/>
          <a:p>
            <a:r>
              <a:rPr lang="en-US" dirty="0">
                <a:solidFill>
                  <a:srgbClr val="354850"/>
                </a:solidFill>
              </a:rPr>
              <a:t>P202</a:t>
            </a:r>
            <a:endParaRPr lang="en-US" dirty="0">
              <a:solidFill>
                <a:srgbClr val="354850"/>
              </a:solidFill>
            </a:endParaRPr>
          </a:p>
        </p:txBody>
      </p:sp>
      <p:sp>
        <p:nvSpPr>
          <p:cNvPr id="99" name="TextBox 98"/>
          <p:cNvSpPr txBox="1"/>
          <p:nvPr/>
        </p:nvSpPr>
        <p:spPr>
          <a:xfrm>
            <a:off x="3608209" y="2387476"/>
            <a:ext cx="720080" cy="368300"/>
          </a:xfrm>
          <a:prstGeom prst="rect">
            <a:avLst/>
          </a:prstGeom>
          <a:noFill/>
        </p:spPr>
        <p:txBody>
          <a:bodyPr wrap="square" rtlCol="0">
            <a:spAutoFit/>
          </a:bodyPr>
          <a:lstStyle/>
          <a:p>
            <a:r>
              <a:rPr lang="en-US" dirty="0">
                <a:solidFill>
                  <a:srgbClr val="354850"/>
                </a:solidFill>
              </a:rPr>
              <a:t>P179</a:t>
            </a:r>
            <a:endParaRPr lang="en-US" dirty="0">
              <a:solidFill>
                <a:srgbClr val="354850"/>
              </a:solidFill>
            </a:endParaRPr>
          </a:p>
        </p:txBody>
      </p:sp>
      <p:sp>
        <p:nvSpPr>
          <p:cNvPr id="100" name="TextBox 99"/>
          <p:cNvSpPr txBox="1"/>
          <p:nvPr/>
        </p:nvSpPr>
        <p:spPr>
          <a:xfrm>
            <a:off x="4544695" y="3302094"/>
            <a:ext cx="720080" cy="368300"/>
          </a:xfrm>
          <a:prstGeom prst="rect">
            <a:avLst/>
          </a:prstGeom>
          <a:noFill/>
        </p:spPr>
        <p:txBody>
          <a:bodyPr wrap="square" rtlCol="0">
            <a:spAutoFit/>
          </a:bodyPr>
          <a:lstStyle/>
          <a:p>
            <a:r>
              <a:rPr lang="en-US" dirty="0">
                <a:solidFill>
                  <a:srgbClr val="354850"/>
                </a:solidFill>
              </a:rPr>
              <a:t>P84</a:t>
            </a:r>
            <a:endParaRPr lang="en-US" dirty="0">
              <a:solidFill>
                <a:srgbClr val="354850"/>
              </a:solidFill>
            </a:endParaRPr>
          </a:p>
        </p:txBody>
      </p:sp>
      <p:sp>
        <p:nvSpPr>
          <p:cNvPr id="101" name="TextBox 100"/>
          <p:cNvSpPr txBox="1"/>
          <p:nvPr/>
        </p:nvSpPr>
        <p:spPr>
          <a:xfrm>
            <a:off x="5419204" y="1579999"/>
            <a:ext cx="720080" cy="368300"/>
          </a:xfrm>
          <a:prstGeom prst="rect">
            <a:avLst/>
          </a:prstGeom>
          <a:noFill/>
        </p:spPr>
        <p:txBody>
          <a:bodyPr wrap="square" rtlCol="0">
            <a:spAutoFit/>
          </a:bodyPr>
          <a:lstStyle/>
          <a:p>
            <a:r>
              <a:rPr lang="en-US" altLang="zh-CN" dirty="0">
                <a:solidFill>
                  <a:srgbClr val="354850"/>
                </a:solidFill>
              </a:rPr>
              <a:t>P79</a:t>
            </a:r>
            <a:endParaRPr lang="en-US" altLang="zh-CN" dirty="0">
              <a:solidFill>
                <a:srgbClr val="354850"/>
              </a:solidFill>
            </a:endParaRPr>
          </a:p>
        </p:txBody>
      </p:sp>
      <p:sp>
        <p:nvSpPr>
          <p:cNvPr id="102" name="TextBox 101"/>
          <p:cNvSpPr txBox="1"/>
          <p:nvPr/>
        </p:nvSpPr>
        <p:spPr>
          <a:xfrm>
            <a:off x="6404203" y="2725291"/>
            <a:ext cx="720080" cy="368300"/>
          </a:xfrm>
          <a:prstGeom prst="rect">
            <a:avLst/>
          </a:prstGeom>
          <a:noFill/>
        </p:spPr>
        <p:txBody>
          <a:bodyPr wrap="square" rtlCol="0">
            <a:spAutoFit/>
          </a:bodyPr>
          <a:lstStyle/>
          <a:p>
            <a:r>
              <a:rPr lang="en-US" dirty="0">
                <a:solidFill>
                  <a:srgbClr val="354850"/>
                </a:solidFill>
              </a:rPr>
              <a:t>P72</a:t>
            </a:r>
            <a:endParaRPr lang="en-US" dirty="0">
              <a:solidFill>
                <a:srgbClr val="354850"/>
              </a:solidFill>
            </a:endParaRPr>
          </a:p>
        </p:txBody>
      </p:sp>
      <p:sp>
        <p:nvSpPr>
          <p:cNvPr id="103" name="图文框 102"/>
          <p:cNvSpPr/>
          <p:nvPr/>
        </p:nvSpPr>
        <p:spPr>
          <a:xfrm>
            <a:off x="0" y="3950232"/>
            <a:ext cx="908499" cy="1193268"/>
          </a:xfrm>
          <a:custGeom>
            <a:avLst/>
            <a:gdLst/>
            <a:ahLst/>
            <a:cxnLst/>
            <a:rect l="l" t="t" r="r" b="b"/>
            <a:pathLst>
              <a:path w="908499" h="1193268">
                <a:moveTo>
                  <a:pt x="0" y="0"/>
                </a:moveTo>
                <a:lnTo>
                  <a:pt x="908499" y="0"/>
                </a:lnTo>
                <a:lnTo>
                  <a:pt x="908499" y="1193268"/>
                </a:lnTo>
                <a:lnTo>
                  <a:pt x="746970" y="1193268"/>
                </a:lnTo>
                <a:lnTo>
                  <a:pt x="746970" y="161529"/>
                </a:lnTo>
                <a:lnTo>
                  <a:pt x="0" y="161529"/>
                </a:lnTo>
                <a:close/>
              </a:path>
            </a:pathLst>
          </a:custGeom>
          <a:solidFill>
            <a:srgbClr val="2C3F46"/>
          </a:solidFill>
          <a:ln>
            <a:solidFill>
              <a:srgbClr val="2C3F4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6" name="图片 55"/>
          <p:cNvPicPr>
            <a:picLocks noChangeAspect="1"/>
          </p:cNvPicPr>
          <p:nvPr/>
        </p:nvPicPr>
        <p:blipFill rotWithShape="1">
          <a:blip r:embed="rId2" cstate="screen"/>
          <a:srcRect/>
          <a:stretch>
            <a:fillRect/>
          </a:stretch>
        </p:blipFill>
        <p:spPr>
          <a:xfrm rot="21448734">
            <a:off x="-87277" y="3066653"/>
            <a:ext cx="1361629" cy="2222160"/>
          </a:xfrm>
          <a:prstGeom prst="rect">
            <a:avLst/>
          </a:prstGeom>
        </p:spPr>
      </p:pic>
      <p:sp>
        <p:nvSpPr>
          <p:cNvPr id="107" name="TextBox 106"/>
          <p:cNvSpPr txBox="1"/>
          <p:nvPr/>
        </p:nvSpPr>
        <p:spPr>
          <a:xfrm>
            <a:off x="8143265" y="555526"/>
            <a:ext cx="490220" cy="4536504"/>
          </a:xfrm>
          <a:prstGeom prst="rect">
            <a:avLst/>
          </a:prstGeom>
          <a:noFill/>
        </p:spPr>
        <p:txBody>
          <a:bodyPr vert="eaVert" wrap="square" rtlCol="0">
            <a:spAutoFit/>
          </a:bodyPr>
          <a:lstStyle/>
          <a:p>
            <a:r>
              <a:rPr lang="zh-CN" altLang="en-US" sz="2000" b="1" spc="400" dirty="0">
                <a:latin typeface="黑体" panose="02010609060101010101" charset="-122"/>
                <a:ea typeface="黑体" panose="02010609060101010101" charset="-122"/>
              </a:rPr>
              <a:t>重点摘录</a:t>
            </a:r>
            <a:endParaRPr lang="zh-CN" altLang="en-US" sz="2000" b="1" spc="400" dirty="0">
              <a:latin typeface="黑体" panose="02010609060101010101" charset="-122"/>
              <a:ea typeface="黑体" panose="02010609060101010101" charset="-122"/>
            </a:endParaRPr>
          </a:p>
        </p:txBody>
      </p:sp>
      <p:sp>
        <p:nvSpPr>
          <p:cNvPr id="62" name="矩形 61"/>
          <p:cNvSpPr/>
          <p:nvPr/>
        </p:nvSpPr>
        <p:spPr>
          <a:xfrm>
            <a:off x="8352928" y="4780414"/>
            <a:ext cx="827584" cy="383624"/>
          </a:xfrm>
          <a:custGeom>
            <a:avLst/>
            <a:gdLst/>
            <a:ahLst/>
            <a:cxnLst/>
            <a:rect l="l" t="t" r="r" b="b"/>
            <a:pathLst>
              <a:path w="827584" h="383624">
                <a:moveTo>
                  <a:pt x="0" y="0"/>
                </a:moveTo>
                <a:lnTo>
                  <a:pt x="827584" y="0"/>
                </a:lnTo>
                <a:lnTo>
                  <a:pt x="827584" y="161529"/>
                </a:lnTo>
                <a:lnTo>
                  <a:pt x="161529" y="161529"/>
                </a:lnTo>
                <a:lnTo>
                  <a:pt x="161529" y="383624"/>
                </a:lnTo>
                <a:lnTo>
                  <a:pt x="0" y="383624"/>
                </a:lnTo>
                <a:close/>
              </a:path>
            </a:pathLst>
          </a:custGeom>
          <a:solidFill>
            <a:srgbClr val="2C3F4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2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2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2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2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2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2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20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20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20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20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20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20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20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20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20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1000"/>
                                        <p:tgtEl>
                                          <p:spTgt spid="54"/>
                                        </p:tgtEl>
                                      </p:cBhvr>
                                    </p:animEffect>
                                    <p:anim calcmode="lin" valueType="num">
                                      <p:cBhvr>
                                        <p:cTn id="88" dur="1000" fill="hold"/>
                                        <p:tgtEl>
                                          <p:spTgt spid="54"/>
                                        </p:tgtEl>
                                        <p:attrNameLst>
                                          <p:attrName>ppt_x</p:attrName>
                                        </p:attrNameLst>
                                      </p:cBhvr>
                                      <p:tavLst>
                                        <p:tav tm="0">
                                          <p:val>
                                            <p:strVal val="#ppt_x"/>
                                          </p:val>
                                        </p:tav>
                                        <p:tav tm="100000">
                                          <p:val>
                                            <p:strVal val="#ppt_x"/>
                                          </p:val>
                                        </p:tav>
                                      </p:tavLst>
                                    </p:anim>
                                    <p:anim calcmode="lin" valueType="num">
                                      <p:cBhvr>
                                        <p:cTn id="89" dur="1000" fill="hold"/>
                                        <p:tgtEl>
                                          <p:spTgt spid="54"/>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20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1000"/>
                                        <p:tgtEl>
                                          <p:spTgt spid="98"/>
                                        </p:tgtEl>
                                      </p:cBhvr>
                                    </p:animEffect>
                                    <p:anim calcmode="lin" valueType="num">
                                      <p:cBhvr>
                                        <p:cTn id="93" dur="1000" fill="hold"/>
                                        <p:tgtEl>
                                          <p:spTgt spid="98"/>
                                        </p:tgtEl>
                                        <p:attrNameLst>
                                          <p:attrName>ppt_x</p:attrName>
                                        </p:attrNameLst>
                                      </p:cBhvr>
                                      <p:tavLst>
                                        <p:tav tm="0">
                                          <p:val>
                                            <p:strVal val="#ppt_x"/>
                                          </p:val>
                                        </p:tav>
                                        <p:tav tm="100000">
                                          <p:val>
                                            <p:strVal val="#ppt_x"/>
                                          </p:val>
                                        </p:tav>
                                      </p:tavLst>
                                    </p:anim>
                                    <p:anim calcmode="lin" valueType="num">
                                      <p:cBhvr>
                                        <p:cTn id="94" dur="1000" fill="hold"/>
                                        <p:tgtEl>
                                          <p:spTgt spid="98"/>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200"/>
                                  </p:stCondLst>
                                  <p:childTnLst>
                                    <p:set>
                                      <p:cBhvr>
                                        <p:cTn id="96" dur="1" fill="hold">
                                          <p:stCondLst>
                                            <p:cond delay="0"/>
                                          </p:stCondLst>
                                        </p:cTn>
                                        <p:tgtEl>
                                          <p:spTgt spid="99"/>
                                        </p:tgtEl>
                                        <p:attrNameLst>
                                          <p:attrName>style.visibility</p:attrName>
                                        </p:attrNameLst>
                                      </p:cBhvr>
                                      <p:to>
                                        <p:strVal val="visible"/>
                                      </p:to>
                                    </p:set>
                                    <p:animEffect transition="in" filter="fade">
                                      <p:cBhvr>
                                        <p:cTn id="97" dur="1000"/>
                                        <p:tgtEl>
                                          <p:spTgt spid="99"/>
                                        </p:tgtEl>
                                      </p:cBhvr>
                                    </p:animEffect>
                                    <p:anim calcmode="lin" valueType="num">
                                      <p:cBhvr>
                                        <p:cTn id="98" dur="1000" fill="hold"/>
                                        <p:tgtEl>
                                          <p:spTgt spid="99"/>
                                        </p:tgtEl>
                                        <p:attrNameLst>
                                          <p:attrName>ppt_x</p:attrName>
                                        </p:attrNameLst>
                                      </p:cBhvr>
                                      <p:tavLst>
                                        <p:tav tm="0">
                                          <p:val>
                                            <p:strVal val="#ppt_x"/>
                                          </p:val>
                                        </p:tav>
                                        <p:tav tm="100000">
                                          <p:val>
                                            <p:strVal val="#ppt_x"/>
                                          </p:val>
                                        </p:tav>
                                      </p:tavLst>
                                    </p:anim>
                                    <p:anim calcmode="lin" valueType="num">
                                      <p:cBhvr>
                                        <p:cTn id="99" dur="1000" fill="hold"/>
                                        <p:tgtEl>
                                          <p:spTgt spid="99"/>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200"/>
                                  </p:stCondLst>
                                  <p:childTnLst>
                                    <p:set>
                                      <p:cBhvr>
                                        <p:cTn id="101" dur="1" fill="hold">
                                          <p:stCondLst>
                                            <p:cond delay="0"/>
                                          </p:stCondLst>
                                        </p:cTn>
                                        <p:tgtEl>
                                          <p:spTgt spid="101"/>
                                        </p:tgtEl>
                                        <p:attrNameLst>
                                          <p:attrName>style.visibility</p:attrName>
                                        </p:attrNameLst>
                                      </p:cBhvr>
                                      <p:to>
                                        <p:strVal val="visible"/>
                                      </p:to>
                                    </p:set>
                                    <p:animEffect transition="in" filter="fade">
                                      <p:cBhvr>
                                        <p:cTn id="102" dur="1000"/>
                                        <p:tgtEl>
                                          <p:spTgt spid="101"/>
                                        </p:tgtEl>
                                      </p:cBhvr>
                                    </p:animEffect>
                                    <p:anim calcmode="lin" valueType="num">
                                      <p:cBhvr>
                                        <p:cTn id="103" dur="1000" fill="hold"/>
                                        <p:tgtEl>
                                          <p:spTgt spid="101"/>
                                        </p:tgtEl>
                                        <p:attrNameLst>
                                          <p:attrName>ppt_x</p:attrName>
                                        </p:attrNameLst>
                                      </p:cBhvr>
                                      <p:tavLst>
                                        <p:tav tm="0">
                                          <p:val>
                                            <p:strVal val="#ppt_x"/>
                                          </p:val>
                                        </p:tav>
                                        <p:tav tm="100000">
                                          <p:val>
                                            <p:strVal val="#ppt_x"/>
                                          </p:val>
                                        </p:tav>
                                      </p:tavLst>
                                    </p:anim>
                                    <p:anim calcmode="lin" valueType="num">
                                      <p:cBhvr>
                                        <p:cTn id="104" dur="1000" fill="hold"/>
                                        <p:tgtEl>
                                          <p:spTgt spid="101"/>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200"/>
                                  </p:stCondLst>
                                  <p:childTnLst>
                                    <p:set>
                                      <p:cBhvr>
                                        <p:cTn id="106" dur="1" fill="hold">
                                          <p:stCondLst>
                                            <p:cond delay="0"/>
                                          </p:stCondLst>
                                        </p:cTn>
                                        <p:tgtEl>
                                          <p:spTgt spid="102"/>
                                        </p:tgtEl>
                                        <p:attrNameLst>
                                          <p:attrName>style.visibility</p:attrName>
                                        </p:attrNameLst>
                                      </p:cBhvr>
                                      <p:to>
                                        <p:strVal val="visible"/>
                                      </p:to>
                                    </p:set>
                                    <p:animEffect transition="in" filter="fade">
                                      <p:cBhvr>
                                        <p:cTn id="107" dur="1000"/>
                                        <p:tgtEl>
                                          <p:spTgt spid="102"/>
                                        </p:tgtEl>
                                      </p:cBhvr>
                                    </p:animEffect>
                                    <p:anim calcmode="lin" valueType="num">
                                      <p:cBhvr>
                                        <p:cTn id="108" dur="1000" fill="hold"/>
                                        <p:tgtEl>
                                          <p:spTgt spid="102"/>
                                        </p:tgtEl>
                                        <p:attrNameLst>
                                          <p:attrName>ppt_x</p:attrName>
                                        </p:attrNameLst>
                                      </p:cBhvr>
                                      <p:tavLst>
                                        <p:tav tm="0">
                                          <p:val>
                                            <p:strVal val="#ppt_x"/>
                                          </p:val>
                                        </p:tav>
                                        <p:tav tm="100000">
                                          <p:val>
                                            <p:strVal val="#ppt_x"/>
                                          </p:val>
                                        </p:tav>
                                      </p:tavLst>
                                    </p:anim>
                                    <p:anim calcmode="lin" valueType="num">
                                      <p:cBhvr>
                                        <p:cTn id="109" dur="1000" fill="hold"/>
                                        <p:tgtEl>
                                          <p:spTgt spid="10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200"/>
                                  </p:stCondLst>
                                  <p:childTnLst>
                                    <p:set>
                                      <p:cBhvr>
                                        <p:cTn id="111" dur="1" fill="hold">
                                          <p:stCondLst>
                                            <p:cond delay="0"/>
                                          </p:stCondLst>
                                        </p:cTn>
                                        <p:tgtEl>
                                          <p:spTgt spid="100"/>
                                        </p:tgtEl>
                                        <p:attrNameLst>
                                          <p:attrName>style.visibility</p:attrName>
                                        </p:attrNameLst>
                                      </p:cBhvr>
                                      <p:to>
                                        <p:strVal val="visible"/>
                                      </p:to>
                                    </p:set>
                                    <p:animEffect transition="in" filter="fade">
                                      <p:cBhvr>
                                        <p:cTn id="112" dur="1000"/>
                                        <p:tgtEl>
                                          <p:spTgt spid="100"/>
                                        </p:tgtEl>
                                      </p:cBhvr>
                                    </p:animEffect>
                                    <p:anim calcmode="lin" valueType="num">
                                      <p:cBhvr>
                                        <p:cTn id="113" dur="1000" fill="hold"/>
                                        <p:tgtEl>
                                          <p:spTgt spid="100"/>
                                        </p:tgtEl>
                                        <p:attrNameLst>
                                          <p:attrName>ppt_x</p:attrName>
                                        </p:attrNameLst>
                                      </p:cBhvr>
                                      <p:tavLst>
                                        <p:tav tm="0">
                                          <p:val>
                                            <p:strVal val="#ppt_x"/>
                                          </p:val>
                                        </p:tav>
                                        <p:tav tm="100000">
                                          <p:val>
                                            <p:strVal val="#ppt_x"/>
                                          </p:val>
                                        </p:tav>
                                      </p:tavLst>
                                    </p:anim>
                                    <p:anim calcmode="lin" valueType="num">
                                      <p:cBhvr>
                                        <p:cTn id="114"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grpId="0" nodeType="clickEffect">
                                  <p:stCondLst>
                                    <p:cond delay="200"/>
                                  </p:stCondLst>
                                  <p:childTnLst>
                                    <p:set>
                                      <p:cBhvr>
                                        <p:cTn id="118" dur="1" fill="hold">
                                          <p:stCondLst>
                                            <p:cond delay="0"/>
                                          </p:stCondLst>
                                        </p:cTn>
                                        <p:tgtEl>
                                          <p:spTgt spid="94"/>
                                        </p:tgtEl>
                                        <p:attrNameLst>
                                          <p:attrName>style.visibility</p:attrName>
                                        </p:attrNameLst>
                                      </p:cBhvr>
                                      <p:to>
                                        <p:strVal val="visible"/>
                                      </p:to>
                                    </p:set>
                                    <p:animEffect transition="in" filter="wipe(up)">
                                      <p:cBhvr>
                                        <p:cTn id="119" dur="750"/>
                                        <p:tgtEl>
                                          <p:spTgt spid="94"/>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grpId="0" nodeType="clickEffect">
                                  <p:stCondLst>
                                    <p:cond delay="200"/>
                                  </p:stCondLst>
                                  <p:childTnLst>
                                    <p:set>
                                      <p:cBhvr>
                                        <p:cTn id="123" dur="1" fill="hold">
                                          <p:stCondLst>
                                            <p:cond delay="0"/>
                                          </p:stCondLst>
                                        </p:cTn>
                                        <p:tgtEl>
                                          <p:spTgt spid="92"/>
                                        </p:tgtEl>
                                        <p:attrNameLst>
                                          <p:attrName>style.visibility</p:attrName>
                                        </p:attrNameLst>
                                      </p:cBhvr>
                                      <p:to>
                                        <p:strVal val="visible"/>
                                      </p:to>
                                    </p:set>
                                    <p:animEffect transition="in" filter="wipe(up)">
                                      <p:cBhvr>
                                        <p:cTn id="124" dur="750"/>
                                        <p:tgtEl>
                                          <p:spTgt spid="9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grpId="0" nodeType="clickEffect">
                                  <p:stCondLst>
                                    <p:cond delay="200"/>
                                  </p:stCondLst>
                                  <p:childTnLst>
                                    <p:set>
                                      <p:cBhvr>
                                        <p:cTn id="128" dur="1" fill="hold">
                                          <p:stCondLst>
                                            <p:cond delay="0"/>
                                          </p:stCondLst>
                                        </p:cTn>
                                        <p:tgtEl>
                                          <p:spTgt spid="95"/>
                                        </p:tgtEl>
                                        <p:attrNameLst>
                                          <p:attrName>style.visibility</p:attrName>
                                        </p:attrNameLst>
                                      </p:cBhvr>
                                      <p:to>
                                        <p:strVal val="visible"/>
                                      </p:to>
                                    </p:set>
                                    <p:animEffect transition="in" filter="wipe(up)">
                                      <p:cBhvr>
                                        <p:cTn id="129" dur="750"/>
                                        <p:tgtEl>
                                          <p:spTgt spid="9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200"/>
                                  </p:stCondLst>
                                  <p:childTnLst>
                                    <p:set>
                                      <p:cBhvr>
                                        <p:cTn id="133" dur="1" fill="hold">
                                          <p:stCondLst>
                                            <p:cond delay="0"/>
                                          </p:stCondLst>
                                        </p:cTn>
                                        <p:tgtEl>
                                          <p:spTgt spid="96"/>
                                        </p:tgtEl>
                                        <p:attrNameLst>
                                          <p:attrName>style.visibility</p:attrName>
                                        </p:attrNameLst>
                                      </p:cBhvr>
                                      <p:to>
                                        <p:strVal val="visible"/>
                                      </p:to>
                                    </p:set>
                                    <p:animEffect transition="in" filter="wipe(up)">
                                      <p:cBhvr>
                                        <p:cTn id="134" dur="750"/>
                                        <p:tgtEl>
                                          <p:spTgt spid="96"/>
                                        </p:tgtEl>
                                      </p:cBhvr>
                                    </p:animEffect>
                                  </p:childTnLst>
                                </p:cTn>
                              </p:par>
                              <p:par>
                                <p:cTn id="135" presetID="22" presetClass="entr" presetSubtype="1" fill="hold" grpId="0" nodeType="withEffect">
                                  <p:stCondLst>
                                    <p:cond delay="200"/>
                                  </p:stCondLst>
                                  <p:childTnLst>
                                    <p:set>
                                      <p:cBhvr>
                                        <p:cTn id="136" dur="1" fill="hold">
                                          <p:stCondLst>
                                            <p:cond delay="0"/>
                                          </p:stCondLst>
                                        </p:cTn>
                                        <p:tgtEl>
                                          <p:spTgt spid="93"/>
                                        </p:tgtEl>
                                        <p:attrNameLst>
                                          <p:attrName>style.visibility</p:attrName>
                                        </p:attrNameLst>
                                      </p:cBhvr>
                                      <p:to>
                                        <p:strVal val="visible"/>
                                      </p:to>
                                    </p:set>
                                    <p:animEffect transition="in" filter="wipe(up)">
                                      <p:cBhvr>
                                        <p:cTn id="137" dur="750"/>
                                        <p:tgtEl>
                                          <p:spTgt spid="93"/>
                                        </p:tgtEl>
                                      </p:cBhvr>
                                    </p:animEffect>
                                  </p:childTnLst>
                                </p:cTn>
                              </p:par>
                              <p:par>
                                <p:cTn id="138" presetID="22" presetClass="entr" presetSubtype="1" fill="hold" grpId="0" nodeType="withEffect">
                                  <p:stCondLst>
                                    <p:cond delay="300"/>
                                  </p:stCondLst>
                                  <p:childTnLst>
                                    <p:set>
                                      <p:cBhvr>
                                        <p:cTn id="139" dur="1" fill="hold">
                                          <p:stCondLst>
                                            <p:cond delay="0"/>
                                          </p:stCondLst>
                                        </p:cTn>
                                        <p:tgtEl>
                                          <p:spTgt spid="53"/>
                                        </p:tgtEl>
                                        <p:attrNameLst>
                                          <p:attrName>style.visibility</p:attrName>
                                        </p:attrNameLst>
                                      </p:cBhvr>
                                      <p:to>
                                        <p:strVal val="visible"/>
                                      </p:to>
                                    </p:set>
                                    <p:animEffect transition="in" filter="wipe(up)">
                                      <p:cBhvr>
                                        <p:cTn id="140"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6" grpId="0" animBg="1"/>
      <p:bldP spid="44" grpId="0" animBg="1"/>
      <p:bldP spid="43" grpId="0" animBg="1"/>
      <p:bldP spid="4" grpId="0" animBg="1"/>
      <p:bldP spid="6" grpId="0" animBg="1"/>
      <p:bldP spid="8" grpId="0" animBg="1"/>
      <p:bldP spid="12" grpId="0" bldLvl="0" animBg="1"/>
      <p:bldP spid="14" grpId="0" animBg="1"/>
      <p:bldP spid="16" grpId="0" animBg="1"/>
      <p:bldP spid="53" grpId="0"/>
      <p:bldP spid="92" grpId="0"/>
      <p:bldP spid="93" grpId="0"/>
      <p:bldP spid="94" grpId="0"/>
      <p:bldP spid="95" grpId="0"/>
      <p:bldP spid="96" grpId="0"/>
      <p:bldP spid="54" grpId="0"/>
      <p:bldP spid="98" grpId="0"/>
      <p:bldP spid="99" grpId="0"/>
      <p:bldP spid="100" grpId="0"/>
      <p:bldP spid="101" grpId="0"/>
      <p:bldP spid="102" grpId="0"/>
    </p:bldLst>
  </p:timing>
</p:sld>
</file>

<file path=ppt/tags/tag1.xml><?xml version="1.0" encoding="utf-8"?>
<p:tagLst xmlns:p="http://schemas.openxmlformats.org/presentationml/2006/main">
  <p:tag name="KSO_WPP_MARK_KEY" val="dcb31cd3-eecc-41c0-b269-28927a1b60cd"/>
  <p:tag name="COMMONDATA" val="eyJoZGlkIjoiMDRhZDM2YmVjMmZhZDIxZDEwZTg4YTZlNjE0YTVkYmY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2126</Words>
  <Application>WPS 演示</Application>
  <PresentationFormat>全屏显示(16:9)</PresentationFormat>
  <Paragraphs>122</Paragraphs>
  <Slides>15</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宋体</vt:lpstr>
      <vt:lpstr>Wingdings</vt:lpstr>
      <vt:lpstr>黑体</vt:lpstr>
      <vt:lpstr>微软雅黑</vt:lpstr>
      <vt:lpstr>DotumChe</vt:lpstr>
      <vt:lpstr>Calibri</vt:lpstr>
      <vt:lpstr>Arial Unicode MS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古典唯美</dc:title>
  <dc:creator>第一PPT模板网-WWW.1PPT.COM</dc:creator>
  <cp:keywords>第一PPT模板网-WWW.1PPT.COM</cp:keywords>
  <dc:description>www.1ppt.com</dc:description>
  <cp:lastModifiedBy>upset</cp:lastModifiedBy>
  <cp:revision>129</cp:revision>
  <dcterms:created xsi:type="dcterms:W3CDTF">2017-07-05T00:36:00Z</dcterms:created>
  <dcterms:modified xsi:type="dcterms:W3CDTF">2023-06-01T04:36:40Z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0E15A309A5514671AC77683047606F2A_12</vt:lpwstr>
  </property>
</Properties>
</file>