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409" r:id="rId3"/>
    <p:sldId id="410" r:id="rId4"/>
    <p:sldId id="413" r:id="rId5"/>
    <p:sldId id="418" r:id="rId6"/>
    <p:sldId id="414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16" r:id="rId17"/>
    <p:sldId id="411" r:id="rId18"/>
  </p:sldIdLst>
  <p:sldSz cx="12192000" cy="6858000"/>
  <p:notesSz cx="6858000" cy="9144000"/>
  <p:embeddedFontLst>
    <p:embeddedFont>
      <p:font typeface="微软雅黑" panose="020B0503020204020204" pitchFamily="34" charset="-122"/>
      <p:regular r:id="rId22"/>
    </p:embeddedFont>
    <p:embeddedFont>
      <p:font typeface="字魂武林江湖体" panose="00000500000000000000" charset="-122"/>
      <p:regular r:id="rId23"/>
    </p:embeddedFont>
    <p:embeddedFont>
      <p:font typeface="字魂创中黑" panose="00000500000000000000" charset="-122"/>
      <p:regular r:id="rId24"/>
    </p:embeddedFont>
    <p:embeddedFont>
      <p:font typeface="华文新魏" panose="02010800040101010101" charset="-122"/>
      <p:regular r:id="rId25"/>
    </p:embeddedFont>
    <p:embeddedFont>
      <p:font typeface="楷体" panose="02010609060101010101" charset="-122"/>
      <p:regular r:id="rId26"/>
    </p:embeddedFont>
    <p:embeddedFont>
      <p:font typeface="仿宋" panose="02010609060101010101" charset="-122"/>
      <p:regular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63C62"/>
    <a:srgbClr val="454677"/>
    <a:srgbClr val="4E576F"/>
    <a:srgbClr val="58617D"/>
    <a:srgbClr val="C3A482"/>
    <a:srgbClr val="FFEACB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80.xml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3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5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6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8.xml"/><Relationship Id="rId2" Type="http://schemas.openxmlformats.org/officeDocument/2006/relationships/image" Target="../media/image4.png"/><Relationship Id="rId1" Type="http://schemas.openxmlformats.org/officeDocument/2006/relationships/tags" Target="../tags/tag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9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0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605790" y="1202690"/>
            <a:ext cx="10847705" cy="4349750"/>
            <a:chOff x="1649" y="1975"/>
            <a:chExt cx="15902" cy="6850"/>
          </a:xfrm>
        </p:grpSpPr>
        <p:sp>
          <p:nvSpPr>
            <p:cNvPr id="5" name="矩形 4"/>
            <p:cNvSpPr/>
            <p:nvPr/>
          </p:nvSpPr>
          <p:spPr>
            <a:xfrm>
              <a:off x="1649" y="1976"/>
              <a:ext cx="15902" cy="6849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3191" y="1975"/>
              <a:ext cx="3830" cy="6849"/>
            </a:xfrm>
            <a:prstGeom prst="rect">
              <a:avLst/>
            </a:prstGeom>
            <a:solidFill>
              <a:srgbClr val="4B5573">
                <a:alpha val="92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9806" y="7598"/>
              <a:ext cx="3357" cy="517"/>
            </a:xfrm>
            <a:prstGeom prst="roundRect">
              <a:avLst>
                <a:gd name="adj" fmla="val 50000"/>
              </a:avLst>
            </a:prstGeom>
            <a:solidFill>
              <a:srgbClr val="A5837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>
                  <a:solidFill>
                    <a:schemeClr val="bg1"/>
                  </a:solidFill>
                  <a:latin typeface="字魂创中黑" panose="00000500000000000000" charset="-122"/>
                  <a:ea typeface="字魂创中黑" panose="00000500000000000000" charset="-122"/>
                </a:rPr>
                <a:t>分享人：</a:t>
              </a:r>
              <a:r>
                <a:rPr lang="zh-CN" altLang="en-US" sz="1600">
                  <a:solidFill>
                    <a:schemeClr val="bg1"/>
                  </a:solidFill>
                  <a:latin typeface="仿宋" panose="02010609060101010101" charset="-122"/>
                  <a:ea typeface="仿宋" panose="02010609060101010101" charset="-122"/>
                </a:rPr>
                <a:t>孙雯嘉</a:t>
              </a:r>
              <a:endParaRPr lang="zh-CN" altLang="en-US" sz="16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822450" y="2175510"/>
            <a:ext cx="100253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诗性智慧</a:t>
            </a:r>
            <a:r>
              <a:rPr lang="en-US" altLang="zh-CN" sz="40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</a:t>
            </a:r>
            <a:r>
              <a:rPr lang="zh-CN" altLang="en-US" sz="4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：叶澜教育研究的审美意蕴探究</a:t>
            </a:r>
            <a:endParaRPr lang="zh-CN" altLang="en-US" sz="40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r"/>
            <a:endParaRPr lang="en-US" altLang="zh-CN" sz="40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algn="r"/>
            <a:r>
              <a:rPr lang="en-US" altLang="zh-CN" sz="4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——</a:t>
            </a:r>
            <a:r>
              <a:rPr lang="zh-CN" altLang="en-US" sz="4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第三章</a:t>
            </a:r>
            <a:r>
              <a:rPr lang="en-US" altLang="zh-CN" sz="4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</a:t>
            </a:r>
            <a:r>
              <a:rPr lang="zh-CN" altLang="en-US" sz="40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生生相长：课堂教学之美</a:t>
            </a:r>
            <a:endParaRPr lang="zh-CN" altLang="en-US" sz="4000" b="1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149225" y="-176530"/>
            <a:ext cx="12492355" cy="7210425"/>
          </a:xfrm>
          <a:prstGeom prst="rect">
            <a:avLst/>
          </a:prstGeom>
          <a:gradFill>
            <a:gsLst>
              <a:gs pos="0">
                <a:schemeClr val="bg1"/>
              </a:gs>
              <a:gs pos="98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00405" y="1403350"/>
            <a:ext cx="10791825" cy="495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605280" y="3509010"/>
            <a:ext cx="2183765" cy="785495"/>
          </a:xfrm>
          <a:prstGeom prst="rect">
            <a:avLst/>
          </a:prstGeom>
          <a:solidFill>
            <a:schemeClr val="accent1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螺旋化成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13960" y="2319020"/>
            <a:ext cx="5214620" cy="785495"/>
          </a:xfrm>
          <a:prstGeom prst="rect">
            <a:avLst/>
          </a:prstGeom>
          <a:solidFill>
            <a:schemeClr val="accent1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（一）具体推进中螺旋化成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13960" y="4504690"/>
            <a:ext cx="5354320" cy="785495"/>
          </a:xfrm>
          <a:prstGeom prst="rect">
            <a:avLst/>
          </a:prstGeom>
          <a:solidFill>
            <a:schemeClr val="accent1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（二）长程累进中螺旋化成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7" name="曲线连接符 6"/>
          <p:cNvCxnSpPr/>
          <p:nvPr/>
        </p:nvCxnSpPr>
        <p:spPr>
          <a:xfrm flipV="1">
            <a:off x="3536315" y="2892425"/>
            <a:ext cx="1478915" cy="596265"/>
          </a:xfrm>
          <a:prstGeom prst="curvedConnector3">
            <a:avLst>
              <a:gd name="adj1" fmla="val 500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曲线连接符 7"/>
          <p:cNvCxnSpPr/>
          <p:nvPr/>
        </p:nvCxnSpPr>
        <p:spPr>
          <a:xfrm>
            <a:off x="3388995" y="4305300"/>
            <a:ext cx="1582420" cy="875665"/>
          </a:xfrm>
          <a:prstGeom prst="curvedConnector3">
            <a:avLst>
              <a:gd name="adj1" fmla="val 500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538480" y="845820"/>
            <a:ext cx="5295900" cy="4993005"/>
          </a:xfrm>
          <a:prstGeom prst="rect">
            <a:avLst/>
          </a:prstGeom>
          <a:noFill/>
          <a:ln>
            <a:solidFill>
              <a:srgbClr val="C3A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340360" y="1624965"/>
            <a:ext cx="12872720" cy="3608070"/>
          </a:xfrm>
          <a:prstGeom prst="rect">
            <a:avLst/>
          </a:prstGeom>
          <a:solidFill>
            <a:srgbClr val="363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david-hunter-cGH4jzeam0E-unsplash"/>
          <p:cNvPicPr>
            <a:picLocks noChangeAspect="1"/>
          </p:cNvPicPr>
          <p:nvPr/>
        </p:nvPicPr>
        <p:blipFill>
          <a:blip r:embed="rId1"/>
          <a:srcRect r="11837"/>
          <a:stretch>
            <a:fillRect/>
          </a:stretch>
        </p:blipFill>
        <p:spPr>
          <a:xfrm>
            <a:off x="176530" y="1316990"/>
            <a:ext cx="6020435" cy="422402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95250" y="6055360"/>
            <a:ext cx="12872720" cy="274320"/>
          </a:xfrm>
          <a:prstGeom prst="rect">
            <a:avLst/>
          </a:prstGeom>
          <a:solidFill>
            <a:srgbClr val="C3A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92545" y="3044190"/>
            <a:ext cx="55600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0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sz="20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将“教学”视作一个基本分析单位，是认识教学的方法论，从“分析”走向“综合”、从“元素”走向“关系”的第一步，是走出传统的以“教”概“学”和反传统的以“学”概“教”的两种结论相反、思维方式相同的误区的关键性一步。</a:t>
            </a:r>
            <a:endParaRPr sz="20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92545" y="2183765"/>
            <a:ext cx="4298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bg1"/>
                </a:solidFill>
                <a:latin typeface="字魂创中黑" panose="00000500000000000000" charset="-122"/>
                <a:ea typeface="字魂创中黑" panose="00000500000000000000" charset="-122"/>
              </a:rPr>
              <a:t>（一）具体推进中螺旋化成</a:t>
            </a:r>
            <a:endParaRPr lang="zh-CN" altLang="en-US" sz="2400" b="1">
              <a:solidFill>
                <a:schemeClr val="bg1"/>
              </a:solidFill>
              <a:latin typeface="字魂创中黑" panose="00000500000000000000" charset="-122"/>
              <a:ea typeface="字魂创中黑" panose="000005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72250" y="2769870"/>
            <a:ext cx="3559175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149225" y="-176530"/>
            <a:ext cx="12492355" cy="7210425"/>
          </a:xfrm>
          <a:prstGeom prst="rect">
            <a:avLst/>
          </a:prstGeom>
          <a:gradFill>
            <a:gsLst>
              <a:gs pos="0">
                <a:schemeClr val="bg1"/>
              </a:gs>
              <a:gs pos="98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00405" y="1403350"/>
            <a:ext cx="10791825" cy="495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488690" y="2508250"/>
            <a:ext cx="5214620" cy="785495"/>
          </a:xfrm>
          <a:prstGeom prst="rect">
            <a:avLst/>
          </a:prstGeom>
          <a:solidFill>
            <a:schemeClr val="accent1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（一）具体推进中螺旋化成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113790" y="1889760"/>
            <a:ext cx="2155825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学科独特价值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113790" y="3202305"/>
            <a:ext cx="2155825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年段基础素养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113790" y="4688840"/>
            <a:ext cx="2155825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立足单元整体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136515" y="4215130"/>
            <a:ext cx="2155825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学生立场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9084310" y="2016760"/>
            <a:ext cx="2155825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教结构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9084310" y="3700780"/>
            <a:ext cx="2155825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用结构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 bldLvl="0" animBg="1"/>
      <p:bldP spid="10" grpId="0" bldLvl="0" animBg="1"/>
      <p:bldP spid="3" grpId="1" animBg="1"/>
      <p:bldP spid="9" grpId="1" animBg="1"/>
      <p:bldP spid="10" grpId="1" animBg="1"/>
      <p:bldP spid="15" grpId="0" bldLvl="0" animBg="1"/>
      <p:bldP spid="16" grpId="0" bldLvl="0" animBg="1"/>
      <p:bldP spid="15" grpId="1" animBg="1"/>
      <p:bldP spid="16" grpId="1" animBg="1"/>
      <p:bldP spid="13" grpId="0" bldLvl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538480" y="845820"/>
            <a:ext cx="5295900" cy="4993005"/>
          </a:xfrm>
          <a:prstGeom prst="rect">
            <a:avLst/>
          </a:prstGeom>
          <a:noFill/>
          <a:ln>
            <a:solidFill>
              <a:srgbClr val="C3A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340360" y="1624965"/>
            <a:ext cx="12872720" cy="3608070"/>
          </a:xfrm>
          <a:prstGeom prst="rect">
            <a:avLst/>
          </a:prstGeom>
          <a:solidFill>
            <a:srgbClr val="363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david-hunter-cGH4jzeam0E-unsplash"/>
          <p:cNvPicPr>
            <a:picLocks noChangeAspect="1"/>
          </p:cNvPicPr>
          <p:nvPr/>
        </p:nvPicPr>
        <p:blipFill>
          <a:blip r:embed="rId1"/>
          <a:srcRect r="11837"/>
          <a:stretch>
            <a:fillRect/>
          </a:stretch>
        </p:blipFill>
        <p:spPr>
          <a:xfrm>
            <a:off x="176530" y="1316990"/>
            <a:ext cx="6020435" cy="422402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95250" y="6055360"/>
            <a:ext cx="12872720" cy="274320"/>
          </a:xfrm>
          <a:prstGeom prst="rect">
            <a:avLst/>
          </a:prstGeom>
          <a:solidFill>
            <a:srgbClr val="C3A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92545" y="3044190"/>
            <a:ext cx="556006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0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sz="20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学生是在日常的课堂教学过程中“吃家常饭”长大的.不是靠“吃大餐”长大的。因此，课堂教学研究需要常态化、系列化的学习一实践、反思一重建，走向日常化和系统化，形成纵横贯通的课型研究系列。</a:t>
            </a:r>
            <a:endParaRPr sz="20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92545" y="2183765"/>
            <a:ext cx="4298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bg1"/>
                </a:solidFill>
                <a:latin typeface="字魂创中黑" panose="00000500000000000000" charset="-122"/>
                <a:ea typeface="字魂创中黑" panose="00000500000000000000" charset="-122"/>
              </a:rPr>
              <a:t>（二）长程累进中螺旋化成</a:t>
            </a:r>
            <a:endParaRPr lang="zh-CN" altLang="en-US" sz="2400" b="1">
              <a:solidFill>
                <a:schemeClr val="bg1"/>
              </a:solidFill>
              <a:latin typeface="字魂创中黑" panose="00000500000000000000" charset="-122"/>
              <a:ea typeface="字魂创中黑" panose="000005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72250" y="2769870"/>
            <a:ext cx="3559175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149225" y="-176530"/>
            <a:ext cx="12492355" cy="7210425"/>
          </a:xfrm>
          <a:prstGeom prst="rect">
            <a:avLst/>
          </a:prstGeom>
          <a:gradFill>
            <a:gsLst>
              <a:gs pos="0">
                <a:schemeClr val="bg1"/>
              </a:gs>
              <a:gs pos="98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00405" y="1403350"/>
            <a:ext cx="10791825" cy="495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1515745" y="1633220"/>
            <a:ext cx="3785870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尊重教育教学的内在规定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515745" y="3228975"/>
            <a:ext cx="3785870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遵循教育教学的过程逻辑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223010" y="4883150"/>
            <a:ext cx="4371975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尊重教育与研究者的专业创造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002655" y="2330450"/>
            <a:ext cx="3785870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求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真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之美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002655" y="4206875"/>
            <a:ext cx="3785870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成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善</a:t>
            </a: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”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之美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7926070" y="3098800"/>
            <a:ext cx="0" cy="1016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11" grpId="0" bldLvl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4498340" y="453390"/>
            <a:ext cx="712787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200000"/>
              </a:lnSpc>
            </a:pP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未来的岁月，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期待自己继续在变“长”，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“长”教学智慧，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“长”教师幸福感，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“长”教育情怀!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 descr="mmexport16711911997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0680" y="681990"/>
            <a:ext cx="4043045" cy="56953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1047115" y="1254125"/>
            <a:ext cx="10097770" cy="4349750"/>
            <a:chOff x="1649" y="1975"/>
            <a:chExt cx="15902" cy="6850"/>
          </a:xfrm>
        </p:grpSpPr>
        <p:sp>
          <p:nvSpPr>
            <p:cNvPr id="5" name="矩形 4"/>
            <p:cNvSpPr/>
            <p:nvPr/>
          </p:nvSpPr>
          <p:spPr>
            <a:xfrm>
              <a:off x="1649" y="1976"/>
              <a:ext cx="15902" cy="6849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3191" y="1975"/>
              <a:ext cx="3830" cy="6849"/>
            </a:xfrm>
            <a:prstGeom prst="rect">
              <a:avLst/>
            </a:prstGeom>
            <a:solidFill>
              <a:srgbClr val="4B5573">
                <a:alpha val="92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271" y="3455"/>
              <a:ext cx="11115" cy="227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p>
              <a:r>
                <a:rPr lang="zh-CN" sz="8800">
                  <a:solidFill>
                    <a:srgbClr val="FFEACB"/>
                  </a:solidFill>
                  <a:latin typeface="字魂武林江湖体" panose="00000500000000000000" charset="-122"/>
                  <a:ea typeface="字魂武林江湖体" panose="00000500000000000000" charset="-122"/>
                </a:rPr>
                <a:t>感</a:t>
              </a:r>
              <a:r>
                <a:rPr lang="zh-CN" sz="8800">
                  <a:solidFill>
                    <a:srgbClr val="30365E"/>
                  </a:solidFill>
                  <a:latin typeface="字魂武林江湖体" panose="00000500000000000000" charset="-122"/>
                  <a:ea typeface="字魂武林江湖体" panose="00000500000000000000" charset="-122"/>
                </a:rPr>
                <a:t>谢您的观看</a:t>
              </a:r>
              <a:endParaRPr lang="zh-CN" sz="8800">
                <a:solidFill>
                  <a:srgbClr val="30365E"/>
                </a:solidFill>
                <a:latin typeface="字魂武林江湖体" panose="00000500000000000000" charset="-122"/>
                <a:ea typeface="字魂武林江湖体" panose="00000500000000000000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072" y="5426"/>
              <a:ext cx="462" cy="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072" y="5499"/>
              <a:ext cx="462" cy="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8459" y="6378"/>
              <a:ext cx="6050" cy="531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sz="1600" b="1" dirty="0">
                  <a:solidFill>
                    <a:srgbClr val="39405A"/>
                  </a:solidFill>
                  <a:effectLst/>
                  <a:latin typeface="字魂创中黑" panose="00000500000000000000" charset="-122"/>
                  <a:ea typeface="字魂创中黑" panose="00000500000000000000" charset="-122"/>
                  <a:cs typeface="字魂创中黑" panose="00000500000000000000" charset="-122"/>
                  <a:sym typeface="+mn-lt"/>
                </a:rPr>
                <a:t>好书推荐 好书分享</a:t>
              </a:r>
              <a:endParaRPr lang="zh-CN" sz="1600" b="1" dirty="0">
                <a:solidFill>
                  <a:srgbClr val="39405A"/>
                </a:solidFill>
                <a:effectLst/>
                <a:latin typeface="字魂创中黑" panose="00000500000000000000" charset="-122"/>
                <a:ea typeface="字魂创中黑" panose="00000500000000000000" charset="-122"/>
                <a:cs typeface="字魂创中黑" panose="00000500000000000000" charset="-122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441" y="2818"/>
              <a:ext cx="675" cy="47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p>
              <a:pPr algn="dist"/>
              <a:r>
                <a:rPr lang="zh-CN" altLang="en-US" sz="1600">
                  <a:solidFill>
                    <a:schemeClr val="bg1"/>
                  </a:solidFill>
                  <a:latin typeface="字魂创中黑" panose="00000500000000000000" charset="-122"/>
                  <a:ea typeface="字魂创中黑" panose="00000500000000000000" charset="-122"/>
                  <a:cs typeface="字魂创中黑" panose="00000500000000000000" charset="-122"/>
                </a:rPr>
                <a:t>读书增长知识        知识改变命运</a:t>
              </a:r>
              <a:endParaRPr lang="zh-CN" altLang="en-US" sz="1600">
                <a:solidFill>
                  <a:schemeClr val="bg1"/>
                </a:solidFill>
                <a:latin typeface="字魂创中黑" panose="00000500000000000000" charset="-122"/>
                <a:ea typeface="字魂创中黑" panose="00000500000000000000" charset="-122"/>
                <a:cs typeface="字魂创中黑" panose="00000500000000000000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834" y="6232"/>
              <a:ext cx="2187" cy="822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1400" b="1" dirty="0">
                  <a:solidFill>
                    <a:schemeClr val="bg1"/>
                  </a:solidFill>
                  <a:effectLst/>
                  <a:latin typeface="字魂创中黑" panose="00000500000000000000" charset="-122"/>
                  <a:ea typeface="字魂创中黑" panose="00000500000000000000" charset="-122"/>
                  <a:cs typeface="字魂创中黑" panose="00000500000000000000" charset="-122"/>
                  <a:sym typeface="+mn-lt"/>
                </a:rPr>
                <a:t>读书破万卷</a:t>
              </a:r>
              <a:endParaRPr lang="zh-CN" altLang="en-US" sz="1400" b="1" dirty="0">
                <a:solidFill>
                  <a:schemeClr val="bg1"/>
                </a:solidFill>
                <a:effectLst/>
                <a:latin typeface="字魂创中黑" panose="00000500000000000000" charset="-122"/>
                <a:ea typeface="字魂创中黑" panose="00000500000000000000" charset="-122"/>
                <a:cs typeface="字魂创中黑" panose="00000500000000000000" charset="-122"/>
                <a:sym typeface="+mn-lt"/>
              </a:endParaRPr>
            </a:p>
            <a:p>
              <a:pPr algn="dist"/>
              <a:r>
                <a:rPr lang="zh-CN" altLang="en-US" sz="1400" b="1" dirty="0">
                  <a:solidFill>
                    <a:schemeClr val="bg1"/>
                  </a:solidFill>
                  <a:effectLst/>
                  <a:latin typeface="字魂创中黑" panose="00000500000000000000" charset="-122"/>
                  <a:ea typeface="字魂创中黑" panose="00000500000000000000" charset="-122"/>
                  <a:cs typeface="字魂创中黑" panose="00000500000000000000" charset="-122"/>
                  <a:sym typeface="+mn-lt"/>
                </a:rPr>
                <a:t>下笔如有神</a:t>
              </a:r>
              <a:endParaRPr lang="zh-CN" altLang="en-US" sz="1400" b="1" dirty="0">
                <a:solidFill>
                  <a:schemeClr val="bg1"/>
                </a:solidFill>
                <a:effectLst/>
                <a:latin typeface="字魂创中黑" panose="00000500000000000000" charset="-122"/>
                <a:ea typeface="字魂创中黑" panose="00000500000000000000" charset="-122"/>
                <a:cs typeface="字魂创中黑" panose="00000500000000000000" charset="-122"/>
                <a:sym typeface="+mn-lt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4946" y="6232"/>
              <a:ext cx="0" cy="87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3433" y="2799"/>
              <a:ext cx="119" cy="137"/>
            </a:xfrm>
            <a:prstGeom prst="rect">
              <a:avLst/>
            </a:prstGeom>
            <a:solidFill>
              <a:srgbClr val="FFEA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pexels-wallace-chuck-3728084"/>
          <p:cNvPicPr>
            <a:picLocks noChangeAspect="1"/>
          </p:cNvPicPr>
          <p:nvPr/>
        </p:nvPicPr>
        <p:blipFill>
          <a:blip r:embed="rId1"/>
          <a:srcRect l="59550" r="2308"/>
          <a:stretch>
            <a:fillRect/>
          </a:stretch>
        </p:blipFill>
        <p:spPr>
          <a:xfrm>
            <a:off x="327025" y="539750"/>
            <a:ext cx="3305810" cy="5778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91155" y="1169035"/>
            <a:ext cx="2914650" cy="826135"/>
          </a:xfrm>
          <a:prstGeom prst="rect">
            <a:avLst/>
          </a:prstGeom>
          <a:solidFill>
            <a:srgbClr val="363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484880" y="1165225"/>
            <a:ext cx="17265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800" b="1">
                <a:solidFill>
                  <a:schemeClr val="bg1"/>
                </a:solidFill>
                <a:latin typeface="字魂武林江湖体" panose="00000500000000000000" charset="-122"/>
                <a:ea typeface="字魂武林江湖体" panose="00000500000000000000" charset="-122"/>
              </a:rPr>
              <a:t>目录</a:t>
            </a:r>
            <a:endParaRPr lang="zh-CN" altLang="en-US" sz="4800" b="1">
              <a:solidFill>
                <a:schemeClr val="bg1"/>
              </a:solidFill>
              <a:latin typeface="字魂武林江湖体" panose="00000500000000000000" charset="-122"/>
              <a:ea typeface="字魂武林江湖体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37255" y="2061845"/>
            <a:ext cx="182245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1000">
                <a:solidFill>
                  <a:srgbClr val="363C62"/>
                </a:solidFill>
                <a:effectLst/>
                <a:latin typeface="造字工房尚黑体" charset="-122"/>
                <a:ea typeface="造字工房尚黑体" charset="-122"/>
              </a:rPr>
              <a:t>CONTENTS</a:t>
            </a:r>
            <a:endParaRPr lang="en-US" altLang="zh-CN" sz="1000">
              <a:solidFill>
                <a:srgbClr val="363C62"/>
              </a:solidFill>
              <a:effectLst/>
              <a:latin typeface="造字工房尚黑体" charset="-122"/>
              <a:ea typeface="造字工房尚黑体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 rot="0">
            <a:off x="5135880" y="2851150"/>
            <a:ext cx="3191510" cy="621665"/>
            <a:chOff x="7218" y="4621"/>
            <a:chExt cx="5026" cy="979"/>
          </a:xfrm>
        </p:grpSpPr>
        <p:sp>
          <p:nvSpPr>
            <p:cNvPr id="10" name="文本框 9"/>
            <p:cNvSpPr txBox="1"/>
            <p:nvPr/>
          </p:nvSpPr>
          <p:spPr>
            <a:xfrm>
              <a:off x="8362" y="4748"/>
              <a:ext cx="388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楷体" panose="02010609060101010101" charset="-122"/>
                  <a:ea typeface="楷体" panose="02010609060101010101" charset="-122"/>
                  <a:cs typeface="方正黑体简体" panose="02010601030101010101" charset="-122"/>
                  <a:sym typeface="+mn-ea"/>
                </a:rPr>
                <a:t>一生多维</a:t>
              </a:r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方正黑体简体" panose="02010601030101010101" charset="-122"/>
                <a:sym typeface="+mn-ea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7218" y="4621"/>
              <a:ext cx="979" cy="979"/>
            </a:xfrm>
            <a:prstGeom prst="ellipse">
              <a:avLst/>
            </a:prstGeom>
            <a:solidFill>
              <a:srgbClr val="363C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latin typeface="字魂创中黑" panose="00000500000000000000" charset="-122"/>
                  <a:ea typeface="字魂创中黑" panose="00000500000000000000" charset="-122"/>
                </a:rPr>
                <a:t>壹</a:t>
              </a:r>
              <a:endParaRPr lang="zh-CN" altLang="en-US" sz="2000">
                <a:latin typeface="字魂创中黑" panose="00000500000000000000" charset="-122"/>
                <a:ea typeface="字魂创中黑" panose="00000500000000000000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862320" y="4044950"/>
            <a:ext cx="3305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方正黑体简体" panose="02010601030101010101" charset="-122"/>
                <a:sym typeface="+mn-ea"/>
              </a:rPr>
              <a:t>涌动相生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方正黑体简体" panose="02010601030101010101" charset="-122"/>
              <a:sym typeface="+mn-ea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135880" y="3964305"/>
            <a:ext cx="621665" cy="621665"/>
          </a:xfrm>
          <a:prstGeom prst="ellipse">
            <a:avLst/>
          </a:prstGeom>
          <a:solidFill>
            <a:srgbClr val="C3A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latin typeface="字魂创中黑" panose="00000500000000000000" charset="-122"/>
                <a:ea typeface="字魂创中黑" panose="00000500000000000000" charset="-122"/>
              </a:rPr>
              <a:t>贰</a:t>
            </a:r>
            <a:endParaRPr lang="zh-CN" altLang="en-US" sz="2000">
              <a:latin typeface="字魂创中黑" panose="00000500000000000000" charset="-122"/>
              <a:ea typeface="字魂创中黑" panose="0000050000000000000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862320" y="5158105"/>
            <a:ext cx="24650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方正黑体简体" panose="02010601030101010101" charset="-122"/>
                <a:sym typeface="+mn-ea"/>
              </a:rPr>
              <a:t>螺旋化成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方正黑体简体" panose="02010601030101010101" charset="-122"/>
              <a:sym typeface="+mn-ea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135880" y="5077460"/>
            <a:ext cx="621665" cy="621665"/>
          </a:xfrm>
          <a:prstGeom prst="ellipse">
            <a:avLst/>
          </a:prstGeom>
          <a:solidFill>
            <a:srgbClr val="929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>
                <a:latin typeface="字魂创中黑" panose="00000500000000000000" charset="-122"/>
                <a:ea typeface="字魂创中黑" panose="00000500000000000000" charset="-122"/>
              </a:rPr>
              <a:t>叁</a:t>
            </a:r>
            <a:endParaRPr lang="zh-CN" altLang="en-US" sz="2000">
              <a:latin typeface="字魂创中黑" panose="00000500000000000000" charset="-122"/>
              <a:ea typeface="字魂创中黑" panose="000005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976120" y="1759585"/>
            <a:ext cx="9475470" cy="4607560"/>
          </a:xfrm>
          <a:prstGeom prst="rect">
            <a:avLst/>
          </a:prstGeom>
          <a:solidFill>
            <a:srgbClr val="C3A482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660775" y="1759585"/>
            <a:ext cx="7731760" cy="4534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90000"/>
              </a:lnSpc>
            </a:pPr>
            <a:r>
              <a:rPr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"生命的涌动和成长"</a:t>
            </a:r>
            <a:r>
              <a:rPr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是叶澜课堂教学研究一以贯之的主旋律。</a:t>
            </a:r>
            <a:endParaRPr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90000"/>
              </a:lnSpc>
            </a:pPr>
            <a:r>
              <a:rPr lang="en-US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为什么一直谈涌动？因为生命的血液在涌动，如同河流，生命的活力以涌动的波态来表达"。</a:t>
            </a:r>
            <a:endParaRPr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90000"/>
              </a:lnSpc>
            </a:pPr>
            <a:r>
              <a:rPr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"生命的涌动和成长"规定和呈现在教学设计中，更内在规定和具体体现在教学推进过程中，让本真的课堂呈现出合目的（合生命成长之理想）与合规律（合教学转化之道理）的动态综合之美：</a:t>
            </a:r>
            <a:r>
              <a:rPr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涌动相生</a:t>
            </a:r>
            <a:endParaRPr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2" name="图片 1" descr="画板备份 196"/>
          <p:cNvPicPr>
            <a:picLocks noChangeAspect="1"/>
          </p:cNvPicPr>
          <p:nvPr/>
        </p:nvPicPr>
        <p:blipFill>
          <a:blip r:embed="rId1"/>
          <a:srcRect l="265" r="56540"/>
          <a:stretch>
            <a:fillRect/>
          </a:stretch>
        </p:blipFill>
        <p:spPr>
          <a:xfrm>
            <a:off x="369570" y="795655"/>
            <a:ext cx="3247390" cy="422973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616960" y="795655"/>
            <a:ext cx="2721610" cy="620395"/>
          </a:xfrm>
          <a:prstGeom prst="rect">
            <a:avLst/>
          </a:prstGeom>
          <a:solidFill>
            <a:srgbClr val="363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001135" y="844550"/>
            <a:ext cx="19526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涌动相生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149225" y="-176530"/>
            <a:ext cx="12492355" cy="7210425"/>
          </a:xfrm>
          <a:prstGeom prst="rect">
            <a:avLst/>
          </a:prstGeom>
          <a:gradFill>
            <a:gsLst>
              <a:gs pos="0">
                <a:schemeClr val="bg1"/>
              </a:gs>
              <a:gs pos="98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00405" y="1403350"/>
            <a:ext cx="10791825" cy="495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605280" y="3509010"/>
            <a:ext cx="2183765" cy="785495"/>
          </a:xfrm>
          <a:prstGeom prst="rect">
            <a:avLst/>
          </a:prstGeom>
          <a:solidFill>
            <a:schemeClr val="accent1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涌动相生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13960" y="2319020"/>
            <a:ext cx="5214620" cy="785495"/>
          </a:xfrm>
          <a:prstGeom prst="rect">
            <a:avLst/>
          </a:prstGeom>
          <a:solidFill>
            <a:schemeClr val="accent1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（一）具体个人的多维涌动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13960" y="4504690"/>
            <a:ext cx="5354320" cy="785495"/>
          </a:xfrm>
          <a:prstGeom prst="rect">
            <a:avLst/>
          </a:prstGeom>
          <a:solidFill>
            <a:schemeClr val="accent1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（二）教学共生体互动生成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7" name="曲线连接符 6"/>
          <p:cNvCxnSpPr/>
          <p:nvPr/>
        </p:nvCxnSpPr>
        <p:spPr>
          <a:xfrm flipV="1">
            <a:off x="3536315" y="2892425"/>
            <a:ext cx="1478915" cy="596265"/>
          </a:xfrm>
          <a:prstGeom prst="curvedConnector3">
            <a:avLst>
              <a:gd name="adj1" fmla="val 500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曲线连接符 7"/>
          <p:cNvCxnSpPr/>
          <p:nvPr/>
        </p:nvCxnSpPr>
        <p:spPr>
          <a:xfrm>
            <a:off x="3388995" y="4305300"/>
            <a:ext cx="1582420" cy="875665"/>
          </a:xfrm>
          <a:prstGeom prst="curvedConnector3">
            <a:avLst>
              <a:gd name="adj1" fmla="val 500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538480" y="845820"/>
            <a:ext cx="5295900" cy="4993005"/>
          </a:xfrm>
          <a:prstGeom prst="rect">
            <a:avLst/>
          </a:prstGeom>
          <a:noFill/>
          <a:ln>
            <a:solidFill>
              <a:srgbClr val="C3A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340360" y="1624965"/>
            <a:ext cx="12872720" cy="3608070"/>
          </a:xfrm>
          <a:prstGeom prst="rect">
            <a:avLst/>
          </a:prstGeom>
          <a:solidFill>
            <a:srgbClr val="363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david-hunter-cGH4jzeam0E-unsplash"/>
          <p:cNvPicPr>
            <a:picLocks noChangeAspect="1"/>
          </p:cNvPicPr>
          <p:nvPr/>
        </p:nvPicPr>
        <p:blipFill>
          <a:blip r:embed="rId1"/>
          <a:srcRect r="11837"/>
          <a:stretch>
            <a:fillRect/>
          </a:stretch>
        </p:blipFill>
        <p:spPr>
          <a:xfrm>
            <a:off x="176530" y="1316990"/>
            <a:ext cx="6020435" cy="422402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95250" y="6055360"/>
            <a:ext cx="12872720" cy="274320"/>
          </a:xfrm>
          <a:prstGeom prst="rect">
            <a:avLst/>
          </a:prstGeom>
          <a:solidFill>
            <a:srgbClr val="C3A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92545" y="3044190"/>
            <a:ext cx="55600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60000"/>
              </a:lnSpc>
            </a:pPr>
            <a:r>
              <a:rPr lang="en-US" altLang="zh-CN" sz="20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“不只是学科有育人价值，课堂教学本身同样内含着育人价值，教师需要提升与学生一起创造丰富而有意义的课堂生活的自觉。</a:t>
            </a:r>
            <a:r>
              <a:rPr lang="en-US" altLang="zh-CN" sz="20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en-US" altLang="zh-CN" sz="20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92545" y="2183765"/>
            <a:ext cx="4298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bg1"/>
                </a:solidFill>
                <a:latin typeface="字魂创中黑" panose="00000500000000000000" charset="-122"/>
                <a:ea typeface="字魂创中黑" panose="00000500000000000000" charset="-122"/>
              </a:rPr>
              <a:t>（一）具体个人的多维涌动</a:t>
            </a:r>
            <a:endParaRPr lang="zh-CN" altLang="en-US" sz="2400" b="1">
              <a:solidFill>
                <a:schemeClr val="bg1"/>
              </a:solidFill>
              <a:latin typeface="字魂创中黑" panose="00000500000000000000" charset="-122"/>
              <a:ea typeface="字魂创中黑" panose="000005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72250" y="2769870"/>
            <a:ext cx="3559175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149225" y="-176530"/>
            <a:ext cx="12492355" cy="7210425"/>
          </a:xfrm>
          <a:prstGeom prst="rect">
            <a:avLst/>
          </a:prstGeom>
          <a:gradFill>
            <a:gsLst>
              <a:gs pos="0">
                <a:schemeClr val="bg1"/>
              </a:gs>
              <a:gs pos="98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00405" y="1403350"/>
            <a:ext cx="10791825" cy="495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488690" y="2508250"/>
            <a:ext cx="5214620" cy="785495"/>
          </a:xfrm>
          <a:prstGeom prst="rect">
            <a:avLst/>
          </a:prstGeom>
          <a:solidFill>
            <a:schemeClr val="accent1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（一）具体个人的多维涌动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113790" y="1889760"/>
            <a:ext cx="2155825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充分预设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113790" y="3202305"/>
            <a:ext cx="2155825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及时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捕捉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113790" y="4688840"/>
            <a:ext cx="2155825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精准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反馈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17770" y="3820795"/>
            <a:ext cx="2155825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读懂学生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9084310" y="2016760"/>
            <a:ext cx="2155825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教学设计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9084310" y="3224530"/>
            <a:ext cx="2155825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课堂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教学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9130665" y="4686300"/>
            <a:ext cx="2155825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课后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反思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438015" y="4892675"/>
            <a:ext cx="3663315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生命感受力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3" grpId="1" animBg="1"/>
      <p:bldP spid="9" grpId="1" animBg="1"/>
      <p:bldP spid="10" grpId="1" animBg="1"/>
      <p:bldP spid="15" grpId="0" animBg="1"/>
      <p:bldP spid="16" grpId="0" bldLvl="0" animBg="1"/>
      <p:bldP spid="15" grpId="1" animBg="1"/>
      <p:bldP spid="16" grpId="1" animBg="1"/>
      <p:bldP spid="13" grpId="0" bldLvl="0" animBg="1"/>
      <p:bldP spid="13" grpId="1" animBg="1"/>
      <p:bldP spid="17" grpId="0" bldLvl="0" animBg="1"/>
      <p:bldP spid="17" grpId="1" animBg="1"/>
      <p:bldP spid="18" grpId="0" bldLvl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538480" y="845820"/>
            <a:ext cx="5295900" cy="4993005"/>
          </a:xfrm>
          <a:prstGeom prst="rect">
            <a:avLst/>
          </a:prstGeom>
          <a:noFill/>
          <a:ln>
            <a:solidFill>
              <a:srgbClr val="C3A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340360" y="1624965"/>
            <a:ext cx="12872720" cy="3608070"/>
          </a:xfrm>
          <a:prstGeom prst="rect">
            <a:avLst/>
          </a:prstGeom>
          <a:solidFill>
            <a:srgbClr val="363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david-hunter-cGH4jzeam0E-unsplash"/>
          <p:cNvPicPr>
            <a:picLocks noChangeAspect="1"/>
          </p:cNvPicPr>
          <p:nvPr/>
        </p:nvPicPr>
        <p:blipFill>
          <a:blip r:embed="rId1"/>
          <a:srcRect r="11837"/>
          <a:stretch>
            <a:fillRect/>
          </a:stretch>
        </p:blipFill>
        <p:spPr>
          <a:xfrm>
            <a:off x="176530" y="1316990"/>
            <a:ext cx="6020435" cy="422402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95250" y="6055360"/>
            <a:ext cx="12872720" cy="274320"/>
          </a:xfrm>
          <a:prstGeom prst="rect">
            <a:avLst/>
          </a:prstGeom>
          <a:solidFill>
            <a:srgbClr val="C3A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392545" y="3044190"/>
            <a:ext cx="55600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60000"/>
              </a:lnSpc>
            </a:pPr>
            <a:r>
              <a:rPr lang="en-US" altLang="zh-CN" sz="20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en-US" altLang="zh-CN" sz="20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sz="20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“只有不仅是互动而且有‘理解’的课堂，才有可能影响参与者的初始观念、拓宽视野、促成变化，才会有一个不断生成的教学过程</a:t>
            </a:r>
            <a:r>
              <a:rPr lang="zh-CN" sz="20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r>
              <a:rPr lang="en-US" altLang="zh-CN" sz="20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en-US" altLang="zh-CN" sz="20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92545" y="2183765"/>
            <a:ext cx="4298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bg1"/>
                </a:solidFill>
                <a:latin typeface="字魂创中黑" panose="00000500000000000000" charset="-122"/>
                <a:ea typeface="字魂创中黑" panose="00000500000000000000" charset="-122"/>
              </a:rPr>
              <a:t>（二）教学共生体</a:t>
            </a:r>
            <a:r>
              <a:rPr lang="zh-CN" altLang="en-US" sz="2400" b="1">
                <a:solidFill>
                  <a:schemeClr val="bg1"/>
                </a:solidFill>
                <a:latin typeface="字魂创中黑" panose="00000500000000000000" charset="-122"/>
                <a:ea typeface="字魂创中黑" panose="00000500000000000000" charset="-122"/>
              </a:rPr>
              <a:t>互动生成</a:t>
            </a:r>
            <a:endParaRPr lang="zh-CN" altLang="en-US" sz="2400" b="1">
              <a:solidFill>
                <a:schemeClr val="bg1"/>
              </a:solidFill>
              <a:latin typeface="字魂创中黑" panose="00000500000000000000" charset="-122"/>
              <a:ea typeface="字魂创中黑" panose="000005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72250" y="2769870"/>
            <a:ext cx="3559175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149225" y="-176530"/>
            <a:ext cx="12492355" cy="7210425"/>
          </a:xfrm>
          <a:prstGeom prst="rect">
            <a:avLst/>
          </a:prstGeom>
          <a:gradFill>
            <a:gsLst>
              <a:gs pos="0">
                <a:schemeClr val="bg1"/>
              </a:gs>
              <a:gs pos="98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00405" y="1403350"/>
            <a:ext cx="10791825" cy="495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023995" y="2635250"/>
            <a:ext cx="4526280" cy="785495"/>
          </a:xfrm>
          <a:prstGeom prst="rect">
            <a:avLst/>
          </a:prstGeom>
          <a:solidFill>
            <a:schemeClr val="accent1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（二）教学共生体互动生成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004570" y="1889760"/>
            <a:ext cx="2575560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开放式导入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004570" y="3202305"/>
            <a:ext cx="2575560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核心过程推进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17770" y="3820795"/>
            <a:ext cx="2915920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多元多维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互动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9084310" y="1889760"/>
            <a:ext cx="2155825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师生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互动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9084310" y="3820795"/>
            <a:ext cx="2155825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生生互动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767580" y="4892675"/>
            <a:ext cx="3663315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多维综合育人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价值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004570" y="4581525"/>
            <a:ext cx="2466340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开放式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拓展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470910" y="64135"/>
            <a:ext cx="5808345" cy="6184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真实、日常的有向开放</a:t>
            </a:r>
            <a:endParaRPr lang="zh-CN" altLang="en-US" sz="32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14470" y="1266190"/>
            <a:ext cx="4684395" cy="785495"/>
          </a:xfrm>
          <a:prstGeom prst="rect">
            <a:avLst/>
          </a:prstGeom>
          <a:solidFill>
            <a:schemeClr val="accent1">
              <a:lumMod val="40000"/>
              <a:lumOff val="6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（一）具体个人的多维涌动</a:t>
            </a: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6207125" y="689610"/>
            <a:ext cx="0" cy="485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6207125" y="2101215"/>
            <a:ext cx="0" cy="485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/>
          <p:cNvCxnSpPr>
            <a:stCxn id="5" idx="1"/>
            <a:endCxn id="3" idx="3"/>
          </p:cNvCxnSpPr>
          <p:nvPr/>
        </p:nvCxnSpPr>
        <p:spPr>
          <a:xfrm rot="10800000">
            <a:off x="3579495" y="2199005"/>
            <a:ext cx="443865" cy="829310"/>
          </a:xfrm>
          <a:prstGeom prst="curvedConnector3">
            <a:avLst>
              <a:gd name="adj1" fmla="val 499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曲线连接符 18"/>
          <p:cNvCxnSpPr>
            <a:endCxn id="9" idx="3"/>
          </p:cNvCxnSpPr>
          <p:nvPr/>
        </p:nvCxnSpPr>
        <p:spPr>
          <a:xfrm rot="10800000" flipV="1">
            <a:off x="3580130" y="3418840"/>
            <a:ext cx="455930" cy="9271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曲线连接符 19"/>
          <p:cNvCxnSpPr/>
          <p:nvPr/>
        </p:nvCxnSpPr>
        <p:spPr>
          <a:xfrm rot="5400000">
            <a:off x="3051810" y="3817620"/>
            <a:ext cx="1602740" cy="695960"/>
          </a:xfrm>
          <a:prstGeom prst="curvedConnector3">
            <a:avLst>
              <a:gd name="adj1" fmla="val 500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曲线连接符 20"/>
          <p:cNvCxnSpPr/>
          <p:nvPr/>
        </p:nvCxnSpPr>
        <p:spPr>
          <a:xfrm rot="16200000">
            <a:off x="8466455" y="2421890"/>
            <a:ext cx="690880" cy="523875"/>
          </a:xfrm>
          <a:prstGeom prst="curvedConnector3">
            <a:avLst>
              <a:gd name="adj1" fmla="val 499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曲线连接符 21"/>
          <p:cNvCxnSpPr/>
          <p:nvPr/>
        </p:nvCxnSpPr>
        <p:spPr>
          <a:xfrm>
            <a:off x="8561070" y="3199130"/>
            <a:ext cx="678180" cy="604520"/>
          </a:xfrm>
          <a:prstGeom prst="curvedConnector3">
            <a:avLst>
              <a:gd name="adj1" fmla="val 5009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 bldLvl="0" animBg="1"/>
      <p:bldP spid="3" grpId="1" animBg="1"/>
      <p:bldP spid="9" grpId="1" animBg="1"/>
      <p:bldP spid="15" grpId="0" bldLvl="0" animBg="1"/>
      <p:bldP spid="16" grpId="0" bldLvl="0" animBg="1"/>
      <p:bldP spid="15" grpId="1" animBg="1"/>
      <p:bldP spid="16" grpId="1" animBg="1"/>
      <p:bldP spid="13" grpId="0" bldLvl="0" animBg="1"/>
      <p:bldP spid="13" grpId="1" animBg="1"/>
      <p:bldP spid="18" grpId="0" bldLvl="0" animBg="1"/>
      <p:bldP spid="18" grpId="1" animBg="1"/>
      <p:bldP spid="6" grpId="0" bldLvl="0" animBg="1"/>
      <p:bldP spid="6" grpId="1" animBg="1"/>
      <p:bldP spid="7" grpId="0" bldLvl="0" animBg="1"/>
      <p:bldP spid="7" grpId="1" animBg="1"/>
      <p:bldP spid="2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418465" y="1833245"/>
            <a:ext cx="6536055" cy="4268470"/>
          </a:xfrm>
          <a:prstGeom prst="rect">
            <a:avLst/>
          </a:prstGeom>
          <a:noFill/>
          <a:ln>
            <a:solidFill>
              <a:srgbClr val="363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9695" y="2204720"/>
            <a:ext cx="7252970" cy="411353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2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个体生命是以整体的方式存活在环境中，并在与环境一日不可中断的相互作用和相互构成中生存与发展：具体个人的生命价值只有在各种生命经历中，通过主观努力、奋斗、反思、学习和不断超越自我，才能创建和实现"。</a:t>
            </a:r>
            <a:endParaRPr lang="zh-CN" altLang="en-US" sz="2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 sz="2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堂教学是师生在学校日常、大量的生命经历，在某种意义上决定了师生的在校生存方式和生命质感。对每一个具体生命的主动成长和每一次生命间的教学相长之敬畏、珍视，构成了叶澜课堂教学研究与实践之美的底色，它呈现在每一节课的</a:t>
            </a:r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研究、创造、螺旋化成</a:t>
            </a:r>
            <a:r>
              <a:rPr lang="zh-CN" altLang="en-US" sz="2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之中，也呈现在每一阶段课堂教学</a:t>
            </a:r>
            <a:r>
              <a:rPr lang="zh-CN" altLang="en-US" sz="2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研究性变革实践积淀形成的螺旋化成</a:t>
            </a:r>
            <a:r>
              <a:rPr lang="zh-CN" altLang="en-US" sz="2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之中。</a:t>
            </a:r>
            <a:endParaRPr lang="zh-CN" altLang="en-US" sz="2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 sz="22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 descr="pexels-wallace-chuck-3728084"/>
          <p:cNvPicPr>
            <a:picLocks noChangeAspect="1"/>
          </p:cNvPicPr>
          <p:nvPr/>
        </p:nvPicPr>
        <p:blipFill>
          <a:blip r:embed="rId1"/>
          <a:srcRect l="46926" r="462"/>
          <a:stretch>
            <a:fillRect/>
          </a:stretch>
        </p:blipFill>
        <p:spPr>
          <a:xfrm>
            <a:off x="7352665" y="565150"/>
            <a:ext cx="4559935" cy="5778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9695" y="1177290"/>
            <a:ext cx="2648585" cy="817245"/>
          </a:xfrm>
          <a:prstGeom prst="rect">
            <a:avLst/>
          </a:prstGeom>
          <a:solidFill>
            <a:srgbClr val="C3A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螺旋化成</a:t>
            </a:r>
            <a:endParaRPr lang="zh-CN" altLang="en-US" sz="3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9435" y="1177290"/>
            <a:ext cx="327660" cy="81280"/>
          </a:xfrm>
          <a:prstGeom prst="rect">
            <a:avLst/>
          </a:prstGeom>
          <a:solidFill>
            <a:srgbClr val="FF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UNIT_PLACING_PICTURE_USER_VIEWPORT" val="{&quot;height&quot;:9720,&quot;width&quot;:6900}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PP_MARK_KEY" val="ba171bb4-c707-44bb-97c4-b80e4abbf503"/>
  <p:tag name="COMMONDATA" val="eyJjb3VudCI6MTYsImhkaWQiOiIzYWZkODliMGQyNmQxYTMwYjY5NDgxNzM3ZTk5NjJmYSIsInVzZXJDb3VudCI6MTZ9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1213</Words>
  <Application>WPS 演示</Application>
  <PresentationFormat>宽屏</PresentationFormat>
  <Paragraphs>139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Wingdings</vt:lpstr>
      <vt:lpstr>字魂武林江湖体</vt:lpstr>
      <vt:lpstr>字魂创中黑</vt:lpstr>
      <vt:lpstr>造字工房尚黑体</vt:lpstr>
      <vt:lpstr>黑体</vt:lpstr>
      <vt:lpstr>方正黑体简体</vt:lpstr>
      <vt:lpstr>思源宋体 CN</vt:lpstr>
      <vt:lpstr>Arial Unicode MS</vt:lpstr>
      <vt:lpstr>Calibri</vt:lpstr>
      <vt:lpstr>华文彩云</vt:lpstr>
      <vt:lpstr>华文新魏</vt:lpstr>
      <vt:lpstr>华文行楷</vt:lpstr>
      <vt:lpstr>Malgun Gothic</vt:lpstr>
      <vt:lpstr>Microsoft YaHei UI</vt:lpstr>
      <vt:lpstr>Microsoft JhengHei UI Light</vt:lpstr>
      <vt:lpstr>隶书</vt:lpstr>
      <vt:lpstr>等线</vt:lpstr>
      <vt:lpstr>幼圆</vt:lpstr>
      <vt:lpstr>华文楷体</vt:lpstr>
      <vt:lpstr>楷体</vt:lpstr>
      <vt:lpstr>方正小标宋简体</vt:lpstr>
      <vt:lpstr>方正全福体</vt:lpstr>
      <vt:lpstr>仿宋</vt:lpstr>
      <vt:lpstr>汉仪颜楷简</vt:lpstr>
      <vt:lpstr>汉仪程行简</vt:lpstr>
      <vt:lpstr>华文中宋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左颜夕</cp:lastModifiedBy>
  <cp:revision>167</cp:revision>
  <dcterms:created xsi:type="dcterms:W3CDTF">2019-06-19T02:08:00Z</dcterms:created>
  <dcterms:modified xsi:type="dcterms:W3CDTF">2022-12-16T11:51:05Z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KSOTemplateUUID">
    <vt:lpwstr>v1.0_mb_tZkn0c+T6JoNj2ak8PARZA==</vt:lpwstr>
  </property>
  <property fmtid="{D5CDD505-2E9C-101B-9397-08002B2CF9AE}" pid="4" name="ICV">
    <vt:lpwstr>E6AFEA070E4C47A1BDFC94F26FDB45A4</vt:lpwstr>
  </property>
</Properties>
</file>