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3" r:id="rId3"/>
    <p:sldId id="282" r:id="rId4"/>
    <p:sldId id="269" r:id="rId5"/>
    <p:sldId id="268" r:id="rId6"/>
    <p:sldId id="309" r:id="rId7"/>
    <p:sldId id="274" r:id="rId8"/>
    <p:sldId id="308" r:id="rId9"/>
    <p:sldId id="276" r:id="rId10"/>
    <p:sldId id="288" r:id="rId11"/>
    <p:sldId id="273" r:id="rId12"/>
    <p:sldId id="310" r:id="rId13"/>
    <p:sldId id="280" r:id="rId14"/>
    <p:sldId id="306" r:id="rId15"/>
    <p:sldId id="31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B0907D"/>
    <a:srgbClr val="E8E7E5"/>
    <a:srgbClr val="595959"/>
    <a:srgbClr val="6CAAA6"/>
    <a:srgbClr val="2B1A1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314" autoAdjust="0"/>
  </p:normalViewPr>
  <p:slideViewPr>
    <p:cSldViewPr snapToGrid="0">
      <p:cViewPr varScale="1">
        <p:scale>
          <a:sx n="58" d="100"/>
          <a:sy n="58" d="100"/>
        </p:scale>
        <p:origin x="-84" y="-1476"/>
      </p:cViewPr>
      <p:guideLst>
        <p:guide orient="horz" pos="2160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F9C09-7AF3-47C8-8B9D-EE54C03D5D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39805-BCAC-46BA-B66D-B3884342868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622810" y="6447634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5B828-E2D1-449E-8E1D-8C854E0D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0768-7C10-4386-9E77-7615A8FFFA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tags" Target="../tags/tag1.xml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4789170" y="2398395"/>
            <a:ext cx="590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《解忧杂货店》</a:t>
            </a:r>
            <a:endParaRPr lang="zh-CN" altLang="en-US" sz="7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516370" y="3876675"/>
            <a:ext cx="328422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读书分享会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700058" y="670698"/>
            <a:ext cx="2429163" cy="1583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59090" y="4860925"/>
            <a:ext cx="326644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作者：东野圭吾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95" y="1132205"/>
            <a:ext cx="3314700" cy="479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898" y="747132"/>
            <a:ext cx="184204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经典佳句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1" name="Rectangle 3"/>
          <p:cNvSpPr>
            <a:spLocks noChangeArrowheads="1"/>
          </p:cNvSpPr>
          <p:nvPr/>
        </p:nvSpPr>
        <p:spPr bwMode="black">
          <a:xfrm>
            <a:off x="1210310" y="2245995"/>
            <a:ext cx="2741930" cy="255333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defRPr/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其实所有纠结做选择的人心里早就有了答案，咨询只是想得到心里内心所倾向的选择。最终的所谓命运 还是自己一步步走出来的。 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7794753" y="1475873"/>
            <a:ext cx="3526696" cy="4322106"/>
          </a:xfrm>
          <a:prstGeom prst="rect">
            <a:avLst/>
          </a:prstGeom>
          <a:ln w="28575">
            <a:solidFill>
              <a:srgbClr val="B0907D"/>
            </a:solidFill>
          </a:ln>
        </p:spPr>
      </p:pic>
      <p:sp>
        <p:nvSpPr>
          <p:cNvPr id="19" name="矩形 18"/>
          <p:cNvSpPr/>
          <p:nvPr/>
        </p:nvSpPr>
        <p:spPr bwMode="black">
          <a:xfrm>
            <a:off x="4286885" y="2634615"/>
            <a:ext cx="3292475" cy="15684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>
            <a:spAutoFit/>
          </a:bodyPr>
          <a:lstStyle/>
          <a:p>
            <a:pPr lvl="0" algn="l">
              <a:lnSpc>
                <a:spcPct val="20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虽然至今为止的道路绝非一片坦途，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200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但想到正因为活着才有机会感受到痛楚，我就成功克服了种种困难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029495" y="1363308"/>
            <a:ext cx="1476000" cy="1452075"/>
            <a:chOff x="8029495" y="1363308"/>
            <a:chExt cx="1476000" cy="1452075"/>
          </a:xfrm>
        </p:grpSpPr>
        <p:sp>
          <p:nvSpPr>
            <p:cNvPr id="10" name="椭圆 9"/>
            <p:cNvSpPr/>
            <p:nvPr/>
          </p:nvSpPr>
          <p:spPr>
            <a:xfrm>
              <a:off x="8029495" y="1363308"/>
              <a:ext cx="1476000" cy="1440000"/>
            </a:xfrm>
            <a:prstGeom prst="ellipse">
              <a:avLst/>
            </a:prstGeom>
            <a:noFill/>
            <a:ln>
              <a:solidFill>
                <a:srgbClr val="2B1A1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161312" y="1370123"/>
              <a:ext cx="1144270" cy="1445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04</a:t>
              </a:r>
              <a:endParaRPr lang="en-US" altLang="zh-CN" sz="8800" b="1" dirty="0">
                <a:solidFill>
                  <a:schemeClr val="accent1">
                    <a:lumMod val="50000"/>
                  </a:schemeClr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7244281" y="3215259"/>
            <a:ext cx="314921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500" b="1" dirty="0">
                <a:solidFill>
                  <a:schemeClr val="accent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读后感想</a:t>
            </a:r>
            <a:endParaRPr lang="zh-CN" altLang="en-US" sz="5500" b="1" dirty="0">
              <a:solidFill>
                <a:schemeClr val="accent1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02276" y="567177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15597" y="5872113"/>
            <a:ext cx="6387582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500" b="1" dirty="0">
                <a:solidFill>
                  <a:schemeClr val="accent1">
                    <a:lumMod val="50000"/>
                    <a:alpha val="38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AISHANGYUEDU </a:t>
            </a:r>
            <a:endParaRPr lang="en-US" altLang="zh-CN" sz="3500" b="1" dirty="0">
              <a:solidFill>
                <a:schemeClr val="accent1">
                  <a:lumMod val="50000"/>
                  <a:alpha val="38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705074" y="216555"/>
            <a:ext cx="2424888" cy="2678831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62733" y="1036809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LOVE READING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39713"/>
          <a:stretch>
            <a:fillRect/>
          </a:stretch>
        </p:blipFill>
        <p:spPr>
          <a:xfrm>
            <a:off x="1450340" y="1363345"/>
            <a:ext cx="5101590" cy="396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74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4"/>
                            </p:stCondLst>
                            <p:childTnLst>
                              <p:par>
                                <p:cTn id="3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4" grpId="0"/>
      <p:bldP spid="43" grpId="0"/>
      <p:bldP spid="43" grpId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985" y="747395"/>
            <a:ext cx="14312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读后感想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8616893" y="3304939"/>
            <a:ext cx="2549354" cy="31194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958030" y="1620469"/>
            <a:ext cx="2542157" cy="4291383"/>
            <a:chOff x="5958030" y="1620469"/>
            <a:chExt cx="2542157" cy="4291383"/>
          </a:xfrm>
        </p:grpSpPr>
        <p:sp>
          <p:nvSpPr>
            <p:cNvPr id="20" name="矩形 19"/>
            <p:cNvSpPr/>
            <p:nvPr/>
          </p:nvSpPr>
          <p:spPr>
            <a:xfrm>
              <a:off x="6167624" y="1620469"/>
              <a:ext cx="2332563" cy="4291383"/>
            </a:xfrm>
            <a:prstGeom prst="rect">
              <a:avLst/>
            </a:prstGeom>
            <a:noFill/>
            <a:ln>
              <a:solidFill>
                <a:srgbClr val="B09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email"/>
            <a:srcRect/>
            <a:stretch>
              <a:fillRect/>
            </a:stretch>
          </p:blipFill>
          <p:spPr>
            <a:xfrm>
              <a:off x="5958030" y="1925847"/>
              <a:ext cx="2409455" cy="3680628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728159" y="929259"/>
            <a:ext cx="2479301" cy="2611533"/>
            <a:chOff x="8728159" y="929259"/>
            <a:chExt cx="2479301" cy="2611533"/>
          </a:xfrm>
        </p:grpSpPr>
        <p:sp>
          <p:nvSpPr>
            <p:cNvPr id="23" name="矩形 22"/>
            <p:cNvSpPr/>
            <p:nvPr/>
          </p:nvSpPr>
          <p:spPr>
            <a:xfrm>
              <a:off x="8938804" y="929259"/>
              <a:ext cx="2268656" cy="2514190"/>
            </a:xfrm>
            <a:prstGeom prst="rect">
              <a:avLst/>
            </a:prstGeom>
            <a:noFill/>
            <a:ln>
              <a:solidFill>
                <a:srgbClr val="B09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8728159" y="1135821"/>
              <a:ext cx="2268656" cy="2404971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871220" y="1620520"/>
            <a:ext cx="4788535" cy="34150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读一本好书就像交了一位益友。这句话说的一点也不错。在《解忧杂货店》这一本书当中，是我觉得看过最好的一本书了，它的各各方面至今都让我记忆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犹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新，并让我感触良多。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付出与得到，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相辅相成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。在《解忧杂货店》中，“解忧”正是这其中互惠互帮的完美。三个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小偷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主人公帮忙他人，感受到这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份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欢乐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，找到了属于自我的本心，</a:t>
            </a:r>
            <a:r>
              <a:rPr 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完成了自我救赎。</a:t>
            </a:r>
            <a:endParaRPr lang="zh-CN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22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322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898" y="747132"/>
            <a:ext cx="184204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读后感想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14368" y="1934428"/>
            <a:ext cx="5856385" cy="3640435"/>
          </a:xfrm>
          <a:prstGeom prst="rect">
            <a:avLst/>
          </a:prstGeom>
          <a:ln>
            <a:solidFill>
              <a:srgbClr val="B0907D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6551295" y="564515"/>
            <a:ext cx="5188585" cy="5708650"/>
          </a:xfrm>
          <a:prstGeom prst="rect">
            <a:avLst/>
          </a:prstGeom>
          <a:solidFill>
            <a:schemeClr val="accent1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751320" y="544195"/>
            <a:ext cx="4988560" cy="54927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那对于我们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教师生涯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有什么启迪呢？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.面临生涯变化，我们要努力培养自己的生涯适应力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，在阅读《解忧杂货店》一书时，我深深感受到这句话在书中的具体体现。书中描述了各种不同的变化，首先是时代的变化。随着时代的变迁，我们教师本身也需要不断的进步。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面临生涯选择，我们要认清自己内心的真实需要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。在阅读《解忧杂货店》一书中，我深深地感受到，每一个主人公在面临着生涯选择时都会有纠结心态， 选 A 还是选 B，这是一个问题。我们要了解真实的自我，认清自己的需求才能认真做好每个决定。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面对生涯困惑和挫折，我们要有求助导师的勇气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。我们身边不缺乏努力，果敢，无私的老教师们，我们要善于发现问题，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求助于他们，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不卑不亢，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不断成长。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" grpId="0" bldLvl="0" animBg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958215" y="2612390"/>
            <a:ext cx="59061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愿你所得过少时，不会终日愤愤。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dist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愿你所得过多时，不必终日惶恐。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942128" y="702448"/>
            <a:ext cx="2429163" cy="1583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355465" y="3996055"/>
            <a:ext cx="326644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东野圭吾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25" y="1132205"/>
            <a:ext cx="3314700" cy="47910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15310" y="2743835"/>
            <a:ext cx="574611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谢谢欣赏</a:t>
            </a:r>
            <a:endParaRPr lang="zh-CN" altLang="en-US" sz="9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AAA6"/>
                                      </p:to>
                                    </p:animClr>
                                    <p:animClr clrSpc="rgb" dir="cw">
                                      <p:cBhvr>
                                        <p:cTn id="28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AAA6"/>
                                      </p:to>
                                    </p:animClr>
                                    <p:set>
                                      <p:cBhvr>
                                        <p:cTn id="29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75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146142" y="548920"/>
            <a:ext cx="2429163" cy="158329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829449" y="1968384"/>
            <a:ext cx="1207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19810" y="3263265"/>
            <a:ext cx="52317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东野圭吾（ひがしの けいご，Higashino Keigo），1958年2月4日出生于日本大阪，</a:t>
            </a: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日本推理小说作家。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代表作有《放学后》《秘密》《白夜行》《以眨眼干杯》《神探伽利略》《嫌疑人X的献身》《预知梦》《湖畔》等。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 rot="21000000">
            <a:off x="7843520" y="2581275"/>
            <a:ext cx="3726180" cy="229298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B09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">
            <a:off x="7108190" y="2425700"/>
            <a:ext cx="4079240" cy="205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799959" y="1281131"/>
            <a:ext cx="825867" cy="951412"/>
            <a:chOff x="4383635" y="1924086"/>
            <a:chExt cx="825867" cy="951412"/>
          </a:xfrm>
        </p:grpSpPr>
        <p:sp>
          <p:nvSpPr>
            <p:cNvPr id="22" name="文本框 21"/>
            <p:cNvSpPr txBox="1"/>
            <p:nvPr/>
          </p:nvSpPr>
          <p:spPr>
            <a:xfrm>
              <a:off x="4383635" y="1924086"/>
              <a:ext cx="82586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01</a:t>
              </a:r>
              <a:endParaRPr lang="en-US" altLang="zh-CN" sz="5500" b="1" dirty="0">
                <a:ln w="8572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63000"/>
                    </a:prstClr>
                  </a:outerShdw>
                </a:effectLst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383635" y="1936779"/>
              <a:ext cx="82586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01</a:t>
              </a:r>
              <a:endParaRPr lang="en-US" altLang="zh-CN" sz="5500" b="1" dirty="0">
                <a:solidFill>
                  <a:schemeClr val="accent1">
                    <a:lumMod val="50000"/>
                  </a:schemeClr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91142" y="2435055"/>
            <a:ext cx="862453" cy="942428"/>
            <a:chOff x="4374818" y="1920377"/>
            <a:chExt cx="862453" cy="942428"/>
          </a:xfrm>
        </p:grpSpPr>
        <p:sp>
          <p:nvSpPr>
            <p:cNvPr id="31" name="文本框 30"/>
            <p:cNvSpPr txBox="1"/>
            <p:nvPr/>
          </p:nvSpPr>
          <p:spPr>
            <a:xfrm>
              <a:off x="4374818" y="1924086"/>
              <a:ext cx="84350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02</a:t>
              </a:r>
              <a:endParaRPr lang="en-US" altLang="zh-CN" sz="5500" b="1" dirty="0">
                <a:ln w="8572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63000"/>
                    </a:prstClr>
                  </a:outerShdw>
                </a:effectLst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393770" y="1920377"/>
              <a:ext cx="84350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02</a:t>
              </a:r>
              <a:endParaRPr lang="en-US" altLang="zh-CN" sz="5500" b="1" dirty="0">
                <a:solidFill>
                  <a:schemeClr val="accent1">
                    <a:lumMod val="50000"/>
                  </a:schemeClr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810093" y="3636527"/>
            <a:ext cx="875524" cy="942428"/>
            <a:chOff x="4367604" y="1924086"/>
            <a:chExt cx="875524" cy="942428"/>
          </a:xfrm>
        </p:grpSpPr>
        <p:sp>
          <p:nvSpPr>
            <p:cNvPr id="37" name="文本框 36"/>
            <p:cNvSpPr txBox="1"/>
            <p:nvPr/>
          </p:nvSpPr>
          <p:spPr>
            <a:xfrm>
              <a:off x="4367604" y="1924086"/>
              <a:ext cx="85792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03</a:t>
              </a:r>
              <a:endParaRPr lang="en-US" altLang="zh-CN" sz="5500" b="1" dirty="0">
                <a:ln w="8572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63000"/>
                    </a:prstClr>
                  </a:outerShdw>
                </a:effectLst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85200" y="1927795"/>
              <a:ext cx="85792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03</a:t>
              </a:r>
              <a:endParaRPr lang="en-US" altLang="zh-CN" sz="5500" b="1" dirty="0">
                <a:solidFill>
                  <a:schemeClr val="accent1">
                    <a:lumMod val="50000"/>
                  </a:schemeClr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837933" y="4798147"/>
            <a:ext cx="864461" cy="951412"/>
            <a:chOff x="4362674" y="1924086"/>
            <a:chExt cx="864461" cy="951412"/>
          </a:xfrm>
        </p:grpSpPr>
        <p:sp>
          <p:nvSpPr>
            <p:cNvPr id="40" name="文本框 39"/>
            <p:cNvSpPr txBox="1"/>
            <p:nvPr/>
          </p:nvSpPr>
          <p:spPr>
            <a:xfrm>
              <a:off x="4366002" y="1924086"/>
              <a:ext cx="861133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04</a:t>
              </a:r>
              <a:endParaRPr lang="en-US" altLang="zh-CN" sz="5500" b="1" dirty="0">
                <a:ln w="8572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63000"/>
                    </a:prstClr>
                  </a:outerShdw>
                </a:effectLst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62674" y="1936779"/>
              <a:ext cx="861133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5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rPr>
                <a:t>04</a:t>
              </a:r>
              <a:endParaRPr lang="en-US" altLang="zh-CN" sz="5500" b="1" dirty="0">
                <a:solidFill>
                  <a:schemeClr val="accent1">
                    <a:lumMod val="50000"/>
                  </a:schemeClr>
                </a:solidFill>
                <a:latin typeface="站酷小薇LOGO体" panose="02010600010101010101" pitchFamily="50" charset="-122"/>
                <a:ea typeface="站酷小薇LOGO体" panose="02010600010101010101" pitchFamily="50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7986395" y="1477010"/>
            <a:ext cx="22129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内容介绍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014335" y="2625090"/>
            <a:ext cx="22129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推荐理由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014335" y="3773805"/>
            <a:ext cx="22129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8014335" y="4951095"/>
            <a:ext cx="21850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读后感想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549140" y="2534920"/>
            <a:ext cx="736600" cy="338645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阅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endParaRPr lang="zh-CN" altLang="en-US" sz="3600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4350" y="412115"/>
            <a:ext cx="2986405" cy="603440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840865" y="974090"/>
            <a:ext cx="1659890" cy="3968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96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目录</a:t>
            </a:r>
            <a:endParaRPr lang="zh-CN" altLang="en-US" sz="9600" b="1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620" y="2534920"/>
            <a:ext cx="1198245" cy="36918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6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content</a:t>
            </a:r>
            <a:endParaRPr lang="en-US" altLang="zh-CN" sz="6600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AAA6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AAA6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4" grpId="0" bldLvl="0" animBg="1"/>
      <p:bldP spid="34" grpId="0"/>
      <p:bldP spid="18" grpId="0"/>
      <p:bldP spid="62" grpId="0"/>
      <p:bldP spid="65" grpId="0"/>
      <p:bldP spid="68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029495" y="1313615"/>
            <a:ext cx="1476000" cy="1489693"/>
            <a:chOff x="8029495" y="1313615"/>
            <a:chExt cx="1476000" cy="1489693"/>
          </a:xfrm>
        </p:grpSpPr>
        <p:sp>
          <p:nvSpPr>
            <p:cNvPr id="10" name="椭圆 9"/>
            <p:cNvSpPr/>
            <p:nvPr/>
          </p:nvSpPr>
          <p:spPr>
            <a:xfrm>
              <a:off x="8029495" y="1363308"/>
              <a:ext cx="1476000" cy="1440000"/>
            </a:xfrm>
            <a:prstGeom prst="ellipse">
              <a:avLst/>
            </a:prstGeom>
            <a:noFill/>
            <a:ln>
              <a:solidFill>
                <a:srgbClr val="2B1A1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164847" y="1313615"/>
              <a:ext cx="1188000" cy="1459243"/>
              <a:chOff x="4190473" y="1924086"/>
              <a:chExt cx="1212191" cy="145924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190473" y="1924086"/>
                <a:ext cx="121219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ln w="85725">
                      <a:solidFill>
                        <a:schemeClr val="bg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25400" dist="25400" dir="2700000" algn="tl" rotWithShape="0">
                        <a:prstClr val="black">
                          <a:alpha val="63000"/>
                        </a:prstClr>
                      </a:outerShdw>
                    </a:effectLst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01</a:t>
                </a:r>
                <a:endParaRPr lang="en-US" altLang="zh-CN" sz="88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190473" y="1936779"/>
                <a:ext cx="121219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solidFill>
                      <a:schemeClr val="accent1">
                        <a:lumMod val="50000"/>
                      </a:schemeClr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01</a:t>
                </a:r>
                <a:endParaRPr lang="en-US" altLang="zh-CN" sz="88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7244281" y="3215259"/>
            <a:ext cx="314921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500" b="1" dirty="0">
                <a:solidFill>
                  <a:schemeClr val="accent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内容介绍</a:t>
            </a:r>
            <a:endParaRPr lang="zh-CN" altLang="en-US" sz="5500" b="1" dirty="0">
              <a:solidFill>
                <a:schemeClr val="accent1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02276" y="567177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15597" y="5872113"/>
            <a:ext cx="6387582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500" b="1" dirty="0">
                <a:solidFill>
                  <a:schemeClr val="accent1">
                    <a:lumMod val="50000"/>
                    <a:alpha val="38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AISHANGYUEDU </a:t>
            </a:r>
            <a:endParaRPr lang="en-US" altLang="zh-CN" sz="3500" b="1" dirty="0">
              <a:solidFill>
                <a:schemeClr val="accent1">
                  <a:lumMod val="50000"/>
                  <a:alpha val="38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705074" y="216555"/>
            <a:ext cx="2424888" cy="2678831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62733" y="1036809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LOVE READING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解忧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24000" y="914400"/>
            <a:ext cx="909955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74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4"/>
                            </p:stCondLst>
                            <p:childTnLst>
                              <p:par>
                                <p:cTn id="3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45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2" grpId="0"/>
      <p:bldP spid="74" grpId="0"/>
      <p:bldP spid="43" grpId="0"/>
      <p:bldP spid="43" grpId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029495" y="1313615"/>
            <a:ext cx="1476000" cy="1489693"/>
            <a:chOff x="8029495" y="1313615"/>
            <a:chExt cx="1476000" cy="1489693"/>
          </a:xfrm>
        </p:grpSpPr>
        <p:sp>
          <p:nvSpPr>
            <p:cNvPr id="10" name="椭圆 9"/>
            <p:cNvSpPr/>
            <p:nvPr/>
          </p:nvSpPr>
          <p:spPr>
            <a:xfrm>
              <a:off x="8029495" y="1363308"/>
              <a:ext cx="1476000" cy="1440000"/>
            </a:xfrm>
            <a:prstGeom prst="ellipse">
              <a:avLst/>
            </a:prstGeom>
            <a:noFill/>
            <a:ln>
              <a:solidFill>
                <a:srgbClr val="2B1A1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164847" y="1313615"/>
              <a:ext cx="1188000" cy="1457953"/>
              <a:chOff x="4190473" y="1924086"/>
              <a:chExt cx="1212191" cy="145795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190473" y="1924086"/>
                <a:ext cx="121219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ln w="85725">
                      <a:solidFill>
                        <a:schemeClr val="bg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25400" dist="25400" dir="2700000" algn="tl" rotWithShape="0">
                        <a:prstClr val="black">
                          <a:alpha val="63000"/>
                        </a:prstClr>
                      </a:outerShdw>
                    </a:effectLst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01</a:t>
                </a:r>
                <a:endParaRPr lang="en-US" altLang="zh-CN" sz="88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227362" y="1936779"/>
                <a:ext cx="1138414" cy="144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solidFill>
                      <a:schemeClr val="accent1">
                        <a:lumMod val="50000"/>
                      </a:schemeClr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02</a:t>
                </a:r>
                <a:endParaRPr lang="en-US" altLang="zh-CN" sz="88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7244281" y="3215259"/>
            <a:ext cx="314921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500" b="1" dirty="0">
                <a:solidFill>
                  <a:schemeClr val="accent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推荐理由</a:t>
            </a:r>
            <a:endParaRPr lang="zh-CN" altLang="en-US" sz="5500" b="1" dirty="0">
              <a:solidFill>
                <a:schemeClr val="accent1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02276" y="567177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15597" y="5872113"/>
            <a:ext cx="6387582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500" b="1" dirty="0">
                <a:solidFill>
                  <a:schemeClr val="accent1">
                    <a:lumMod val="50000"/>
                    <a:alpha val="38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AISHANGYUEDU </a:t>
            </a:r>
            <a:endParaRPr lang="en-US" altLang="zh-CN" sz="3500" b="1" dirty="0">
              <a:solidFill>
                <a:schemeClr val="accent1">
                  <a:lumMod val="50000"/>
                  <a:alpha val="38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705074" y="216555"/>
            <a:ext cx="2424888" cy="2678831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62733" y="1036809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LOVE READING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39713"/>
          <a:stretch>
            <a:fillRect/>
          </a:stretch>
        </p:blipFill>
        <p:spPr>
          <a:xfrm>
            <a:off x="1450340" y="1363345"/>
            <a:ext cx="5101590" cy="396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74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4"/>
                            </p:stCondLst>
                            <p:childTnLst>
                              <p:par>
                                <p:cTn id="3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4" grpId="0"/>
      <p:bldP spid="43" grpId="0"/>
      <p:bldP spid="43" grpId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898" y="747132"/>
            <a:ext cx="184204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推荐理由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14368" y="1934428"/>
            <a:ext cx="5856385" cy="3640435"/>
          </a:xfrm>
          <a:prstGeom prst="rect">
            <a:avLst/>
          </a:prstGeom>
          <a:ln>
            <a:solidFill>
              <a:srgbClr val="B0907D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6489705" y="1929177"/>
            <a:ext cx="5187925" cy="3640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38950" y="2114550"/>
            <a:ext cx="4491355" cy="3269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ZQingKeBenYueSongS-R-GB" charset="-122"/>
              </a:rPr>
              <a:t>《解忧杂货店》在东野圭吾众多的作品中有着特殊的位置——虽非他的典型性作品，却更明晰地凸显出其作品的特质——追求细腻的情感体验，有着文学纤细、哀怨的特点。</a:t>
            </a:r>
            <a:endParaRPr lang="zh-CN" altLang="en-US" sz="20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QingKeBenYueSongS-R-GB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" grpId="0" bldLvl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029495" y="1313615"/>
            <a:ext cx="1476000" cy="1489693"/>
            <a:chOff x="8029495" y="1313615"/>
            <a:chExt cx="1476000" cy="1489693"/>
          </a:xfrm>
        </p:grpSpPr>
        <p:sp>
          <p:nvSpPr>
            <p:cNvPr id="10" name="椭圆 9"/>
            <p:cNvSpPr/>
            <p:nvPr/>
          </p:nvSpPr>
          <p:spPr>
            <a:xfrm>
              <a:off x="8029495" y="1363308"/>
              <a:ext cx="1476000" cy="1440000"/>
            </a:xfrm>
            <a:prstGeom prst="ellipse">
              <a:avLst/>
            </a:prstGeom>
            <a:noFill/>
            <a:ln>
              <a:solidFill>
                <a:srgbClr val="2B1A1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164847" y="1313615"/>
              <a:ext cx="1188000" cy="1457953"/>
              <a:chOff x="4190473" y="1924086"/>
              <a:chExt cx="1212191" cy="1457953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190473" y="1924086"/>
                <a:ext cx="121219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ln w="85725">
                      <a:solidFill>
                        <a:schemeClr val="bg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25400" dist="25400" dir="2700000" algn="tl" rotWithShape="0">
                        <a:prstClr val="black">
                          <a:alpha val="63000"/>
                        </a:prstClr>
                      </a:outerShdw>
                    </a:effectLst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01</a:t>
                </a:r>
                <a:endParaRPr lang="en-US" altLang="zh-CN" sz="8800" b="1" dirty="0">
                  <a:ln w="8572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63000"/>
                      </a:prstClr>
                    </a:outerShdw>
                  </a:effectLst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4216023" y="1936779"/>
                <a:ext cx="1161091" cy="144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8800" b="1" dirty="0">
                    <a:solidFill>
                      <a:schemeClr val="accent1">
                        <a:lumMod val="50000"/>
                      </a:schemeClr>
                    </a:solidFill>
                    <a:latin typeface="站酷小薇LOGO体" panose="02010600010101010101" pitchFamily="50" charset="-122"/>
                    <a:ea typeface="站酷小薇LOGO体" panose="02010600010101010101" pitchFamily="50" charset="-122"/>
                  </a:rPr>
                  <a:t>03</a:t>
                </a:r>
                <a:endParaRPr lang="en-US" altLang="zh-CN" sz="8800" b="1" dirty="0">
                  <a:solidFill>
                    <a:schemeClr val="accent1">
                      <a:lumMod val="50000"/>
                    </a:schemeClr>
                  </a:solidFill>
                  <a:latin typeface="站酷小薇LOGO体" panose="02010600010101010101" pitchFamily="50" charset="-122"/>
                  <a:ea typeface="站酷小薇LOGO体" panose="02010600010101010101" pitchFamily="50" charset="-122"/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7244281" y="3215259"/>
            <a:ext cx="314921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500" b="1" dirty="0">
                <a:solidFill>
                  <a:schemeClr val="accent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作品特点</a:t>
            </a:r>
            <a:endParaRPr lang="zh-CN" altLang="en-US" sz="5500" b="1" dirty="0">
              <a:solidFill>
                <a:schemeClr val="accent1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02276" y="567177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15597" y="5872113"/>
            <a:ext cx="6387582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3500" b="1" dirty="0">
                <a:solidFill>
                  <a:schemeClr val="accent1">
                    <a:lumMod val="50000"/>
                    <a:alpha val="38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AISHANGYUEDU </a:t>
            </a:r>
            <a:endParaRPr lang="en-US" altLang="zh-CN" sz="3500" b="1" dirty="0">
              <a:solidFill>
                <a:schemeClr val="accent1">
                  <a:lumMod val="50000"/>
                  <a:alpha val="38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705074" y="216555"/>
            <a:ext cx="2424888" cy="2678831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62733" y="1036809"/>
            <a:ext cx="398145" cy="179803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LOVE READING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39713"/>
          <a:stretch>
            <a:fillRect/>
          </a:stretch>
        </p:blipFill>
        <p:spPr>
          <a:xfrm>
            <a:off x="1450340" y="1363345"/>
            <a:ext cx="5101590" cy="396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74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4"/>
                            </p:stCondLst>
                            <p:childTnLst>
                              <p:par>
                                <p:cTn id="3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B1A13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4" grpId="0"/>
      <p:bldP spid="43" grpId="0"/>
      <p:bldP spid="43" grpId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70328" y="389161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985" y="747395"/>
            <a:ext cx="14674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1345" y="362970"/>
            <a:ext cx="3774565" cy="459003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black">
          <a:xfrm>
            <a:off x="930275" y="1458595"/>
            <a:ext cx="6181725" cy="470789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>
            <a:spAutoFit/>
          </a:bodyPr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富有逻辑推理式的艺术特色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《解忧杂货店》的故事从倒叙开始，三个小偷拉开了浪矢杂货店的大门，同时也拉开了那个年代故事的大幕。在一开始，便已展示高潮部分。三个小偷误撞进一家名叫浪矢的杂货店。他们无意中发现外面有人往门口的信箱里投了一封信，是一封求助信。他们看到的竟然是一封来自过去的信，旧杂货店竟然有一个秘密的时间通道。三个小偷清楚地知道过去的20年发生了什么，于是在书信里指点着武藤晴美，而武藤晴美又在20年中帮助着孤儿院长大的三个小偷。圆环似的情节设计充分展示了作者的逻辑推理能力，展示出别具风格的写作艺术特色</a:t>
            </a:r>
            <a:r>
              <a:rPr lang="zh-CN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700" y="266700"/>
            <a:ext cx="11925299" cy="6304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25878" y="385986"/>
            <a:ext cx="11685451" cy="6066973"/>
            <a:chOff x="371377" y="395514"/>
            <a:chExt cx="11406966" cy="6066973"/>
          </a:xfrm>
        </p:grpSpPr>
        <p:grpSp>
          <p:nvGrpSpPr>
            <p:cNvPr id="24" name="组合 23"/>
            <p:cNvGrpSpPr/>
            <p:nvPr/>
          </p:nvGrpSpPr>
          <p:grpSpPr>
            <a:xfrm>
              <a:off x="6095996" y="395514"/>
              <a:ext cx="5682347" cy="6066972"/>
              <a:chOff x="6095996" y="395514"/>
              <a:chExt cx="5682347" cy="60669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8465" y="395514"/>
                <a:ext cx="4969878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8464" y="395514"/>
                <a:ext cx="4875535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95996" y="395514"/>
                <a:ext cx="5471891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71377" y="395515"/>
              <a:ext cx="5838923" cy="6066972"/>
              <a:chOff x="6808465" y="395514"/>
              <a:chExt cx="2639226" cy="606697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808465" y="395514"/>
                <a:ext cx="2587560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863658" y="395514"/>
                <a:ext cx="253236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916144" y="395514"/>
                <a:ext cx="2531547" cy="606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62" name="矩形 61"/>
          <p:cNvSpPr/>
          <p:nvPr/>
        </p:nvSpPr>
        <p:spPr>
          <a:xfrm>
            <a:off x="1657898" y="747132"/>
            <a:ext cx="184204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6321" y="620824"/>
            <a:ext cx="960238" cy="651126"/>
            <a:chOff x="646321" y="620824"/>
            <a:chExt cx="960238" cy="651126"/>
          </a:xfrm>
        </p:grpSpPr>
        <p:sp>
          <p:nvSpPr>
            <p:cNvPr id="4" name="矩形: 圆角 3"/>
            <p:cNvSpPr/>
            <p:nvPr/>
          </p:nvSpPr>
          <p:spPr>
            <a:xfrm flipH="1">
              <a:off x="646321" y="620824"/>
              <a:ext cx="777147" cy="587973"/>
            </a:xfrm>
            <a:prstGeom prst="roundRect">
              <a:avLst/>
            </a:prstGeom>
            <a:solidFill>
              <a:srgbClr val="B09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29412" y="683977"/>
              <a:ext cx="777147" cy="587973"/>
              <a:chOff x="1078299" y="873163"/>
              <a:chExt cx="777147" cy="587973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179202" y="936318"/>
                <a:ext cx="575342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400" b="1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: 圆角 9"/>
              <p:cNvSpPr/>
              <p:nvPr/>
            </p:nvSpPr>
            <p:spPr>
              <a:xfrm>
                <a:off x="1078299" y="873163"/>
                <a:ext cx="777147" cy="587973"/>
              </a:xfrm>
              <a:prstGeom prst="roundRect">
                <a:avLst/>
              </a:prstGeom>
              <a:noFill/>
              <a:ln>
                <a:solidFill>
                  <a:srgbClr val="2B1A13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15255" y="-263"/>
            <a:ext cx="4478089" cy="6332896"/>
          </a:xfrm>
          <a:prstGeom prst="rect">
            <a:avLst/>
          </a:prstGeom>
        </p:spPr>
      </p:pic>
      <p:sp>
        <p:nvSpPr>
          <p:cNvPr id="23" name="矩形: 圆角 22"/>
          <p:cNvSpPr/>
          <p:nvPr/>
        </p:nvSpPr>
        <p:spPr>
          <a:xfrm>
            <a:off x="3793223" y="1613158"/>
            <a:ext cx="7636412" cy="401284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E8E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931344" y="1745809"/>
            <a:ext cx="7360170" cy="37475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black">
          <a:xfrm>
            <a:off x="4163060" y="2096135"/>
            <a:ext cx="6897370" cy="27686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</a:t>
            </a:r>
            <a:r>
              <a:rPr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以爱和家庭为核心。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比如说，劝说运动员放弃训练去陪伴得了绝症的男朋友；父亲欠了债，即使逃亡，也应该一家人在一起；父母要竭尽全力给孩子幸福。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三个抢劫犯回答时劝说来信人别这么干，结果写信人以为是在受考验，因为时光倒错，一切都得以成全。最终咨询人是按照自己的内心做出的选择，由此可见东野他对人心和人与人之间的关系，有着深刻的理解。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1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3" grpId="0" bldLvl="0" animBg="1"/>
      <p:bldP spid="8" grpId="0" bldLvl="0" animBg="1"/>
      <p:bldP spid="19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26*3421*1077*107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WPS 演示</Application>
  <PresentationFormat>自定义</PresentationFormat>
  <Paragraphs>143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思源黑体 CN Bold</vt:lpstr>
      <vt:lpstr>黑体</vt:lpstr>
      <vt:lpstr>微软雅黑</vt:lpstr>
      <vt:lpstr>站酷小薇LOGO体</vt:lpstr>
      <vt:lpstr>字体视界-紫水晶体</vt:lpstr>
      <vt:lpstr>FZQingKeBenYueSongS-R-GB</vt:lpstr>
      <vt:lpstr>楷体</vt:lpstr>
      <vt:lpstr>等线</vt:lpstr>
      <vt:lpstr>Arial Unicode MS</vt:lpstr>
      <vt:lpstr>等线 Light</vt:lpstr>
      <vt:lpstr>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读书分享</dc:title>
  <dc:creator>第一PPT</dc:creator>
  <cp:keywords>www.1ppt.com</cp:keywords>
  <dc:description>www.1ppt.com</dc:description>
  <cp:lastModifiedBy>Bella</cp:lastModifiedBy>
  <cp:revision>154</cp:revision>
  <dcterms:created xsi:type="dcterms:W3CDTF">2019-03-10T02:05:00Z</dcterms:created>
  <dcterms:modified xsi:type="dcterms:W3CDTF">2022-08-26T06:04:05Z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2052-11.1.0.11435</vt:lpwstr>
  </property>
  <property fmtid="{D5CDD505-2E9C-101B-9397-08002B2CF9AE}" pid="3" name="ICV">
    <vt:lpwstr>204982AA1429470A9A812839F8DC52E3</vt:lpwstr>
  </property>
</Properties>
</file>