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2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3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4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73" r:id="rId2"/>
  </p:sldMasterIdLst>
  <p:notesMasterIdLst>
    <p:notesMasterId r:id="rId31"/>
  </p:notesMasterIdLst>
  <p:sldIdLst>
    <p:sldId id="300" r:id="rId3"/>
    <p:sldId id="302" r:id="rId4"/>
    <p:sldId id="303" r:id="rId5"/>
    <p:sldId id="305" r:id="rId6"/>
    <p:sldId id="312" r:id="rId7"/>
    <p:sldId id="306" r:id="rId8"/>
    <p:sldId id="291" r:id="rId9"/>
    <p:sldId id="261" r:id="rId10"/>
    <p:sldId id="307" r:id="rId11"/>
    <p:sldId id="263" r:id="rId12"/>
    <p:sldId id="310" r:id="rId13"/>
    <p:sldId id="309" r:id="rId14"/>
    <p:sldId id="292" r:id="rId15"/>
    <p:sldId id="266" r:id="rId16"/>
    <p:sldId id="265" r:id="rId17"/>
    <p:sldId id="301" r:id="rId18"/>
    <p:sldId id="267" r:id="rId19"/>
    <p:sldId id="293" r:id="rId20"/>
    <p:sldId id="269" r:id="rId21"/>
    <p:sldId id="270" r:id="rId22"/>
    <p:sldId id="294" r:id="rId23"/>
    <p:sldId id="271" r:id="rId24"/>
    <p:sldId id="295" r:id="rId25"/>
    <p:sldId id="298" r:id="rId26"/>
    <p:sldId id="296" r:id="rId27"/>
    <p:sldId id="278" r:id="rId28"/>
    <p:sldId id="275" r:id="rId29"/>
    <p:sldId id="311" r:id="rId30"/>
  </p:sldIdLst>
  <p:sldSz cx="12192000" cy="6858000"/>
  <p:notesSz cx="6858000" cy="9144000"/>
  <p:custDataLst>
    <p:tags r:id="rId32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="" xmlns:p1710="http://schemas.microsoft.com/office/powerpoint/2017/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47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1050" y="408"/>
      </p:cViewPr>
      <p:guideLst>
        <p:guide orient="horz" pos="2160"/>
        <p:guide pos="383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A9DFE3-C81C-4EB5-B891-131FEA73C22F}" type="datetimeFigureOut">
              <a:rPr lang="zh-CN" altLang="en-US" smtClean="0"/>
              <a:pPr/>
              <a:t>2023/5/10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D34D1C-8D1E-4F7C-8A55-F7CDE2F1089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72CA4-A9CF-4EB4-ACAA-2FA922448656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72CA4-A9CF-4EB4-ACAA-2FA922448656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72CA4-A9CF-4EB4-ACAA-2FA922448656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72CA4-A9CF-4EB4-ACAA-2FA922448656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2023/5/10</a:t>
            </a:fld>
            <a:endParaRPr lang="zh-CN" alt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1231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2023/5/10</a:t>
            </a:fld>
            <a:endParaRPr lang="zh-CN" alt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8161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2023/5/10</a:t>
            </a:fld>
            <a:endParaRPr lang="zh-CN" alt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614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3"/>
          </p:nvPr>
        </p:nvSpPr>
        <p:spPr>
          <a:xfrm>
            <a:off x="453887" y="3870330"/>
            <a:ext cx="11284226" cy="234949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769" y="2327752"/>
            <a:ext cx="5828249" cy="703846"/>
          </a:xfrm>
          <a:prstGeom prst="rect">
            <a:avLst/>
          </a:prstGeom>
        </p:spPr>
      </p:pic>
      <p:sp>
        <p:nvSpPr>
          <p:cNvPr id="18" name="Inhaltsplatzhalter 17"/>
          <p:cNvSpPr>
            <a:spLocks noGrp="1"/>
          </p:cNvSpPr>
          <p:nvPr>
            <p:ph sz="quarter" idx="14"/>
          </p:nvPr>
        </p:nvSpPr>
        <p:spPr>
          <a:xfrm>
            <a:off x="454025" y="3160713"/>
            <a:ext cx="11283950" cy="7096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542477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pPr/>
              <a:t>2023/5/10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2023/5/10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2023/5/10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2160" y="1006998"/>
            <a:ext cx="2470759" cy="12672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138133" y="5126447"/>
            <a:ext cx="2655378" cy="180669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7C868-00C4-4B0B-ADB0-051B9F67A153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3"/>
          </p:nvPr>
        </p:nvSpPr>
        <p:spPr>
          <a:xfrm>
            <a:off x="453887" y="3870330"/>
            <a:ext cx="11284226" cy="234949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769" y="2327752"/>
            <a:ext cx="5828249" cy="703846"/>
          </a:xfrm>
          <a:prstGeom prst="rect">
            <a:avLst/>
          </a:prstGeom>
        </p:spPr>
      </p:pic>
      <p:sp>
        <p:nvSpPr>
          <p:cNvPr id="18" name="Inhaltsplatzhalter 17"/>
          <p:cNvSpPr>
            <a:spLocks noGrp="1"/>
          </p:cNvSpPr>
          <p:nvPr>
            <p:ph sz="quarter" idx="14"/>
          </p:nvPr>
        </p:nvSpPr>
        <p:spPr>
          <a:xfrm>
            <a:off x="454025" y="3160713"/>
            <a:ext cx="11283950" cy="7096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677905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7C868-00C4-4B0B-ADB0-051B9F67A153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838200" y="1605417"/>
            <a:ext cx="10515600" cy="4044269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de-DE" dirty="0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9" t="10021" r="15586" b="27023"/>
          <a:stretch/>
        </p:blipFill>
        <p:spPr>
          <a:xfrm>
            <a:off x="1" y="-9495"/>
            <a:ext cx="1986742" cy="1339200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8" t="7101" r="20776" b="34466"/>
          <a:stretch/>
        </p:blipFill>
        <p:spPr>
          <a:xfrm>
            <a:off x="6187804" y="-9496"/>
            <a:ext cx="2100736" cy="1338851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1173" b="18525"/>
          <a:stretch/>
        </p:blipFill>
        <p:spPr>
          <a:xfrm>
            <a:off x="1960831" y="-9495"/>
            <a:ext cx="2590687" cy="1338851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0" r="18202" b="19624"/>
          <a:stretch/>
        </p:blipFill>
        <p:spPr>
          <a:xfrm>
            <a:off x="8288960" y="-10177"/>
            <a:ext cx="1925414" cy="1339532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" r="67679" b="4502"/>
          <a:stretch/>
        </p:blipFill>
        <p:spPr>
          <a:xfrm>
            <a:off x="4129038" y="-8315"/>
            <a:ext cx="2058766" cy="1338351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200" y="-10177"/>
            <a:ext cx="2008800" cy="133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72319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/>
          <p:cNvSpPr>
            <a:spLocks noGrp="1"/>
          </p:cNvSpPr>
          <p:nvPr>
            <p:ph type="body" sz="quarter" idx="14"/>
          </p:nvPr>
        </p:nvSpPr>
        <p:spPr>
          <a:xfrm>
            <a:off x="838200" y="1100206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7C868-00C4-4B0B-ADB0-051B9F67A153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5"/>
          </p:nvPr>
        </p:nvSpPr>
        <p:spPr>
          <a:xfrm>
            <a:off x="6172200" y="1093788"/>
            <a:ext cx="5181600" cy="4357756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9552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2023/5/10</a:t>
            </a:fld>
            <a:endParaRPr lang="zh-CN" alt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82552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1888854"/>
            <a:ext cx="5183188" cy="36845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064942"/>
            <a:ext cx="5157787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1888854"/>
            <a:ext cx="5157787" cy="36845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064942"/>
            <a:ext cx="518318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7C868-00C4-4B0B-ADB0-051B9F67A153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957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9353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7C868-00C4-4B0B-ADB0-051B9F67A153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6897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7495"/>
            <a:ext cx="12192000" cy="7168896"/>
          </a:xfrm>
          <a:prstGeom prst="rect">
            <a:avLst/>
          </a:prstGeom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7C868-00C4-4B0B-ADB0-051B9F67A153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3"/>
          </p:nvPr>
        </p:nvSpPr>
        <p:spPr>
          <a:xfrm>
            <a:off x="453887" y="3870330"/>
            <a:ext cx="11284226" cy="234949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769" y="2327752"/>
            <a:ext cx="5828249" cy="703846"/>
          </a:xfrm>
          <a:prstGeom prst="rect">
            <a:avLst/>
          </a:prstGeom>
        </p:spPr>
      </p:pic>
      <p:sp>
        <p:nvSpPr>
          <p:cNvPr id="18" name="Inhaltsplatzhalter 17"/>
          <p:cNvSpPr>
            <a:spLocks noGrp="1"/>
          </p:cNvSpPr>
          <p:nvPr>
            <p:ph sz="quarter" idx="14"/>
          </p:nvPr>
        </p:nvSpPr>
        <p:spPr>
          <a:xfrm>
            <a:off x="454025" y="3160713"/>
            <a:ext cx="11283950" cy="7096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872670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2023/5/10</a:t>
            </a:fld>
            <a:endParaRPr lang="zh-CN" alt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7034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2023/5/10</a:t>
            </a:fld>
            <a:endParaRPr lang="zh-CN" alt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423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2023/5/10</a:t>
            </a:fld>
            <a:endParaRPr lang="zh-CN" alt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391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2023/5/10</a:t>
            </a:fld>
            <a:endParaRPr lang="zh-CN" alt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8987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2023/5/10</a:t>
            </a:fld>
            <a:endParaRPr lang="zh-CN" alt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9961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2023/5/10</a:t>
            </a:fld>
            <a:endParaRPr lang="zh-CN" alt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847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2023/5/10</a:t>
            </a:fld>
            <a:endParaRPr lang="zh-CN" alt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5761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1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2023/5/10</a:t>
            </a:fld>
            <a:endParaRPr lang="zh-CN" alt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3051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56" r:id="rId13"/>
    <p:sldLayoutId id="2147483658" r:id="rId14"/>
    <p:sldLayoutId id="2147483659" r:id="rId15"/>
    <p:sldLayoutId id="2147483680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33661"/>
            <a:ext cx="12192000" cy="924339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95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838199" y="6197326"/>
            <a:ext cx="1051560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430000" y="6197326"/>
            <a:ext cx="59966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2A7C868-00C4-4B0B-ADB0-051B9F67A153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02" y="6335770"/>
            <a:ext cx="1138206" cy="137455"/>
          </a:xfrm>
          <a:prstGeom prst="rect">
            <a:avLst/>
          </a:prstGeom>
        </p:spPr>
      </p:pic>
      <p:sp>
        <p:nvSpPr>
          <p:cNvPr id="18" name="Textplatzhalter 17"/>
          <p:cNvSpPr>
            <a:spLocks noGrp="1"/>
          </p:cNvSpPr>
          <p:nvPr>
            <p:ph type="body" idx="1"/>
          </p:nvPr>
        </p:nvSpPr>
        <p:spPr>
          <a:xfrm>
            <a:off x="838200" y="1105480"/>
            <a:ext cx="10515600" cy="4616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6812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Relationship Id="rId5" Type="http://schemas.microsoft.com/office/2007/relationships/hdphoto" Target="../media/hdphoto7.wdp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Administrator.USER-20220625DS\Desktop\5.11&#20844;&#24320;&#35838;&#39532;&#35828;\5&#26376;5&#26085;.mp4" TargetMode="External"/><Relationship Id="rId1" Type="http://schemas.openxmlformats.org/officeDocument/2006/relationships/tags" Target="../tags/tag28.xml"/><Relationship Id="rId5" Type="http://schemas.openxmlformats.org/officeDocument/2006/relationships/image" Target="../media/image29.png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74248" y="491205"/>
            <a:ext cx="114435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0" spc="-300" dirty="0">
                <a:latin typeface="叶根友毛笔行书2.0版" pitchFamily="2" charset="-122"/>
                <a:ea typeface="叶根友毛笔行书2.0版" pitchFamily="2" charset="-122"/>
              </a:rPr>
              <a:t>马 说</a:t>
            </a:r>
            <a:endParaRPr lang="zh-CN" altLang="en-US" sz="16000" spc="-300" dirty="0">
              <a:solidFill>
                <a:srgbClr val="FF0000"/>
              </a:solidFill>
              <a:latin typeface="叶根友毛笔行书2.0版" pitchFamily="2" charset="-122"/>
              <a:ea typeface="叶根友毛笔行书2.0版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64549" y="2001253"/>
            <a:ext cx="640773" cy="1044497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8777159" y="2095019"/>
            <a:ext cx="615553" cy="856966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ctr"/>
            <a:r>
              <a:rPr lang="zh-CN" altLang="en-US" sz="2800" b="1" spc="-300" noProof="1">
                <a:solidFill>
                  <a:schemeClr val="bg1"/>
                </a:solidFill>
                <a:latin typeface="方正字迹-曾正国楷体" panose="02010600010101010101" pitchFamily="2" charset="-122"/>
                <a:ea typeface="方正字迹-曾正国楷体" panose="02010600010101010101" pitchFamily="2" charset="-122"/>
              </a:rPr>
              <a:t>韩 愈</a:t>
            </a:r>
            <a:endParaRPr lang="zh-CN" altLang="en-US" sz="2800" b="1" spc="-300">
              <a:solidFill>
                <a:schemeClr val="bg1"/>
              </a:solidFill>
              <a:latin typeface="方正字迹-曾正国楷体" panose="02010600010101010101" pitchFamily="2" charset="-122"/>
              <a:ea typeface="方正字迹-曾正国楷体" panose="0201060001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1475" y="471488"/>
            <a:ext cx="11205845" cy="2386012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zh-CN" altLang="zh-CN" sz="12800" b="1" spc="-300" dirty="0" smtClean="0">
                <a:ea typeface="华文行楷"/>
              </a:rPr>
              <a:t>如果你就是这匹千里马，遭遇了这些，你会</a:t>
            </a:r>
            <a:r>
              <a:rPr lang="zh-CN" altLang="en-US" sz="12800" b="1" spc="-300" dirty="0" smtClean="0">
                <a:ea typeface="华文行楷"/>
              </a:rPr>
              <a:t>对食马者</a:t>
            </a:r>
            <a:r>
              <a:rPr lang="zh-CN" altLang="zh-CN" sz="12800" b="1" spc="-300" dirty="0" smtClean="0">
                <a:solidFill>
                  <a:srgbClr val="FF0000"/>
                </a:solidFill>
                <a:ea typeface="华文行楷"/>
              </a:rPr>
              <a:t>说</a:t>
            </a:r>
            <a:r>
              <a:rPr lang="zh-CN" altLang="zh-CN" sz="12800" b="1" spc="-300" dirty="0" smtClean="0">
                <a:ea typeface="华文行楷"/>
              </a:rPr>
              <a:t>什么？</a:t>
            </a:r>
            <a:r>
              <a:rPr lang="zh-CN" altLang="en-US" sz="12800" b="1" spc="-300" dirty="0" smtClean="0">
                <a:ea typeface="华文行楷"/>
              </a:rPr>
              <a:t>当时又会是什么</a:t>
            </a:r>
            <a:r>
              <a:rPr lang="zh-CN" altLang="en-US" sz="12800" b="1" spc="-300" dirty="0" smtClean="0">
                <a:solidFill>
                  <a:srgbClr val="FF0000"/>
                </a:solidFill>
                <a:ea typeface="华文行楷"/>
              </a:rPr>
              <a:t>动作和表情</a:t>
            </a:r>
            <a:r>
              <a:rPr lang="zh-CN" altLang="en-US" sz="12800" b="1" spc="-300" dirty="0" smtClean="0">
                <a:ea typeface="华文行楷"/>
              </a:rPr>
              <a:t>？参考示例，</a:t>
            </a:r>
            <a:r>
              <a:rPr lang="zh-CN" altLang="zh-CN" sz="12800" b="1" spc="-300" dirty="0" smtClean="0">
                <a:ea typeface="华文行楷"/>
              </a:rPr>
              <a:t>同桌</a:t>
            </a:r>
            <a:r>
              <a:rPr lang="en-US" altLang="zh-CN" sz="12800" b="1" spc="-300" dirty="0" smtClean="0">
                <a:ea typeface="华文行楷"/>
              </a:rPr>
              <a:t>2</a:t>
            </a:r>
            <a:r>
              <a:rPr lang="zh-CN" altLang="en-US" sz="12800" b="1" spc="-300" dirty="0" smtClean="0">
                <a:ea typeface="华文行楷"/>
              </a:rPr>
              <a:t>人交流讨论。</a:t>
            </a:r>
            <a:endParaRPr lang="en-US" altLang="zh-CN" sz="12800" b="1" spc="-300" dirty="0" smtClean="0">
              <a:ea typeface="华文行楷"/>
            </a:endParaRPr>
          </a:p>
          <a:p>
            <a:pPr marL="0" indent="0">
              <a:lnSpc>
                <a:spcPct val="170000"/>
              </a:lnSpc>
              <a:buNone/>
            </a:pPr>
            <a:endParaRPr lang="en-US" altLang="zh-CN" sz="11200" b="1" kern="100" dirty="0" smtClean="0">
              <a:solidFill>
                <a:srgbClr val="FF0000"/>
              </a:solidFill>
              <a:latin typeface="华文行楷" panose="02010800040101010101" pitchFamily="2" charset="-122"/>
              <a:ea typeface="华文行楷"/>
              <a:cs typeface="Times New Roman"/>
            </a:endParaRPr>
          </a:p>
          <a:p>
            <a:pPr marL="0" indent="0">
              <a:buNone/>
            </a:pPr>
            <a:endParaRPr lang="zh-CN" altLang="en-US" sz="3200" b="1" spc="-300" dirty="0">
              <a:solidFill>
                <a:srgbClr val="FF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4" name="椭圆形标注 3"/>
          <p:cNvSpPr/>
          <p:nvPr/>
        </p:nvSpPr>
        <p:spPr>
          <a:xfrm>
            <a:off x="4614864" y="2543175"/>
            <a:ext cx="6915150" cy="3257550"/>
          </a:xfrm>
          <a:prstGeom prst="wedgeEllipseCallout">
            <a:avLst>
              <a:gd name="adj1" fmla="val -21776"/>
              <a:gd name="adj2" fmla="val -6902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dirty="0" smtClean="0">
                <a:solidFill>
                  <a:srgbClr val="FF0000"/>
                </a:solidFill>
              </a:rPr>
              <a:t>演读</a:t>
            </a:r>
            <a:r>
              <a:rPr lang="en-US" altLang="zh-CN" sz="3200" dirty="0" smtClean="0">
                <a:solidFill>
                  <a:schemeClr val="tx1"/>
                </a:solidFill>
              </a:rPr>
              <a:t>,</a:t>
            </a:r>
            <a:r>
              <a:rPr lang="zh-CN" altLang="en-US" sz="3200" dirty="0" smtClean="0">
                <a:solidFill>
                  <a:schemeClr val="tx1"/>
                </a:solidFill>
              </a:rPr>
              <a:t>是指用表演的方式进行朗读。</a:t>
            </a:r>
            <a:r>
              <a:rPr lang="zh-CN" altLang="en-US" sz="3200" dirty="0" smtClean="0">
                <a:solidFill>
                  <a:schemeClr val="tx1"/>
                </a:solidFill>
                <a:latin typeface="Microsoft YaHei"/>
              </a:rPr>
              <a:t>演读的演</a:t>
            </a:r>
            <a:r>
              <a:rPr lang="en-US" altLang="zh-CN" sz="3200" dirty="0" smtClean="0">
                <a:solidFill>
                  <a:schemeClr val="tx1"/>
                </a:solidFill>
                <a:latin typeface="Microsoft YaHei"/>
              </a:rPr>
              <a:t>,</a:t>
            </a:r>
            <a:r>
              <a:rPr lang="zh-CN" altLang="en-US" sz="3200" dirty="0" smtClean="0">
                <a:solidFill>
                  <a:schemeClr val="tx1"/>
                </a:solidFill>
                <a:latin typeface="Microsoft YaHei"/>
              </a:rPr>
              <a:t>指的是从内心和外表两个方面。外表方面尤其关注</a:t>
            </a:r>
            <a:r>
              <a:rPr lang="zh-CN" altLang="en-US" sz="3200" dirty="0" smtClean="0">
                <a:solidFill>
                  <a:srgbClr val="FF0000"/>
                </a:solidFill>
                <a:latin typeface="Microsoft YaHei"/>
              </a:rPr>
              <a:t>动作</a:t>
            </a:r>
            <a:r>
              <a:rPr lang="zh-CN" altLang="en-US" sz="3200" dirty="0" smtClean="0">
                <a:solidFill>
                  <a:schemeClr val="tx1"/>
                </a:solidFill>
                <a:latin typeface="Microsoft YaHei"/>
              </a:rPr>
              <a:t>和</a:t>
            </a:r>
            <a:r>
              <a:rPr lang="zh-CN" altLang="en-US" sz="3200" dirty="0" smtClean="0">
                <a:solidFill>
                  <a:srgbClr val="FF0000"/>
                </a:solidFill>
                <a:latin typeface="Microsoft YaHei"/>
              </a:rPr>
              <a:t>表情</a:t>
            </a:r>
            <a:r>
              <a:rPr lang="zh-CN" altLang="en-US" sz="3200" dirty="0" smtClean="0">
                <a:solidFill>
                  <a:schemeClr val="tx1"/>
                </a:solidFill>
                <a:latin typeface="Microsoft YaHei"/>
              </a:rPr>
              <a:t>。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1488" y="471488"/>
            <a:ext cx="11105832" cy="2014537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zh-CN" altLang="zh-CN" sz="12800" b="1" spc="-300" dirty="0" smtClean="0">
                <a:ea typeface="华文行楷"/>
              </a:rPr>
              <a:t>如果你就是这匹千里马，遭遇了这些，你会</a:t>
            </a:r>
            <a:r>
              <a:rPr lang="zh-CN" altLang="en-US" sz="12800" b="1" spc="-300" dirty="0" smtClean="0">
                <a:ea typeface="华文行楷"/>
              </a:rPr>
              <a:t>对食马者</a:t>
            </a:r>
            <a:r>
              <a:rPr lang="zh-CN" altLang="zh-CN" sz="12800" b="1" spc="-300" dirty="0" smtClean="0">
                <a:solidFill>
                  <a:srgbClr val="FF0000"/>
                </a:solidFill>
                <a:ea typeface="华文行楷"/>
              </a:rPr>
              <a:t>说</a:t>
            </a:r>
            <a:r>
              <a:rPr lang="zh-CN" altLang="zh-CN" sz="12800" b="1" spc="-300" dirty="0" smtClean="0">
                <a:ea typeface="华文行楷"/>
              </a:rPr>
              <a:t>什么？</a:t>
            </a:r>
            <a:r>
              <a:rPr lang="zh-CN" altLang="en-US" sz="12800" b="1" spc="-300" dirty="0" smtClean="0">
                <a:ea typeface="华文行楷"/>
              </a:rPr>
              <a:t>当时又会是什么</a:t>
            </a:r>
            <a:r>
              <a:rPr lang="zh-CN" altLang="en-US" sz="12800" b="1" spc="-300" dirty="0" smtClean="0">
                <a:solidFill>
                  <a:srgbClr val="FF0000"/>
                </a:solidFill>
                <a:ea typeface="华文行楷"/>
              </a:rPr>
              <a:t>动作和表情</a:t>
            </a:r>
            <a:r>
              <a:rPr lang="zh-CN" altLang="en-US" sz="12800" b="1" spc="-300" dirty="0" smtClean="0">
                <a:ea typeface="华文行楷"/>
              </a:rPr>
              <a:t>？参考示例，</a:t>
            </a:r>
            <a:r>
              <a:rPr lang="zh-CN" altLang="zh-CN" sz="12800" b="1" spc="-300" dirty="0" smtClean="0">
                <a:ea typeface="华文行楷"/>
              </a:rPr>
              <a:t>同桌</a:t>
            </a:r>
            <a:r>
              <a:rPr lang="en-US" altLang="zh-CN" sz="12800" b="1" spc="-300" dirty="0" smtClean="0">
                <a:ea typeface="华文行楷"/>
              </a:rPr>
              <a:t>2</a:t>
            </a:r>
            <a:r>
              <a:rPr lang="zh-CN" altLang="en-US" sz="12800" b="1" spc="-300" dirty="0" smtClean="0">
                <a:ea typeface="华文行楷"/>
              </a:rPr>
              <a:t>人交流讨论。</a:t>
            </a:r>
            <a:endParaRPr lang="en-US" altLang="zh-CN" sz="12800" b="1" spc="-300" dirty="0" smtClean="0">
              <a:ea typeface="华文行楷"/>
            </a:endParaRPr>
          </a:p>
          <a:p>
            <a:pPr marL="0" indent="0">
              <a:lnSpc>
                <a:spcPct val="170000"/>
              </a:lnSpc>
              <a:buNone/>
            </a:pPr>
            <a:endParaRPr lang="en-US" altLang="zh-CN" sz="11200" b="1" kern="100" dirty="0" smtClean="0">
              <a:solidFill>
                <a:srgbClr val="FF0000"/>
              </a:solidFill>
              <a:latin typeface="华文行楷" panose="02010800040101010101" pitchFamily="2" charset="-122"/>
              <a:ea typeface="华文行楷"/>
              <a:cs typeface="Times New Roman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zh-CN" altLang="zh-CN" sz="11200" b="1" kern="100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/>
                <a:cs typeface="Times New Roman"/>
              </a:rPr>
              <a:t>参考示例：</a:t>
            </a:r>
            <a:endParaRPr lang="en-US" altLang="zh-CN" sz="11200" b="1" kern="100" dirty="0" smtClean="0">
              <a:solidFill>
                <a:srgbClr val="FF0000"/>
              </a:solidFill>
              <a:latin typeface="华文行楷" panose="02010800040101010101" pitchFamily="2" charset="-122"/>
              <a:ea typeface="华文行楷"/>
              <a:cs typeface="Times New Roman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zh-CN" altLang="zh-CN" sz="11200" b="1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如果我是千里马，我会</a:t>
            </a:r>
            <a:r>
              <a:rPr lang="zh-CN" altLang="en-US" sz="11200" b="1" u="sng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倚靠着马厩里的栅栏，低垂着脑袋，叹着气</a:t>
            </a:r>
            <a:r>
              <a:rPr lang="zh-CN" altLang="zh-CN" sz="11200" b="1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说</a:t>
            </a:r>
            <a:r>
              <a:rPr lang="zh-CN" altLang="en-US" sz="11200" b="1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：“</a:t>
            </a:r>
            <a:r>
              <a:rPr lang="zh-CN" altLang="zh-CN" sz="11200" b="1" u="sng" dirty="0" smtClean="0">
                <a:ea typeface="华文行楷"/>
              </a:rPr>
              <a:t>真是憋屈啊，良马配良将，良马赴疆场，我现在连一匹普通的马都不如，只能委屈地活着</a:t>
            </a:r>
            <a:r>
              <a:rPr lang="zh-CN" altLang="en-US" sz="11200" b="1" u="sng" dirty="0" smtClean="0">
                <a:ea typeface="华文行楷"/>
              </a:rPr>
              <a:t>，碌碌无为，</a:t>
            </a:r>
            <a:r>
              <a:rPr lang="zh-CN" altLang="zh-CN" sz="11200" b="1" u="sng" dirty="0" smtClean="0">
                <a:ea typeface="华文行楷"/>
              </a:rPr>
              <a:t>老死在这马厩里。</a:t>
            </a:r>
            <a:r>
              <a:rPr lang="zh-CN" altLang="en-US" sz="11200" b="1" u="sng" dirty="0" smtClean="0">
                <a:ea typeface="华文行楷"/>
              </a:rPr>
              <a:t>”</a:t>
            </a:r>
            <a:endParaRPr lang="zh-CN" altLang="zh-CN" sz="11200" b="1" dirty="0" smtClean="0">
              <a:ea typeface="华文行楷"/>
            </a:endParaRPr>
          </a:p>
          <a:p>
            <a:pPr marL="0" indent="0">
              <a:buNone/>
            </a:pPr>
            <a:endParaRPr lang="zh-CN" altLang="en-US" sz="3200" b="1" spc="-300" dirty="0">
              <a:solidFill>
                <a:srgbClr val="FF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528763" y="742950"/>
            <a:ext cx="10072687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spc="-300" dirty="0" smtClean="0">
                <a:ea typeface="华文行楷"/>
              </a:rPr>
              <a:t>在演读中，同学们已经学会</a:t>
            </a:r>
            <a:r>
              <a:rPr lang="zh-CN" altLang="en-US" sz="4000" b="1" spc="-300" dirty="0" smtClean="0">
                <a:solidFill>
                  <a:srgbClr val="FF0000"/>
                </a:solidFill>
                <a:ea typeface="华文行楷"/>
              </a:rPr>
              <a:t>用停顿来表达语气</a:t>
            </a:r>
            <a:r>
              <a:rPr lang="zh-CN" altLang="en-US" sz="4000" spc="-300" dirty="0" smtClean="0">
                <a:ea typeface="华文行楷"/>
              </a:rPr>
              <a:t>，但情感还不够饱满，还要学会</a:t>
            </a:r>
            <a:r>
              <a:rPr lang="zh-CN" altLang="en-US" sz="4000" b="1" spc="-300" dirty="0" smtClean="0">
                <a:solidFill>
                  <a:schemeClr val="accent6">
                    <a:lumMod val="75000"/>
                  </a:schemeClr>
                </a:solidFill>
                <a:ea typeface="华文行楷"/>
              </a:rPr>
              <a:t>用连读来突出情感</a:t>
            </a:r>
            <a:r>
              <a:rPr lang="zh-CN" altLang="en-US" sz="4000" spc="-300" dirty="0" smtClean="0">
                <a:ea typeface="华文行楷"/>
              </a:rPr>
              <a:t>。</a:t>
            </a:r>
            <a:endParaRPr lang="en-US" altLang="zh-CN" sz="4000" spc="-300" dirty="0" smtClean="0">
              <a:ea typeface="华文行楷"/>
            </a:endParaRPr>
          </a:p>
          <a:p>
            <a:pPr>
              <a:lnSpc>
                <a:spcPct val="150000"/>
              </a:lnSpc>
            </a:pPr>
            <a:endParaRPr lang="en-US" altLang="zh-CN" sz="3200" dirty="0" smtClean="0">
              <a:ea typeface="华文行楷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 smtClean="0">
                <a:ea typeface="华文行楷"/>
              </a:rPr>
              <a:t>尤其是</a:t>
            </a:r>
            <a:r>
              <a:rPr lang="zh-CN" altLang="en-US" sz="4000" u="wavyHeavy" dirty="0" smtClean="0">
                <a:solidFill>
                  <a:schemeClr val="accent6">
                    <a:lumMod val="75000"/>
                  </a:schemeClr>
                </a:solidFill>
                <a:uFill>
                  <a:solidFill>
                    <a:schemeClr val="accent6">
                      <a:lumMod val="75000"/>
                    </a:schemeClr>
                  </a:solidFill>
                </a:uFill>
                <a:ea typeface="华文行楷"/>
              </a:rPr>
              <a:t>介宾短语</a:t>
            </a:r>
            <a:r>
              <a:rPr lang="zh-CN" altLang="en-US" sz="4000" dirty="0" smtClean="0">
                <a:ea typeface="华文行楷"/>
              </a:rPr>
              <a:t>要连读，不能拆开。</a:t>
            </a:r>
            <a:endParaRPr lang="en-US" altLang="zh-CN" sz="4000" dirty="0" smtClean="0">
              <a:ea typeface="华文行楷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 smtClean="0">
                <a:ea typeface="华文行楷"/>
              </a:rPr>
              <a:t>例如：“祗辱</a:t>
            </a:r>
            <a:r>
              <a:rPr lang="zh-CN" altLang="en-US" sz="4000" b="1" dirty="0" smtClean="0">
                <a:solidFill>
                  <a:schemeClr val="accent6">
                    <a:lumMod val="75000"/>
                  </a:schemeClr>
                </a:solidFill>
                <a:ea typeface="华文行楷"/>
              </a:rPr>
              <a:t>于</a:t>
            </a:r>
            <a:r>
              <a:rPr lang="zh-CN" altLang="en-US" sz="4000" u="wavyHeavy" dirty="0" smtClean="0">
                <a:uFill>
                  <a:solidFill>
                    <a:schemeClr val="accent6">
                      <a:lumMod val="75000"/>
                    </a:schemeClr>
                  </a:solidFill>
                </a:uFill>
                <a:ea typeface="华文行楷"/>
              </a:rPr>
              <a:t>奴隶人之手</a:t>
            </a:r>
            <a:endParaRPr lang="en-US" altLang="zh-CN" sz="4000" u="wavyHeavy" dirty="0" smtClean="0">
              <a:uFill>
                <a:solidFill>
                  <a:schemeClr val="accent6">
                    <a:lumMod val="75000"/>
                  </a:schemeClr>
                </a:solidFill>
              </a:uFill>
              <a:ea typeface="华文行楷"/>
            </a:endParaRPr>
          </a:p>
          <a:p>
            <a:pPr>
              <a:lnSpc>
                <a:spcPct val="150000"/>
              </a:lnSpc>
            </a:pPr>
            <a:r>
              <a:rPr lang="en-US" altLang="zh-CN" sz="4000" dirty="0" smtClean="0">
                <a:ea typeface="华文行楷"/>
              </a:rPr>
              <a:t>                  </a:t>
            </a:r>
            <a:r>
              <a:rPr lang="zh-CN" altLang="en-US" sz="4000" dirty="0" smtClean="0">
                <a:ea typeface="华文行楷"/>
              </a:rPr>
              <a:t>骈死</a:t>
            </a:r>
            <a:r>
              <a:rPr lang="zh-CN" altLang="en-US" sz="4000" b="1" dirty="0" smtClean="0">
                <a:solidFill>
                  <a:schemeClr val="accent6">
                    <a:lumMod val="75000"/>
                  </a:schemeClr>
                </a:solidFill>
                <a:ea typeface="华文行楷"/>
              </a:rPr>
              <a:t>于</a:t>
            </a:r>
            <a:r>
              <a:rPr lang="zh-CN" altLang="en-US" sz="4000" u="wavyHeavy" dirty="0" smtClean="0">
                <a:uFill>
                  <a:solidFill>
                    <a:schemeClr val="accent6">
                      <a:lumMod val="75000"/>
                    </a:schemeClr>
                  </a:solidFill>
                </a:uFill>
                <a:ea typeface="华文行楷"/>
              </a:rPr>
              <a:t>槽枥之间</a:t>
            </a:r>
            <a:r>
              <a:rPr lang="zh-CN" altLang="en-US" sz="4000" dirty="0" smtClean="0">
                <a:ea typeface="华文行楷"/>
              </a:rPr>
              <a:t>”。</a:t>
            </a:r>
            <a:endParaRPr lang="zh-CN" altLang="en-US" sz="4000" dirty="0">
              <a:ea typeface="华文行楷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C:\Users\Administrator\Desktop\图6片5.jpg图6片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53"/>
            <a:ext cx="12192000" cy="6856095"/>
          </a:xfrm>
          <a:prstGeom prst="rect">
            <a:avLst/>
          </a:prstGeom>
        </p:spPr>
      </p:pic>
      <p:pic>
        <p:nvPicPr>
          <p:cNvPr id="10" name="图片 9" descr="33图333片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915" y="237173"/>
            <a:ext cx="11520170" cy="63836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600" y="1213485"/>
            <a:ext cx="1812925" cy="187388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337570" y="1488974"/>
            <a:ext cx="12105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0" b="1" dirty="0" smtClean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贰</a:t>
            </a:r>
            <a:endParaRPr lang="zh-CN" altLang="en-US" sz="8000" b="1" dirty="0">
              <a:solidFill>
                <a:schemeClr val="tx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38" y="0"/>
            <a:ext cx="4572000" cy="685800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7" name="矩形 9"/>
          <p:cNvSpPr/>
          <p:nvPr/>
        </p:nvSpPr>
        <p:spPr>
          <a:xfrm>
            <a:off x="5819777" y="3729037"/>
            <a:ext cx="6415087" cy="1015663"/>
          </a:xfrm>
          <a:prstGeom prst="rect">
            <a:avLst/>
          </a:prstGeom>
          <a:noFill/>
          <a:ln w="9525">
            <a:noFill/>
          </a:ln>
        </p:spPr>
        <p:txBody>
          <a:bodyPr vert="horz"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/>
              </a:defRPr>
            </a:lvl5pPr>
          </a:lstStyle>
          <a:p>
            <a:pPr marL="0" lvl="0" algn="ctr" eaLnBrk="1" hangingPunct="1">
              <a:lnSpc>
                <a:spcPct val="100000"/>
              </a:lnSpc>
              <a:buClrTx/>
              <a:buSzTx/>
              <a:buNone/>
            </a:pPr>
            <a:r>
              <a:rPr lang="zh-CN" altLang="en-US" sz="6000" spc="300" dirty="0" smtClean="0"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起承转合</a:t>
            </a:r>
            <a:r>
              <a:rPr lang="zh-CN" altLang="en-US" sz="6000" spc="300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议</a:t>
            </a:r>
            <a:r>
              <a:rPr lang="zh-CN" altLang="en-US" sz="6000" spc="300" dirty="0" smtClean="0"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马</a:t>
            </a:r>
          </a:p>
        </p:txBody>
      </p:sp>
      <p:sp>
        <p:nvSpPr>
          <p:cNvPr id="13" name="椭圆 12"/>
          <p:cNvSpPr/>
          <p:nvPr/>
        </p:nvSpPr>
        <p:spPr>
          <a:xfrm>
            <a:off x="8762365" y="2902585"/>
            <a:ext cx="324000" cy="324000"/>
          </a:xfrm>
          <a:prstGeom prst="ellipse">
            <a:avLst/>
          </a:prstGeom>
          <a:solidFill>
            <a:srgbClr val="8F0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39594" y="3114762"/>
            <a:ext cx="2301286" cy="1008352"/>
          </a:xfrm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ct val="0"/>
              </a:spcAft>
              <a:buNone/>
            </a:pPr>
            <a:r>
              <a:rPr lang="zh-CN" altLang="en-US" sz="5400" b="1" dirty="0" smtClean="0">
                <a:solidFill>
                  <a:schemeClr val="accent6">
                    <a:lumMod val="7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食马者</a:t>
            </a:r>
          </a:p>
        </p:txBody>
      </p:sp>
      <p:sp>
        <p:nvSpPr>
          <p:cNvPr id="5" name="矩形 4"/>
          <p:cNvSpPr/>
          <p:nvPr/>
        </p:nvSpPr>
        <p:spPr>
          <a:xfrm>
            <a:off x="191729" y="1533832"/>
            <a:ext cx="101763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>         </a:t>
            </a:r>
            <a:r>
              <a:rPr lang="zh-CN" altLang="zh-CN" sz="6000" b="1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千里马最</a:t>
            </a:r>
            <a:r>
              <a:rPr lang="zh-CN" altLang="zh-CN" sz="6000" b="1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痛恨</a:t>
            </a:r>
            <a:r>
              <a:rPr lang="zh-CN" altLang="zh-CN" sz="6000" b="1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谁呢</a:t>
            </a:r>
            <a:r>
              <a:rPr lang="en-US" altLang="zh-CN" sz="6000" b="1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?</a:t>
            </a:r>
            <a:endParaRPr lang="zh-CN" altLang="en-US" sz="6000" b="1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1463" y="600075"/>
            <a:ext cx="7386637" cy="1214438"/>
          </a:xfrm>
        </p:spPr>
        <p:txBody>
          <a:bodyPr>
            <a:noAutofit/>
          </a:bodyPr>
          <a:lstStyle/>
          <a:p>
            <a:r>
              <a:rPr lang="zh-CN" altLang="zh-CN" sz="4400" b="0" spc="-3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韩愈在文中用了</a:t>
            </a:r>
            <a:r>
              <a:rPr lang="zh-CN" altLang="en-US" sz="4400" b="0" spc="-3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多少</a:t>
            </a:r>
            <a:r>
              <a:rPr lang="zh-CN" altLang="zh-CN" sz="4400" b="0" spc="-3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“</a:t>
            </a:r>
            <a:r>
              <a:rPr lang="zh-CN" altLang="zh-CN" sz="4400" b="0" spc="-300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不</a:t>
            </a:r>
            <a:r>
              <a:rPr lang="zh-CN" altLang="zh-CN" sz="4400" b="0" spc="-3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”</a:t>
            </a:r>
            <a:r>
              <a:rPr lang="zh-CN" altLang="en-US" sz="4400" b="0" spc="-3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字</a:t>
            </a:r>
            <a:r>
              <a:rPr lang="zh-CN" altLang="zh-CN" sz="4400" b="0" spc="-3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？</a:t>
            </a:r>
            <a:endParaRPr lang="zh-CN" altLang="en-US" sz="4400" b="0" spc="-300" dirty="0">
              <a:solidFill>
                <a:srgbClr val="FF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42660" y="2361704"/>
            <a:ext cx="2601503" cy="22579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zh-CN" sz="4400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不</a:t>
            </a:r>
            <a:r>
              <a:rPr lang="zh-CN" altLang="zh-CN" sz="4400" dirty="0" smtClea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懂用才</a:t>
            </a:r>
            <a:endParaRPr lang="en-US" altLang="zh-CN" sz="4400" dirty="0" smtClean="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marL="0" indent="0">
              <a:buNone/>
            </a:pPr>
            <a:r>
              <a:rPr lang="zh-CN" altLang="zh-CN" sz="4400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不</a:t>
            </a:r>
            <a:r>
              <a:rPr lang="zh-CN" altLang="zh-CN" sz="4400" dirty="0" smtClea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能惜才</a:t>
            </a:r>
            <a:endParaRPr lang="en-US" altLang="zh-CN" sz="4400" dirty="0" smtClean="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marL="0" indent="0">
              <a:buNone/>
            </a:pPr>
            <a:r>
              <a:rPr lang="zh-CN" altLang="zh-CN" sz="4400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不</a:t>
            </a:r>
            <a:r>
              <a:rPr lang="zh-CN" altLang="zh-CN" sz="4400" dirty="0" smtClea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会识才</a:t>
            </a:r>
            <a:endParaRPr lang="en-US" altLang="zh-CN" sz="4400" dirty="0" smtClean="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marL="0" indent="0">
              <a:buNone/>
            </a:pPr>
            <a:endParaRPr lang="zh-CN" altLang="en-US" sz="4400" dirty="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0088" y="3044278"/>
            <a:ext cx="23513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11</a:t>
            </a:r>
            <a:r>
              <a:rPr lang="zh-CN" altLang="en-US" sz="44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个：</a:t>
            </a:r>
            <a:endParaRPr lang="zh-CN" altLang="en-US" sz="44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14761" y="314325"/>
            <a:ext cx="3977202" cy="6306708"/>
          </a:xfrm>
          <a:prstGeom prst="rect">
            <a:avLst/>
          </a:prstGeom>
        </p:spPr>
      </p:pic>
      <p:sp>
        <p:nvSpPr>
          <p:cNvPr id="5" name="左大括号 4"/>
          <p:cNvSpPr/>
          <p:nvPr/>
        </p:nvSpPr>
        <p:spPr>
          <a:xfrm>
            <a:off x="3260470" y="2488033"/>
            <a:ext cx="482190" cy="1871911"/>
          </a:xfrm>
          <a:prstGeom prst="leftBrace">
            <a:avLst>
              <a:gd name="adj1" fmla="val 8333"/>
              <a:gd name="adj2" fmla="val 47965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63655" y="267549"/>
            <a:ext cx="4305783" cy="100916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684042" y="267549"/>
            <a:ext cx="28007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5400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字迹-邢体草书简体" panose="03000502000000000000" pitchFamily="66" charset="-122"/>
                <a:ea typeface="方正字迹-邢体草书简体" panose="03000502000000000000" pitchFamily="66" charset="-122"/>
              </a:rPr>
              <a:t>文体</a:t>
            </a:r>
            <a:r>
              <a:rPr lang="zh-CN" altLang="en-US" sz="5400" spc="-3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字迹-邢体草书简体" panose="03000502000000000000" pitchFamily="66" charset="-122"/>
                <a:ea typeface="方正字迹-邢体草书简体" panose="03000502000000000000" pitchFamily="66" charset="-122"/>
              </a:rPr>
              <a:t>知识</a:t>
            </a:r>
          </a:p>
        </p:txBody>
      </p:sp>
      <p:sp>
        <p:nvSpPr>
          <p:cNvPr id="6" name="标题 1"/>
          <p:cNvSpPr txBox="1"/>
          <p:nvPr/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3600"/>
          </a:p>
        </p:txBody>
      </p:sp>
      <p:sp>
        <p:nvSpPr>
          <p:cNvPr id="7" name="Text Box 3"/>
          <p:cNvSpPr txBox="1"/>
          <p:nvPr/>
        </p:nvSpPr>
        <p:spPr>
          <a:xfrm>
            <a:off x="4514851" y="1300164"/>
            <a:ext cx="6443662" cy="3539430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algn="just">
              <a:lnSpc>
                <a:spcPct val="200000"/>
              </a:lnSpc>
              <a:spcBef>
                <a:spcPct val="50000"/>
              </a:spcBef>
            </a:pPr>
            <a:r>
              <a:rPr lang="en-US" altLang="zh-CN" sz="2800" b="1" spc="1000" dirty="0">
                <a:solidFill>
                  <a:schemeClr val="bg1"/>
                </a:solidFill>
                <a:latin typeface="+mj-ea"/>
                <a:ea typeface="+mj-ea"/>
              </a:rPr>
              <a:t>“</a:t>
            </a:r>
            <a:r>
              <a:rPr lang="zh-CN" altLang="en-US" sz="2800" b="1" spc="1000" dirty="0">
                <a:solidFill>
                  <a:schemeClr val="bg1"/>
                </a:solidFill>
                <a:latin typeface="+mj-ea"/>
                <a:ea typeface="+mj-ea"/>
              </a:rPr>
              <a:t>说”： 是古代的一种议论文体，是一些文人志士对事、物有感而发，宣泄心中郁闷，托物寓意的一种体</a:t>
            </a:r>
            <a:r>
              <a:rPr lang="zh-CN" altLang="en-US" sz="2800" b="1" spc="1000" dirty="0" smtClean="0">
                <a:solidFill>
                  <a:schemeClr val="bg1"/>
                </a:solidFill>
                <a:latin typeface="+mj-ea"/>
                <a:ea typeface="+mj-ea"/>
              </a:rPr>
              <a:t>裁。</a:t>
            </a:r>
            <a:endParaRPr lang="en-US" altLang="zh-CN" sz="2800" b="1" spc="1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306320"/>
            <a:ext cx="5465097" cy="3241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1525" y="414338"/>
            <a:ext cx="10972799" cy="4229100"/>
          </a:xfrm>
        </p:spPr>
        <p:txBody>
          <a:bodyPr>
            <a:normAutofit/>
          </a:bodyPr>
          <a:lstStyle/>
          <a:p>
            <a:r>
              <a:rPr lang="en-US" altLang="zh-CN" sz="3100" spc="-300" dirty="0" smtClean="0"/>
              <a:t/>
            </a:r>
            <a:br>
              <a:rPr lang="en-US" altLang="zh-CN" sz="3100" spc="-300" dirty="0" smtClean="0"/>
            </a:br>
            <a:r>
              <a:rPr lang="en-US" altLang="zh-CN" sz="4400" b="0" spc="-3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/>
            </a:r>
            <a:br>
              <a:rPr lang="en-US" altLang="zh-CN" sz="4400" b="0" spc="-3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r>
              <a:rPr lang="zh-CN" altLang="en-US" sz="4400" b="0" spc="-3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填写下表，探究“不”字在文中的</a:t>
            </a:r>
            <a:r>
              <a:rPr lang="zh-CN" altLang="en-US" sz="4400" b="0" spc="-300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其他作用</a:t>
            </a:r>
            <a:r>
              <a:rPr lang="zh-CN" altLang="en-US" sz="4400" b="0" spc="-3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。</a:t>
            </a:r>
            <a:r>
              <a:rPr lang="zh-CN" altLang="zh-CN" sz="4400" b="0" spc="-3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/>
            </a:r>
            <a:br>
              <a:rPr lang="zh-CN" altLang="zh-CN" sz="4400" b="0" spc="-3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endParaRPr lang="zh-CN" altLang="en-US" sz="4400" b="0" spc="-3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1359" r="1926" b="3825"/>
          <a:stretch/>
        </p:blipFill>
        <p:spPr bwMode="auto">
          <a:xfrm>
            <a:off x="584200" y="397668"/>
            <a:ext cx="10941212" cy="6120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软件安装\QQ\2280144980\Image\C2C\C]@]%AU0[LXRC4N@U[MA(AJ.png"/>
          <p:cNvPicPr>
            <a:picLocks noChangeAspect="1" noChangeArrowheads="1"/>
          </p:cNvPicPr>
          <p:nvPr/>
        </p:nvPicPr>
        <p:blipFill rotWithShape="1">
          <a:blip r:embed="rId3" cstate="print"/>
          <a:srcRect l="2374" t="1244" r="1336" b="2675"/>
          <a:stretch/>
        </p:blipFill>
        <p:spPr bwMode="auto">
          <a:xfrm>
            <a:off x="673100" y="457200"/>
            <a:ext cx="11076803" cy="612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86217" y="438999"/>
            <a:ext cx="4305783" cy="100916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900113" y="500063"/>
            <a:ext cx="93191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4400" b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字迹-邢体草书简体" panose="03000502000000000000" pitchFamily="66" charset="-122"/>
                <a:ea typeface="华文行楷"/>
              </a:rPr>
              <a:t>选句描写出了千里马的哪些特点？</a:t>
            </a:r>
            <a:endParaRPr lang="zh-CN" altLang="en-US" sz="4400" b="1" spc="-15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字迹-邢体草书简体" panose="03000502000000000000" pitchFamily="66" charset="-122"/>
              <a:ea typeface="华文行楷"/>
            </a:endParaRPr>
          </a:p>
        </p:txBody>
      </p:sp>
      <p:sp>
        <p:nvSpPr>
          <p:cNvPr id="6" name="标题 1"/>
          <p:cNvSpPr txBox="1"/>
          <p:nvPr/>
        </p:nvSpPr>
        <p:spPr>
          <a:xfrm>
            <a:off x="612732" y="532012"/>
            <a:ext cx="10852237" cy="648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3600"/>
          </a:p>
        </p:txBody>
      </p:sp>
      <p:sp>
        <p:nvSpPr>
          <p:cNvPr id="7" name="矩形 6"/>
          <p:cNvSpPr/>
          <p:nvPr/>
        </p:nvSpPr>
        <p:spPr>
          <a:xfrm>
            <a:off x="0" y="1541667"/>
            <a:ext cx="1129726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sz="4000" dirty="0" smtClean="0">
              <a:solidFill>
                <a:srgbClr val="FF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r>
              <a:rPr lang="en-US" altLang="zh-CN" sz="4000" b="1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         </a:t>
            </a:r>
            <a:r>
              <a:rPr lang="zh-CN" altLang="zh-CN" sz="4000" b="1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背如龙兮颈如象，骨竦筋高脂肉壮。</a:t>
            </a:r>
            <a:endParaRPr lang="en-US" altLang="zh-CN" sz="4000" b="1" dirty="0" smtClean="0"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r>
              <a:rPr lang="en-US" altLang="zh-CN" sz="4000" b="1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                                         </a:t>
            </a:r>
            <a:r>
              <a:rPr lang="zh-CN" altLang="zh-CN" sz="4000" b="1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——白居易《八骏图》</a:t>
            </a:r>
            <a:endParaRPr lang="zh-CN" altLang="zh-CN" sz="4000" b="1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-1" y="3771900"/>
            <a:ext cx="11744325" cy="1323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000" b="1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        </a:t>
            </a:r>
            <a:r>
              <a:rPr lang="zh-CN" altLang="zh-CN" sz="4000" b="1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万里龙沙百战归，轻尘不动四蹄飞。</a:t>
            </a:r>
            <a:endParaRPr lang="en-US" altLang="zh-CN" sz="4000" b="1" dirty="0" smtClean="0"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4000" b="1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                                         </a:t>
            </a:r>
            <a:r>
              <a:rPr lang="zh-CN" altLang="zh-CN" sz="4000" b="1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——郭登《骐骥》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4"/>
          <p:cNvSpPr>
            <a:spLocks noGrp="1"/>
          </p:cNvSpPr>
          <p:nvPr>
            <p:ph idx="1"/>
          </p:nvPr>
        </p:nvSpPr>
        <p:spPr>
          <a:xfrm>
            <a:off x="292100" y="2386013"/>
            <a:ext cx="11577600" cy="3571874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zh-CN" altLang="zh-CN" sz="4000" spc="-3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“不”作为</a:t>
            </a:r>
            <a:r>
              <a:rPr lang="zh-CN" altLang="zh-CN" sz="4000" spc="-300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入声字</a:t>
            </a:r>
            <a:r>
              <a:rPr lang="zh-CN" altLang="zh-CN" sz="4000" spc="-3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，在听觉上有“</a:t>
            </a:r>
            <a:r>
              <a:rPr lang="zh-CN" altLang="zh-CN" sz="4000" spc="-300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醒耳</a:t>
            </a:r>
            <a:r>
              <a:rPr lang="zh-CN" altLang="zh-CN" sz="4000" spc="-3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”作用，其反复出现，既体现出磅礴气势，也</a:t>
            </a:r>
            <a:r>
              <a:rPr lang="zh-CN" altLang="en-US" sz="4000" spc="-3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强调了作者议马的</a:t>
            </a:r>
            <a:r>
              <a:rPr lang="zh-CN" altLang="zh-CN" sz="4000" spc="-3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意图。</a:t>
            </a:r>
          </a:p>
          <a:p>
            <a:endParaRPr lang="zh-CN" altLang="en-US" dirty="0"/>
          </a:p>
        </p:txBody>
      </p:sp>
      <p:sp>
        <p:nvSpPr>
          <p:cNvPr id="2" name="椭圆形标注 1"/>
          <p:cNvSpPr/>
          <p:nvPr/>
        </p:nvSpPr>
        <p:spPr>
          <a:xfrm>
            <a:off x="3283527" y="191193"/>
            <a:ext cx="3972609" cy="1812175"/>
          </a:xfrm>
          <a:prstGeom prst="wedgeEllipseCallout">
            <a:avLst>
              <a:gd name="adj1" fmla="val -39381"/>
              <a:gd name="adj2" fmla="val 8838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</a:rPr>
              <a:t>入声字就是</a:t>
            </a:r>
            <a:r>
              <a:rPr lang="zh-CN" altLang="en-US" sz="2800" b="1" dirty="0">
                <a:solidFill>
                  <a:srgbClr val="FF0000"/>
                </a:solidFill>
              </a:rPr>
              <a:t>声调去声</a:t>
            </a:r>
            <a:r>
              <a:rPr lang="zh-CN" altLang="en-US" sz="2800" b="1" dirty="0">
                <a:solidFill>
                  <a:schemeClr val="tx1"/>
                </a:solidFill>
              </a:rPr>
              <a:t>的字。声调短促而急。</a:t>
            </a:r>
            <a:endParaRPr lang="zh-CN" alt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C:\Users\Administrator\Desktop\图6片5.jpg图6片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53"/>
            <a:ext cx="12192000" cy="6856095"/>
          </a:xfrm>
          <a:prstGeom prst="rect">
            <a:avLst/>
          </a:prstGeom>
        </p:spPr>
      </p:pic>
      <p:pic>
        <p:nvPicPr>
          <p:cNvPr id="10" name="图片 9" descr="33图333片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915" y="237173"/>
            <a:ext cx="11520170" cy="63836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600" y="1213485"/>
            <a:ext cx="1812925" cy="187388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337570" y="1488974"/>
            <a:ext cx="12105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0" b="1" dirty="0" smtClean="0">
                <a:latin typeface="隶书" panose="02010509060101010101" pitchFamily="49" charset="-122"/>
                <a:ea typeface="隶书" panose="02010509060101010101" pitchFamily="49" charset="-122"/>
              </a:rPr>
              <a:t>叁</a:t>
            </a:r>
            <a:endParaRPr lang="zh-CN" altLang="en-US" sz="8000" b="1" dirty="0">
              <a:solidFill>
                <a:schemeClr val="tx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38" y="0"/>
            <a:ext cx="4572000" cy="685800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7" name="矩形 9"/>
          <p:cNvSpPr/>
          <p:nvPr/>
        </p:nvSpPr>
        <p:spPr>
          <a:xfrm>
            <a:off x="5357813" y="3729037"/>
            <a:ext cx="6877051" cy="1015663"/>
          </a:xfrm>
          <a:prstGeom prst="rect">
            <a:avLst/>
          </a:prstGeom>
          <a:noFill/>
          <a:ln w="9525">
            <a:noFill/>
          </a:ln>
        </p:spPr>
        <p:txBody>
          <a:bodyPr vert="horz"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/>
              </a:defRPr>
            </a:lvl5pPr>
          </a:lstStyle>
          <a:p>
            <a:pPr marL="0" lvl="0" algn="ctr" eaLnBrk="1" hangingPunct="1">
              <a:lnSpc>
                <a:spcPct val="100000"/>
              </a:lnSpc>
              <a:buClrTx/>
              <a:buSzTx/>
              <a:buNone/>
            </a:pPr>
            <a:r>
              <a:rPr lang="zh-CN" altLang="en-US" sz="6000" spc="300" dirty="0" smtClean="0"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言语如潮</a:t>
            </a:r>
            <a:r>
              <a:rPr lang="zh-CN" altLang="en-US" sz="6000" spc="300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诉</a:t>
            </a:r>
            <a:r>
              <a:rPr lang="zh-CN" altLang="en-US" sz="6000" spc="300" dirty="0" smtClean="0"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马</a:t>
            </a:r>
          </a:p>
        </p:txBody>
      </p:sp>
      <p:sp>
        <p:nvSpPr>
          <p:cNvPr id="13" name="椭圆 12"/>
          <p:cNvSpPr/>
          <p:nvPr/>
        </p:nvSpPr>
        <p:spPr>
          <a:xfrm>
            <a:off x="8762365" y="2902585"/>
            <a:ext cx="324000" cy="324000"/>
          </a:xfrm>
          <a:prstGeom prst="ellipse">
            <a:avLst/>
          </a:prstGeom>
          <a:solidFill>
            <a:srgbClr val="8F0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471489" y="595314"/>
            <a:ext cx="11015662" cy="1485899"/>
          </a:xfrm>
        </p:spPr>
        <p:txBody>
          <a:bodyPr>
            <a:noAutofit/>
          </a:bodyPr>
          <a:lstStyle/>
          <a:p>
            <a:r>
              <a:rPr lang="zh-CN" altLang="en-US" sz="4000" b="0" spc="-300" dirty="0" smtClea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活动</a:t>
            </a:r>
            <a:r>
              <a:rPr lang="en-US" altLang="zh-CN" sz="4000" b="0" spc="-300" dirty="0" smtClea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1</a:t>
            </a:r>
            <a:r>
              <a:rPr lang="zh-CN" altLang="en-US" sz="4000" b="0" spc="-300" dirty="0" smtClea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：对照韩愈的初稿，朗读课文</a:t>
            </a:r>
            <a:r>
              <a:rPr lang="zh-CN" altLang="en-US" sz="4000" b="0" spc="-300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，圈出</a:t>
            </a:r>
            <a:r>
              <a:rPr lang="zh-CN" altLang="en-US" sz="4000" b="0" spc="-300" dirty="0" smtClea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不同之处，选择</a:t>
            </a:r>
            <a:r>
              <a:rPr lang="en-US" altLang="zh-CN" sz="4000" b="0" spc="-300" dirty="0" smtClea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1</a:t>
            </a:r>
            <a:r>
              <a:rPr lang="zh-CN" altLang="en-US" sz="4000" b="0" spc="-300" dirty="0" smtClea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句先朗读，后赏析：这样改，在</a:t>
            </a:r>
            <a:r>
              <a:rPr lang="zh-CN" altLang="en-US" sz="4000" b="0" spc="-300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情感表达</a:t>
            </a:r>
            <a:r>
              <a:rPr lang="zh-CN" altLang="en-US" sz="4000" b="0" spc="-300" dirty="0" smtClea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上有什么优点？</a:t>
            </a:r>
            <a:endParaRPr lang="zh-CN" altLang="en-US" sz="4000" b="0" spc="-300" dirty="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489" y="2665413"/>
            <a:ext cx="115300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spc="3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初稿：</a:t>
            </a:r>
            <a:endParaRPr lang="en-US" altLang="zh-CN" sz="4000" spc="300" dirty="0" smtClean="0"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r>
              <a:rPr lang="zh-CN" altLang="zh-CN" sz="4000" spc="-3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①故虽有名马，祗辱于奴隶人之手</a:t>
            </a:r>
            <a:r>
              <a:rPr lang="zh-CN" altLang="en-US" sz="4000" spc="-3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，</a:t>
            </a:r>
            <a:r>
              <a:rPr lang="zh-CN" altLang="zh-CN" sz="4000" spc="-3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骈死于槽枥之间，</a:t>
            </a:r>
            <a:r>
              <a:rPr lang="zh-CN" altLang="zh-CN" sz="4000" spc="-300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不以千里称</a:t>
            </a:r>
            <a:r>
              <a:rPr lang="zh-CN" altLang="zh-CN" sz="4000" spc="-3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。</a:t>
            </a:r>
            <a:endParaRPr lang="en-US" altLang="zh-CN" sz="4000" spc="-300" dirty="0" smtClean="0"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r>
              <a:rPr lang="zh-CN" altLang="zh-CN" sz="4000" spc="-3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②</a:t>
            </a:r>
            <a:r>
              <a:rPr lang="zh-CN" altLang="en-US" sz="40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食不饱，力不足，才美不外见，且欲与常马等不可得，</a:t>
            </a:r>
            <a:r>
              <a:rPr lang="zh-CN" altLang="zh-CN" sz="4000" spc="-300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安求其能千里</a:t>
            </a:r>
            <a:r>
              <a:rPr lang="zh-CN" altLang="zh-CN" sz="4000" spc="-3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？</a:t>
            </a:r>
            <a:endParaRPr lang="en-US" altLang="zh-CN" sz="4000" spc="-300" dirty="0" smtClean="0"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r>
              <a:rPr lang="zh-CN" altLang="zh-CN" sz="4000" spc="-3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③</a:t>
            </a:r>
            <a:r>
              <a:rPr lang="zh-CN" altLang="en-US" sz="40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呜呼！其真无马邪？</a:t>
            </a:r>
            <a:r>
              <a:rPr lang="zh-CN" altLang="zh-CN" sz="4000" spc="-300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其真不知马</a:t>
            </a:r>
            <a:r>
              <a:rPr lang="zh-CN" altLang="zh-CN" sz="4000" spc="-3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！</a:t>
            </a:r>
            <a:endParaRPr lang="zh-CN" altLang="en-US" sz="4000" spc="-3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4338" y="4786313"/>
            <a:ext cx="7286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32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57187" y="585789"/>
            <a:ext cx="115300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4400" spc="-3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①故虽有名马，祗辱于奴隶人之手</a:t>
            </a:r>
            <a:r>
              <a:rPr lang="zh-CN" altLang="en-US" sz="4400" spc="-3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，</a:t>
            </a:r>
            <a:r>
              <a:rPr lang="zh-CN" altLang="zh-CN" sz="4400" spc="-3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骈死于槽枥之间，不以千里称</a:t>
            </a:r>
            <a:r>
              <a:rPr lang="zh-CN" altLang="en-US" sz="4400" spc="-300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也</a:t>
            </a:r>
            <a:r>
              <a:rPr lang="zh-CN" altLang="zh-CN" sz="4400" spc="-3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。</a:t>
            </a:r>
            <a:endParaRPr lang="en-US" altLang="zh-CN" sz="4400" spc="-300" dirty="0" smtClean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4338" y="4786313"/>
            <a:ext cx="7286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3200" dirty="0"/>
          </a:p>
        </p:txBody>
      </p:sp>
      <p:sp>
        <p:nvSpPr>
          <p:cNvPr id="5" name="椭圆 4"/>
          <p:cNvSpPr/>
          <p:nvPr/>
        </p:nvSpPr>
        <p:spPr>
          <a:xfrm>
            <a:off x="5491163" y="1328741"/>
            <a:ext cx="2909887" cy="10144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400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痛惜</a:t>
            </a:r>
            <a:endParaRPr lang="zh-CN" altLang="en-US" sz="5400" dirty="0">
              <a:solidFill>
                <a:srgbClr val="FF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7191380" y="3443289"/>
            <a:ext cx="2538413" cy="10429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400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谴责</a:t>
            </a:r>
            <a:endParaRPr lang="zh-CN" altLang="en-US" sz="5400" dirty="0">
              <a:solidFill>
                <a:srgbClr val="FF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7358062" y="5427168"/>
            <a:ext cx="2386013" cy="11572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400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讽刺</a:t>
            </a:r>
            <a:endParaRPr lang="zh-CN" altLang="en-US" sz="5400" dirty="0">
              <a:solidFill>
                <a:srgbClr val="FF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>
            <a:off x="9201150" y="1728788"/>
            <a:ext cx="1185863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flipV="1">
            <a:off x="10015538" y="3357563"/>
            <a:ext cx="571500" cy="914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>
            <a:off x="9944100" y="4800600"/>
            <a:ext cx="714375" cy="82867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 flipV="1">
            <a:off x="10629901" y="4814888"/>
            <a:ext cx="585787" cy="78581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8"/>
          <p:cNvSpPr txBox="1"/>
          <p:nvPr/>
        </p:nvSpPr>
        <p:spPr>
          <a:xfrm>
            <a:off x="481013" y="4572001"/>
            <a:ext cx="115300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4400" spc="-3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③</a:t>
            </a:r>
            <a:r>
              <a:rPr lang="zh-CN" altLang="en-US" sz="44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呜呼！其真无马邪？</a:t>
            </a:r>
            <a:r>
              <a:rPr lang="zh-CN" altLang="zh-CN" sz="4400" spc="-3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其真不知马</a:t>
            </a:r>
            <a:r>
              <a:rPr lang="zh-CN" altLang="en-US" sz="4400" spc="-300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也</a:t>
            </a:r>
            <a:r>
              <a:rPr lang="zh-CN" altLang="zh-CN" sz="4400" spc="-3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！</a:t>
            </a:r>
            <a:endParaRPr lang="zh-CN" altLang="en-US" sz="4400" spc="-3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5" name="TextBox 8"/>
          <p:cNvSpPr txBox="1"/>
          <p:nvPr/>
        </p:nvSpPr>
        <p:spPr>
          <a:xfrm>
            <a:off x="185737" y="2637919"/>
            <a:ext cx="115300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4400" spc="-3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②</a:t>
            </a:r>
            <a:r>
              <a:rPr lang="zh-CN" altLang="en-US" sz="44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食不饱，力不足，才美不外见，且欲与常马等不可得，</a:t>
            </a:r>
            <a:r>
              <a:rPr lang="zh-CN" altLang="zh-CN" sz="4400" spc="-3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安求其能千里</a:t>
            </a:r>
            <a:r>
              <a:rPr lang="zh-CN" altLang="en-US" sz="4400" spc="-300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也</a:t>
            </a:r>
            <a:r>
              <a:rPr lang="zh-CN" altLang="zh-CN" sz="4400" spc="-3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？</a:t>
            </a:r>
            <a:endParaRPr lang="zh-CN" altLang="en-US" sz="4400" spc="-3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 animBg="1"/>
      <p:bldP spid="6" grpId="0" animBg="1"/>
      <p:bldP spid="11" grpId="0" animBg="1"/>
      <p:bldP spid="13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72325" y="314325"/>
            <a:ext cx="4776788" cy="6286500"/>
          </a:xfrm>
          <a:prstGeom prst="rect">
            <a:avLst/>
          </a:prstGeom>
        </p:spPr>
      </p:pic>
      <p:pic>
        <p:nvPicPr>
          <p:cNvPr id="40967" name="New picture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331700" y="11455400"/>
            <a:ext cx="304800" cy="215900"/>
          </a:xfrm>
          <a:prstGeom prst="cube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28625" y="861805"/>
            <a:ext cx="1081563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1</a:t>
            </a:r>
            <a:r>
              <a:rPr lang="zh-CN" altLang="en-US" sz="44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、段末语气词的作用</a:t>
            </a:r>
            <a:r>
              <a:rPr lang="en-US" altLang="zh-CN" sz="5400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/>
            </a:r>
            <a:br>
              <a:rPr lang="en-US" altLang="zh-CN" sz="5400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r>
              <a:rPr lang="en-US" altLang="zh-CN" sz="5400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   </a:t>
            </a:r>
            <a:r>
              <a:rPr lang="zh-CN" altLang="en-US" sz="4000" spc="600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表达情感</a:t>
            </a:r>
            <a:r>
              <a:rPr lang="en-US" altLang="zh-CN" sz="4000" spc="600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 </a:t>
            </a:r>
            <a:r>
              <a:rPr lang="zh-CN" altLang="zh-CN" sz="4000" spc="600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增强气势</a:t>
            </a:r>
            <a:endParaRPr lang="zh-CN" altLang="en-US" sz="4000" spc="600" dirty="0">
              <a:solidFill>
                <a:srgbClr val="FF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625" y="4171950"/>
            <a:ext cx="10887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5275" y="3477936"/>
            <a:ext cx="94869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2</a:t>
            </a:r>
            <a:r>
              <a:rPr lang="zh-CN" altLang="en-US" sz="44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、</a:t>
            </a:r>
            <a:r>
              <a:rPr lang="zh-CN" altLang="zh-CN" sz="44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再读句子</a:t>
            </a:r>
            <a:r>
              <a:rPr lang="en-US" altLang="zh-CN" sz="5400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/>
            </a:r>
            <a:br>
              <a:rPr lang="en-US" altLang="zh-CN" sz="5400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r>
              <a:rPr lang="en-US" altLang="zh-CN" sz="5400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    </a:t>
            </a:r>
            <a:r>
              <a:rPr lang="zh-CN" altLang="zh-CN" sz="4000" spc="600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读出浪推千里的气势</a:t>
            </a:r>
            <a:r>
              <a:rPr lang="en-US" altLang="zh-CN" sz="4000" spc="600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/>
            </a:r>
            <a:br>
              <a:rPr lang="en-US" altLang="zh-CN" sz="4000" spc="600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r>
              <a:rPr lang="en-US" altLang="zh-CN" sz="4000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      </a:t>
            </a:r>
            <a:r>
              <a:rPr lang="zh-CN" altLang="zh-CN" sz="4000" spc="600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读出韩文如潮的浩荡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C:\Users\Administrator\Desktop\图6片5.jpg图6片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53"/>
            <a:ext cx="12192000" cy="6856095"/>
          </a:xfrm>
          <a:prstGeom prst="rect">
            <a:avLst/>
          </a:prstGeom>
        </p:spPr>
      </p:pic>
      <p:pic>
        <p:nvPicPr>
          <p:cNvPr id="10" name="图片 9" descr="33图333片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915" y="237173"/>
            <a:ext cx="11520170" cy="63836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600" y="1213485"/>
            <a:ext cx="1812925" cy="187388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337570" y="1488974"/>
            <a:ext cx="121539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0" b="1" dirty="0" smtClean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肆</a:t>
            </a:r>
            <a:endParaRPr lang="zh-CN" altLang="en-US" sz="8000" b="1" dirty="0">
              <a:solidFill>
                <a:schemeClr val="tx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38" y="0"/>
            <a:ext cx="4572000" cy="685800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7" name="矩形 9"/>
          <p:cNvSpPr/>
          <p:nvPr/>
        </p:nvSpPr>
        <p:spPr>
          <a:xfrm>
            <a:off x="5357813" y="3729037"/>
            <a:ext cx="6877051" cy="1015663"/>
          </a:xfrm>
          <a:prstGeom prst="rect">
            <a:avLst/>
          </a:prstGeom>
          <a:noFill/>
          <a:ln w="9525">
            <a:noFill/>
          </a:ln>
        </p:spPr>
        <p:txBody>
          <a:bodyPr vert="horz"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/>
              </a:defRPr>
            </a:lvl5pPr>
          </a:lstStyle>
          <a:p>
            <a:pPr marL="0" lvl="0" algn="ctr" eaLnBrk="1" hangingPunct="1">
              <a:lnSpc>
                <a:spcPct val="100000"/>
              </a:lnSpc>
              <a:buClrTx/>
              <a:buSzTx/>
              <a:buNone/>
            </a:pPr>
            <a:r>
              <a:rPr lang="zh-CN" altLang="en-US" sz="6000" spc="300" dirty="0" smtClean="0"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怀才不遇</a:t>
            </a:r>
            <a:r>
              <a:rPr lang="zh-CN" altLang="en-US" sz="6000" spc="300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托</a:t>
            </a:r>
            <a:r>
              <a:rPr lang="zh-CN" altLang="en-US" sz="6000" spc="300" dirty="0" smtClean="0"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马</a:t>
            </a:r>
          </a:p>
        </p:txBody>
      </p:sp>
      <p:sp>
        <p:nvSpPr>
          <p:cNvPr id="13" name="椭圆 12"/>
          <p:cNvSpPr/>
          <p:nvPr/>
        </p:nvSpPr>
        <p:spPr>
          <a:xfrm>
            <a:off x="8762365" y="2902585"/>
            <a:ext cx="324000" cy="324000"/>
          </a:xfrm>
          <a:prstGeom prst="ellipse">
            <a:avLst/>
          </a:prstGeom>
          <a:solidFill>
            <a:srgbClr val="8F0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214313"/>
            <a:ext cx="10969200" cy="913943"/>
          </a:xfrm>
        </p:spPr>
        <p:txBody>
          <a:bodyPr>
            <a:normAutofit/>
          </a:bodyPr>
          <a:lstStyle/>
          <a:p>
            <a:r>
              <a:rPr lang="zh-CN" altLang="en-US" b="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活动</a:t>
            </a:r>
            <a:r>
              <a:rPr lang="en-US" altLang="zh-CN" b="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1</a:t>
            </a:r>
            <a:r>
              <a:rPr lang="zh-CN" altLang="en-US" b="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：看视频，思考本文只是在写马吗？</a:t>
            </a:r>
            <a:endParaRPr lang="zh-CN" altLang="en-US" b="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6" name="5月5日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3067082" y="1241766"/>
            <a:ext cx="5486368" cy="411477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0900" y="5470054"/>
            <a:ext cx="1074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托物寓意，</a:t>
            </a:r>
            <a:r>
              <a:rPr lang="zh-CN" altLang="zh-CN" sz="40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表达对封建统治者不能识别人才，埋没人才的愤慨之情</a:t>
            </a:r>
            <a:r>
              <a:rPr lang="zh-CN" altLang="en-US" sz="40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。</a:t>
            </a:r>
            <a:endParaRPr lang="zh-CN" altLang="en-US" sz="40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2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7900" y="398850"/>
            <a:ext cx="11583600" cy="705600"/>
          </a:xfrm>
        </p:spPr>
        <p:txBody>
          <a:bodyPr>
            <a:noAutofit/>
          </a:bodyPr>
          <a:lstStyle/>
          <a:p>
            <a:r>
              <a:rPr lang="zh-CN" altLang="en-US" sz="4000" b="0" spc="-300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活动</a:t>
            </a:r>
            <a:r>
              <a:rPr lang="en-US" altLang="zh-CN" sz="4000" b="0" spc="-300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2 </a:t>
            </a:r>
            <a:r>
              <a:rPr lang="zh-CN" altLang="en-US" sz="4000" b="0" spc="-300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：</a:t>
            </a:r>
            <a:r>
              <a:rPr lang="zh-CN" altLang="zh-CN" sz="4000" b="0" spc="-300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以史为鉴，齐读</a:t>
            </a:r>
            <a:r>
              <a:rPr lang="zh-CN" altLang="en-US" sz="4000" b="0" spc="-300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材料</a:t>
            </a:r>
            <a:r>
              <a:rPr lang="en-US" altLang="zh-CN" sz="4000" b="0" spc="-300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,</a:t>
            </a:r>
            <a:r>
              <a:rPr lang="zh-CN" altLang="en-US" sz="4000" b="0" spc="-300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思考伯乐和千里马的关系</a:t>
            </a:r>
            <a:endParaRPr lang="zh-CN" altLang="en-US" sz="4000" b="0" spc="-300" dirty="0">
              <a:solidFill>
                <a:srgbClr val="FF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10" name="内容占位符 9"/>
          <p:cNvPicPr>
            <a:picLocks noGrp="1"/>
          </p:cNvPicPr>
          <p:nvPr>
            <p:ph idx="1"/>
          </p:nvPr>
        </p:nvPicPr>
        <p:blipFill>
          <a:blip r:embed="rId4" cstate="print">
            <a:clrChange>
              <a:clrFrom>
                <a:srgbClr val="EDE9E0">
                  <a:alpha val="100000"/>
                </a:srgbClr>
              </a:clrFrom>
              <a:clrTo>
                <a:srgbClr val="EDE9E0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05500" y="3905250"/>
            <a:ext cx="6096000" cy="2952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757239" y="1538289"/>
            <a:ext cx="10629899" cy="2995611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zh-CN" altLang="zh-CN" sz="32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材料一</a:t>
            </a:r>
            <a:r>
              <a:rPr lang="en-US" altLang="zh-CN" sz="32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  </a:t>
            </a:r>
            <a:r>
              <a:rPr lang="zh-CN" altLang="zh-CN" sz="32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伯乐一过冀北之野，而马群遂空。</a:t>
            </a:r>
            <a:endParaRPr lang="en-US" altLang="zh-CN" sz="3200" dirty="0" smtClean="0"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r>
              <a:rPr lang="zh-CN" altLang="zh-CN" sz="32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—</a:t>
            </a:r>
            <a:r>
              <a:rPr lang="en-US" altLang="zh-CN" sz="3200" dirty="0">
                <a:latin typeface="华文行楷" panose="02010800040101010101" pitchFamily="2" charset="-122"/>
                <a:ea typeface="华文行楷" panose="02010800040101010101" pitchFamily="2" charset="-122"/>
              </a:rPr>
              <a:t> </a:t>
            </a:r>
            <a:r>
              <a:rPr lang="zh-CN" altLang="zh-CN" sz="32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—《送温处士赴河阳序》</a:t>
            </a:r>
            <a:endParaRPr lang="en-US" altLang="zh-CN" sz="3200" dirty="0" smtClean="0"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endParaRPr lang="zh-CN" altLang="zh-CN" sz="3200" dirty="0" smtClean="0"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r>
              <a:rPr lang="zh-CN" altLang="zh-CN" sz="32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材料二</a:t>
            </a:r>
            <a:r>
              <a:rPr lang="en-US" altLang="zh-CN" sz="32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  </a:t>
            </a:r>
            <a:r>
              <a:rPr lang="zh-CN" altLang="zh-CN" sz="32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昔人鬻</a:t>
            </a:r>
            <a:r>
              <a:rPr lang="zh-CN" altLang="en-US" sz="32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（</a:t>
            </a:r>
            <a:r>
              <a:rPr lang="en-US" altLang="zh-CN" sz="3200" dirty="0" err="1" smtClean="0">
                <a:latin typeface="华文行楷" panose="02010800040101010101" pitchFamily="2" charset="-122"/>
                <a:ea typeface="华文行楷" panose="02010800040101010101" pitchFamily="2" charset="-122"/>
              </a:rPr>
              <a:t>yù</a:t>
            </a:r>
            <a:r>
              <a:rPr lang="zh-CN" altLang="en-US" sz="32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）</a:t>
            </a:r>
            <a:r>
              <a:rPr lang="zh-CN" altLang="zh-CN" sz="32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马不售于市者，知伯乐之善相也，从而求之，伯乐一顾，价增三倍。</a:t>
            </a:r>
            <a:endParaRPr lang="en-US" altLang="zh-CN" sz="3200" dirty="0" smtClean="0"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r>
              <a:rPr lang="zh-CN" altLang="zh-CN" sz="32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—</a:t>
            </a:r>
            <a:r>
              <a:rPr lang="en-US" altLang="zh-CN" sz="32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 </a:t>
            </a:r>
            <a:r>
              <a:rPr lang="zh-CN" altLang="zh-CN" sz="32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—《为人求荐书》</a:t>
            </a:r>
            <a:r>
              <a:rPr lang="en-US" altLang="zh-CN" sz="32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/>
            </a:r>
            <a:br>
              <a:rPr lang="en-US" altLang="zh-CN" sz="32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endParaRPr lang="zh-CN" altLang="en-US" sz="3200" dirty="0">
              <a:solidFill>
                <a:schemeClr val="accent4">
                  <a:lumMod val="50000"/>
                </a:schemeClr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标题 5"/>
          <p:cNvSpPr txBox="1">
            <a:spLocks/>
          </p:cNvSpPr>
          <p:nvPr/>
        </p:nvSpPr>
        <p:spPr>
          <a:xfrm>
            <a:off x="728663" y="242889"/>
            <a:ext cx="10625137" cy="1447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4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华文行楷" panose="02010800040101010101" pitchFamily="2" charset="-122"/>
              <a:ea typeface="华文行楷" panose="02010800040101010101" pitchFamily="2" charset="-122"/>
              <a:cs typeface="宋体" pitchFamily="2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4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华文行楷" panose="02010800040101010101" pitchFamily="2" charset="-122"/>
              <a:ea typeface="华文行楷" panose="02010800040101010101" pitchFamily="2" charset="-122"/>
              <a:cs typeface="宋体" pitchFamily="2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  <a:cs typeface="宋体" pitchFamily="2" charset="-122"/>
              </a:rPr>
              <a:t>课后作业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  <a:cs typeface="宋体" pitchFamily="2" charset="-122"/>
              </a:rPr>
              <a:t>: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行楷" panose="02010800040101010101" pitchFamily="2" charset="-122"/>
              <a:ea typeface="华文行楷" panose="02010800040101010101" pitchFamily="2" charset="-122"/>
              <a:cs typeface="+mj-cs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200" y="1290395"/>
            <a:ext cx="1141571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zh-CN" sz="4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华文行楷" panose="02010800040101010101" pitchFamily="2" charset="-122"/>
                <a:ea typeface="华文行楷" panose="02010800040101010101" pitchFamily="2" charset="-122"/>
                <a:cs typeface="宋体" pitchFamily="2" charset="-122"/>
              </a:rPr>
              <a:t>如果有一天，当你也陷入怀才不遇的困境，那时的你，将何去何从？</a:t>
            </a:r>
            <a:r>
              <a:rPr kumimoji="0" lang="zh-CN" sz="40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华文行楷" panose="02010800040101010101" pitchFamily="2" charset="-122"/>
                <a:ea typeface="华文行楷" panose="02010800040101010101" pitchFamily="2" charset="-122"/>
                <a:cs typeface="宋体" pitchFamily="2" charset="-122"/>
              </a:rPr>
              <a:t>谁才是决定我们人生的真正伯乐？</a:t>
            </a:r>
            <a:r>
              <a:rPr lang="zh-CN" altLang="zh-CN" sz="4000" dirty="0" smtClean="0">
                <a:solidFill>
                  <a:srgbClr val="000000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宋体" pitchFamily="2" charset="-122"/>
              </a:rPr>
              <a:t>课后写下你的见解</a:t>
            </a:r>
            <a:r>
              <a:rPr lang="zh-CN" altLang="en-US" sz="4000" dirty="0" smtClean="0">
                <a:solidFill>
                  <a:srgbClr val="000000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宋体" pitchFamily="2" charset="-122"/>
              </a:rPr>
              <a:t>，</a:t>
            </a:r>
            <a:r>
              <a:rPr kumimoji="0" lang="zh-CN" sz="4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华文行楷" panose="02010800040101010101" pitchFamily="2" charset="-122"/>
                <a:ea typeface="华文行楷" panose="02010800040101010101" pitchFamily="2" charset="-122"/>
                <a:cs typeface="宋体" pitchFamily="2" charset="-122"/>
              </a:rPr>
              <a:t>不少于</a:t>
            </a:r>
            <a:r>
              <a:rPr kumimoji="0" lang="en-US" altLang="zh-CN" sz="4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华文行楷" panose="02010800040101010101" pitchFamily="2" charset="-122"/>
                <a:ea typeface="华文行楷" panose="02010800040101010101" pitchFamily="2" charset="-122"/>
                <a:cs typeface="宋体" pitchFamily="2" charset="-122"/>
              </a:rPr>
              <a:t>200</a:t>
            </a:r>
            <a:r>
              <a:rPr kumimoji="0" lang="zh-CN" altLang="en-US" sz="4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华文行楷" panose="02010800040101010101" pitchFamily="2" charset="-122"/>
                <a:ea typeface="华文行楷" panose="02010800040101010101" pitchFamily="2" charset="-122"/>
                <a:cs typeface="宋体" pitchFamily="2" charset="-122"/>
              </a:rPr>
              <a:t>字。</a:t>
            </a:r>
            <a:endParaRPr kumimoji="0" lang="zh-CN" altLang="en-US" sz="4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华文行楷" panose="02010800040101010101" pitchFamily="2" charset="-122"/>
              <a:ea typeface="华文行楷" panose="02010800040101010101" pitchFamily="2" charset="-122"/>
              <a:cs typeface="宋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42889" y="557212"/>
            <a:ext cx="108585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90" algn="ctr">
              <a:spcAft>
                <a:spcPct val="0"/>
              </a:spcAft>
              <a:buNone/>
            </a:pPr>
            <a:r>
              <a:rPr lang="zh-CN" altLang="zh-CN" sz="7200" b="1" spc="-150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气宇轩昂</a:t>
            </a:r>
            <a:r>
              <a:rPr lang="en-US" altLang="zh-CN" sz="7200" b="1" spc="-150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 </a:t>
            </a:r>
            <a:r>
              <a:rPr lang="zh-CN" altLang="zh-CN" sz="7200" b="1" spc="-150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精壮神俊</a:t>
            </a:r>
            <a:endParaRPr lang="en-US" altLang="zh-CN" sz="7200" b="1" spc="-150" dirty="0" smtClean="0">
              <a:solidFill>
                <a:srgbClr val="FF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indent="720090" algn="ctr">
              <a:spcAft>
                <a:spcPct val="0"/>
              </a:spcAft>
              <a:buNone/>
            </a:pPr>
            <a:r>
              <a:rPr lang="zh-CN" altLang="zh-CN" sz="7200" b="1" spc="-150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长于奔跑</a:t>
            </a:r>
            <a:r>
              <a:rPr lang="en-US" altLang="zh-CN" sz="7200" b="1" spc="-150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 </a:t>
            </a:r>
            <a:r>
              <a:rPr lang="zh-CN" altLang="zh-CN" sz="7200" b="1" spc="-150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驰骋沙场</a:t>
            </a:r>
            <a:endParaRPr lang="zh-CN" altLang="en-US" sz="7200" b="1" spc="-150" dirty="0">
              <a:solidFill>
                <a:srgbClr val="FF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 txBox="1"/>
          <p:nvPr/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3600"/>
          </a:p>
        </p:txBody>
      </p:sp>
      <p:sp>
        <p:nvSpPr>
          <p:cNvPr id="7" name="标题 1"/>
          <p:cNvSpPr txBox="1"/>
          <p:nvPr/>
        </p:nvSpPr>
        <p:spPr>
          <a:xfrm>
            <a:off x="669882" y="1733047"/>
            <a:ext cx="1113629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endParaRPr lang="zh-CN" altLang="en-US" sz="3200" b="1" spc="1000" dirty="0">
              <a:solidFill>
                <a:srgbClr val="FF0000"/>
              </a:solidFill>
              <a:latin typeface="+mj-ea"/>
              <a:cs typeface="楷体" panose="02010609060101010101" pitchFamily="49" charset="-122"/>
            </a:endParaRPr>
          </a:p>
        </p:txBody>
      </p:sp>
      <p:sp>
        <p:nvSpPr>
          <p:cNvPr id="8" name="内容占位符 2"/>
          <p:cNvSpPr txBox="1"/>
          <p:nvPr/>
        </p:nvSpPr>
        <p:spPr>
          <a:xfrm>
            <a:off x="669881" y="3799391"/>
            <a:ext cx="10719607" cy="25319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endParaRPr lang="zh-CN" altLang="en-US" sz="3600" b="1" spc="1000" dirty="0">
              <a:latin typeface="+mj-ea"/>
              <a:ea typeface="+mj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57263" y="1538514"/>
            <a:ext cx="119636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b="1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  </a:t>
            </a:r>
            <a:r>
              <a:rPr lang="zh-CN" altLang="zh-CN" sz="4800" b="1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齐读课文，读准字音，读出停顿。</a:t>
            </a:r>
            <a:endParaRPr lang="zh-CN" altLang="en-US" sz="4800" b="1" dirty="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543050" y="3117572"/>
            <a:ext cx="106299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华文行楷" panose="02010800040101010101" pitchFamily="2" charset="-122"/>
                <a:ea typeface="华文行楷" panose="02010800040101010101" pitchFamily="2" charset="-122"/>
                <a:cs typeface="宋体" pitchFamily="2" charset="-122"/>
              </a:rPr>
              <a:t>学会用句子内部的</a:t>
            </a:r>
            <a:r>
              <a:rPr kumimoji="0" lang="zh-CN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华文行楷" panose="02010800040101010101" pitchFamily="2" charset="-122"/>
                <a:ea typeface="华文行楷" panose="02010800040101010101" pitchFamily="2" charset="-122"/>
                <a:cs typeface="宋体" pitchFamily="2" charset="-122"/>
              </a:rPr>
              <a:t>停顿</a:t>
            </a:r>
            <a:r>
              <a:rPr kumimoji="0" lang="zh-CN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华文行楷" panose="02010800040101010101" pitchFamily="2" charset="-122"/>
                <a:ea typeface="华文行楷" panose="02010800040101010101" pitchFamily="2" charset="-122"/>
                <a:cs typeface="宋体" pitchFamily="2" charset="-122"/>
              </a:rPr>
              <a:t>来表达</a:t>
            </a:r>
            <a:r>
              <a:rPr kumimoji="0" lang="zh-CN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华文行楷" panose="02010800040101010101" pitchFamily="2" charset="-122"/>
                <a:ea typeface="华文行楷" panose="02010800040101010101" pitchFamily="2" charset="-122"/>
                <a:cs typeface="宋体" pitchFamily="2" charset="-122"/>
              </a:rPr>
              <a:t>语气</a:t>
            </a:r>
            <a:r>
              <a:rPr kumimoji="0" lang="zh-CN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华文行楷" panose="02010800040101010101" pitchFamily="2" charset="-122"/>
                <a:ea typeface="华文行楷" panose="02010800040101010101" pitchFamily="2" charset="-122"/>
                <a:cs typeface="宋体" pitchFamily="2" charset="-122"/>
              </a:rPr>
              <a:t>。</a:t>
            </a:r>
            <a:endParaRPr kumimoji="0" lang="zh-CN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华文行楷" panose="02010800040101010101" pitchFamily="2" charset="-122"/>
              <a:ea typeface="华文行楷" panose="02010800040101010101" pitchFamily="2" charset="-122"/>
              <a:cs typeface="宋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 txBox="1"/>
          <p:nvPr/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3600"/>
          </a:p>
        </p:txBody>
      </p:sp>
      <p:sp>
        <p:nvSpPr>
          <p:cNvPr id="7" name="标题 1"/>
          <p:cNvSpPr txBox="1"/>
          <p:nvPr/>
        </p:nvSpPr>
        <p:spPr>
          <a:xfrm>
            <a:off x="669882" y="1733047"/>
            <a:ext cx="1113629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endParaRPr lang="zh-CN" altLang="en-US" sz="3200" b="1" spc="1000" dirty="0">
              <a:solidFill>
                <a:srgbClr val="FF0000"/>
              </a:solidFill>
              <a:latin typeface="+mj-ea"/>
              <a:cs typeface="楷体" panose="02010609060101010101" pitchFamily="49" charset="-122"/>
            </a:endParaRPr>
          </a:p>
        </p:txBody>
      </p:sp>
      <p:sp>
        <p:nvSpPr>
          <p:cNvPr id="8" name="内容占位符 2"/>
          <p:cNvSpPr txBox="1"/>
          <p:nvPr/>
        </p:nvSpPr>
        <p:spPr>
          <a:xfrm>
            <a:off x="669881" y="3799391"/>
            <a:ext cx="10719607" cy="25319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endParaRPr lang="zh-CN" altLang="en-US" sz="3600" b="1" spc="1000" dirty="0">
              <a:latin typeface="+mj-ea"/>
              <a:ea typeface="+mj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5763" y="200026"/>
            <a:ext cx="11526837" cy="4035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US" altLang="zh-CN" sz="4400" b="1" spc="-300" dirty="0" smtClean="0"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zh-CN" sz="4400" b="1" spc="-3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策之不以其道，食之不能尽其材，鸣之而不能通其意，执策而临之，曰</a:t>
            </a:r>
            <a:r>
              <a:rPr lang="en-US" altLang="zh-CN" sz="4400" b="1" spc="-3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:“</a:t>
            </a:r>
            <a:r>
              <a:rPr lang="zh-CN" altLang="zh-CN" sz="4400" b="1" spc="-3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天下无马！</a:t>
            </a:r>
            <a:r>
              <a:rPr lang="en-US" altLang="zh-CN" sz="4400" b="1" spc="-3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”</a:t>
            </a:r>
            <a:r>
              <a:rPr lang="zh-CN" altLang="zh-CN" sz="4400" b="1" spc="-3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呜呼！其真无马邪？其真不知马也！</a:t>
            </a:r>
            <a:endParaRPr lang="zh-CN" altLang="en-US" sz="4400" b="1" spc="-3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 txBox="1"/>
          <p:nvPr/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3600"/>
          </a:p>
        </p:txBody>
      </p:sp>
      <p:sp>
        <p:nvSpPr>
          <p:cNvPr id="7" name="标题 1"/>
          <p:cNvSpPr txBox="1"/>
          <p:nvPr/>
        </p:nvSpPr>
        <p:spPr>
          <a:xfrm>
            <a:off x="669882" y="1733047"/>
            <a:ext cx="1113629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endParaRPr lang="zh-CN" altLang="en-US" sz="3200" b="1" spc="1000" dirty="0">
              <a:solidFill>
                <a:srgbClr val="FF0000"/>
              </a:solidFill>
              <a:latin typeface="+mj-ea"/>
              <a:cs typeface="楷体" panose="02010609060101010101" pitchFamily="49" charset="-122"/>
            </a:endParaRPr>
          </a:p>
        </p:txBody>
      </p:sp>
      <p:sp>
        <p:nvSpPr>
          <p:cNvPr id="8" name="内容占位符 2"/>
          <p:cNvSpPr txBox="1"/>
          <p:nvPr/>
        </p:nvSpPr>
        <p:spPr>
          <a:xfrm>
            <a:off x="669881" y="3799391"/>
            <a:ext cx="10719607" cy="25319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endParaRPr lang="zh-CN" altLang="en-US" sz="3600" b="1" spc="1000" dirty="0">
              <a:latin typeface="+mj-ea"/>
              <a:ea typeface="+mj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5763" y="200026"/>
            <a:ext cx="11526837" cy="3187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sz="4400" b="1" spc="-3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策之不以其道，食之不能尽其材，鸣之而不能通其意，执策而临之，曰</a:t>
            </a:r>
            <a:r>
              <a:rPr lang="en-US" altLang="zh-CN" sz="4400" b="1" spc="-3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:“</a:t>
            </a:r>
            <a:r>
              <a:rPr lang="zh-CN" altLang="zh-CN" sz="4400" b="1" spc="-3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天下无马！</a:t>
            </a:r>
            <a:r>
              <a:rPr lang="en-US" altLang="zh-CN" sz="4400" b="1" spc="-3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”</a:t>
            </a:r>
            <a:r>
              <a:rPr lang="en-US" altLang="zh-CN" sz="4610" b="1" spc="-300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/ </a:t>
            </a:r>
            <a:r>
              <a:rPr lang="zh-CN" altLang="zh-CN" sz="4400" b="1" spc="-3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呜呼！其真无马邪？其真不知马也！</a:t>
            </a:r>
            <a:endParaRPr lang="zh-CN" altLang="en-US" sz="4400" b="1" spc="-3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57551" y="4168038"/>
            <a:ext cx="6200775" cy="164747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586164" y="3443288"/>
            <a:ext cx="46005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5400" b="1" spc="600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/>
              </a:rPr>
              <a:t>情感不同</a:t>
            </a:r>
            <a:endParaRPr lang="en-US" altLang="zh-CN" sz="5400" b="1" spc="600" dirty="0" smtClean="0">
              <a:solidFill>
                <a:srgbClr val="FF0000"/>
              </a:solidFill>
              <a:latin typeface="华文行楷" panose="02010800040101010101" pitchFamily="2" charset="-122"/>
              <a:ea typeface="华文行楷"/>
            </a:endParaRPr>
          </a:p>
          <a:p>
            <a:pPr algn="ctr"/>
            <a:r>
              <a:rPr lang="zh-CN" altLang="zh-CN" sz="5400" b="1" spc="600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/>
              </a:rPr>
              <a:t>语气不同</a:t>
            </a:r>
            <a:endParaRPr lang="en-US" altLang="zh-CN" sz="5400" b="1" spc="600" dirty="0" smtClean="0">
              <a:solidFill>
                <a:srgbClr val="FF0000"/>
              </a:solidFill>
              <a:latin typeface="华文行楷" panose="02010800040101010101" pitchFamily="2" charset="-122"/>
              <a:ea typeface="华文行楷"/>
            </a:endParaRPr>
          </a:p>
          <a:p>
            <a:pPr algn="ctr"/>
            <a:r>
              <a:rPr lang="zh-CN" altLang="zh-CN" sz="5400" b="1" spc="600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/>
              </a:rPr>
              <a:t>不能连读</a:t>
            </a:r>
          </a:p>
          <a:p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C:\Users\Administrator\Desktop\图6片5.jpg图6片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53"/>
            <a:ext cx="12192000" cy="6856095"/>
          </a:xfrm>
          <a:prstGeom prst="rect">
            <a:avLst/>
          </a:prstGeom>
        </p:spPr>
      </p:pic>
      <p:pic>
        <p:nvPicPr>
          <p:cNvPr id="10" name="图片 9" descr="33图333片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915" y="237173"/>
            <a:ext cx="11520170" cy="63836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600" y="1213485"/>
            <a:ext cx="1812925" cy="187388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337570" y="1488974"/>
            <a:ext cx="121539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0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壹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38" y="0"/>
            <a:ext cx="4572000" cy="685800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7" name="矩形 9"/>
          <p:cNvSpPr/>
          <p:nvPr/>
        </p:nvSpPr>
        <p:spPr>
          <a:xfrm>
            <a:off x="5819777" y="3729037"/>
            <a:ext cx="6415087" cy="1015663"/>
          </a:xfrm>
          <a:prstGeom prst="rect">
            <a:avLst/>
          </a:prstGeom>
          <a:noFill/>
          <a:ln w="9525">
            <a:noFill/>
          </a:ln>
        </p:spPr>
        <p:txBody>
          <a:bodyPr vert="horz"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/>
              </a:defRPr>
            </a:lvl5pPr>
          </a:lstStyle>
          <a:p>
            <a:pPr marL="0" lvl="0" algn="ctr" eaLnBrk="1" hangingPunct="1">
              <a:lnSpc>
                <a:spcPct val="100000"/>
              </a:lnSpc>
              <a:buClrTx/>
              <a:buSzTx/>
              <a:buNone/>
            </a:pPr>
            <a:r>
              <a:rPr lang="zh-CN" altLang="en-US" sz="6000" spc="300" dirty="0" smtClean="0"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生动形象</a:t>
            </a:r>
            <a:r>
              <a:rPr lang="zh-CN" altLang="en-US" sz="6000" spc="300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叙</a:t>
            </a:r>
            <a:r>
              <a:rPr lang="zh-CN" altLang="en-US" sz="6000" spc="300" dirty="0" smtClean="0"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马</a:t>
            </a:r>
          </a:p>
        </p:txBody>
      </p:sp>
      <p:sp>
        <p:nvSpPr>
          <p:cNvPr id="13" name="椭圆 12"/>
          <p:cNvSpPr/>
          <p:nvPr/>
        </p:nvSpPr>
        <p:spPr>
          <a:xfrm>
            <a:off x="8762365" y="2902585"/>
            <a:ext cx="324000" cy="324000"/>
          </a:xfrm>
          <a:prstGeom prst="ellipse">
            <a:avLst/>
          </a:prstGeom>
          <a:solidFill>
            <a:srgbClr val="8F0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330" y="217805"/>
            <a:ext cx="10968990" cy="1096010"/>
          </a:xfrm>
        </p:spPr>
        <p:txBody>
          <a:bodyPr>
            <a:noAutofit/>
          </a:bodyPr>
          <a:lstStyle/>
          <a:p>
            <a:r>
              <a:rPr lang="zh-CN" altLang="zh-CN" sz="4400" b="0" dirty="0" smtClean="0">
                <a:latin typeface="华文行楷" panose="02010800040101010101" pitchFamily="2" charset="-122"/>
                <a:ea typeface="华文行楷" panose="02010800040101010101" pitchFamily="2" charset="-122"/>
                <a:cs typeface="Times New Roman" pitchFamily="18" charset="0"/>
              </a:rPr>
              <a:t>活动</a:t>
            </a:r>
            <a:r>
              <a:rPr lang="en-US" altLang="zh-CN" sz="4400" b="0" dirty="0" smtClean="0">
                <a:latin typeface="华文行楷" panose="02010800040101010101" pitchFamily="2" charset="-122"/>
                <a:ea typeface="华文行楷" panose="02010800040101010101" pitchFamily="2" charset="-122"/>
                <a:cs typeface="Times New Roman" pitchFamily="18" charset="0"/>
              </a:rPr>
              <a:t>1: </a:t>
            </a:r>
            <a:r>
              <a:rPr lang="zh-CN" altLang="zh-CN" sz="4400" b="0" dirty="0" smtClean="0">
                <a:latin typeface="华文行楷" panose="02010800040101010101" pitchFamily="2" charset="-122"/>
                <a:ea typeface="华文行楷" panose="02010800040101010101" pitchFamily="2" charset="-122"/>
                <a:cs typeface="Times New Roman" pitchFamily="18" charset="0"/>
              </a:rPr>
              <a:t>自读课文，完成表格</a:t>
            </a:r>
            <a:endParaRPr lang="zh-CN" altLang="en-US" sz="4400" b="0" dirty="0">
              <a:latin typeface="华文行楷" panose="02010800040101010101" pitchFamily="2" charset="-122"/>
              <a:ea typeface="华文行楷" panose="02010800040101010101" pitchFamily="2" charset="-122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330" y="1490345"/>
            <a:ext cx="7889875" cy="4759325"/>
          </a:xfrm>
        </p:spPr>
        <p:txBody>
          <a:bodyPr>
            <a:noAutofit/>
          </a:bodyPr>
          <a:lstStyle/>
          <a:p>
            <a:pPr marL="0" indent="0">
              <a:spcAft>
                <a:spcPct val="0"/>
              </a:spcAft>
              <a:buNone/>
            </a:pPr>
            <a:r>
              <a:rPr lang="en-US" altLang="zh-CN" sz="2400" b="1" dirty="0" smtClean="0">
                <a:solidFill>
                  <a:schemeClr val="tx1"/>
                </a:solidFill>
              </a:rPr>
              <a:t>       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600075" y="1257300"/>
          <a:ext cx="11044243" cy="4817485"/>
        </p:xfrm>
        <a:graphic>
          <a:graphicData uri="http://schemas.openxmlformats.org/drawingml/2006/table">
            <a:tbl>
              <a:tblPr/>
              <a:tblGrid>
                <a:gridCol w="2886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7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18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288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43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dirty="0">
                          <a:solidFill>
                            <a:srgbClr val="000000"/>
                          </a:solidFill>
                          <a:latin typeface="黑体" pitchFamily="49" charset="-122"/>
                          <a:ea typeface="黑体" pitchFamily="49" charset="-122"/>
                          <a:cs typeface="Times New Roman"/>
                        </a:rPr>
                        <a:t>重点字词</a:t>
                      </a:r>
                      <a:endParaRPr lang="zh-CN" sz="2400" b="1" dirty="0">
                        <a:latin typeface="黑体" pitchFamily="49" charset="-122"/>
                        <a:ea typeface="黑体" pitchFamily="49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dirty="0">
                          <a:solidFill>
                            <a:srgbClr val="000000"/>
                          </a:solidFill>
                          <a:latin typeface="黑体" pitchFamily="49" charset="-122"/>
                          <a:ea typeface="黑体" pitchFamily="49" charset="-122"/>
                          <a:cs typeface="Times New Roman"/>
                        </a:rPr>
                        <a:t>通假字</a:t>
                      </a:r>
                      <a:endParaRPr lang="zh-CN" sz="2400" b="1" dirty="0">
                        <a:latin typeface="黑体" pitchFamily="49" charset="-122"/>
                        <a:ea typeface="黑体" pitchFamily="49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dirty="0">
                          <a:solidFill>
                            <a:srgbClr val="000000"/>
                          </a:solidFill>
                          <a:latin typeface="黑体" pitchFamily="49" charset="-122"/>
                          <a:ea typeface="黑体" pitchFamily="49" charset="-122"/>
                          <a:cs typeface="Times New Roman"/>
                        </a:rPr>
                        <a:t>一词多义</a:t>
                      </a:r>
                      <a:endParaRPr lang="zh-CN" sz="2400" b="1" dirty="0">
                        <a:latin typeface="黑体" pitchFamily="49" charset="-122"/>
                        <a:ea typeface="黑体" pitchFamily="49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dirty="0">
                          <a:solidFill>
                            <a:srgbClr val="000000"/>
                          </a:solidFill>
                          <a:latin typeface="黑体" pitchFamily="49" charset="-122"/>
                          <a:ea typeface="黑体" pitchFamily="49" charset="-122"/>
                          <a:cs typeface="Times New Roman"/>
                        </a:rPr>
                        <a:t>古今异义</a:t>
                      </a:r>
                      <a:endParaRPr lang="zh-CN" sz="2400" b="1" dirty="0">
                        <a:latin typeface="黑体" pitchFamily="49" charset="-122"/>
                        <a:ea typeface="黑体" pitchFamily="49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4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312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32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CN" sz="2200" spc="35" dirty="0" smtClean="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1.</a:t>
                      </a:r>
                      <a:r>
                        <a:rPr lang="zh-CN" sz="2200" spc="-150" dirty="0" smtClean="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策</a:t>
                      </a:r>
                      <a:r>
                        <a:rPr lang="zh-CN" sz="2200" spc="-150" dirty="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之不以</a:t>
                      </a:r>
                      <a:r>
                        <a:rPr lang="zh-CN" sz="2200" spc="-150" dirty="0" smtClean="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其</a:t>
                      </a:r>
                      <a:r>
                        <a:rPr lang="zh-CN" altLang="en-US" sz="2200" b="1" kern="1200" spc="-15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道</a:t>
                      </a:r>
                      <a:r>
                        <a:rPr lang="zh-CN" altLang="en-US" sz="2200" b="0" spc="35" dirty="0" smtClean="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（   ）</a:t>
                      </a:r>
                      <a:endParaRPr lang="zh-CN" sz="2200" spc="-150" dirty="0">
                        <a:latin typeface="Times New Roman" pitchFamily="18" charset="0"/>
                        <a:ea typeface="楷体" pitchFamily="49" charset="-122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ts val="32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CN" sz="2200" spc="35" dirty="0" smtClean="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2.</a:t>
                      </a:r>
                      <a:r>
                        <a:rPr lang="zh-CN" sz="2200" spc="-150" dirty="0" smtClean="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执</a:t>
                      </a:r>
                      <a:r>
                        <a:rPr lang="zh-CN" sz="2200" spc="-150" dirty="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策而</a:t>
                      </a:r>
                      <a:r>
                        <a:rPr lang="zh-CN" sz="2200" b="1" kern="1200" spc="-15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临</a:t>
                      </a:r>
                      <a:r>
                        <a:rPr lang="zh-CN" sz="2200" spc="-150" dirty="0" smtClean="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之</a:t>
                      </a:r>
                      <a:r>
                        <a:rPr lang="zh-CN" altLang="en-US" sz="2200" b="0" spc="35" dirty="0" smtClean="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（   ）</a:t>
                      </a:r>
                      <a:endParaRPr lang="zh-CN" sz="2200" spc="-150" dirty="0">
                        <a:latin typeface="Times New Roman" pitchFamily="18" charset="0"/>
                        <a:ea typeface="楷体" pitchFamily="49" charset="-122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ts val="32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CN" sz="2200" b="0" kern="1200" spc="3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3.</a:t>
                      </a:r>
                      <a:r>
                        <a:rPr lang="zh-CN" sz="2200" b="1" kern="1200" spc="-15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其</a:t>
                      </a:r>
                      <a:r>
                        <a:rPr lang="zh-CN" sz="2200" spc="-150" dirty="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真不知</a:t>
                      </a:r>
                      <a:r>
                        <a:rPr lang="zh-CN" sz="2200" spc="-150" dirty="0" smtClean="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马</a:t>
                      </a:r>
                      <a:r>
                        <a:rPr lang="zh-CN" altLang="en-US" sz="2200" b="0" spc="35" dirty="0" smtClean="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（   ）</a:t>
                      </a:r>
                      <a:r>
                        <a:rPr lang="en-US" sz="2200" spc="-150" dirty="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 </a:t>
                      </a:r>
                      <a:endParaRPr lang="zh-CN" sz="2200" spc="-150" dirty="0">
                        <a:latin typeface="Times New Roman" pitchFamily="18" charset="0"/>
                        <a:ea typeface="楷体" pitchFamily="49" charset="-122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ts val="32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CN" sz="2200" b="0" kern="1200" spc="3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4.</a:t>
                      </a:r>
                      <a:r>
                        <a:rPr lang="zh-CN" sz="2200" b="1" kern="1200" spc="-15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且</a:t>
                      </a:r>
                      <a:r>
                        <a:rPr lang="zh-CN" sz="2200" spc="-150" dirty="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欲与常马等不</a:t>
                      </a:r>
                      <a:r>
                        <a:rPr lang="zh-CN" sz="2200" spc="-150" dirty="0" smtClean="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可得</a:t>
                      </a:r>
                      <a:endParaRPr lang="en-US" altLang="zh-CN" sz="2200" spc="-150" dirty="0" smtClean="0">
                        <a:latin typeface="Times New Roman" pitchFamily="18" charset="0"/>
                        <a:ea typeface="楷体" pitchFamily="49" charset="-122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ts val="32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zh-CN" altLang="en-US" sz="2200" b="0" spc="35" dirty="0" smtClean="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（   ）</a:t>
                      </a:r>
                      <a:endParaRPr lang="zh-CN" sz="2200" spc="-150" dirty="0">
                        <a:latin typeface="Times New Roman" pitchFamily="18" charset="0"/>
                        <a:ea typeface="楷体" pitchFamily="49" charset="-122"/>
                        <a:cs typeface="Times New Roman" pitchFamily="18" charset="0"/>
                      </a:endParaRPr>
                    </a:p>
                    <a:p>
                      <a:pPr marL="228600">
                        <a:lnSpc>
                          <a:spcPts val="3200"/>
                        </a:lnSpc>
                        <a:spcAft>
                          <a:spcPts val="0"/>
                        </a:spcAft>
                      </a:pPr>
                      <a:r>
                        <a:rPr lang="en-US" sz="2200" spc="35" dirty="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  </a:t>
                      </a:r>
                      <a:endParaRPr lang="zh-CN" sz="2200" dirty="0">
                        <a:latin typeface="Times New Roman" pitchFamily="18" charset="0"/>
                        <a:ea typeface="楷体" pitchFamily="49" charset="-122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1</a:t>
                      </a:r>
                      <a:r>
                        <a:rPr lang="en-US" altLang="zh-CN" sz="2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.</a:t>
                      </a:r>
                      <a:r>
                        <a:rPr lang="zh-CN" sz="2200" b="1" kern="1200" spc="35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食</a:t>
                      </a:r>
                      <a:r>
                        <a:rPr lang="zh-C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马</a:t>
                      </a:r>
                      <a:r>
                        <a:rPr lang="zh-CN" sz="2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者</a:t>
                      </a:r>
                      <a:r>
                        <a:rPr lang="zh-CN" altLang="en-US" sz="2200" b="0" spc="35" dirty="0" smtClean="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（   ）</a:t>
                      </a:r>
                      <a:endParaRPr lang="zh-CN" sz="2200" dirty="0">
                        <a:latin typeface="Times New Roman" pitchFamily="18" charset="0"/>
                        <a:ea typeface="楷体" pitchFamily="49" charset="-122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2</a:t>
                      </a:r>
                      <a:r>
                        <a:rPr lang="en-US" altLang="zh-CN" sz="2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.</a:t>
                      </a:r>
                      <a:r>
                        <a:rPr lang="zh-CN" sz="2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才</a:t>
                      </a:r>
                      <a:r>
                        <a:rPr lang="zh-C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美不外</a:t>
                      </a:r>
                      <a:r>
                        <a:rPr lang="zh-CN" sz="2200" b="1" kern="1200" spc="35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见</a:t>
                      </a:r>
                      <a:r>
                        <a:rPr lang="zh-CN" altLang="en-US" sz="2200" b="0" spc="35" dirty="0" smtClean="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（   ）</a:t>
                      </a:r>
                      <a:endParaRPr lang="zh-CN" sz="2200" b="0" dirty="0">
                        <a:latin typeface="Times New Roman" pitchFamily="18" charset="0"/>
                        <a:ea typeface="楷体" pitchFamily="49" charset="-122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3</a:t>
                      </a:r>
                      <a:r>
                        <a:rPr lang="en-US" altLang="zh-CN" sz="2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.</a:t>
                      </a:r>
                      <a:r>
                        <a:rPr lang="zh-CN" sz="2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食</a:t>
                      </a:r>
                      <a:r>
                        <a:rPr lang="zh-C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之不能尽其</a:t>
                      </a:r>
                      <a:r>
                        <a:rPr lang="zh-CN" sz="2200" b="1" kern="1200" spc="35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材</a:t>
                      </a:r>
                      <a:r>
                        <a:rPr lang="zh-CN" altLang="en-US" sz="2200" b="0" spc="35" dirty="0" smtClean="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（   ）</a:t>
                      </a:r>
                      <a:endParaRPr lang="zh-CN" sz="2200" b="0" dirty="0">
                        <a:latin typeface="Times New Roman" pitchFamily="18" charset="0"/>
                        <a:ea typeface="楷体" pitchFamily="49" charset="-122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3200"/>
                        </a:lnSpc>
                      </a:pPr>
                      <a:r>
                        <a:rPr lang="en-US" altLang="zh-CN" sz="2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4.</a:t>
                      </a:r>
                      <a:r>
                        <a:rPr lang="zh-CN" sz="2200" b="1" kern="1200" spc="35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祗</a:t>
                      </a:r>
                      <a:r>
                        <a:rPr lang="zh-C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辱于奴隶人之</a:t>
                      </a:r>
                      <a:r>
                        <a:rPr lang="zh-CN" sz="2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手</a:t>
                      </a:r>
                      <a:r>
                        <a:rPr lang="zh-CN" altLang="en-US" sz="2200" b="0" spc="35" dirty="0" smtClean="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（   ）</a:t>
                      </a:r>
                      <a:endParaRPr lang="zh-CN" sz="2200" dirty="0">
                        <a:latin typeface="Times New Roman" pitchFamily="18" charset="0"/>
                        <a:ea typeface="楷体" pitchFamily="49" charset="-122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2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1.</a:t>
                      </a:r>
                      <a:r>
                        <a:rPr lang="zh-CN" altLang="en-US" sz="22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策</a:t>
                      </a:r>
                      <a:r>
                        <a:rPr lang="zh-CN" altLang="en-US" sz="2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之不以其道（   ）  </a:t>
                      </a:r>
                      <a:endParaRPr lang="en-US" altLang="zh-CN" sz="2200" kern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楷体" pitchFamily="49" charset="-122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CN" altLang="en-US" sz="2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   执</a:t>
                      </a:r>
                      <a:r>
                        <a:rPr lang="zh-CN" altLang="en-US" sz="22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策</a:t>
                      </a:r>
                      <a:r>
                        <a:rPr lang="zh-CN" altLang="en-US" sz="2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而临之（   ）</a:t>
                      </a:r>
                      <a:endParaRPr lang="zh-CN" sz="2200" kern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楷体" pitchFamily="49" charset="-122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2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2.</a:t>
                      </a:r>
                      <a:r>
                        <a:rPr lang="zh-CN" altLang="en-US" sz="2200" kern="1200" spc="-15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一</a:t>
                      </a:r>
                      <a:r>
                        <a:rPr lang="zh-CN" altLang="en-US" sz="2200" b="1" kern="1200" spc="-15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食</a:t>
                      </a:r>
                      <a:r>
                        <a:rPr lang="zh-CN" altLang="en-US" sz="2200" kern="1200" spc="-15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或尽粟一石（   ）</a:t>
                      </a:r>
                      <a:endParaRPr lang="en-US" altLang="zh-CN" sz="2200" kern="1200" spc="-15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楷体" pitchFamily="49" charset="-122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2200" b="1" kern="1200" spc="-15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    </a:t>
                      </a:r>
                      <a:r>
                        <a:rPr lang="zh-CN" altLang="en-US" sz="2200" b="1" kern="1200" spc="-15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食</a:t>
                      </a:r>
                      <a:r>
                        <a:rPr lang="zh-CN" altLang="en-US" sz="2200" kern="1200" spc="-15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之不能尽其材（   ）</a:t>
                      </a:r>
                      <a:endParaRPr lang="zh-CN" sz="2200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楷体" pitchFamily="49" charset="-122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ts val="32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CN" sz="2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3.</a:t>
                      </a:r>
                      <a:r>
                        <a:rPr lang="zh-CN" altLang="en-US" sz="22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而</a:t>
                      </a:r>
                      <a:r>
                        <a:rPr lang="zh-CN" altLang="en-US" sz="2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伯乐不常有（   ）</a:t>
                      </a:r>
                      <a:endParaRPr lang="en-US" altLang="zh-CN" sz="2200" kern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楷体" pitchFamily="49" charset="-122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ts val="32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CN" sz="2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   </a:t>
                      </a:r>
                      <a:r>
                        <a:rPr lang="zh-CN" altLang="en-US" sz="2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执策</a:t>
                      </a:r>
                      <a:r>
                        <a:rPr lang="zh-CN" altLang="en-US" sz="22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而</a:t>
                      </a:r>
                      <a:r>
                        <a:rPr lang="zh-CN" altLang="en-US" sz="2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临之（   ）</a:t>
                      </a:r>
                      <a:endParaRPr lang="zh-CN" sz="2200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楷体" pitchFamily="49" charset="-122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ts val="32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CN" sz="2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4.</a:t>
                      </a:r>
                      <a:r>
                        <a:rPr lang="zh-CN" altLang="en-US" sz="2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不</a:t>
                      </a:r>
                      <a:r>
                        <a:rPr lang="zh-CN" altLang="en-US" sz="22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以</a:t>
                      </a:r>
                      <a:r>
                        <a:rPr lang="zh-CN" altLang="en-US" sz="2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千里称也（   ） </a:t>
                      </a:r>
                      <a:endParaRPr lang="en-US" altLang="zh-CN" sz="2200" kern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楷体" pitchFamily="49" charset="-122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ts val="32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zh-CN" altLang="en-US" sz="2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   策之不</a:t>
                      </a:r>
                      <a:r>
                        <a:rPr lang="zh-CN" altLang="en-US" sz="22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以</a:t>
                      </a:r>
                      <a:r>
                        <a:rPr lang="zh-CN" altLang="en-US" sz="2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其道（   ）</a:t>
                      </a:r>
                      <a:endParaRPr lang="zh-CN" sz="2200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楷体" pitchFamily="49" charset="-122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32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CN" sz="2200" b="0" kern="1200" spc="3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1.</a:t>
                      </a:r>
                      <a:r>
                        <a:rPr lang="zh-CN" sz="2200" b="1" kern="1200" spc="35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是</a:t>
                      </a:r>
                      <a:r>
                        <a:rPr lang="zh-C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马</a:t>
                      </a:r>
                      <a:r>
                        <a:rPr lang="zh-CN" sz="2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也</a:t>
                      </a:r>
                      <a:endParaRPr lang="en-US" altLang="zh-CN" sz="2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楷体" pitchFamily="49" charset="-122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ts val="32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zh-CN" altLang="en-US" sz="2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  古义</a:t>
                      </a:r>
                      <a:r>
                        <a:rPr lang="zh-CN" altLang="en-US" sz="2200" b="0" spc="35" dirty="0" smtClean="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（   ）</a:t>
                      </a:r>
                      <a:endParaRPr lang="en-US" altLang="zh-CN" sz="2200" b="0" spc="35" dirty="0" smtClean="0">
                        <a:latin typeface="Times New Roman" pitchFamily="18" charset="0"/>
                        <a:ea typeface="楷体" pitchFamily="49" charset="-122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ts val="32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zh-CN" altLang="en-US" sz="2200" b="0" spc="35" dirty="0" smtClean="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  今义（   ）</a:t>
                      </a:r>
                      <a:endParaRPr lang="zh-CN" sz="2200" dirty="0">
                        <a:latin typeface="Times New Roman" pitchFamily="18" charset="0"/>
                        <a:ea typeface="楷体" pitchFamily="49" charset="-122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ts val="32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CN" sz="2200" b="0" kern="1200" spc="3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2.</a:t>
                      </a:r>
                      <a:r>
                        <a:rPr lang="zh-CN" sz="2200" b="1" kern="1200" spc="35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安</a:t>
                      </a:r>
                      <a:r>
                        <a:rPr lang="zh-C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能求其千</a:t>
                      </a:r>
                      <a:r>
                        <a:rPr lang="zh-CN" sz="2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里也</a:t>
                      </a:r>
                      <a:endParaRPr lang="en-US" altLang="zh-CN" sz="2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楷体" pitchFamily="49" charset="-122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ts val="32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CN" sz="2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  </a:t>
                      </a:r>
                      <a:r>
                        <a:rPr lang="zh-CN" altLang="en-US" sz="2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古义</a:t>
                      </a:r>
                      <a:r>
                        <a:rPr lang="zh-CN" altLang="en-US" sz="2200" b="0" spc="35" dirty="0" smtClean="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（   ）</a:t>
                      </a:r>
                      <a:endParaRPr lang="en-US" altLang="zh-CN" sz="2200" b="0" spc="35" dirty="0" smtClean="0">
                        <a:latin typeface="Times New Roman" pitchFamily="18" charset="0"/>
                        <a:ea typeface="楷体" pitchFamily="49" charset="-122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ts val="32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zh-CN" altLang="en-US" sz="2200" b="0" spc="35" dirty="0" smtClean="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  今义（   ）</a:t>
                      </a:r>
                      <a:endParaRPr lang="zh-CN" sz="2200" dirty="0">
                        <a:latin typeface="Times New Roman" pitchFamily="18" charset="0"/>
                        <a:ea typeface="楷体" pitchFamily="49" charset="-122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ts val="32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CN" sz="2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3.</a:t>
                      </a:r>
                      <a:r>
                        <a:rPr lang="zh-CN" sz="2200" spc="-15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一</a:t>
                      </a:r>
                      <a:r>
                        <a:rPr lang="zh-CN" sz="2200" spc="-15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食</a:t>
                      </a:r>
                      <a:r>
                        <a:rPr lang="zh-CN" sz="2200" b="1" kern="1200" spc="-15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或</a:t>
                      </a:r>
                      <a:r>
                        <a:rPr lang="zh-CN" sz="2200" spc="-15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尽</a:t>
                      </a:r>
                      <a:r>
                        <a:rPr lang="zh-CN" sz="2200" spc="-15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粟一石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 </a:t>
                      </a:r>
                      <a:endParaRPr lang="en-US" sz="2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楷体" pitchFamily="49" charset="-122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ts val="32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zh-CN" altLang="en-US" sz="2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  古义</a:t>
                      </a:r>
                      <a:r>
                        <a:rPr lang="zh-CN" altLang="en-US" sz="2200" b="0" spc="35" dirty="0" smtClean="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（   ）</a:t>
                      </a:r>
                      <a:endParaRPr lang="en-US" altLang="zh-CN" sz="2200" b="0" spc="35" dirty="0" smtClean="0">
                        <a:latin typeface="Times New Roman" pitchFamily="18" charset="0"/>
                        <a:ea typeface="楷体" pitchFamily="49" charset="-122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ts val="32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zh-CN" altLang="en-US" sz="2200" b="0" spc="35" dirty="0" smtClean="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  今义（   ）</a:t>
                      </a:r>
                      <a:endParaRPr lang="zh-CN" altLang="zh-CN" sz="2200" dirty="0" smtClean="0">
                        <a:latin typeface="Times New Roman" pitchFamily="18" charset="0"/>
                        <a:ea typeface="楷体" pitchFamily="49" charset="-122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ts val="32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 </a:t>
                      </a:r>
                      <a:endParaRPr lang="zh-CN" sz="2200" dirty="0">
                        <a:latin typeface="Times New Roman" pitchFamily="18" charset="0"/>
                        <a:ea typeface="楷体" pitchFamily="49" charset="-122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4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45" y="3434394"/>
            <a:ext cx="2931160" cy="400939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2"/>
          <p:cNvSpPr txBox="1"/>
          <p:nvPr/>
        </p:nvSpPr>
        <p:spPr>
          <a:xfrm>
            <a:off x="669881" y="3799391"/>
            <a:ext cx="10719607" cy="25319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endParaRPr lang="zh-CN" altLang="en-US" sz="3600" b="1" spc="1000" dirty="0">
              <a:latin typeface="+mj-ea"/>
              <a:ea typeface="+mj-ea"/>
            </a:endParaRPr>
          </a:p>
        </p:txBody>
      </p:sp>
      <p:sp>
        <p:nvSpPr>
          <p:cNvPr id="3" name="标题 1"/>
          <p:cNvSpPr txBox="1">
            <a:spLocks/>
          </p:cNvSpPr>
          <p:nvPr/>
        </p:nvSpPr>
        <p:spPr>
          <a:xfrm>
            <a:off x="0" y="38099"/>
            <a:ext cx="10969200" cy="13373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行楷" panose="02010800040101010101" pitchFamily="2" charset="-122"/>
              <a:ea typeface="华文行楷" panose="02010800040101010101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dirty="0" smtClean="0">
                <a:latin typeface="华文行楷" panose="02010800040101010101" pitchFamily="2" charset="-122"/>
                <a:ea typeface="华文行楷" panose="02010800040101010101" pitchFamily="2" charset="-122"/>
                <a:cs typeface="Times New Roman" pitchFamily="18" charset="0"/>
              </a:rPr>
              <a:t>  </a:t>
            </a:r>
            <a:r>
              <a:rPr kumimoji="0" lang="zh-CN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  <a:cs typeface="Times New Roman" pitchFamily="18" charset="0"/>
              </a:rPr>
              <a:t>活动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  <a:cs typeface="Times New Roman" pitchFamily="18" charset="0"/>
              </a:rPr>
              <a:t>2:</a:t>
            </a:r>
            <a:r>
              <a:rPr kumimoji="0" lang="zh-CN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  <a:cs typeface="Times New Roman" pitchFamily="18" charset="0"/>
              </a:rPr>
              <a:t>本文写了一匹怎样的千里马？</a:t>
            </a:r>
            <a:endParaRPr kumimoji="0" lang="zh-CN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行楷" panose="02010800040101010101" pitchFamily="2" charset="-122"/>
              <a:ea typeface="华文行楷" panose="02010800040101010101" pitchFamily="2" charset="-122"/>
              <a:cs typeface="Times New Roman" pitchFamily="18" charset="0"/>
            </a:endParaRP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728663" y="1614488"/>
            <a:ext cx="11632189" cy="407972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zh-CN" sz="4000" b="0" i="0" u="none" strike="noStrike" kern="1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  <a:cs typeface="Times New Roman"/>
              </a:rPr>
              <a:t>他们有哪些</a:t>
            </a:r>
            <a:r>
              <a:rPr kumimoji="0" lang="zh-CN" altLang="zh-CN" sz="4000" b="1" i="0" u="none" strike="noStrike" kern="1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  <a:cs typeface="Times New Roman"/>
              </a:rPr>
              <a:t>遭遇</a:t>
            </a:r>
            <a:r>
              <a:rPr kumimoji="0" lang="zh-CN" altLang="zh-CN" sz="4000" b="0" i="0" u="none" strike="noStrike" kern="1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  <a:cs typeface="Times New Roman"/>
              </a:rPr>
              <a:t>？</a:t>
            </a:r>
            <a:endParaRPr kumimoji="0" lang="en-US" altLang="zh-CN" sz="4000" b="0" i="0" u="none" strike="noStrike" kern="1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行楷" panose="02010800040101010101" pitchFamily="2" charset="-122"/>
              <a:ea typeface="华文行楷" panose="02010800040101010101" pitchFamily="2" charset="-122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4000" b="0" i="0" u="none" strike="noStrike" kern="1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  <a:cs typeface="Times New Roman"/>
              </a:rPr>
              <a:t>(</a:t>
            </a:r>
            <a:r>
              <a:rPr kumimoji="0" lang="zh-CN" altLang="zh-CN" sz="4000" b="0" i="0" u="none" strike="noStrike" kern="1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  <a:cs typeface="Times New Roman"/>
              </a:rPr>
              <a:t>用课文原句回答</a:t>
            </a:r>
            <a:r>
              <a:rPr kumimoji="0" lang="en-US" altLang="zh-CN" sz="4000" b="0" i="0" u="none" strike="noStrike" kern="1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  <a:cs typeface="Times New Roman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CN" sz="4000" b="0" i="0" u="none" strike="noStrike" kern="1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行楷" panose="02010800040101010101" pitchFamily="2" charset="-122"/>
              <a:ea typeface="华文行楷" panose="02010800040101010101" pitchFamily="2" charset="-122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①祗辱于奴隶人之手，骈死于槽枥之间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。</a:t>
            </a:r>
            <a:endParaRPr kumimoji="0" lang="en-US" altLang="zh-CN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华文行楷" panose="02010800040101010101" pitchFamily="2" charset="-122"/>
              <a:ea typeface="华文行楷" panose="0201080004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②</a:t>
            </a:r>
            <a:r>
              <a:rPr kumimoji="0" lang="zh-CN" altLang="zh-CN" sz="36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虽有千里之能，食不饱，力不足，才美不外见</a:t>
            </a:r>
            <a:r>
              <a:rPr kumimoji="0" lang="zh-CN" alt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。</a:t>
            </a:r>
            <a:endParaRPr kumimoji="0" lang="en-US" altLang="zh-CN" sz="3600" b="1" i="0" u="none" strike="noStrike" kern="1200" cap="none" spc="-15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华文行楷" panose="02010800040101010101" pitchFamily="2" charset="-122"/>
              <a:ea typeface="华文行楷" panose="0201080004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③</a:t>
            </a:r>
            <a:r>
              <a:rPr kumimoji="0" lang="zh-CN" altLang="zh-CN" sz="36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策之不以其道，食之不能尽其材，鸣之而不能通其意。</a:t>
            </a:r>
            <a:endParaRPr kumimoji="0" lang="en-US" altLang="zh-CN" sz="3600" b="1" i="0" u="none" strike="noStrike" kern="100" cap="none" spc="-15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华文行楷" panose="02010800040101010101" pitchFamily="2" charset="-122"/>
              <a:ea typeface="华文行楷" panose="02010800040101010101" pitchFamily="2" charset="-122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COMMONDATA" val="eyJoZGlkIjoiNTBhMTdkZDAwN2E4ZTg3NjRhMGExNDJkMzFiMjc2NzA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heme/theme1.xml><?xml version="1.0" encoding="utf-8"?>
<a:theme xmlns:a="http://schemas.openxmlformats.org/drawingml/2006/main" name="GUHRING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UHRING2" id="{91BCCE22-F222-4EEA-8C8A-38062F7A3BF3}" vid="{8ED6E2A6-CCBA-4856-A3C5-7AB97DE7A58E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GUHRING2</Template>
  <TotalTime>1010</TotalTime>
  <Words>1244</Words>
  <Application>Microsoft Office PowerPoint</Application>
  <PresentationFormat>宽屏</PresentationFormat>
  <Paragraphs>120</Paragraphs>
  <Slides>28</Slides>
  <Notes>4</Notes>
  <HiddenSlides>0</HiddenSlides>
  <MMClips>1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45" baseType="lpstr">
      <vt:lpstr>等线</vt:lpstr>
      <vt:lpstr>等线 Light</vt:lpstr>
      <vt:lpstr>方正字迹-曾正国楷体</vt:lpstr>
      <vt:lpstr>方正字迹-邢体草书简体</vt:lpstr>
      <vt:lpstr>黑体</vt:lpstr>
      <vt:lpstr>华文行楷</vt:lpstr>
      <vt:lpstr>楷体</vt:lpstr>
      <vt:lpstr>隶书</vt:lpstr>
      <vt:lpstr>宋体</vt:lpstr>
      <vt:lpstr>Microsoft YaHei</vt:lpstr>
      <vt:lpstr>叶根友毛笔行书2.0版</vt:lpstr>
      <vt:lpstr>Arial</vt:lpstr>
      <vt:lpstr>Calibri</vt:lpstr>
      <vt:lpstr>Calibri Light</vt:lpstr>
      <vt:lpstr>Times New Roman</vt:lpstr>
      <vt:lpstr>GUHRING2</vt:lpstr>
      <vt:lpstr>2_Office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活动1: 自读课文，完成表格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韩愈在文中用了多少“不”字？</vt:lpstr>
      <vt:lpstr>PowerPoint 演示文稿</vt:lpstr>
      <vt:lpstr>  填写下表，探究“不”字在文中的其他作用。 </vt:lpstr>
      <vt:lpstr>PowerPoint 演示文稿</vt:lpstr>
      <vt:lpstr>PowerPoint 演示文稿</vt:lpstr>
      <vt:lpstr>PowerPoint 演示文稿</vt:lpstr>
      <vt:lpstr>PowerPoint 演示文稿</vt:lpstr>
      <vt:lpstr>活动1：对照韩愈的初稿，朗读课文，圈出不同之处，选择1句先朗读，后赏析：这样改，在情感表达上有什么优点？</vt:lpstr>
      <vt:lpstr>PowerPoint 演示文稿</vt:lpstr>
      <vt:lpstr>PowerPoint 演示文稿</vt:lpstr>
      <vt:lpstr>PowerPoint 演示文稿</vt:lpstr>
      <vt:lpstr>活动1：看视频，思考本文只是在写马吗？</vt:lpstr>
      <vt:lpstr>活动2 ：以史为鉴，齐读材料,思考伯乐和千里马的关系</vt:lpstr>
      <vt:lpstr>PowerPoint 演示文稿</vt:lpstr>
    </vt:vector>
  </TitlesOfParts>
  <Company>学科网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rbm.xkw.com</dc:creator>
  <cp:lastModifiedBy>王进</cp:lastModifiedBy>
  <cp:revision>308</cp:revision>
  <cp:lastPrinted>2023-05-07T17:49:10Z</cp:lastPrinted>
  <dcterms:created xsi:type="dcterms:W3CDTF">2023-05-07T17:49:10Z</dcterms:created>
  <dcterms:modified xsi:type="dcterms:W3CDTF">2023-05-10T10:38:08Z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