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9" r:id="rId3"/>
    <p:sldId id="282" r:id="rId4"/>
    <p:sldId id="295" r:id="rId5"/>
    <p:sldId id="284" r:id="rId6"/>
    <p:sldId id="286" r:id="rId7"/>
    <p:sldId id="297" r:id="rId8"/>
    <p:sldId id="296" r:id="rId9"/>
    <p:sldId id="287" r:id="rId10"/>
    <p:sldId id="289" r:id="rId11"/>
    <p:sldId id="298" r:id="rId12"/>
    <p:sldId id="291" r:id="rId13"/>
    <p:sldId id="292" r:id="rId14"/>
    <p:sldId id="300" r:id="rId15"/>
    <p:sldId id="265" r:id="rId16"/>
    <p:sldId id="268" r:id="rId17"/>
    <p:sldId id="269" r:id="rId18"/>
    <p:sldId id="270" r:id="rId19"/>
    <p:sldId id="271" r:id="rId20"/>
    <p:sldId id="326" r:id="rId21"/>
    <p:sldId id="327" r:id="rId22"/>
    <p:sldId id="329" r:id="rId23"/>
    <p:sldId id="330" r:id="rId24"/>
    <p:sldId id="334" r:id="rId25"/>
    <p:sldId id="335" r:id="rId26"/>
    <p:sldId id="338" r:id="rId27"/>
    <p:sldId id="339" r:id="rId28"/>
    <p:sldId id="336" r:id="rId29"/>
    <p:sldId id="337" r:id="rId30"/>
  </p:sldIdLst>
  <p:sldSz cx="9144000" cy="6858000" type="screen4x3"/>
  <p:notesSz cx="6858000" cy="9144000"/>
  <p:custDataLst>
    <p:tags r:id="rId35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88" userDrawn="1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0066"/>
    <a:srgbClr val="FF3399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04"/>
    <p:restoredTop sz="94660"/>
  </p:normalViewPr>
  <p:slideViewPr>
    <p:cSldViewPr showGuides="1">
      <p:cViewPr varScale="1">
        <p:scale>
          <a:sx n="90" d="100"/>
          <a:sy n="90" d="100"/>
        </p:scale>
        <p:origin x="-1458" y="-96"/>
      </p:cViewPr>
      <p:guideLst>
        <p:guide orient="horz" pos="2088"/>
        <p:guide pos="285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gs" Target="tags/tag10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notesMaster" Target="notesMasters/notesMaster1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266" name="页眉占位符 1126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fontAlgn="base"/>
            <a:endParaRPr lang="zh-CN" altLang="en-US" sz="1200" strike="noStrike" noProof="1" dirty="0"/>
          </a:p>
        </p:txBody>
      </p:sp>
      <p:sp>
        <p:nvSpPr>
          <p:cNvPr id="11267" name="日期占位符 11266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endParaRPr lang="zh-CN" altLang="en-US" sz="1200" strike="noStrike" noProof="1" dirty="0"/>
          </a:p>
        </p:txBody>
      </p:sp>
      <p:sp>
        <p:nvSpPr>
          <p:cNvPr id="2052" name="幻灯片图像占位符 11267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53" name="文本占位符 11268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 indent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270" name="页脚占位符 11269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fontAlgn="base"/>
            <a:endParaRPr lang="zh-CN" altLang="en-US" sz="1200" strike="noStrike" noProof="1" dirty="0"/>
          </a:p>
        </p:txBody>
      </p:sp>
      <p:sp>
        <p:nvSpPr>
          <p:cNvPr id="11271" name="灯片编号占位符 11270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文本框 7169"/>
          <p:cNvSpPr txBox="1"/>
          <p:nvPr/>
        </p:nvSpPr>
        <p:spPr>
          <a:xfrm>
            <a:off x="228600" y="976313"/>
            <a:ext cx="8458200" cy="2168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54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8B Unit2 Travelling</a:t>
            </a:r>
            <a:r>
              <a:rPr lang="en-US" altLang="zh-CN" sz="5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endParaRPr lang="en-US" altLang="zh-CN" sz="5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5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Grammar </a:t>
            </a:r>
            <a:endParaRPr lang="en-US" altLang="zh-CN" sz="5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" name="矩形 7170"/>
          <p:cNvSpPr/>
          <p:nvPr/>
        </p:nvSpPr>
        <p:spPr>
          <a:xfrm>
            <a:off x="2051050" y="3505200"/>
            <a:ext cx="4959350" cy="14652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‘have (has) been” </a:t>
            </a:r>
            <a:endParaRPr lang="en-US" altLang="zh-CN" sz="3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and</a:t>
            </a:r>
            <a:r>
              <a:rPr lang="en-US" altLang="zh-CN" sz="36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“have (has) gone’</a:t>
            </a:r>
            <a:endParaRPr lang="en-US" altLang="zh-CN" sz="3600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0" name="矩形 5123"/>
          <p:cNvSpPr/>
          <p:nvPr>
            <p:custDataLst>
              <p:tags r:id="rId1"/>
            </p:custDataLst>
          </p:nvPr>
        </p:nvSpPr>
        <p:spPr>
          <a:xfrm>
            <a:off x="2438400" y="5334000"/>
            <a:ext cx="32829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‘</a:t>
            </a:r>
            <a:r>
              <a:rPr lang="en-US" altLang="zh-CN" sz="36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for and since’</a:t>
            </a:r>
            <a:endParaRPr lang="en-US" altLang="zh-CN" sz="3600" b="1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6" name="Text Box 6"/>
          <p:cNvSpPr txBox="1"/>
          <p:nvPr/>
        </p:nvSpPr>
        <p:spPr>
          <a:xfrm>
            <a:off x="323850" y="333375"/>
            <a:ext cx="8569325" cy="1165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Mr. Lee ___________Yangzhou 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five years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. He came there five years ago.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52227" name="Picture 4" descr="218586_005526304651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676400"/>
            <a:ext cx="9144000" cy="518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28" name="文本框 52227"/>
          <p:cNvSpPr txBox="1"/>
          <p:nvPr/>
        </p:nvSpPr>
        <p:spPr>
          <a:xfrm>
            <a:off x="1889125" y="273050"/>
            <a:ext cx="23685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been in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/>
      <p:bldP spid="522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Rectangle 5"/>
          <p:cNvSpPr/>
          <p:nvPr/>
        </p:nvSpPr>
        <p:spPr>
          <a:xfrm>
            <a:off x="76200" y="1371600"/>
            <a:ext cx="9067800" cy="4154170"/>
          </a:xfrm>
          <a:prstGeom prst="rect">
            <a:avLst/>
          </a:prstGeom>
          <a:solidFill>
            <a:schemeClr val="bg1"/>
          </a:solidFill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r>
              <a:rPr lang="en-US" altLang="zh-CN" sz="4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has/ have been in/ at …</a:t>
            </a:r>
            <a:endParaRPr lang="en-US" altLang="zh-CN" sz="4400" b="1" dirty="0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en-US" altLang="zh-CN" sz="4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某人在</a:t>
            </a:r>
            <a:r>
              <a:rPr lang="en-US" altLang="zh-CN" sz="4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/ </a:t>
            </a: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到某个地方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(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已经一段时间了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)”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zh-CN" altLang="en-US" sz="4400" b="1" dirty="0">
                <a:latin typeface="Times New Roman" panose="02020603050405020304" pitchFamily="18" charset="0"/>
                <a:ea typeface="楷体_GB2312" pitchFamily="49" charset="-122"/>
              </a:rPr>
              <a:t>表示主语已经在目的地。</a:t>
            </a:r>
            <a:endParaRPr lang="zh-CN" altLang="en-US" sz="44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r>
              <a:rPr lang="en-US" altLang="zh-CN" sz="4400" b="1" dirty="0">
                <a:latin typeface="Times New Roman" panose="02020603050405020304" pitchFamily="18" charset="0"/>
                <a:ea typeface="楷体_GB2312" pitchFamily="49" charset="-122"/>
              </a:rPr>
              <a:t>be in/at </a:t>
            </a:r>
            <a:r>
              <a:rPr lang="zh-CN" altLang="en-US" sz="4400" b="1" dirty="0">
                <a:latin typeface="Times New Roman" panose="02020603050405020304" pitchFamily="18" charset="0"/>
                <a:ea typeface="楷体_GB2312" pitchFamily="49" charset="-122"/>
              </a:rPr>
              <a:t>代替了短暂性动词</a:t>
            </a:r>
            <a:r>
              <a:rPr lang="en-US" altLang="zh-CN" sz="4400" b="1" dirty="0">
                <a:latin typeface="Times New Roman" panose="02020603050405020304" pitchFamily="18" charset="0"/>
                <a:ea typeface="楷体_GB2312" pitchFamily="49" charset="-122"/>
              </a:rPr>
              <a:t>come/ go to … arrive in/at… reach/ get to …</a:t>
            </a:r>
            <a:r>
              <a:rPr lang="zh-CN" altLang="en-US" sz="4400" b="1" dirty="0">
                <a:latin typeface="Times New Roman" panose="02020603050405020304" pitchFamily="18" charset="0"/>
                <a:ea typeface="楷体_GB2312" pitchFamily="49" charset="-122"/>
              </a:rPr>
              <a:t>等，</a:t>
            </a: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常和</a:t>
            </a:r>
            <a:r>
              <a:rPr lang="en-US" altLang="zh-CN" sz="4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for…/ since…</a:t>
            </a: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等一起连用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6386" name="Text Box 2"/>
          <p:cNvSpPr txBox="1"/>
          <p:nvPr/>
        </p:nvSpPr>
        <p:spPr>
          <a:xfrm>
            <a:off x="152400" y="-106362"/>
            <a:ext cx="8839200" cy="15541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Arial" panose="020B0604020202020204" pitchFamily="34" charset="0"/>
                <a:ea typeface="Arial Unicode MS" pitchFamily="34" charset="-122"/>
              </a:rPr>
              <a:t>We use ‘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2"/>
              </a:rPr>
              <a:t>have (has) been in</a:t>
            </a:r>
            <a:r>
              <a:rPr lang="en-US" altLang="zh-CN" sz="3200" b="1" dirty="0">
                <a:latin typeface="Arial" panose="020B0604020202020204" pitchFamily="34" charset="0"/>
                <a:ea typeface="Arial Unicode MS" pitchFamily="34" charset="-122"/>
              </a:rPr>
              <a:t>’ to express the idea that someone has stayed in one place for some time.</a:t>
            </a:r>
            <a:endParaRPr lang="en-US" altLang="zh-CN" sz="3200" b="1" dirty="0">
              <a:latin typeface="Arial" panose="020B0604020202020204" pitchFamily="34" charset="0"/>
              <a:ea typeface="Arial Unicode MS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40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8306" name="Text Box 2"/>
          <p:cNvSpPr txBox="1"/>
          <p:nvPr/>
        </p:nvSpPr>
        <p:spPr>
          <a:xfrm>
            <a:off x="228600" y="0"/>
            <a:ext cx="8686800" cy="618553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I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 been at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my school for twelve years.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1.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我在我们学校已经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年了。</a:t>
            </a:r>
            <a:endParaRPr lang="zh-CN" altLang="en-US" sz="1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Mr. Wang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been in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Nanjing since he was born.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2.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王先生出生以来就在南京了。</a:t>
            </a:r>
            <a:endParaRPr lang="zh-CN" altLang="en-US" sz="1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Millie came to China three years ago. 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She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been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here for 3 years .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3.Millie 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三年前来到中国，她来到这已经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年了。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8306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306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8306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charRg st="64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8306">
                                            <p:txEl>
                                              <p:charRg st="64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8306">
                                            <p:txEl>
                                              <p:charRg st="64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charRg st="132" end="1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8306">
                                            <p:txEl>
                                              <p:charRg st="132" end="1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charRg st="171" end="2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8306">
                                            <p:txEl>
                                              <p:charRg st="171" end="20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AutoShape 2"/>
          <p:cNvSpPr/>
          <p:nvPr/>
        </p:nvSpPr>
        <p:spPr>
          <a:xfrm>
            <a:off x="914400" y="76200"/>
            <a:ext cx="7207250" cy="762000"/>
          </a:xfrm>
          <a:prstGeom prst="ribbon">
            <a:avLst>
              <a:gd name="adj1" fmla="val 12500"/>
              <a:gd name="adj2" fmla="val 66212"/>
            </a:avLst>
          </a:prstGeom>
          <a:solidFill>
            <a:srgbClr val="FF00FF">
              <a:alpha val="84000"/>
            </a:srgbClr>
          </a:solidFill>
          <a:ln w="635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语 法</a:t>
            </a:r>
            <a:endParaRPr lang="zh-CN" altLang="en-US" sz="4400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5300" name="文本框 55299"/>
          <p:cNvSpPr txBox="1"/>
          <p:nvPr/>
        </p:nvSpPr>
        <p:spPr>
          <a:xfrm>
            <a:off x="0" y="914400"/>
            <a:ext cx="9296400" cy="310769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1.</a:t>
            </a:r>
            <a:r>
              <a:rPr lang="en-US" altLang="zh-CN" sz="2800" b="1" dirty="0" err="1">
                <a:latin typeface="Comic Sans MS" panose="030F0702030302020204" pitchFamily="66" charset="0"/>
                <a:ea typeface="宋体" panose="02010600030101010101" pitchFamily="2" charset="-122"/>
              </a:rPr>
              <a:t>have/has  been(to),gone(to),been(in</a:t>
            </a:r>
            <a:r>
              <a:rPr lang="en-US" altLang="zh-CN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)</a:t>
            </a: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三者之间的</a:t>
            </a:r>
            <a:r>
              <a:rPr lang="zh-CN" altLang="en-US" sz="2800" b="1" dirty="0">
                <a:solidFill>
                  <a:srgbClr val="CC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根本区别</a:t>
            </a: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：</a:t>
            </a:r>
            <a:endParaRPr lang="zh-CN" altLang="en-US" sz="28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solidFill>
                  <a:srgbClr val="FF0066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have/has been to </a:t>
            </a:r>
            <a:r>
              <a:rPr lang="zh-CN" altLang="en-US" sz="2800" b="1" dirty="0">
                <a:solidFill>
                  <a:srgbClr val="FF0066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表示当事人曾经</a:t>
            </a:r>
            <a:r>
              <a:rPr lang="zh-CN" altLang="en-US" sz="2800" b="1" u="sng" dirty="0">
                <a:solidFill>
                  <a:srgbClr val="FF0066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去过</a:t>
            </a:r>
            <a:r>
              <a:rPr lang="zh-CN" altLang="en-US" sz="2800" b="1" dirty="0">
                <a:solidFill>
                  <a:srgbClr val="FF0066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某地（人已回）</a:t>
            </a:r>
            <a:endParaRPr lang="zh-CN" altLang="en-US" sz="2800" b="1" dirty="0">
              <a:solidFill>
                <a:srgbClr val="FF0066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have/has been in </a:t>
            </a: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强调当事人在某地</a:t>
            </a:r>
            <a:r>
              <a:rPr lang="zh-CN" altLang="en-US" sz="2800" b="1" dirty="0">
                <a:solidFill>
                  <a:srgbClr val="FF0066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待过</a:t>
            </a: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一段时间</a:t>
            </a:r>
            <a:endParaRPr lang="zh-CN" altLang="en-US" sz="28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have/has gone to </a:t>
            </a:r>
            <a:r>
              <a:rPr lang="zh-CN" altLang="en-US" sz="2800" b="1" dirty="0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表示当事人不在现场</a:t>
            </a:r>
            <a:r>
              <a:rPr lang="en-US" altLang="zh-CN" sz="2000" b="1" dirty="0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(</a:t>
            </a:r>
            <a:r>
              <a:rPr lang="zh-CN" altLang="en-US" sz="2000" b="1" dirty="0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人未回</a:t>
            </a:r>
            <a:r>
              <a:rPr lang="en-US" altLang="zh-CN" sz="2000" b="1" dirty="0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)</a:t>
            </a:r>
            <a:r>
              <a:rPr lang="zh-CN" altLang="en-US" sz="2800" b="1" dirty="0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，</a:t>
            </a:r>
            <a:r>
              <a:rPr lang="zh-CN" altLang="en-US" sz="2800" b="1" u="sng" dirty="0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去了</a:t>
            </a:r>
            <a:r>
              <a:rPr lang="zh-CN" altLang="en-US" sz="2800" b="1" dirty="0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某地 </a:t>
            </a:r>
            <a:endParaRPr lang="zh-CN" altLang="en-US" sz="2800" b="1" dirty="0">
              <a:solidFill>
                <a:srgbClr val="FF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endParaRPr lang="zh-CN" altLang="en-US" sz="2800" b="1" dirty="0">
              <a:solidFill>
                <a:srgbClr val="FF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endParaRPr lang="zh-CN" altLang="en-US" sz="28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55301" name="文本框 55300"/>
          <p:cNvSpPr txBox="1"/>
          <p:nvPr/>
        </p:nvSpPr>
        <p:spPr>
          <a:xfrm>
            <a:off x="152400" y="3335338"/>
            <a:ext cx="9215120" cy="224536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2.</a:t>
            </a: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三者的</a:t>
            </a:r>
            <a:r>
              <a:rPr lang="zh-CN" altLang="en-US" sz="2800" b="1" dirty="0">
                <a:solidFill>
                  <a:srgbClr val="CC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常见用法</a:t>
            </a:r>
            <a:endParaRPr lang="zh-CN" altLang="en-US" sz="2800" b="1" dirty="0">
              <a:solidFill>
                <a:srgbClr val="CC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solidFill>
                  <a:srgbClr val="FF0066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have/has been (to)+</a:t>
            </a:r>
            <a:r>
              <a:rPr lang="zh-CN" altLang="en-US" sz="2800" b="1" dirty="0">
                <a:solidFill>
                  <a:srgbClr val="FF0066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地点</a:t>
            </a:r>
            <a:r>
              <a:rPr lang="en-US" altLang="zh-CN" sz="2800" b="1" dirty="0">
                <a:solidFill>
                  <a:srgbClr val="FF0066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+</a:t>
            </a:r>
            <a:r>
              <a:rPr lang="zh-CN" altLang="en-US" sz="2800" b="1" dirty="0">
                <a:solidFill>
                  <a:srgbClr val="FF0066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次数</a:t>
            </a:r>
            <a:r>
              <a:rPr lang="zh-CN" altLang="en-US" sz="2800" b="1" dirty="0">
                <a:solidFill>
                  <a:srgbClr val="CC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zh-CN" altLang="en-US" sz="2000" b="1" dirty="0">
                <a:solidFill>
                  <a:srgbClr val="CC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（句中常有</a:t>
            </a:r>
            <a:r>
              <a:rPr lang="en-US" altLang="zh-CN" sz="2000" b="1" dirty="0">
                <a:solidFill>
                  <a:srgbClr val="CC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ever,never,before</a:t>
            </a:r>
            <a:r>
              <a:rPr lang="zh-CN" altLang="en-US" sz="2000" b="1" dirty="0">
                <a:solidFill>
                  <a:srgbClr val="CC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）</a:t>
            </a:r>
            <a:endParaRPr lang="zh-CN" altLang="en-US" sz="2800" b="1" dirty="0">
              <a:solidFill>
                <a:srgbClr val="CC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have/has</a:t>
            </a:r>
            <a:r>
              <a:rPr lang="en-US" altLang="zh-CN" sz="2800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en-US" altLang="zh-CN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been (in) +</a:t>
            </a: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地点</a:t>
            </a: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+</a:t>
            </a:r>
            <a:r>
              <a:rPr lang="zh-CN" altLang="en-US" sz="2800" b="1" dirty="0">
                <a:solidFill>
                  <a:srgbClr val="CC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时间段</a:t>
            </a:r>
            <a:r>
              <a:rPr lang="en-US" altLang="zh-CN" sz="2800" b="1" dirty="0">
                <a:solidFill>
                  <a:srgbClr val="CC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/</a:t>
            </a:r>
            <a:r>
              <a:rPr lang="zh-CN" altLang="en-US" sz="2800" b="1" dirty="0">
                <a:solidFill>
                  <a:srgbClr val="CC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句子</a:t>
            </a:r>
            <a:endParaRPr lang="zh-CN" altLang="en-US" sz="2800" b="1" dirty="0">
              <a:solidFill>
                <a:srgbClr val="CC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r>
              <a:rPr lang="en-US" altLang="zh-CN" sz="2800" b="1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have/has</a:t>
            </a:r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gone (to) +</a:t>
            </a:r>
            <a:r>
              <a:rPr lang="zh-CN" altLang="en-US" sz="2800" b="1" dirty="0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地点</a:t>
            </a:r>
            <a:r>
              <a:rPr lang="en-US" altLang="zh-CN" sz="2000" b="1" dirty="0">
                <a:solidFill>
                  <a:srgbClr val="C0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(</a:t>
            </a:r>
            <a:r>
              <a:rPr lang="zh-CN" altLang="en-US" sz="2000" b="1" dirty="0">
                <a:solidFill>
                  <a:srgbClr val="C0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主语通常是第三人称</a:t>
            </a:r>
            <a:r>
              <a:rPr lang="en-US" altLang="zh-CN" sz="2000" b="1" dirty="0">
                <a:solidFill>
                  <a:srgbClr val="C0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)</a:t>
            </a:r>
            <a:endParaRPr lang="zh-CN" altLang="en-US" sz="2800" b="1">
              <a:solidFill>
                <a:srgbClr val="C0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endParaRPr lang="zh-CN" altLang="en-US" sz="2800" b="1" dirty="0">
              <a:solidFill>
                <a:srgbClr val="C0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55302" name="文本框 55301"/>
          <p:cNvSpPr txBox="1"/>
          <p:nvPr/>
        </p:nvSpPr>
        <p:spPr>
          <a:xfrm>
            <a:off x="304800" y="5410200"/>
            <a:ext cx="8488363" cy="9461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3.</a:t>
            </a:r>
            <a:r>
              <a:rPr lang="zh-CN" altLang="en-US" sz="2800" b="1" dirty="0">
                <a:solidFill>
                  <a:srgbClr val="CC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共同点</a:t>
            </a:r>
            <a:endParaRPr lang="zh-CN" altLang="en-US" sz="2800" b="1" dirty="0">
              <a:solidFill>
                <a:srgbClr val="CC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当后面跟地点是副词</a:t>
            </a:r>
            <a:r>
              <a:rPr lang="en-US" altLang="zh-CN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home/here/there</a:t>
            </a:r>
            <a:r>
              <a:rPr lang="zh-CN" altLang="en-US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时，介词省略</a:t>
            </a:r>
            <a:endParaRPr lang="zh-CN" altLang="en-US" sz="28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/>
      <p:bldP spid="55301" grpId="0"/>
      <p:bldP spid="5530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7504" y="116632"/>
            <a:ext cx="5976664" cy="646331"/>
          </a:xfrm>
          <a:gradFill rotWithShape="1"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5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  <a:lin ang="5400000" scaled="0"/>
          </a:gradFill>
          <a:ln w="6350">
            <a:solidFill>
              <a:schemeClr val="accent1"/>
            </a:solidFill>
            <a:miter lim="800000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p3d prstMaterial="plastic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 smtClean="0">
                <a:ln w="11430"/>
                <a:solidFill>
                  <a:srgbClr val="0000FF"/>
                </a:solidFill>
                <a:effectLst>
                  <a:glow rad="228600">
                    <a:srgbClr val="FFFFFF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entury Gothic" pitchFamily="34" charset="0"/>
                <a:ea typeface="+mn-ea"/>
                <a:cs typeface="+mn-cs"/>
              </a:rPr>
              <a:t>have (has) been to / in</a:t>
            </a:r>
            <a:endParaRPr kumimoji="0" lang="en-US" altLang="zh-CN" sz="3600" b="1" i="0" u="none" strike="noStrike" kern="0" cap="none" spc="0" normalizeH="0" baseline="0" noProof="0" dirty="0">
              <a:ln w="11430"/>
              <a:solidFill>
                <a:srgbClr val="0000FF"/>
              </a:solidFill>
              <a:effectLst>
                <a:glow rad="228600">
                  <a:srgbClr val="FFFFFF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6512" y="1341438"/>
            <a:ext cx="9180513" cy="3507740"/>
          </a:xfrm>
        </p:spPr>
        <p:txBody>
          <a:bodyPr vert="horz" wrap="square" lIns="91440" tIns="45720" rIns="91440" bIns="45720" numCol="1" anchor="t" anchorCtr="0" compatLnSpc="1">
            <a:spAutoFit/>
          </a:bodyPr>
          <a:p>
            <a:pPr fontAlgn="base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zh-CN" b="1" strike="noStrike" noProof="1">
                <a:effectLst>
                  <a:outerShdw blurRad="38100" dist="38100" dir="2700000">
                    <a:srgbClr val="C0C0C0"/>
                  </a:outerShdw>
                </a:effectLst>
                <a:latin typeface="Century Gothic" pitchFamily="34" charset="0"/>
              </a:rPr>
              <a:t>1. My father ____________ Hong Kong again.  </a:t>
            </a:r>
            <a:endParaRPr lang="en-US" altLang="zh-CN" b="1" strike="noStrike" noProof="1">
              <a:effectLst>
                <a:outerShdw blurRad="38100" dist="38100" dir="2700000">
                  <a:srgbClr val="C0C0C0"/>
                </a:outerShdw>
              </a:effectLst>
              <a:latin typeface="Century Gothic" pitchFamily="34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  <a:buNone/>
            </a:pPr>
            <a:r>
              <a:rPr lang="en-US" altLang="zh-CN" b="1" strike="noStrike" noProof="1">
                <a:effectLst>
                  <a:outerShdw blurRad="38100" dist="38100" dir="2700000">
                    <a:srgbClr val="C0C0C0"/>
                  </a:outerShdw>
                </a:effectLst>
                <a:latin typeface="Century Gothic" pitchFamily="34" charset="0"/>
              </a:rPr>
              <a:t>    He _________ there </a:t>
            </a:r>
            <a:r>
              <a:rPr lang="en-US" altLang="zh-CN" b="1" strike="noStrike" noProof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entury Gothic" pitchFamily="34" charset="0"/>
              </a:rPr>
              <a:t>twice</a:t>
            </a:r>
            <a:r>
              <a:rPr lang="en-US" altLang="zh-CN" b="1" strike="noStrike" noProof="1">
                <a:effectLst>
                  <a:outerShdw blurRad="38100" dist="38100" dir="2700000">
                    <a:srgbClr val="C0C0C0"/>
                  </a:outerShdw>
                </a:effectLst>
                <a:latin typeface="Century Gothic" pitchFamily="34" charset="0"/>
              </a:rPr>
              <a:t>.</a:t>
            </a:r>
            <a:endParaRPr lang="en-US" altLang="zh-CN" b="1" strike="noStrike" noProof="1">
              <a:effectLst>
                <a:outerShdw blurRad="38100" dist="38100" dir="2700000">
                  <a:srgbClr val="C0C0C0"/>
                </a:outerShdw>
              </a:effectLst>
              <a:latin typeface="Century Gothic" pitchFamily="34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zh-CN" b="1" strike="noStrike" noProof="1">
                <a:effectLst>
                  <a:outerShdw blurRad="38100" dist="38100" dir="2700000">
                    <a:srgbClr val="C0C0C0"/>
                  </a:outerShdw>
                </a:effectLst>
                <a:latin typeface="Century Gothic" pitchFamily="34" charset="0"/>
              </a:rPr>
              <a:t>2.  -- Is Li Lei in the classroom?  </a:t>
            </a:r>
            <a:endParaRPr lang="en-US" altLang="zh-CN" b="1" strike="noStrike" noProof="1">
              <a:effectLst>
                <a:outerShdw blurRad="38100" dist="38100" dir="2700000">
                  <a:srgbClr val="C0C0C0"/>
                </a:outerShdw>
              </a:effectLst>
              <a:latin typeface="Century Gothic" pitchFamily="34" charset="0"/>
            </a:endParaRPr>
          </a:p>
          <a:p>
            <a:pPr fontAlgn="base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zh-CN" b="1" strike="noStrike" noProof="1">
                <a:effectLst>
                  <a:outerShdw blurRad="38100" dist="38100" dir="2700000">
                    <a:srgbClr val="C0C0C0"/>
                  </a:outerShdw>
                </a:effectLst>
                <a:latin typeface="Century Gothic" pitchFamily="34" charset="0"/>
              </a:rPr>
              <a:t>    -- No, he __________ to the teacher’s office.</a:t>
            </a:r>
            <a:endParaRPr lang="en-US" altLang="zh-CN" b="1" strike="noStrike" noProof="1">
              <a:effectLst>
                <a:outerShdw blurRad="38100" dist="38100" dir="2700000">
                  <a:srgbClr val="C0C0C0"/>
                </a:outerShdw>
              </a:effectLst>
              <a:latin typeface="Century Gothic" pitchFamily="34" charset="0"/>
            </a:endParaRPr>
          </a:p>
          <a:p>
            <a:pPr fontAlgn="base">
              <a:spcBef>
                <a:spcPts val="600"/>
              </a:spcBef>
              <a:buNone/>
            </a:pPr>
            <a:r>
              <a:rPr lang="en-US" altLang="zh-CN" b="1" strike="noStrike" noProof="1">
                <a:effectLst>
                  <a:outerShdw blurRad="38100" dist="38100" dir="2700000">
                    <a:srgbClr val="C0C0C0"/>
                  </a:outerShdw>
                </a:effectLst>
                <a:latin typeface="Century Gothic" pitchFamily="34" charset="0"/>
              </a:rPr>
              <a:t>3. I ______________ China </a:t>
            </a:r>
            <a:r>
              <a:rPr lang="en-US" altLang="zh-CN" b="1" strike="noStrike" noProof="1">
                <a:solidFill>
                  <a:srgbClr val="00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entury Gothic" pitchFamily="34" charset="0"/>
              </a:rPr>
              <a:t>for 15 years</a:t>
            </a:r>
            <a:r>
              <a:rPr lang="en-US" altLang="zh-CN" b="1" strike="noStrike" noProof="1">
                <a:effectLst>
                  <a:outerShdw blurRad="38100" dist="38100" dir="2700000">
                    <a:srgbClr val="C0C0C0"/>
                  </a:outerShdw>
                </a:effectLst>
                <a:latin typeface="Century Gothic" pitchFamily="34" charset="0"/>
              </a:rPr>
              <a:t>.</a:t>
            </a:r>
            <a:endParaRPr lang="en-US" altLang="zh-CN" b="1" strike="noStrike" noProof="1">
              <a:solidFill>
                <a:srgbClr val="FFFF00"/>
              </a:solidFill>
              <a:effectLst>
                <a:outerShdw blurRad="38100" dist="38100" dir="2700000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2514600" y="1295083"/>
            <a:ext cx="2459038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p>
            <a:pPr fontAlgn="base"/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entury Gothic" pitchFamily="34" charset="0"/>
                <a:ea typeface="宋体" panose="02010600030101010101" pitchFamily="2" charset="-122"/>
                <a:cs typeface="+mn-cs"/>
              </a:rPr>
              <a:t>has gone to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1280478" y="1836738"/>
            <a:ext cx="2043113" cy="584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宋体" panose="02010600030101010101" pitchFamily="2" charset="-122"/>
                <a:cs typeface="+mn-cs"/>
              </a:rPr>
              <a:t>has been</a:t>
            </a:r>
            <a:endParaRPr kumimoji="1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3047683" y="3088958"/>
            <a:ext cx="2041525" cy="5857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宋体" panose="02010600030101010101" pitchFamily="2" charset="-122"/>
                <a:cs typeface="+mn-cs"/>
              </a:rPr>
              <a:t>has gone</a:t>
            </a:r>
            <a:endParaRPr kumimoji="1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1142048" y="4114800"/>
            <a:ext cx="2640013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p>
            <a:pPr fontAlgn="base"/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entury Gothic" pitchFamily="34" charset="0"/>
                <a:ea typeface="宋体" panose="02010600030101010101" pitchFamily="2" charset="-122"/>
                <a:cs typeface="+mn-cs"/>
              </a:rPr>
              <a:t>have been in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4460" y="764703"/>
            <a:ext cx="4448654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 w="11430"/>
                <a:solidFill>
                  <a:srgbClr val="0000FF"/>
                </a:solidFill>
                <a:effectLst>
                  <a:glow rad="228600">
                    <a:srgbClr val="FFFFFF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entury Gothic" pitchFamily="34" charset="0"/>
                <a:ea typeface="+mn-ea"/>
                <a:cs typeface="+mj-cs"/>
              </a:rPr>
              <a:t>have </a:t>
            </a:r>
            <a:r>
              <a:rPr kumimoji="0" lang="en-US" altLang="zh-CN" sz="3600" b="1" i="0" u="none" strike="noStrike" kern="1200" cap="none" spc="0" normalizeH="0" baseline="0" noProof="0" dirty="0">
                <a:ln w="11430"/>
                <a:solidFill>
                  <a:srgbClr val="0000FF"/>
                </a:solidFill>
                <a:effectLst>
                  <a:glow rad="228600">
                    <a:srgbClr val="FFFFFF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entury Gothic" pitchFamily="34" charset="0"/>
                <a:ea typeface="+mn-ea"/>
                <a:cs typeface="+mn-cs"/>
              </a:rPr>
              <a:t>(has) </a:t>
            </a:r>
            <a:r>
              <a:rPr kumimoji="0" lang="en-US" altLang="zh-CN" sz="3600" b="1" i="0" u="none" strike="noStrike" kern="0" cap="none" spc="0" normalizeH="0" baseline="0" noProof="0" dirty="0">
                <a:ln w="11430"/>
                <a:solidFill>
                  <a:srgbClr val="006600"/>
                </a:solidFill>
                <a:effectLst>
                  <a:glow rad="228600">
                    <a:srgbClr val="FFFFFF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entury Gothic" pitchFamily="34" charset="0"/>
                <a:ea typeface="+mn-ea"/>
                <a:cs typeface="+mj-cs"/>
              </a:rPr>
              <a:t>gone</a:t>
            </a:r>
            <a:r>
              <a:rPr kumimoji="0" lang="en-US" altLang="zh-CN" sz="3600" b="1" i="0" u="none" strike="noStrike" kern="0" cap="none" spc="0" normalizeH="0" baseline="0" noProof="0" dirty="0">
                <a:ln w="11430"/>
                <a:solidFill>
                  <a:srgbClr val="0000FF"/>
                </a:solidFill>
                <a:effectLst>
                  <a:glow rad="228600">
                    <a:srgbClr val="FFFFFF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entury Gothic" pitchFamily="34" charset="0"/>
                <a:ea typeface="+mn-ea"/>
                <a:cs typeface="+mj-cs"/>
              </a:rPr>
              <a:t> to</a:t>
            </a:r>
            <a:endParaRPr kumimoji="0" lang="zh-CN" altLang="en-US" sz="3600" b="1" i="0" u="none" strike="noStrike" kern="1200" cap="none" spc="0" normalizeH="0" baseline="0" noProof="0" dirty="0">
              <a:ln w="11430"/>
              <a:solidFill>
                <a:srgbClr val="0000FF"/>
              </a:solidFill>
              <a:effectLst>
                <a:glow rad="228600">
                  <a:srgbClr val="FFFFFF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endParaRPr>
          </a:p>
        </p:txBody>
      </p:sp>
      <p:sp>
        <p:nvSpPr>
          <p:cNvPr id="2" name="Rectangle 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97878" y="5562600"/>
            <a:ext cx="5720715" cy="5835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p>
            <a:pPr fontAlgn="base"/>
            <a:r>
              <a:rPr lang="en-US" altLang="zh-CN" sz="3200" b="1" strike="noStrike" noProof="1">
                <a:solidFill>
                  <a:srgbClr val="66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entury Gothic" pitchFamily="34" charset="0"/>
                <a:ea typeface="宋体" panose="02010600030101010101" pitchFamily="2" charset="-122"/>
                <a:cs typeface="+mn-cs"/>
              </a:rPr>
              <a:t>Check exercises on the </a:t>
            </a:r>
            <a:r>
              <a:rPr lang="en-US" sz="3200" b="1" strike="noStrike" noProof="1">
                <a:solidFill>
                  <a:srgbClr val="66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Century Gothic" pitchFamily="34" charset="0"/>
                <a:ea typeface="宋体" panose="02010600030101010101" pitchFamily="2" charset="-122"/>
                <a:cs typeface="+mn-cs"/>
              </a:rPr>
              <a:t>book</a:t>
            </a:r>
            <a:endParaRPr lang="en-US" sz="3200" b="1" strike="noStrike" noProof="1">
              <a:solidFill>
                <a:srgbClr val="6600CC"/>
              </a:solidFill>
              <a:effectLst>
                <a:outerShdw blurRad="38100" dist="38100" dir="2700000">
                  <a:srgbClr val="C0C0C0"/>
                </a:outerShdw>
              </a:effectLst>
              <a:latin typeface="Century Gothic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 bldLvl="0" animBg="1"/>
      <p:bldP spid="64517" grpId="0" bldLvl="0" animBg="1"/>
      <p:bldP spid="64520" grpId="0" bldLvl="0" animBg="1"/>
      <p:bldP spid="64521" grpId="0" bldLvl="0" animBg="1"/>
      <p:bldP spid="2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3" name="图片 194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33400"/>
            <a:ext cx="9144000" cy="792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4" name="图片 19458" descr="Gramma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371600"/>
            <a:ext cx="2286000" cy="1714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5" name="图片 19459" descr="Gramma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895600"/>
            <a:ext cx="2540000" cy="190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6" name="图片 19460" descr="Gramma0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4495800"/>
            <a:ext cx="2540000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7" name="文本框 19461"/>
          <p:cNvSpPr txBox="1"/>
          <p:nvPr/>
        </p:nvSpPr>
        <p:spPr>
          <a:xfrm>
            <a:off x="2209800" y="1447800"/>
            <a:ext cx="6629400" cy="946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  <a:buAutoNum type="arabicPeriod"/>
            </a:pPr>
            <a:r>
              <a:rPr lang="en-US" altLang="zh-CN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Millie </a:t>
            </a:r>
            <a:r>
              <a:rPr lang="en-US" altLang="zh-CN" sz="2800" b="1" dirty="0">
                <a:solidFill>
                  <a:srgbClr val="6600CC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isn’t here</a:t>
            </a:r>
            <a:r>
              <a:rPr lang="en-US" altLang="zh-CN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. She____________  to</a:t>
            </a: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 the library.</a:t>
            </a:r>
            <a:endParaRPr lang="en-US" altLang="zh-CN" sz="2800" b="1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23558" name="文本框 19462"/>
          <p:cNvSpPr txBox="1"/>
          <p:nvPr/>
        </p:nvSpPr>
        <p:spPr>
          <a:xfrm>
            <a:off x="2133600" y="2895600"/>
            <a:ext cx="6705600" cy="13731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2800" b="1" dirty="0">
                <a:latin typeface="Comic Sans MS" panose="030F0702030302020204" pitchFamily="66" charset="0"/>
                <a:ea typeface="宋体" panose="02010600030101010101" pitchFamily="2" charset="-122"/>
              </a:rPr>
              <a:t>2. Peter and Simon _____ just _______ to</a:t>
            </a: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 the library. </a:t>
            </a:r>
            <a:r>
              <a:rPr lang="en-US" altLang="zh-CN" sz="2800" b="1">
                <a:solidFill>
                  <a:srgbClr val="6600CC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They borrowed some interesting books.</a:t>
            </a:r>
            <a:endParaRPr lang="en-US" altLang="zh-CN" sz="2800" b="1">
              <a:solidFill>
                <a:srgbClr val="6600CC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23559" name="文本框 19463"/>
          <p:cNvSpPr txBox="1"/>
          <p:nvPr/>
        </p:nvSpPr>
        <p:spPr>
          <a:xfrm>
            <a:off x="2286000" y="5029200"/>
            <a:ext cx="6553200" cy="946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2800" b="1" dirty="0" err="1">
                <a:latin typeface="Comic Sans MS" panose="030F0702030302020204" pitchFamily="66" charset="0"/>
                <a:ea typeface="宋体" panose="02010600030101010101" pitchFamily="2" charset="-122"/>
              </a:rPr>
              <a:t>3. My cousin__________ to Xi’an</a:t>
            </a: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en-US" altLang="zh-CN" sz="2800" b="1">
                <a:solidFill>
                  <a:srgbClr val="6600CC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twice</a:t>
            </a: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.</a:t>
            </a:r>
            <a:endParaRPr lang="en-US" altLang="zh-CN" sz="2800" b="1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9465" name="文本框 19464"/>
          <p:cNvSpPr txBox="1"/>
          <p:nvPr/>
        </p:nvSpPr>
        <p:spPr>
          <a:xfrm>
            <a:off x="3352800" y="1752600"/>
            <a:ext cx="2667000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3200" b="1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has  gone</a:t>
            </a:r>
            <a:endParaRPr lang="en-US" altLang="zh-CN" sz="3200" b="1">
              <a:solidFill>
                <a:srgbClr val="FF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9466" name="文本框 19465"/>
          <p:cNvSpPr txBox="1"/>
          <p:nvPr/>
        </p:nvSpPr>
        <p:spPr>
          <a:xfrm>
            <a:off x="5486400" y="2819400"/>
            <a:ext cx="1600200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3200" b="1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en-US" altLang="zh-CN" sz="3200" b="1" dirty="0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have</a:t>
            </a:r>
            <a:endParaRPr lang="en-US" altLang="zh-CN" sz="3200" b="1">
              <a:solidFill>
                <a:srgbClr val="FF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9467" name="文本框 19466"/>
          <p:cNvSpPr txBox="1"/>
          <p:nvPr/>
        </p:nvSpPr>
        <p:spPr>
          <a:xfrm>
            <a:off x="4495800" y="4953000"/>
            <a:ext cx="2500313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3200" b="1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has  been</a:t>
            </a:r>
            <a:endParaRPr lang="en-US" altLang="zh-CN" sz="3200" b="1">
              <a:solidFill>
                <a:srgbClr val="FF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9468" name="文本框 19467"/>
          <p:cNvSpPr txBox="1"/>
          <p:nvPr/>
        </p:nvSpPr>
        <p:spPr>
          <a:xfrm>
            <a:off x="2651125" y="3225800"/>
            <a:ext cx="1092200" cy="10668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been</a:t>
            </a:r>
            <a:endParaRPr lang="en-US" altLang="zh-CN" sz="3200" b="1" dirty="0">
              <a:solidFill>
                <a:srgbClr val="FF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endParaRPr lang="en-US" altLang="zh-CN" sz="3200" b="1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5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5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67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7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7" name="图片 2048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33400"/>
            <a:ext cx="9144000" cy="792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8" name="图片 20482" descr="Gramma0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810000"/>
            <a:ext cx="2540000" cy="190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9" name="图片 20483" descr="Gramma0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752600"/>
            <a:ext cx="2540000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0" name="文本框 20484"/>
          <p:cNvSpPr txBox="1"/>
          <p:nvPr/>
        </p:nvSpPr>
        <p:spPr>
          <a:xfrm>
            <a:off x="2286000" y="1997075"/>
            <a:ext cx="6400800" cy="13731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2800" b="1" dirty="0" err="1">
                <a:latin typeface="Comic Sans MS" panose="030F0702030302020204" pitchFamily="66" charset="0"/>
                <a:ea typeface="宋体" panose="02010600030101010101" pitchFamily="2" charset="-122"/>
              </a:rPr>
              <a:t>4. My parents  __________ to Xi’an</a:t>
            </a: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 and </a:t>
            </a:r>
            <a:r>
              <a:rPr lang="en-US" altLang="zh-CN" sz="2800" b="1">
                <a:solidFill>
                  <a:srgbClr val="6600CC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they’ll stay there for a week.</a:t>
            </a:r>
            <a:endParaRPr lang="en-US" altLang="zh-CN" sz="2800" b="1">
              <a:solidFill>
                <a:srgbClr val="6600CC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24581" name="文本框 20485"/>
          <p:cNvSpPr txBox="1"/>
          <p:nvPr/>
        </p:nvSpPr>
        <p:spPr>
          <a:xfrm>
            <a:off x="2286000" y="3962400"/>
            <a:ext cx="6477000" cy="13731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5. Daniel</a:t>
            </a:r>
            <a:r>
              <a:rPr lang="en-US" altLang="zh-CN" sz="2800" b="1">
                <a:solidFill>
                  <a:srgbClr val="6600CC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 won’t be with us</a:t>
            </a: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 at the party. He ____________ to Shanghai.</a:t>
            </a:r>
            <a:endParaRPr lang="en-US" altLang="zh-CN" sz="2800" b="1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20487" name="文本框 20486"/>
          <p:cNvSpPr txBox="1"/>
          <p:nvPr/>
        </p:nvSpPr>
        <p:spPr>
          <a:xfrm>
            <a:off x="4953000" y="1905000"/>
            <a:ext cx="2590800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3200" b="1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have  gone</a:t>
            </a:r>
            <a:endParaRPr lang="en-US" altLang="zh-CN" sz="3200" b="1">
              <a:solidFill>
                <a:srgbClr val="FF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20488" name="文本框 20487"/>
          <p:cNvSpPr txBox="1"/>
          <p:nvPr/>
        </p:nvSpPr>
        <p:spPr>
          <a:xfrm>
            <a:off x="4495800" y="4297363"/>
            <a:ext cx="2590800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3200" b="1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has  gone</a:t>
            </a:r>
            <a:endParaRPr lang="en-US" altLang="zh-CN" sz="3200" b="1">
              <a:solidFill>
                <a:srgbClr val="FF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7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7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1" name="图片 21505" descr="27-1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304800"/>
            <a:ext cx="9144000" cy="615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文本框 21506"/>
          <p:cNvSpPr txBox="1"/>
          <p:nvPr/>
        </p:nvSpPr>
        <p:spPr>
          <a:xfrm>
            <a:off x="5638800" y="1219200"/>
            <a:ext cx="2667000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           gone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508" name="文本框 21507"/>
          <p:cNvSpPr txBox="1"/>
          <p:nvPr/>
        </p:nvSpPr>
        <p:spPr>
          <a:xfrm>
            <a:off x="1905000" y="1828800"/>
            <a:ext cx="2667000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gone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509" name="文本框 21508"/>
          <p:cNvSpPr txBox="1"/>
          <p:nvPr/>
        </p:nvSpPr>
        <p:spPr>
          <a:xfrm>
            <a:off x="1371600" y="2438400"/>
            <a:ext cx="3200400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           been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510" name="文本框 21509"/>
          <p:cNvSpPr txBox="1"/>
          <p:nvPr/>
        </p:nvSpPr>
        <p:spPr>
          <a:xfrm>
            <a:off x="2209800" y="3048000"/>
            <a:ext cx="2667000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 been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511" name="文本框 21510"/>
          <p:cNvSpPr txBox="1"/>
          <p:nvPr/>
        </p:nvSpPr>
        <p:spPr>
          <a:xfrm>
            <a:off x="3276600" y="3657600"/>
            <a:ext cx="3429000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          been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512" name="文本框 21511"/>
          <p:cNvSpPr txBox="1"/>
          <p:nvPr/>
        </p:nvSpPr>
        <p:spPr>
          <a:xfrm>
            <a:off x="2438400" y="4267200"/>
            <a:ext cx="2667000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2800" b="1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 been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8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8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9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9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1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10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11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11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12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12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5" name="图片 22529" descr="27-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1277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6" name="图片 22530" descr="27-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295400"/>
            <a:ext cx="9058275" cy="5059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2" name="文本框 22531"/>
          <p:cNvSpPr txBox="1"/>
          <p:nvPr/>
        </p:nvSpPr>
        <p:spPr>
          <a:xfrm>
            <a:off x="3200400" y="4191000"/>
            <a:ext cx="2667000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2400" b="1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gone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2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2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5" name="Rectangle 3"/>
          <p:cNvSpPr/>
          <p:nvPr/>
        </p:nvSpPr>
        <p:spPr>
          <a:xfrm>
            <a:off x="152400" y="609600"/>
            <a:ext cx="9008110" cy="5486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609600" indent="-609600">
              <a:spcBef>
                <a:spcPct val="10000"/>
              </a:spcBef>
              <a:buAutoNum type="arabicPeriod"/>
            </a:pPr>
            <a:r>
              <a:rPr lang="en-US" altLang="zh-CN" sz="3400" b="1">
                <a:latin typeface="Times New Roman" panose="02020603050405020304" pitchFamily="18" charset="0"/>
                <a:ea typeface="宋体" panose="02010600030101010101" pitchFamily="2" charset="-122"/>
              </a:rPr>
              <a:t>I </a:t>
            </a:r>
            <a:r>
              <a:rPr lang="en-US" altLang="zh-CN" sz="3400" b="1">
                <a:solidFill>
                  <a:schemeClr val="accent1">
                    <a:lumMod val="1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</a:t>
            </a:r>
            <a:r>
              <a:rPr lang="en-US" altLang="zh-CN" sz="3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3400" b="1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been</a:t>
            </a:r>
            <a:r>
              <a:rPr lang="en-US" altLang="zh-CN" sz="3400" b="1">
                <a:latin typeface="Times New Roman" panose="02020603050405020304" pitchFamily="18" charset="0"/>
                <a:ea typeface="宋体" panose="02010600030101010101" pitchFamily="2" charset="-122"/>
              </a:rPr>
              <a:t> in Nanjing ____ </a:t>
            </a:r>
            <a:r>
              <a:rPr lang="en-US" altLang="zh-CN" sz="3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eight years</a:t>
            </a:r>
            <a:r>
              <a:rPr lang="en-US" altLang="zh-CN" sz="3400" b="1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4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10000"/>
              </a:spcBef>
            </a:pPr>
            <a:r>
              <a:rPr lang="en-US" altLang="zh-CN" sz="3400" b="1">
                <a:latin typeface="Times New Roman" panose="02020603050405020304" pitchFamily="18" charset="0"/>
                <a:sym typeface="+mn-ea"/>
              </a:rPr>
              <a:t>2.His father has </a:t>
            </a:r>
            <a:r>
              <a:rPr lang="en-US" altLang="zh-CN" sz="3400" b="1">
                <a:solidFill>
                  <a:srgbClr val="6600CC"/>
                </a:solidFill>
                <a:latin typeface="Times New Roman" panose="02020603050405020304" pitchFamily="18" charset="0"/>
                <a:sym typeface="+mn-ea"/>
              </a:rPr>
              <a:t>been </a:t>
            </a:r>
            <a:r>
              <a:rPr lang="en-US" altLang="zh-CN" sz="3400" b="1">
                <a:latin typeface="Times New Roman" panose="02020603050405020304" pitchFamily="18" charset="0"/>
                <a:sym typeface="+mn-ea"/>
              </a:rPr>
              <a:t>in the factoryy ______ </a:t>
            </a:r>
            <a:endParaRPr lang="en-US" altLang="zh-CN" sz="3400" b="1">
              <a:latin typeface="Times New Roman" panose="02020603050405020304" pitchFamily="18" charset="0"/>
              <a:sym typeface="+mn-ea"/>
            </a:endParaRPr>
          </a:p>
          <a:p>
            <a:pPr>
              <a:spcBef>
                <a:spcPct val="10000"/>
              </a:spcBef>
            </a:pPr>
            <a:r>
              <a:rPr lang="en-US" altLang="zh-CN" sz="3400" b="1">
                <a:latin typeface="Times New Roman" panose="02020603050405020304" pitchFamily="18" charset="0"/>
                <a:sym typeface="+mn-ea"/>
              </a:rPr>
              <a:t>10 years  ago.</a:t>
            </a:r>
            <a:endParaRPr lang="en-US" altLang="zh-CN" sz="3400" b="1">
              <a:latin typeface="Times New Roman" panose="02020603050405020304" pitchFamily="18" charset="0"/>
              <a:sym typeface="+mn-ea"/>
            </a:endParaRPr>
          </a:p>
          <a:p>
            <a:pPr marL="0" indent="0" fontAlgn="base">
              <a:spcBef>
                <a:spcPct val="0"/>
              </a:spcBef>
              <a:buNone/>
            </a:pPr>
            <a:r>
              <a:rPr lang="en-US" altLang="zh-CN" sz="3400" b="1">
                <a:latin typeface="Times New Roman" panose="02020603050405020304" pitchFamily="18" charset="0"/>
                <a:sym typeface="+mn-ea"/>
              </a:rPr>
              <a:t>3.</a:t>
            </a:r>
            <a:r>
              <a:rPr lang="en-US" altLang="zh-CN" sz="3400" b="1">
                <a:effectLst>
                  <a:outerShdw blurRad="38100" dist="38100" dir="2700000">
                    <a:srgbClr val="C0C0C0"/>
                  </a:outerShdw>
                </a:effectLst>
                <a:latin typeface="Century Gothic" pitchFamily="34" charset="0"/>
                <a:sym typeface="+mn-ea"/>
              </a:rPr>
              <a:t> </a:t>
            </a:r>
            <a:r>
              <a:rPr lang="en-US" altLang="zh-CN" sz="3400" b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The  man has</a:t>
            </a:r>
            <a:r>
              <a:rPr lang="en-US" altLang="zh-CN" sz="3400" b="1">
                <a:solidFill>
                  <a:srgbClr val="66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lived</a:t>
            </a:r>
            <a:r>
              <a:rPr lang="en-US" altLang="zh-CN" sz="3400" b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here _____he was born.</a:t>
            </a:r>
            <a:endParaRPr lang="en-US" altLang="zh-CN" sz="3400" b="1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fontAlgn="base">
              <a:spcBef>
                <a:spcPct val="0"/>
              </a:spcBef>
              <a:buNone/>
            </a:pPr>
            <a:r>
              <a:rPr lang="en-US" altLang="zh-CN" sz="3400" b="1">
                <a:effectLst>
                  <a:outerShdw blurRad="38100" dist="38100" dir="2700000">
                    <a:srgbClr val="C0C0C0"/>
                  </a:outerShdw>
                </a:effectLst>
                <a:latin typeface="Century Gothic" pitchFamily="34" charset="0"/>
                <a:sym typeface="+mn-ea"/>
              </a:rPr>
              <a:t>4.</a:t>
            </a:r>
            <a:r>
              <a:rPr lang="en-US" altLang="zh-CN" sz="3400" b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Miss Chen has </a:t>
            </a:r>
            <a:r>
              <a:rPr lang="en-US" altLang="zh-CN" sz="3400" b="1">
                <a:solidFill>
                  <a:srgbClr val="66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taught </a:t>
            </a:r>
            <a:r>
              <a:rPr lang="en-US" altLang="zh-CN" sz="3400" b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English ____ five years.</a:t>
            </a:r>
            <a:endParaRPr lang="en-US" altLang="zh-CN" sz="3400" b="1" strike="noStrike" noProof="1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10000"/>
              </a:spcBef>
            </a:pPr>
            <a:endParaRPr lang="en-US" altLang="zh-CN" sz="34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609600" indent="-609600">
              <a:spcBef>
                <a:spcPct val="10000"/>
              </a:spcBef>
              <a:buAutoNum type="arabicPeriod"/>
            </a:pPr>
            <a:endParaRPr lang="en-US" altLang="zh-CN" sz="34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609600" indent="-609600">
              <a:spcBef>
                <a:spcPct val="10000"/>
              </a:spcBef>
              <a:buAutoNum type="arabicPeriod"/>
            </a:pPr>
            <a:endParaRPr lang="en-US" altLang="zh-CN" sz="3400" b="1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70" name="Text Box 6"/>
          <p:cNvSpPr txBox="1"/>
          <p:nvPr/>
        </p:nvSpPr>
        <p:spPr>
          <a:xfrm>
            <a:off x="7162800" y="1143000"/>
            <a:ext cx="144145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since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72" name="Text Box 8"/>
          <p:cNvSpPr txBox="1"/>
          <p:nvPr/>
        </p:nvSpPr>
        <p:spPr>
          <a:xfrm>
            <a:off x="5257800" y="609600"/>
            <a:ext cx="144145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88" name="文本框 20487"/>
          <p:cNvSpPr txBox="1"/>
          <p:nvPr>
            <p:custDataLst>
              <p:tags r:id="rId1"/>
            </p:custDataLst>
          </p:nvPr>
        </p:nvSpPr>
        <p:spPr>
          <a:xfrm>
            <a:off x="990600" y="76200"/>
            <a:ext cx="691896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3200" b="1">
                <a:latin typeface="Comic Sans MS" panose="030F0702030302020204" pitchFamily="66" charset="0"/>
                <a:ea typeface="宋体" panose="02010600030101010101" pitchFamily="2" charset="-122"/>
              </a:rPr>
              <a:t>  Pay attention to the verbs.</a:t>
            </a:r>
            <a:endParaRPr lang="en-US" altLang="zh-CN" sz="3200" b="1">
              <a:solidFill>
                <a:srgbClr val="FF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2" name="Text Box 6"/>
          <p:cNvSpPr txBox="1"/>
          <p:nvPr>
            <p:custDataLst>
              <p:tags r:id="rId2"/>
            </p:custDataLst>
          </p:nvPr>
        </p:nvSpPr>
        <p:spPr>
          <a:xfrm>
            <a:off x="5257800" y="2209800"/>
            <a:ext cx="144145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since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5312" name="Text Box 1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10548" y="3429000"/>
            <a:ext cx="4176464" cy="646331"/>
          </a:xfrm>
          <a:prstGeom prst="rect">
            <a:avLst/>
          </a:prstGeom>
          <a:noFill/>
          <a:ln w="38100">
            <a:noFill/>
            <a:miter lim="800000"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rgbClr val="0000FF"/>
              </a:contourClr>
            </a:sp3d>
          </a:bodyPr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 dirty="0">
                <a:solidFill>
                  <a:srgbClr val="0000FF"/>
                </a:solidFill>
                <a:effectLst>
                  <a:glow rad="228600">
                    <a:srgbClr val="FFFFFF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  <a:ea typeface="宋体" panose="02010600030101010101" pitchFamily="2" charset="-122"/>
                <a:cs typeface="+mn-cs"/>
              </a:rPr>
              <a:t>注意：延续动词 </a:t>
            </a:r>
            <a:r>
              <a:rPr kumimoji="0" lang="en-US" altLang="zh-CN" sz="3600" b="1" kern="1200" cap="none" spc="0" normalizeH="0" baseline="0" noProof="0" dirty="0">
                <a:solidFill>
                  <a:srgbClr val="0000FF"/>
                </a:solidFill>
                <a:effectLst>
                  <a:glow rad="228600">
                    <a:srgbClr val="FFFFFF"/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  <a:ea typeface="宋体" panose="02010600030101010101" pitchFamily="2" charset="-122"/>
                <a:cs typeface="+mn-cs"/>
              </a:rPr>
              <a:t>+</a:t>
            </a:r>
            <a:endParaRPr kumimoji="0" lang="en-US" altLang="zh-CN" sz="3600" b="1" kern="1200" cap="none" spc="0" normalizeH="0" baseline="0" noProof="0" dirty="0">
              <a:solidFill>
                <a:srgbClr val="0000FF"/>
              </a:solidFill>
              <a:effectLst>
                <a:glow rad="228600">
                  <a:srgbClr val="FFFFFF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298" name="Rectangle 2"/>
          <p:cNvSpPr>
            <a:spLocks noGrp="1" noChangeArrowheads="1"/>
          </p:cNvSpPr>
          <p:nvPr/>
        </p:nvSpPr>
        <p:spPr>
          <a:xfrm>
            <a:off x="4648200" y="3456305"/>
            <a:ext cx="3880485" cy="438150"/>
          </a:xfrm>
          <a:prstGeom prst="rect">
            <a:avLst/>
          </a:prstGeom>
          <a:gradFill rotWithShape="1"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5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  <a:lin ang="5400000" scaled="0"/>
          </a:gradFill>
          <a:ln w="6350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noAutofit/>
          </a:bodyPr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dk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n-ea"/>
                <a:cs typeface="+mn-cs"/>
              </a:rPr>
              <a:t>  for </a:t>
            </a:r>
            <a: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n-ea"/>
                <a:cs typeface="+mn-cs"/>
              </a:rPr>
              <a:t>/ </a:t>
            </a:r>
            <a: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n-ea"/>
                <a:cs typeface="+mn-cs"/>
              </a:rPr>
              <a:t>since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endParaRPr>
          </a:p>
        </p:txBody>
      </p:sp>
      <p:sp>
        <p:nvSpPr>
          <p:cNvPr id="3" name="Text Box 8"/>
          <p:cNvSpPr txBox="1"/>
          <p:nvPr>
            <p:custDataLst>
              <p:tags r:id="rId4"/>
            </p:custDataLst>
          </p:nvPr>
        </p:nvSpPr>
        <p:spPr>
          <a:xfrm>
            <a:off x="6324600" y="2743200"/>
            <a:ext cx="93218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48" name="文本框 25604"/>
          <p:cNvSpPr txBox="1"/>
          <p:nvPr/>
        </p:nvSpPr>
        <p:spPr>
          <a:xfrm>
            <a:off x="360045" y="4401185"/>
            <a:ext cx="859218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如果动词是短暂性动词，则不可以在肯定句中和</a:t>
            </a:r>
            <a:r>
              <a:rPr lang="en-US" altLang="zh-CN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since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for</a:t>
            </a:r>
            <a:r>
              <a:rPr lang="zh-CN" altLang="en-US" sz="4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连用</a:t>
            </a:r>
            <a:endParaRPr lang="zh-CN" altLang="en-US" sz="40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bldLvl="0" animBg="1"/>
      <p:bldP spid="55298" grpId="1" animBg="1"/>
      <p:bldP spid="6148" grpId="0"/>
      <p:bldP spid="614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Text Box 4"/>
          <p:cNvSpPr txBox="1"/>
          <p:nvPr/>
        </p:nvSpPr>
        <p:spPr>
          <a:xfrm>
            <a:off x="76200" y="152400"/>
            <a:ext cx="1231900" cy="583565"/>
          </a:xfrm>
          <a:prstGeom prst="rect">
            <a:avLst/>
          </a:prstGeom>
          <a:solidFill>
            <a:srgbClr val="0000FF"/>
          </a:solidFill>
          <a:ln w="9525">
            <a:noFill/>
          </a:ln>
        </p:spPr>
        <p:txBody>
          <a:bodyPr wrap="square" anchor="t" anchorCtr="0">
            <a:spAutoFit/>
          </a:bodyPr>
          <a:p>
            <a:pPr algn="ctr"/>
            <a:r>
              <a:rPr lang="zh-CN" altLang="en-US" sz="3200" b="1" dirty="0">
                <a:solidFill>
                  <a:srgbClr val="FFFF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导入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8" name="Text Box 5"/>
          <p:cNvSpPr txBox="1"/>
          <p:nvPr/>
        </p:nvSpPr>
        <p:spPr>
          <a:xfrm>
            <a:off x="229235" y="838200"/>
            <a:ext cx="8812213" cy="612394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>
              <a:buNone/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用</a:t>
            </a:r>
            <a:r>
              <a:rPr 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所给动词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的适当形式填空。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buAutoNum type="arabicPeriod"/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A: </a:t>
            </a:r>
            <a:r>
              <a:rPr lang="en-US" altLang="zh-CN" sz="36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Where’s Jim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, Li Lei?    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buNone/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B: He _____________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go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his school library.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buNone/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2. The Greens ___________(be)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China </a:t>
            </a:r>
            <a:r>
              <a:rPr lang="en-US" altLang="zh-CN" sz="36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three years.</a:t>
            </a:r>
            <a:endParaRPr lang="en-US" altLang="zh-CN" sz="3600" b="1" dirty="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buNone/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3. We ___________(be)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the Great Wall </a:t>
            </a:r>
            <a:r>
              <a:rPr lang="en-US" altLang="zh-CN" sz="36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twice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. It’s very beautiful.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buNone/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4. ______ you </a:t>
            </a:r>
            <a:r>
              <a:rPr lang="en-US" altLang="zh-CN" sz="36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_______(be)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Shanghai?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buNone/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5.______ Lucy _______ (be)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China </a:t>
            </a:r>
            <a:r>
              <a:rPr lang="en-US" altLang="zh-CN" sz="36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since 5 years ago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?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7111" name="Text Box 7"/>
          <p:cNvSpPr txBox="1"/>
          <p:nvPr/>
        </p:nvSpPr>
        <p:spPr>
          <a:xfrm>
            <a:off x="1980883" y="1828800"/>
            <a:ext cx="3262312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has gone 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12" name="Text Box 8"/>
          <p:cNvSpPr txBox="1"/>
          <p:nvPr/>
        </p:nvSpPr>
        <p:spPr>
          <a:xfrm>
            <a:off x="2971483" y="2895600"/>
            <a:ext cx="3494087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have been 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13" name="Text Box 9"/>
          <p:cNvSpPr txBox="1"/>
          <p:nvPr/>
        </p:nvSpPr>
        <p:spPr>
          <a:xfrm>
            <a:off x="1371600" y="3962400"/>
            <a:ext cx="3429000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have been 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14" name="Text Box 10"/>
          <p:cNvSpPr txBox="1"/>
          <p:nvPr/>
        </p:nvSpPr>
        <p:spPr>
          <a:xfrm>
            <a:off x="762000" y="5105400"/>
            <a:ext cx="6032500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Have                 been 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15" name="Text Box 11"/>
          <p:cNvSpPr txBox="1"/>
          <p:nvPr/>
        </p:nvSpPr>
        <p:spPr>
          <a:xfrm>
            <a:off x="685800" y="5663565"/>
            <a:ext cx="5105400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Has             been 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81200" y="152400"/>
            <a:ext cx="650684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 b="1" dirty="0" err="1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have/has  been(to),gone(to),been(in</a:t>
            </a:r>
            <a:r>
              <a:rPr lang="en-US" altLang="zh-CN" sz="2800" b="1" dirty="0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)</a:t>
            </a:r>
            <a:endParaRPr lang="en-US" altLang="zh-CN" sz="2800" b="1" dirty="0">
              <a:solidFill>
                <a:srgbClr val="FF0000"/>
              </a:solidFill>
              <a:latin typeface="Comic Sans MS" panose="030F0702030302020204" pitchFamily="66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11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12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13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14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115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Rectangle 2"/>
          <p:cNvSpPr>
            <a:spLocks noGrp="1"/>
          </p:cNvSpPr>
          <p:nvPr>
            <p:ph type="title"/>
          </p:nvPr>
        </p:nvSpPr>
        <p:spPr>
          <a:xfrm>
            <a:off x="76200" y="152400"/>
            <a:ext cx="8520113" cy="647700"/>
          </a:xfrm>
        </p:spPr>
        <p:txBody>
          <a:bodyPr vert="horz" wrap="square" lIns="91440" tIns="45720" rIns="91440" bIns="45720" anchor="ctr" anchorCtr="0"/>
          <a:p>
            <a:r>
              <a:rPr lang="en-US" altLang="zh-CN" sz="3600" b="1" dirty="0">
                <a:solidFill>
                  <a:schemeClr val="tx1"/>
                </a:solidFill>
                <a:ea typeface="楷体_GB2312" pitchFamily="49" charset="-122"/>
              </a:rPr>
              <a:t>  </a:t>
            </a:r>
            <a:r>
              <a:rPr lang="zh-CN" altLang="en-US" sz="3600" b="1" dirty="0">
                <a:solidFill>
                  <a:schemeClr val="tx1"/>
                </a:solidFill>
                <a:ea typeface="楷体_GB2312" pitchFamily="49" charset="-122"/>
              </a:rPr>
              <a:t>判断下列动词是短暂性还是延续性动词</a:t>
            </a:r>
            <a:endParaRPr lang="zh-CN" altLang="en-US" sz="3600" b="1" dirty="0">
              <a:solidFill>
                <a:schemeClr val="tx1"/>
              </a:solidFill>
              <a:ea typeface="楷体_GB2312" pitchFamily="49" charset="-122"/>
            </a:endParaRPr>
          </a:p>
        </p:txBody>
      </p:sp>
      <p:sp>
        <p:nvSpPr>
          <p:cNvPr id="71683" name="Rectangle 3"/>
          <p:cNvSpPr>
            <a:spLocks noGrp="1"/>
          </p:cNvSpPr>
          <p:nvPr>
            <p:ph type="body"/>
          </p:nvPr>
        </p:nvSpPr>
        <p:spPr>
          <a:xfrm>
            <a:off x="323850" y="1125538"/>
            <a:ext cx="8540750" cy="4194175"/>
          </a:xfrm>
        </p:spPr>
        <p:txBody>
          <a:bodyPr vert="horz" wrap="square" lIns="91440" tIns="45720" rIns="91440" bIns="45720" anchor="t" anchorCtr="0"/>
          <a:p>
            <a:pPr>
              <a:buNone/>
            </a:pPr>
            <a:r>
              <a:rPr lang="en-US" altLang="zh-CN"/>
              <a:t>leave                           arrive </a:t>
            </a:r>
            <a:endParaRPr lang="en-US" altLang="zh-CN"/>
          </a:p>
          <a:p>
            <a:pPr>
              <a:buNone/>
            </a:pPr>
            <a:r>
              <a:rPr lang="en-US" altLang="zh-CN"/>
              <a:t>study                           die</a:t>
            </a:r>
            <a:endParaRPr lang="en-US" altLang="zh-CN"/>
          </a:p>
          <a:p>
            <a:pPr>
              <a:buNone/>
            </a:pPr>
            <a:r>
              <a:rPr lang="en-US" altLang="zh-CN"/>
              <a:t>wait                             know</a:t>
            </a:r>
            <a:endParaRPr lang="en-US" altLang="zh-CN"/>
          </a:p>
          <a:p>
            <a:pPr>
              <a:buNone/>
            </a:pPr>
            <a:r>
              <a:rPr lang="en-US" altLang="zh-CN"/>
              <a:t>join                              do</a:t>
            </a:r>
            <a:endParaRPr lang="en-US" altLang="zh-CN"/>
          </a:p>
          <a:p>
            <a:pPr>
              <a:buNone/>
            </a:pPr>
            <a:r>
              <a:rPr lang="en-US" altLang="zh-CN"/>
              <a:t>watch                          get up</a:t>
            </a:r>
            <a:endParaRPr lang="en-US" altLang="zh-CN"/>
          </a:p>
          <a:p>
            <a:pPr>
              <a:buNone/>
            </a:pPr>
            <a:r>
              <a:rPr lang="en-US" altLang="zh-CN"/>
              <a:t>teach                           borrow</a:t>
            </a:r>
            <a:endParaRPr lang="en-US" altLang="zh-CN"/>
          </a:p>
          <a:p>
            <a:pPr>
              <a:buNone/>
            </a:pPr>
            <a:r>
              <a:rPr lang="en-US" altLang="zh-CN"/>
              <a:t>begin                           buy</a:t>
            </a:r>
            <a:endParaRPr lang="en-US" altLang="zh-CN"/>
          </a:p>
        </p:txBody>
      </p:sp>
      <p:sp>
        <p:nvSpPr>
          <p:cNvPr id="71684" name="Text Box 4"/>
          <p:cNvSpPr txBox="1"/>
          <p:nvPr/>
        </p:nvSpPr>
        <p:spPr>
          <a:xfrm>
            <a:off x="1476375" y="1196975"/>
            <a:ext cx="2224088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短暂性动词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5" name="Text Box 5"/>
          <p:cNvSpPr txBox="1"/>
          <p:nvPr/>
        </p:nvSpPr>
        <p:spPr>
          <a:xfrm>
            <a:off x="1403350" y="1773238"/>
            <a:ext cx="2776538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延续性动词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6" name="Text Box 6"/>
          <p:cNvSpPr txBox="1"/>
          <p:nvPr/>
        </p:nvSpPr>
        <p:spPr>
          <a:xfrm>
            <a:off x="1476375" y="2349500"/>
            <a:ext cx="2520950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延续性动词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7" name="Text Box 7"/>
          <p:cNvSpPr txBox="1"/>
          <p:nvPr/>
        </p:nvSpPr>
        <p:spPr>
          <a:xfrm>
            <a:off x="1547813" y="2852738"/>
            <a:ext cx="2376487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短暂性动词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8" name="Text Box 8"/>
          <p:cNvSpPr txBox="1"/>
          <p:nvPr/>
        </p:nvSpPr>
        <p:spPr>
          <a:xfrm>
            <a:off x="1547813" y="3429000"/>
            <a:ext cx="2224087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延续性动词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9" name="Text Box 9"/>
          <p:cNvSpPr txBox="1"/>
          <p:nvPr/>
        </p:nvSpPr>
        <p:spPr>
          <a:xfrm>
            <a:off x="1476375" y="4076700"/>
            <a:ext cx="2224088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延续性动词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0" name="Text Box 10"/>
          <p:cNvSpPr txBox="1"/>
          <p:nvPr/>
        </p:nvSpPr>
        <p:spPr>
          <a:xfrm>
            <a:off x="1619250" y="4652963"/>
            <a:ext cx="2224088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短暂性动词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1" name="Text Box 11"/>
          <p:cNvSpPr txBox="1"/>
          <p:nvPr/>
        </p:nvSpPr>
        <p:spPr>
          <a:xfrm>
            <a:off x="5651500" y="1125538"/>
            <a:ext cx="2224088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短暂性动词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2" name="Text Box 12"/>
          <p:cNvSpPr txBox="1"/>
          <p:nvPr/>
        </p:nvSpPr>
        <p:spPr>
          <a:xfrm>
            <a:off x="5651500" y="1700213"/>
            <a:ext cx="2224088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短暂性动词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3" name="Text Box 13"/>
          <p:cNvSpPr txBox="1"/>
          <p:nvPr/>
        </p:nvSpPr>
        <p:spPr>
          <a:xfrm>
            <a:off x="5651500" y="2276475"/>
            <a:ext cx="2305050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延续性动词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4" name="Text Box 14"/>
          <p:cNvSpPr txBox="1"/>
          <p:nvPr/>
        </p:nvSpPr>
        <p:spPr>
          <a:xfrm>
            <a:off x="5651500" y="2852738"/>
            <a:ext cx="2303463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延续性动词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5" name="Text Box 15"/>
          <p:cNvSpPr txBox="1"/>
          <p:nvPr/>
        </p:nvSpPr>
        <p:spPr>
          <a:xfrm>
            <a:off x="5724525" y="3429000"/>
            <a:ext cx="2224088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短暂性动词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6" name="Text Box 16"/>
          <p:cNvSpPr txBox="1"/>
          <p:nvPr/>
        </p:nvSpPr>
        <p:spPr>
          <a:xfrm>
            <a:off x="5724525" y="4005263"/>
            <a:ext cx="2224088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短暂性动词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7" name="Text Box 17"/>
          <p:cNvSpPr txBox="1"/>
          <p:nvPr/>
        </p:nvSpPr>
        <p:spPr>
          <a:xfrm>
            <a:off x="5724525" y="4652963"/>
            <a:ext cx="2224088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短暂性动词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683">
                                            <p:txEl>
                                              <p:charRg st="0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40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683">
                                            <p:txEl>
                                              <p:charRg st="40" end="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76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683">
                                            <p:txEl>
                                              <p:charRg st="76" end="1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114" end="1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1683">
                                            <p:txEl>
                                              <p:charRg st="114" end="1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151" end="1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1683">
                                            <p:txEl>
                                              <p:charRg st="151" end="18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189" end="2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683">
                                            <p:txEl>
                                              <p:charRg st="189" end="2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charRg st="228" end="2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1683">
                                            <p:txEl>
                                              <p:charRg st="228" end="26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68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68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68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68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68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68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687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687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168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68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1689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1689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169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169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169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169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1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1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1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1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1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1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1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1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1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1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 build="allAtOnce"/>
      <p:bldP spid="71685" grpId="0" build="allAtOnce"/>
      <p:bldP spid="71686" grpId="0" build="allAtOnce"/>
      <p:bldP spid="71687" grpId="0" build="allAtOnce"/>
      <p:bldP spid="71688" grpId="0" build="allAtOnce"/>
      <p:bldP spid="71689" grpId="0" build="allAtOnce"/>
      <p:bldP spid="71690" grpId="0" build="allAtOnce"/>
      <p:bldP spid="71691" grpId="0" build="allAtOnce"/>
      <p:bldP spid="71692" grpId="0"/>
      <p:bldP spid="71693" grpId="0"/>
      <p:bldP spid="71694" grpId="0"/>
      <p:bldP spid="71695" grpId="0"/>
      <p:bldP spid="71696" grpId="0"/>
      <p:bldP spid="7169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66563" name="表格 66562"/>
          <p:cNvGraphicFramePr/>
          <p:nvPr>
            <p:custDataLst>
              <p:tags r:id="rId1"/>
            </p:custDataLst>
          </p:nvPr>
        </p:nvGraphicFramePr>
        <p:xfrm>
          <a:off x="468313" y="836613"/>
          <a:ext cx="8424863" cy="5349875"/>
        </p:xfrm>
        <a:graphic>
          <a:graphicData uri="http://schemas.openxmlformats.org/drawingml/2006/table">
            <a:tbl>
              <a:tblPr/>
              <a:tblGrid>
                <a:gridCol w="1366838"/>
                <a:gridCol w="2881312"/>
                <a:gridCol w="2087563"/>
                <a:gridCol w="2089150"/>
              </a:tblGrid>
              <a:tr h="6477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begin/</a:t>
                      </a:r>
                      <a:endParaRPr lang="en-US" altLang="zh-CN" b="1">
                        <a:latin typeface="Times New Roman" panose="02020603050405020304" pitchFamily="18" charset="0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start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be on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marry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be married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finish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be over</a:t>
                      </a:r>
                      <a:endParaRPr lang="en-US" altLang="zh-CN" b="1">
                        <a:latin typeface="Times New Roman" panose="02020603050405020304" pitchFamily="18" charset="0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 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get married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519113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stop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die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be dead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come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 </a:t>
                      </a:r>
                      <a:endParaRPr lang="en-US" altLang="zh-CN" b="1" dirty="0">
                        <a:latin typeface="Times New Roman" panose="02020603050405020304" pitchFamily="18" charset="0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be in/ at </a:t>
                      </a:r>
                      <a:endParaRPr lang="en-US" altLang="zh-CN" b="1">
                        <a:latin typeface="Times New Roman" panose="02020603050405020304" pitchFamily="18" charset="0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 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buy</a:t>
                      </a:r>
                      <a:endParaRPr lang="en-US" altLang="zh-CN" b="1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b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have</a:t>
                      </a:r>
                      <a:endParaRPr lang="en-US" altLang="zh-CN" b="1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2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go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open</a:t>
                      </a:r>
                      <a:endParaRPr lang="en-US" altLang="zh-CN" b="1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b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be open</a:t>
                      </a:r>
                      <a:endParaRPr lang="en-US" altLang="zh-CN" b="1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arrive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close</a:t>
                      </a:r>
                      <a:endParaRPr lang="en-US" altLang="zh-CN" b="1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b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be closed</a:t>
                      </a:r>
                      <a:endParaRPr lang="en-US" altLang="zh-CN" b="1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leave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be away (from)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catch a cold</a:t>
                      </a:r>
                      <a:endParaRPr lang="en-US" altLang="zh-CN" b="1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b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have a cold</a:t>
                      </a:r>
                      <a:endParaRPr lang="en-US" altLang="zh-CN" b="1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borrow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keep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fall asleep</a:t>
                      </a:r>
                      <a:endParaRPr lang="en-US" altLang="zh-CN" b="1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b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be asleep</a:t>
                      </a:r>
                      <a:endParaRPr lang="en-US" altLang="zh-CN" b="1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2">
                <a:tc row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join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be in / 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become</a:t>
                      </a:r>
                      <a:endParaRPr lang="en-US" altLang="zh-CN" b="1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b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be</a:t>
                      </a:r>
                      <a:endParaRPr lang="en-US" altLang="zh-CN" b="1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 vMerge="1"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b="1">
                          <a:latin typeface="Times New Roman" panose="02020603050405020304" pitchFamily="18" charset="0"/>
                        </a:rPr>
                        <a:t>be a member of</a:t>
                      </a:r>
                      <a:endParaRPr lang="zh-CN" altLang="en-US" b="1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take part in </a:t>
                      </a:r>
                      <a:endParaRPr lang="en-US" altLang="zh-CN" b="1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altLang="zh-CN" b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</a:rPr>
                        <a:t>be in</a:t>
                      </a:r>
                      <a:endParaRPr lang="en-US" altLang="zh-CN" b="1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88" name="文本框 20487"/>
          <p:cNvSpPr txBox="1"/>
          <p:nvPr>
            <p:custDataLst>
              <p:tags r:id="rId2"/>
            </p:custDataLst>
          </p:nvPr>
        </p:nvSpPr>
        <p:spPr>
          <a:xfrm>
            <a:off x="1143000" y="6985"/>
            <a:ext cx="691896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L="342900" indent="-342900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If we want to express a continuous state, we can use another way like this.</a:t>
            </a:r>
            <a:endParaRPr lang="en-US" altLang="zh-CN" sz="2400" b="1">
              <a:solidFill>
                <a:srgbClr val="FF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67585" descr="28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762" y="185738"/>
            <a:ext cx="9153525" cy="6486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Rectangle 3"/>
          <p:cNvSpPr/>
          <p:nvPr/>
        </p:nvSpPr>
        <p:spPr>
          <a:xfrm>
            <a:off x="228600" y="907733"/>
            <a:ext cx="8569325" cy="4525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He </a:t>
            </a:r>
            <a:r>
              <a:rPr lang="en-US" altLang="zh-CN" sz="3200" b="1" u="sng">
                <a:latin typeface="Times New Roman" panose="02020603050405020304" pitchFamily="18" charset="0"/>
                <a:ea typeface="宋体" panose="02010600030101010101" pitchFamily="2" charset="-122"/>
              </a:rPr>
              <a:t>has left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 Beijing </a:t>
            </a:r>
            <a:r>
              <a:rPr lang="en-US" altLang="zh-CN" sz="3200" b="1" u="sng">
                <a:latin typeface="Times New Roman" panose="02020603050405020304" pitchFamily="18" charset="0"/>
                <a:ea typeface="宋体" panose="02010600030101010101" pitchFamily="2" charset="-122"/>
              </a:rPr>
              <a:t>for a week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har char="•"/>
            </a:pP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har char="•"/>
            </a:pP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He </a:t>
            </a:r>
            <a:r>
              <a:rPr lang="en-US" altLang="zh-CN" sz="3200" b="1" u="sng">
                <a:latin typeface="Times New Roman" panose="02020603050405020304" pitchFamily="18" charset="0"/>
                <a:ea typeface="宋体" panose="02010600030101010101" pitchFamily="2" charset="-122"/>
              </a:rPr>
              <a:t>has not left 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Beijing yet.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har char="•"/>
            </a:pP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har char="•"/>
            </a:pP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har char="•"/>
            </a:pP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He </a:t>
            </a:r>
            <a:r>
              <a:rPr lang="en-US" altLang="zh-CN" sz="3200" b="1" u="sng">
                <a:latin typeface="Times New Roman" panose="02020603050405020304" pitchFamily="18" charset="0"/>
                <a:ea typeface="宋体" panose="02010600030101010101" pitchFamily="2" charset="-122"/>
              </a:rPr>
              <a:t>has been away from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 Beijing </a:t>
            </a:r>
            <a:r>
              <a:rPr lang="en-US" altLang="zh-CN" sz="3200" b="1" u="sng">
                <a:latin typeface="Times New Roman" panose="02020603050405020304" pitchFamily="18" charset="0"/>
                <a:ea typeface="宋体" panose="02010600030101010101" pitchFamily="2" charset="-122"/>
              </a:rPr>
              <a:t>for a week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2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386" name="AutoShape 13"/>
          <p:cNvSpPr/>
          <p:nvPr/>
        </p:nvSpPr>
        <p:spPr>
          <a:xfrm>
            <a:off x="8172450" y="2492375"/>
            <a:ext cx="647700" cy="576263"/>
          </a:xfrm>
          <a:prstGeom prst="flowChartProcess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sz="3600" b="1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7" name="AutoShape 14"/>
          <p:cNvSpPr/>
          <p:nvPr/>
        </p:nvSpPr>
        <p:spPr>
          <a:xfrm>
            <a:off x="8101013" y="908050"/>
            <a:ext cx="647700" cy="576263"/>
          </a:xfrm>
          <a:prstGeom prst="flowChartProcess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sz="3600" b="1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8" name="AutoShape 15"/>
          <p:cNvSpPr/>
          <p:nvPr/>
        </p:nvSpPr>
        <p:spPr>
          <a:xfrm>
            <a:off x="8243888" y="4800283"/>
            <a:ext cx="647700" cy="576262"/>
          </a:xfrm>
          <a:prstGeom prst="flowChartProcess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sz="3600" b="1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8" name="Text Box 4"/>
          <p:cNvSpPr txBox="1"/>
          <p:nvPr/>
        </p:nvSpPr>
        <p:spPr>
          <a:xfrm>
            <a:off x="8243888" y="836613"/>
            <a:ext cx="5048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49" name="Text Box 5"/>
          <p:cNvSpPr txBox="1"/>
          <p:nvPr/>
        </p:nvSpPr>
        <p:spPr>
          <a:xfrm>
            <a:off x="8172450" y="2492375"/>
            <a:ext cx="6699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Text Box 5"/>
          <p:cNvSpPr txBox="1"/>
          <p:nvPr/>
        </p:nvSpPr>
        <p:spPr>
          <a:xfrm>
            <a:off x="8305483" y="4647883"/>
            <a:ext cx="6699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2" name="Text Box 8"/>
          <p:cNvSpPr txBox="1"/>
          <p:nvPr/>
        </p:nvSpPr>
        <p:spPr>
          <a:xfrm>
            <a:off x="456883" y="1447483"/>
            <a:ext cx="7559675" cy="1076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leave </a:t>
            </a: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是一个短暂性动词，不能在现在完成时中与表示一段时间的状语连用。</a:t>
            </a: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Text Box 8"/>
          <p:cNvSpPr txBox="1"/>
          <p:nvPr/>
        </p:nvSpPr>
        <p:spPr>
          <a:xfrm>
            <a:off x="304800" y="2895600"/>
            <a:ext cx="8337550" cy="3538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leave </a:t>
            </a: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是短暂性动词</a:t>
            </a:r>
            <a:r>
              <a:rPr lang="en-US" altLang="zh-CN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可以在否定句中使用。</a:t>
            </a: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4" name="Text Box 10"/>
          <p:cNvSpPr txBox="1"/>
          <p:nvPr/>
        </p:nvSpPr>
        <p:spPr>
          <a:xfrm>
            <a:off x="468313" y="5257483"/>
            <a:ext cx="7775575" cy="1076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如果想和表示一段时间的状语连用，可以把</a:t>
            </a:r>
            <a:r>
              <a:rPr lang="en-US" altLang="zh-CN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leave</a:t>
            </a: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变成</a:t>
            </a:r>
            <a:r>
              <a:rPr lang="en-US" altLang="zh-CN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 away from</a:t>
            </a: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5" name="Rectangle 22"/>
          <p:cNvSpPr/>
          <p:nvPr/>
        </p:nvSpPr>
        <p:spPr>
          <a:xfrm>
            <a:off x="684213" y="188913"/>
            <a:ext cx="4899025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判断下列句子正确与否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4" name="Text Box 8"/>
          <p:cNvSpPr txBox="1"/>
          <p:nvPr/>
        </p:nvSpPr>
        <p:spPr>
          <a:xfrm>
            <a:off x="381000" y="3429000"/>
            <a:ext cx="8303260" cy="1076325"/>
          </a:xfrm>
          <a:prstGeom prst="rect">
            <a:avLst/>
          </a:prstGeom>
          <a:noFill/>
          <a:ln w="50800" cap="sq" cmpd="sng">
            <a:solidFill>
              <a:srgbClr val="FF0000"/>
            </a:solidFill>
            <a:prstDash val="solid"/>
            <a:miter/>
            <a:headEnd type="none" w="sm" len="sm"/>
            <a:tailEnd type="none" w="sm" len="sm"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在和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since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连用的现在完成时的肯定句中要用延续性动词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  <p:bldP spid="2" grpId="0"/>
      <p:bldP spid="6152" grpId="0"/>
      <p:bldP spid="3" grpId="0"/>
      <p:bldP spid="6154" grpId="0"/>
      <p:bldP spid="45064" grpId="0" bldLvl="0" animBg="1"/>
      <p:bldP spid="45064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Text Box 7"/>
          <p:cNvSpPr txBox="1"/>
          <p:nvPr/>
        </p:nvSpPr>
        <p:spPr>
          <a:xfrm>
            <a:off x="395288" y="765175"/>
            <a:ext cx="8424862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endParaRPr lang="zh-CN" altLang="zh-CN" sz="3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10" name="Rectangle 3"/>
          <p:cNvSpPr/>
          <p:nvPr/>
        </p:nvSpPr>
        <p:spPr>
          <a:xfrm>
            <a:off x="250825" y="476250"/>
            <a:ext cx="8497888" cy="586581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>
              <a:lnSpc>
                <a:spcPct val="120000"/>
              </a:lnSpc>
              <a:spcBef>
                <a:spcPct val="30000"/>
              </a:spcBef>
              <a:buChar char="•"/>
            </a:pP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He </a:t>
            </a:r>
            <a:r>
              <a:rPr lang="en-US" altLang="zh-CN" sz="3600" b="1" u="sng">
                <a:latin typeface="Times New Roman" panose="02020603050405020304" pitchFamily="18" charset="0"/>
                <a:ea typeface="宋体" panose="02010600030101010101" pitchFamily="2" charset="-122"/>
              </a:rPr>
              <a:t>has bought</a:t>
            </a: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 a car </a:t>
            </a:r>
            <a:r>
              <a:rPr lang="en-US" altLang="zh-CN" sz="3600" b="1" u="sng">
                <a:latin typeface="Times New Roman" panose="02020603050405020304" pitchFamily="18" charset="0"/>
                <a:ea typeface="宋体" panose="02010600030101010101" pitchFamily="2" charset="-122"/>
              </a:rPr>
              <a:t>since 2007</a:t>
            </a: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6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lnSpc>
                <a:spcPct val="120000"/>
              </a:lnSpc>
              <a:spcBef>
                <a:spcPct val="30000"/>
              </a:spcBef>
              <a:buChar char="•"/>
            </a:pPr>
            <a:endParaRPr lang="en-US" altLang="zh-CN" sz="36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lnSpc>
                <a:spcPct val="120000"/>
              </a:lnSpc>
              <a:spcBef>
                <a:spcPct val="30000"/>
              </a:spcBef>
              <a:buChar char="•"/>
            </a:pP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He has not bought any new cars  </a:t>
            </a:r>
            <a:r>
              <a:rPr lang="en-US" altLang="zh-CN" sz="3600" b="1" u="sng">
                <a:latin typeface="Times New Roman" panose="02020603050405020304" pitchFamily="18" charset="0"/>
                <a:ea typeface="宋体" panose="02010600030101010101" pitchFamily="2" charset="-122"/>
              </a:rPr>
              <a:t>since 2007</a:t>
            </a: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6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lnSpc>
                <a:spcPct val="120000"/>
              </a:lnSpc>
              <a:spcBef>
                <a:spcPct val="30000"/>
              </a:spcBef>
              <a:buChar char="•"/>
            </a:pPr>
            <a:endParaRPr lang="en-US" altLang="zh-CN" sz="36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>
              <a:lnSpc>
                <a:spcPct val="120000"/>
              </a:lnSpc>
              <a:spcBef>
                <a:spcPct val="30000"/>
              </a:spcBef>
              <a:buChar char="•"/>
            </a:pP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He </a:t>
            </a:r>
            <a:r>
              <a:rPr lang="en-US" altLang="zh-CN" sz="3600" b="1" u="sng">
                <a:latin typeface="Times New Roman" panose="02020603050405020304" pitchFamily="18" charset="0"/>
                <a:ea typeface="宋体" panose="02010600030101010101" pitchFamily="2" charset="-122"/>
              </a:rPr>
              <a:t>has had</a:t>
            </a: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 a car </a:t>
            </a:r>
            <a:r>
              <a:rPr lang="en-US" altLang="zh-CN" sz="3600" b="1" u="sng">
                <a:latin typeface="Times New Roman" panose="02020603050405020304" pitchFamily="18" charset="0"/>
                <a:ea typeface="宋体" panose="02010600030101010101" pitchFamily="2" charset="-122"/>
              </a:rPr>
              <a:t>since 2007</a:t>
            </a:r>
            <a:r>
              <a:rPr lang="en-US" altLang="zh-CN" sz="3600" b="1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6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411" name="AutoShape 13"/>
          <p:cNvSpPr/>
          <p:nvPr/>
        </p:nvSpPr>
        <p:spPr>
          <a:xfrm>
            <a:off x="8172450" y="476250"/>
            <a:ext cx="647700" cy="576263"/>
          </a:xfrm>
          <a:prstGeom prst="flowChartProcess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sz="3600" b="1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2" name="AutoShape 14"/>
          <p:cNvSpPr/>
          <p:nvPr/>
        </p:nvSpPr>
        <p:spPr>
          <a:xfrm>
            <a:off x="8243888" y="2708275"/>
            <a:ext cx="647700" cy="576263"/>
          </a:xfrm>
          <a:prstGeom prst="flowChartProcess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sz="3600" b="1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3" name="AutoShape 15"/>
          <p:cNvSpPr/>
          <p:nvPr/>
        </p:nvSpPr>
        <p:spPr>
          <a:xfrm>
            <a:off x="8172450" y="4508500"/>
            <a:ext cx="647700" cy="576263"/>
          </a:xfrm>
          <a:prstGeom prst="flowChartProcess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sz="3600" b="1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8" name="Text Box 4"/>
          <p:cNvSpPr txBox="1"/>
          <p:nvPr/>
        </p:nvSpPr>
        <p:spPr>
          <a:xfrm>
            <a:off x="8243888" y="476250"/>
            <a:ext cx="5048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49" name="Text Box 5"/>
          <p:cNvSpPr txBox="1"/>
          <p:nvPr/>
        </p:nvSpPr>
        <p:spPr>
          <a:xfrm>
            <a:off x="8316913" y="2636838"/>
            <a:ext cx="6699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Text Box 5"/>
          <p:cNvSpPr txBox="1"/>
          <p:nvPr/>
        </p:nvSpPr>
        <p:spPr>
          <a:xfrm>
            <a:off x="8243888" y="4437063"/>
            <a:ext cx="669925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endParaRPr lang="en-US" altLang="zh-CN" sz="3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176" name="Text Box 8"/>
          <p:cNvSpPr txBox="1"/>
          <p:nvPr/>
        </p:nvSpPr>
        <p:spPr>
          <a:xfrm>
            <a:off x="539750" y="1196975"/>
            <a:ext cx="7416800" cy="1076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buy</a:t>
            </a: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是个短暂性动词，</a:t>
            </a: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  <a:sym typeface="+mn-ea"/>
              </a:rPr>
              <a:t>不能在现在完成时中与表示一段时间的状语连用。</a:t>
            </a: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2" name="Text Box 8"/>
          <p:cNvSpPr txBox="1"/>
          <p:nvPr/>
        </p:nvSpPr>
        <p:spPr>
          <a:xfrm>
            <a:off x="611188" y="3429000"/>
            <a:ext cx="7559675" cy="1076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buy </a:t>
            </a: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是一个短暂性动词</a:t>
            </a:r>
            <a:r>
              <a:rPr lang="en-US" altLang="zh-CN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但</a:t>
            </a: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在否定句中可以和表示一段时间状语连用。</a:t>
            </a: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182" name="Text Box 14"/>
          <p:cNvSpPr txBox="1"/>
          <p:nvPr/>
        </p:nvSpPr>
        <p:spPr>
          <a:xfrm>
            <a:off x="395288" y="5157788"/>
            <a:ext cx="8424862" cy="1076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  <a:sym typeface="+mn-ea"/>
              </a:rPr>
              <a:t>如果想和表示一段时间的状语连用</a:t>
            </a: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，可以把</a:t>
            </a:r>
            <a:r>
              <a:rPr lang="en-US" altLang="zh-CN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buy</a:t>
            </a: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变成</a:t>
            </a:r>
            <a:r>
              <a:rPr lang="en-US" altLang="zh-CN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</a:t>
            </a:r>
            <a:r>
              <a:rPr lang="zh-CN" altLang="en-US" sz="3200" b="1" dirty="0">
                <a:solidFill>
                  <a:srgbClr val="66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再用在现在完成时中。</a:t>
            </a:r>
            <a:endParaRPr lang="zh-CN" altLang="en-US" sz="3200" b="1" dirty="0">
              <a:solidFill>
                <a:srgbClr val="66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  <p:bldP spid="2" grpId="0"/>
      <p:bldP spid="7176" grpId="0"/>
      <p:bldP spid="6152" grpId="0"/>
      <p:bldP spid="718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Rectangle 3"/>
          <p:cNvSpPr>
            <a:spLocks noGrp="1"/>
          </p:cNvSpPr>
          <p:nvPr>
            <p:ph type="body"/>
          </p:nvPr>
        </p:nvSpPr>
        <p:spPr>
          <a:xfrm>
            <a:off x="935038" y="2157413"/>
            <a:ext cx="8208962" cy="2408237"/>
          </a:xfrm>
        </p:spPr>
        <p:txBody>
          <a:bodyPr vert="horz" wrap="square" lIns="91440" tIns="45720" rIns="91440" bIns="45720" anchor="t" anchorCtr="0"/>
          <a:p>
            <a:pPr>
              <a:buNone/>
            </a:pPr>
            <a:r>
              <a:rPr lang="en-US" altLang="zh-CN" dirty="0"/>
              <a:t>   </a:t>
            </a:r>
            <a:endParaRPr lang="en-US" altLang="zh-CN" sz="6000" dirty="0">
              <a:solidFill>
                <a:srgbClr val="000000"/>
              </a:solidFill>
            </a:endParaRPr>
          </a:p>
        </p:txBody>
      </p:sp>
      <p:sp>
        <p:nvSpPr>
          <p:cNvPr id="74756" name="Rectangle 4"/>
          <p:cNvSpPr/>
          <p:nvPr/>
        </p:nvSpPr>
        <p:spPr>
          <a:xfrm>
            <a:off x="323850" y="3760788"/>
            <a:ext cx="8393113" cy="51911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304800"/>
            <a:endParaRPr lang="zh-CN" sz="2800" b="1" dirty="0">
              <a:solidFill>
                <a:srgbClr val="5510DE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27" name="Rectangle 10"/>
          <p:cNvSpPr/>
          <p:nvPr/>
        </p:nvSpPr>
        <p:spPr>
          <a:xfrm>
            <a:off x="179388" y="188913"/>
            <a:ext cx="6607175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一般过去时与现在完成时的替换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4763" name="Rectangle 11"/>
          <p:cNvSpPr/>
          <p:nvPr/>
        </p:nvSpPr>
        <p:spPr>
          <a:xfrm>
            <a:off x="395288" y="765175"/>
            <a:ext cx="8748712" cy="40941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His grandfather </a:t>
            </a: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died</a:t>
            </a:r>
            <a:r>
              <a:rPr lang="en-US" altLang="zh-CN" sz="3200" b="1">
                <a:solidFill>
                  <a:srgbClr val="0066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five years ago.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=His grandfather </a:t>
            </a: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been dead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 for five years.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= His grandfather </a:t>
            </a: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been dead</a:t>
            </a: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since five years ago.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=It  is           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five years 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since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 his grandfather </a:t>
            </a: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died.</a:t>
            </a:r>
            <a:endParaRPr lang="en-US" altLang="zh-CN" sz="3200" b="1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been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=Five years 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passed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since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 his grandfather </a:t>
            </a:r>
            <a:r>
              <a:rPr lang="en-US" altLang="zh-CN" sz="32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died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29" name="AutoShape 12"/>
          <p:cNvSpPr/>
          <p:nvPr/>
        </p:nvSpPr>
        <p:spPr>
          <a:xfrm>
            <a:off x="0" y="908050"/>
            <a:ext cx="468313" cy="3740150"/>
          </a:xfrm>
          <a:prstGeom prst="leftBrace">
            <a:avLst>
              <a:gd name="adj1" fmla="val 66516"/>
              <a:gd name="adj2" fmla="val 49662"/>
            </a:avLst>
          </a:prstGeom>
          <a:noFill/>
          <a:ln w="508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sz="3600" b="1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5" name="Rectangle 13"/>
          <p:cNvSpPr/>
          <p:nvPr/>
        </p:nvSpPr>
        <p:spPr>
          <a:xfrm>
            <a:off x="0" y="5067300"/>
            <a:ext cx="9144000" cy="1104900"/>
          </a:xfrm>
          <a:prstGeom prst="rect">
            <a:avLst/>
          </a:prstGeom>
          <a:solidFill>
            <a:schemeClr val="bg1"/>
          </a:solidFill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marL="685800" indent="-685800" fontAlgn="base"/>
            <a:r>
              <a:rPr lang="en-US" altLang="zh-CN" sz="32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1.It is / has been +</a:t>
            </a:r>
            <a:r>
              <a:rPr lang="zh-CN" altLang="en-US" sz="32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时间</a:t>
            </a:r>
            <a:r>
              <a:rPr lang="en-US" altLang="zh-CN" sz="32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+since+</a:t>
            </a:r>
            <a:r>
              <a:rPr lang="zh-CN" altLang="en-US" sz="32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从句</a:t>
            </a:r>
            <a:r>
              <a:rPr lang="en-US" altLang="zh-CN" sz="32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(</a:t>
            </a:r>
            <a:r>
              <a:rPr lang="zh-CN" altLang="en-US" sz="32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一般过去时</a:t>
            </a: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)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  <a:p>
            <a:pPr marL="685800" indent="-685800" fontAlgn="base"/>
            <a:r>
              <a:rPr lang="en-US" altLang="zh-CN" sz="32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2.</a:t>
            </a:r>
            <a:r>
              <a:rPr lang="zh-CN" altLang="en-US" sz="32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时间</a:t>
            </a:r>
            <a:r>
              <a:rPr lang="en-US" altLang="zh-CN" sz="32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+has passed+ since+</a:t>
            </a:r>
            <a:r>
              <a:rPr lang="zh-CN" altLang="en-US" sz="32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从句</a:t>
            </a:r>
            <a:r>
              <a:rPr lang="en-US" altLang="zh-CN" sz="32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(</a:t>
            </a:r>
            <a:r>
              <a:rPr lang="zh-CN" altLang="en-US" sz="3200" b="1" strike="noStrike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一般过去时</a:t>
            </a:r>
            <a:r>
              <a:rPr lang="en-US" altLang="zh-CN" sz="3200" b="1" strike="noStrike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)</a:t>
            </a:r>
            <a:endParaRPr lang="en-US" altLang="zh-CN" sz="3200" b="1" strike="noStrike" noProof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7416" name="左大括号 17415"/>
          <p:cNvSpPr/>
          <p:nvPr/>
        </p:nvSpPr>
        <p:spPr>
          <a:xfrm>
            <a:off x="990600" y="3276600"/>
            <a:ext cx="152400" cy="838200"/>
          </a:xfrm>
          <a:prstGeom prst="leftBrace">
            <a:avLst>
              <a:gd name="adj1" fmla="val 45807"/>
              <a:gd name="adj2" fmla="val 50000"/>
            </a:avLst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>
                                            <p:txEl>
                                              <p:charRg st="37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4763">
                                            <p:txEl>
                                              <p:charRg st="37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4763">
                                            <p:txEl>
                                              <p:charRg st="37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4763">
                                            <p:txEl>
                                              <p:charRg st="37" end="8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>
                                            <p:txEl>
                                              <p:charRg st="84" end="1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4763">
                                            <p:txEl>
                                              <p:charRg st="84" end="13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4763">
                                            <p:txEl>
                                              <p:charRg st="84" end="13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4763">
                                            <p:txEl>
                                              <p:charRg st="84" end="1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>
                                            <p:txEl>
                                              <p:charRg st="138" end="1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4763">
                                            <p:txEl>
                                              <p:charRg st="138" end="1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4763">
                                            <p:txEl>
                                              <p:charRg st="138" end="1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>
                                            <p:txEl>
                                              <p:charRg st="195" end="2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4763">
                                            <p:txEl>
                                              <p:charRg st="195" end="2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4763">
                                            <p:txEl>
                                              <p:charRg st="195" end="2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>
                                            <p:txEl>
                                              <p:charRg st="211" end="2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4763">
                                            <p:txEl>
                                              <p:charRg st="211" end="2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/>
      <p:bldP spid="17415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AutoShape 4"/>
          <p:cNvSpPr/>
          <p:nvPr/>
        </p:nvSpPr>
        <p:spPr>
          <a:xfrm>
            <a:off x="152400" y="765175"/>
            <a:ext cx="503238" cy="5102225"/>
          </a:xfrm>
          <a:prstGeom prst="leftBrace">
            <a:avLst>
              <a:gd name="adj1" fmla="val 84442"/>
              <a:gd name="adj2" fmla="val 49662"/>
            </a:avLst>
          </a:prstGeom>
          <a:noFill/>
          <a:ln w="508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sz="3600" b="1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2101" name="Rectangle 5"/>
          <p:cNvSpPr/>
          <p:nvPr/>
        </p:nvSpPr>
        <p:spPr>
          <a:xfrm>
            <a:off x="685800" y="549275"/>
            <a:ext cx="8077200" cy="59404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His father 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joined the Party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 ten years ago.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=His father 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been in the Party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 since ten years ago.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=His father 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been a member of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 the Party for ten years.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=His father 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been a Party</a:t>
            </a: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member 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for ten years.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=It is ten years since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 his father joined the Party.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b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</a:b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Ten years has passed since</a:t>
            </a: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 his father joined the Party.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charRg st="43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2101">
                                            <p:txEl>
                                              <p:charRg st="43" end="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charRg st="98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2101">
                                            <p:txEl>
                                              <p:charRg st="98" end="1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charRg st="156" end="2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2101">
                                            <p:txEl>
                                              <p:charRg st="156" end="20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charRg st="207" end="2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2101">
                                            <p:txEl>
                                              <p:charRg st="207" end="2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charRg st="259" end="3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2101">
                                            <p:txEl>
                                              <p:charRg st="259" end="3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3669" name="Picture 5" descr="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895600"/>
            <a:ext cx="9144000" cy="3962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8" name="Text Box 3"/>
          <p:cNvSpPr txBox="1"/>
          <p:nvPr/>
        </p:nvSpPr>
        <p:spPr>
          <a:xfrm>
            <a:off x="228600" y="987425"/>
            <a:ext cx="8642350" cy="22891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Kitty is telling Millie about her holiday in HK on the phone. Complete what she says with the correct forms of the verbs in brackets.</a:t>
            </a:r>
            <a:endParaRPr lang="en-US" altLang="zh-CN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4" name="Text Box 4"/>
          <p:cNvSpPr txBox="1"/>
          <p:nvPr/>
        </p:nvSpPr>
        <p:spPr>
          <a:xfrm>
            <a:off x="228600" y="228600"/>
            <a:ext cx="8382000" cy="645160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p>
            <a:r>
              <a:rPr lang="en-US" altLang="zh-CN" sz="36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Check the exercise on page28.</a:t>
            </a:r>
            <a:endParaRPr lang="en-US" altLang="zh-CN" sz="36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Text Box 2"/>
          <p:cNvSpPr txBox="1"/>
          <p:nvPr/>
        </p:nvSpPr>
        <p:spPr>
          <a:xfrm>
            <a:off x="323850" y="404813"/>
            <a:ext cx="8496300" cy="6042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My parents and I __________(arrive) in Hong Kong on the first day of the winter holiday. We_____________ (be) here for three days. 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I __________(borrow) a book about HK a week ago. It’s very useful . I ______________(keep) it with me for a few days. It helps me learn more about HK.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Now it’s noon and we’re in Ocean Park .The first dolphin show __________(begin) at 11:30 a.m. It __________ (be) on for about half an hour. The show is really exciting.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02" name="AutoShape 3"/>
          <p:cNvSpPr/>
          <p:nvPr/>
        </p:nvSpPr>
        <p:spPr>
          <a:xfrm>
            <a:off x="250825" y="188913"/>
            <a:ext cx="8713788" cy="6335712"/>
          </a:xfrm>
          <a:prstGeom prst="wedgeRoundRectCallout">
            <a:avLst>
              <a:gd name="adj1" fmla="val -42602"/>
              <a:gd name="adj2" fmla="val 52931"/>
              <a:gd name="adj3" fmla="val 16667"/>
            </a:avLst>
          </a:prstGeom>
          <a:noFill/>
          <a:ln w="44450" cap="flat" cmpd="sng">
            <a:solidFill>
              <a:srgbClr val="FFCC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ctr"/>
            <a:endParaRPr lang="zh-CN" sz="3600" b="1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8" name="Rectangle 4"/>
          <p:cNvSpPr/>
          <p:nvPr/>
        </p:nvSpPr>
        <p:spPr>
          <a:xfrm>
            <a:off x="3635375" y="404813"/>
            <a:ext cx="165100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arrived </a:t>
            </a:r>
            <a:endParaRPr lang="en-US" altLang="zh-CN" sz="32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9" name="Rectangle 5"/>
          <p:cNvSpPr/>
          <p:nvPr/>
        </p:nvSpPr>
        <p:spPr>
          <a:xfrm>
            <a:off x="1042988" y="1484313"/>
            <a:ext cx="2166937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have been</a:t>
            </a:r>
            <a:endParaRPr lang="en-US" altLang="zh-CN" sz="32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0" name="Rectangle 6"/>
          <p:cNvSpPr/>
          <p:nvPr/>
        </p:nvSpPr>
        <p:spPr>
          <a:xfrm>
            <a:off x="611188" y="2060575"/>
            <a:ext cx="2033587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borrowed</a:t>
            </a:r>
            <a:endParaRPr lang="en-US" altLang="zh-CN" sz="32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1" name="Rectangle 7"/>
          <p:cNvSpPr/>
          <p:nvPr/>
        </p:nvSpPr>
        <p:spPr>
          <a:xfrm>
            <a:off x="4427538" y="2636838"/>
            <a:ext cx="2054225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have kept</a:t>
            </a:r>
            <a:endParaRPr lang="en-US" altLang="zh-CN" sz="32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2" name="Rectangle 8"/>
          <p:cNvSpPr/>
          <p:nvPr/>
        </p:nvSpPr>
        <p:spPr>
          <a:xfrm>
            <a:off x="3851275" y="4797425"/>
            <a:ext cx="13779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began</a:t>
            </a:r>
            <a:endParaRPr lang="en-US" altLang="zh-CN" sz="32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3" name="Rectangle 9"/>
          <p:cNvSpPr/>
          <p:nvPr/>
        </p:nvSpPr>
        <p:spPr>
          <a:xfrm>
            <a:off x="1547813" y="5300663"/>
            <a:ext cx="1941512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has been</a:t>
            </a:r>
            <a:endParaRPr lang="en-US" altLang="zh-CN" sz="32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  <p:bldP spid="16390" grpId="0"/>
      <p:bldP spid="16391" grpId="0"/>
      <p:bldP spid="16392" grpId="0"/>
      <p:bldP spid="1639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Text Box 2"/>
          <p:cNvSpPr txBox="1"/>
          <p:nvPr/>
        </p:nvSpPr>
        <p:spPr>
          <a:xfrm>
            <a:off x="0" y="0"/>
            <a:ext cx="8915400" cy="15541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We use ‘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 (has) been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’ to express the idea that someone went to a place and has already come back.It refers to an experience.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8131" name="标题 1"/>
          <p:cNvSpPr/>
          <p:nvPr/>
        </p:nvSpPr>
        <p:spPr>
          <a:xfrm>
            <a:off x="0" y="1524000"/>
            <a:ext cx="8991600" cy="1137920"/>
          </a:xfrm>
          <a:prstGeom prst="rect">
            <a:avLst/>
          </a:prstGeom>
          <a:solidFill>
            <a:srgbClr val="FFFF99"/>
          </a:solidFill>
          <a:ln w="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某人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去过</a:t>
            </a:r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某地，但现在已经回来了。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  <a:p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它指的是一次经历。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115719" name="Group 7"/>
          <p:cNvGrpSpPr/>
          <p:nvPr/>
        </p:nvGrpSpPr>
        <p:grpSpPr>
          <a:xfrm>
            <a:off x="76200" y="2673350"/>
            <a:ext cx="9144000" cy="4184650"/>
            <a:chOff x="0" y="1570"/>
            <a:chExt cx="5760" cy="2636"/>
          </a:xfrm>
        </p:grpSpPr>
        <p:sp>
          <p:nvSpPr>
            <p:cNvPr id="6148" name="Text Box 3"/>
            <p:cNvSpPr txBox="1"/>
            <p:nvPr/>
          </p:nvSpPr>
          <p:spPr>
            <a:xfrm>
              <a:off x="96" y="3022"/>
              <a:ext cx="5664" cy="118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  Eddie </a:t>
              </a:r>
              <a:r>
                <a:rPr lang="en-US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has been to</a:t>
              </a:r>
              <a:r>
                <a:rPr lang="en-US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South Hill </a:t>
              </a:r>
              <a:r>
                <a:rPr lang="en-US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many times</a:t>
              </a:r>
              <a:r>
                <a:rPr lang="en-US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.    </a:t>
              </a:r>
              <a:endPara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  It is very nice and he wants to go there        </a:t>
              </a:r>
              <a:endPara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lnSpc>
                  <a:spcPct val="75000"/>
                </a:lnSpc>
                <a:spcBef>
                  <a:spcPct val="50000"/>
                </a:spcBef>
              </a:pPr>
              <a:r>
                <a:rPr lang="en-US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  again.</a:t>
              </a:r>
              <a:r>
                <a:rPr lang="en-US" altLang="zh-CN" sz="3600" b="1" dirty="0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  </a:t>
              </a:r>
              <a:endParaRPr lang="en-US" altLang="zh-CN" sz="36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149" name="Text Box 4"/>
            <p:cNvSpPr txBox="1"/>
            <p:nvPr/>
          </p:nvSpPr>
          <p:spPr>
            <a:xfrm>
              <a:off x="0" y="1616"/>
              <a:ext cx="1573" cy="365"/>
            </a:xfrm>
            <a:prstGeom prst="rect">
              <a:avLst/>
            </a:prstGeom>
            <a:solidFill>
              <a:schemeClr val="accent1"/>
            </a:solidFill>
            <a:ln w="12700">
              <a:noFill/>
            </a:ln>
          </p:spPr>
          <p:txBody>
            <a:bodyPr wrap="none" anchor="t" anchorCtr="0">
              <a:spAutoFit/>
            </a:bodyPr>
            <a:p>
              <a:r>
                <a:rPr lang="en-US" altLang="zh-CN" sz="3200" b="1" dirty="0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For example:</a:t>
              </a:r>
              <a:endParaRPr lang="en-US" altLang="zh-CN" sz="32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pic>
          <p:nvPicPr>
            <p:cNvPr id="6150" name="Picture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55" y="1570"/>
              <a:ext cx="2034" cy="1496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4" name="Text Box 6"/>
          <p:cNvSpPr txBox="1"/>
          <p:nvPr/>
        </p:nvSpPr>
        <p:spPr>
          <a:xfrm>
            <a:off x="0" y="260350"/>
            <a:ext cx="9144000" cy="1187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05000"/>
              </a:lnSpc>
              <a:spcBef>
                <a:spcPct val="15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My cousin____ 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never 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________the Opera House. 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05000"/>
              </a:lnSpc>
              <a:spcBef>
                <a:spcPct val="15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She plans to go there this summer.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6" name="Picture 13" descr="harbour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960563"/>
            <a:ext cx="9144000" cy="4897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8" name="文本框 36867"/>
          <p:cNvSpPr txBox="1"/>
          <p:nvPr/>
        </p:nvSpPr>
        <p:spPr>
          <a:xfrm>
            <a:off x="1889125" y="247650"/>
            <a:ext cx="77152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</a:t>
            </a:r>
            <a:endParaRPr lang="en-US" altLang="zh-CN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6869" name="文本框 36868"/>
          <p:cNvSpPr txBox="1"/>
          <p:nvPr/>
        </p:nvSpPr>
        <p:spPr>
          <a:xfrm>
            <a:off x="3870325" y="247650"/>
            <a:ext cx="1436688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been to</a:t>
            </a:r>
            <a:endParaRPr lang="en-US" altLang="zh-CN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/>
      <p:bldP spid="36868" grpId="0"/>
      <p:bldP spid="368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1380" name="Rectangle 4"/>
          <p:cNvSpPr/>
          <p:nvPr/>
        </p:nvSpPr>
        <p:spPr>
          <a:xfrm>
            <a:off x="152400" y="76200"/>
            <a:ext cx="8443913" cy="61341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I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 ever been to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Beijing before.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我以前曾去过北京。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He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been to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the USA twice.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他去过美国两次。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Where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 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you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been 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? I have waited for a long time.</a:t>
            </a:r>
            <a:r>
              <a:rPr lang="en-US" altLang="zh-CN" sz="3600" b="1" dirty="0">
                <a:solidFill>
                  <a:srgbClr val="0066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3600" b="1" dirty="0">
              <a:solidFill>
                <a:srgbClr val="0066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你去哪了？我等了你很久了。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Sandy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never been to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South Hill. She 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wants to go with them.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4.Sandy </a:t>
            </a:r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从来没有去过南山，她想和他们一起去。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1380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charRg st="48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1380">
                                            <p:txEl>
                                              <p:charRg st="48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380">
                                            <p:txEl>
                                              <p:charRg st="48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charRg st="89" end="1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1380">
                                            <p:txEl>
                                              <p:charRg st="89" end="1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charRg st="159" end="2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1380">
                                            <p:txEl>
                                              <p:charRg st="159" end="2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charRg st="200" end="2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1380">
                                            <p:txEl>
                                              <p:charRg st="200" end="2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Text Box 2"/>
          <p:cNvSpPr txBox="1"/>
          <p:nvPr/>
        </p:nvSpPr>
        <p:spPr>
          <a:xfrm>
            <a:off x="0" y="0"/>
            <a:ext cx="9144000" cy="17399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We use ‘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 (has) gone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’ to express the idea that someone went to a place but has not yet returned.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0179" name="矩形 6"/>
          <p:cNvSpPr/>
          <p:nvPr/>
        </p:nvSpPr>
        <p:spPr>
          <a:xfrm>
            <a:off x="2134235" y="1143000"/>
            <a:ext cx="5432425" cy="746760"/>
          </a:xfrm>
          <a:prstGeom prst="rect">
            <a:avLst/>
          </a:prstGeom>
          <a:solidFill>
            <a:srgbClr val="FFFF99"/>
          </a:solidFill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某人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去了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某地，还没回来。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22891" name="Group 11"/>
          <p:cNvGrpSpPr/>
          <p:nvPr/>
        </p:nvGrpSpPr>
        <p:grpSpPr>
          <a:xfrm>
            <a:off x="115570" y="1829117"/>
            <a:ext cx="8610600" cy="4933951"/>
            <a:chOff x="0" y="1288"/>
            <a:chExt cx="5424" cy="3108"/>
          </a:xfrm>
        </p:grpSpPr>
        <p:sp>
          <p:nvSpPr>
            <p:cNvPr id="10244" name="Text Box 5"/>
            <p:cNvSpPr txBox="1"/>
            <p:nvPr/>
          </p:nvSpPr>
          <p:spPr>
            <a:xfrm>
              <a:off x="0" y="1888"/>
              <a:ext cx="1573" cy="365"/>
            </a:xfrm>
            <a:prstGeom prst="rect">
              <a:avLst/>
            </a:prstGeom>
            <a:solidFill>
              <a:schemeClr val="accent1"/>
            </a:solidFill>
            <a:ln w="12700">
              <a:noFill/>
            </a:ln>
          </p:spPr>
          <p:txBody>
            <a:bodyPr wrap="none" anchor="t" anchorCtr="0">
              <a:spAutoFit/>
            </a:bodyPr>
            <a:p>
              <a:r>
                <a:rPr lang="en-US" altLang="zh-CN" sz="3200" b="1" dirty="0">
                  <a:solidFill>
                    <a:schemeClr val="tx2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For example:</a:t>
              </a:r>
              <a:endParaRPr lang="en-US" altLang="zh-CN" sz="3200" b="1" dirty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0245" name="Text Box 4"/>
            <p:cNvSpPr txBox="1"/>
            <p:nvPr/>
          </p:nvSpPr>
          <p:spPr>
            <a:xfrm>
              <a:off x="0" y="3016"/>
              <a:ext cx="5424" cy="13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noAutofit/>
            </a:bodyPr>
            <a:p>
              <a:pPr>
                <a:spcBef>
                  <a:spcPct val="50000"/>
                </a:spcBef>
              </a:pPr>
              <a:r>
                <a:rPr lang="en-US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Millie and Amy </a:t>
              </a:r>
              <a:r>
                <a:rPr lang="en-US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have gone to</a:t>
              </a:r>
              <a:r>
                <a:rPr lang="en-US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the bookshop to buy some books on travelling. </a:t>
              </a:r>
              <a:endPara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They will be back in an hour</a:t>
              </a:r>
              <a:r>
                <a:rPr lang="en-US" altLang="zh-CN" sz="36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.</a:t>
              </a:r>
              <a:endPara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pic>
          <p:nvPicPr>
            <p:cNvPr id="10246" name="Picture 8" descr="080631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1655" y="1288"/>
              <a:ext cx="2467" cy="1763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5" name="Text Box 6"/>
          <p:cNvSpPr txBox="1"/>
          <p:nvPr/>
        </p:nvSpPr>
        <p:spPr>
          <a:xfrm>
            <a:off x="0" y="3429000"/>
            <a:ext cx="8820150" cy="1465263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My friend Lucy __________Tower Bridge.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She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will be back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next week.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58732" name="Picture 12" descr="s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2901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8" name="文本框 49157"/>
          <p:cNvSpPr txBox="1"/>
          <p:nvPr/>
        </p:nvSpPr>
        <p:spPr>
          <a:xfrm>
            <a:off x="3200400" y="3397250"/>
            <a:ext cx="23685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gone to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8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/>
      <p:bldP spid="491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9938" name="Picture 5" descr="2408431"/>
          <p:cNvPicPr>
            <a:picLocks noChangeAspect="1"/>
          </p:cNvPicPr>
          <p:nvPr/>
        </p:nvPicPr>
        <p:blipFill>
          <a:blip r:embed="rId1"/>
          <a:srcRect l="1563" t="5167" r="3125" b="4311"/>
          <a:stretch>
            <a:fillRect/>
          </a:stretch>
        </p:blipFill>
        <p:spPr>
          <a:xfrm>
            <a:off x="0" y="1828800"/>
            <a:ext cx="9144000" cy="510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6" name="Text Box 6"/>
          <p:cNvSpPr txBox="1"/>
          <p:nvPr/>
        </p:nvSpPr>
        <p:spPr>
          <a:xfrm>
            <a:off x="304800" y="404813"/>
            <a:ext cx="8191500" cy="13541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05000"/>
              </a:lnSpc>
              <a:spcBef>
                <a:spcPct val="2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--Where is Kitty?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05000"/>
              </a:lnSpc>
              <a:spcBef>
                <a:spcPct val="2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--She ____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just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_______Russia.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0" name="文本框 39939"/>
          <p:cNvSpPr txBox="1"/>
          <p:nvPr/>
        </p:nvSpPr>
        <p:spPr>
          <a:xfrm>
            <a:off x="1524000" y="1111250"/>
            <a:ext cx="8445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9941" name="文本框 39940"/>
          <p:cNvSpPr txBox="1"/>
          <p:nvPr/>
        </p:nvSpPr>
        <p:spPr>
          <a:xfrm>
            <a:off x="3359150" y="1035050"/>
            <a:ext cx="15938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gone to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39940" grpId="0"/>
      <p:bldP spid="399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28" name="Rectangle 4"/>
          <p:cNvSpPr/>
          <p:nvPr/>
        </p:nvSpPr>
        <p:spPr>
          <a:xfrm>
            <a:off x="229235" y="152400"/>
            <a:ext cx="8686800" cy="618553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685800" indent="-685800"/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685800" indent="-685800"/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He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just gone to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HK.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685800" indent="-685800"/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1.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他刚刚去了 香港。</a:t>
            </a:r>
            <a:endParaRPr lang="zh-CN" altLang="en-US" sz="1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685800" indent="-685800"/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685800" indent="-685800"/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--Where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she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gone 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? 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685800" indent="-685800"/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--I have something important to tell her.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685800" indent="-685800"/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2.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她去哪了？我有些重要的事情要告诉她。</a:t>
            </a:r>
            <a:endParaRPr lang="zh-CN" altLang="en-US" sz="1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685800" indent="-685800"/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Suzy is not at home. She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gone to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the 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685800" indent="-685800"/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bookshop.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685800" indent="-685800"/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3.Suzy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不在家，她去书店了。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428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428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428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428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charRg st="45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3428">
                                            <p:txEl>
                                              <p:charRg st="45" end="6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charRg st="69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3428">
                                            <p:txEl>
                                              <p:charRg st="69" end="1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charRg st="137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428">
                                            <p:txEl>
                                              <p:charRg st="137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428">
                                            <p:txEl>
                                              <p:charRg st="137" end="17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3428">
                                            <p:txEl>
                                              <p:charRg st="137" end="17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charRg st="179" end="1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428">
                                            <p:txEl>
                                              <p:charRg st="179" end="19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428">
                                            <p:txEl>
                                              <p:charRg st="179" end="19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428">
                                            <p:txEl>
                                              <p:charRg st="179" end="1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PP_MARK_KEY" val="2cd3a985-3814-4331-9328-d5a0878f43a0"/>
  <p:tag name="COMMONDATA" val="eyJoZGlkIjoiNTk5OTg1MDg3ZjBhMTRkZDg4ZWI3NmNhMzg5MmMzNGUifQ=="/>
</p:tagLst>
</file>

<file path=ppt/tags/tag2.xml><?xml version="1.0" encoding="utf-8"?>
<p:tagLst xmlns:p="http://schemas.openxmlformats.org/presentationml/2006/main">
  <p:tag name="KSO_WM_UNIT_PLACING_PICTURE_USER_VIEWPORT" val="{&quot;height&quot;:4065.000456115056,&quot;width&quot;:5417.5}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TABLE_BEAUTIFY" val="smartTable{0ddf34ff-7d31-46a5-a2c7-1ab47581cd5a}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6087</Words>
  <Application>WPS 演示</Application>
  <PresentationFormat>在屏幕上显示</PresentationFormat>
  <Paragraphs>428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Arial</vt:lpstr>
      <vt:lpstr>宋体</vt:lpstr>
      <vt:lpstr>Wingdings</vt:lpstr>
      <vt:lpstr>Times New Roman</vt:lpstr>
      <vt:lpstr>Comic Sans MS</vt:lpstr>
      <vt:lpstr>楷体_GB2312</vt:lpstr>
      <vt:lpstr>新宋体</vt:lpstr>
      <vt:lpstr>微软雅黑</vt:lpstr>
      <vt:lpstr>Arial Unicode MS</vt:lpstr>
      <vt:lpstr>Arial Unicode MS</vt:lpstr>
      <vt:lpstr>Century Gothic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have (has) been to / in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判断下列动词是短暂性还是延续性动词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渔樵江渚</cp:lastModifiedBy>
  <cp:revision>41</cp:revision>
  <dcterms:created xsi:type="dcterms:W3CDTF">2018-06-14T00:30:00Z</dcterms:created>
  <dcterms:modified xsi:type="dcterms:W3CDTF">2023-02-21T01:27:33Z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2052-11.1.0.12980</vt:lpwstr>
  </property>
  <property fmtid="{D5CDD505-2E9C-101B-9397-08002B2CF9AE}" pid="4" name="ICV">
    <vt:lpwstr>36F50512C2E64105946EA4AE5E75FB48</vt:lpwstr>
  </property>
</Properties>
</file>