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sldIdLst>
    <p:sldId id="424" r:id="rId4"/>
    <p:sldId id="281" r:id="rId5"/>
    <p:sldId id="280" r:id="rId6"/>
    <p:sldId id="282" r:id="rId7"/>
    <p:sldId id="383" r:id="rId8"/>
    <p:sldId id="345" r:id="rId9"/>
    <p:sldId id="384" r:id="rId10"/>
    <p:sldId id="308" r:id="rId11"/>
    <p:sldId id="300" r:id="rId12"/>
    <p:sldId id="283" r:id="rId13"/>
    <p:sldId id="337" r:id="rId14"/>
    <p:sldId id="339" r:id="rId15"/>
    <p:sldId id="338" r:id="rId16"/>
    <p:sldId id="256" r:id="rId17"/>
    <p:sldId id="257" r:id="rId18"/>
    <p:sldId id="258" r:id="rId19"/>
    <p:sldId id="259" r:id="rId20"/>
    <p:sldId id="260" r:id="rId21"/>
    <p:sldId id="263" r:id="rId22"/>
    <p:sldId id="264" r:id="rId23"/>
    <p:sldId id="302" r:id="rId24"/>
    <p:sldId id="284" r:id="rId25"/>
    <p:sldId id="285" r:id="rId26"/>
    <p:sldId id="291" r:id="rId27"/>
    <p:sldId id="301" r:id="rId28"/>
    <p:sldId id="292" r:id="rId29"/>
    <p:sldId id="296" r:id="rId30"/>
    <p:sldId id="304" r:id="rId31"/>
    <p:sldId id="270" r:id="rId32"/>
    <p:sldId id="271" r:id="rId33"/>
    <p:sldId id="272" r:id="rId34"/>
    <p:sldId id="343" r:id="rId35"/>
    <p:sldId id="344" r:id="rId36"/>
    <p:sldId id="342" r:id="rId37"/>
    <p:sldId id="273" r:id="rId38"/>
    <p:sldId id="297" r:id="rId39"/>
    <p:sldId id="274" r:id="rId40"/>
    <p:sldId id="275" r:id="rId41"/>
    <p:sldId id="276" r:id="rId42"/>
    <p:sldId id="306" r:id="rId43"/>
    <p:sldId id="307" r:id="rId44"/>
  </p:sldIdLst>
  <p:sldSz cx="9144000" cy="5143500"/>
  <p:notesSz cx="6858000" cy="9144000"/>
  <p:custDataLst>
    <p:tags r:id="rId49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ge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0000"/>
    <a:srgbClr val="FFFF00"/>
    <a:srgbClr val="0000FF"/>
    <a:srgbClr val="CCFFFF"/>
    <a:srgbClr val="99FF99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48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687388" y="187325"/>
            <a:ext cx="320675" cy="374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87325" y="158750"/>
            <a:ext cx="633413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6200" y="426653"/>
            <a:ext cx="594691" cy="4290827"/>
          </a:xfrm>
        </p:spPr>
        <p:txBody>
          <a:bodyPr anchor="t"/>
          <a:lstStyle>
            <a:lvl1pPr algn="l">
              <a:defRPr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2959200" y="1058531"/>
            <a:ext cx="3572100" cy="2030651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350"/>
            </a:lvl1pPr>
          </a:lstStyle>
          <a:p>
            <a:pPr lvl="0" fontAlgn="auto"/>
            <a:r>
              <a:rPr lang="zh-CN" altLang="en-US" sz="1350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组合 7"/>
          <p:cNvGrpSpPr/>
          <p:nvPr/>
        </p:nvGrpSpPr>
        <p:grpSpPr>
          <a:xfrm>
            <a:off x="1898650" y="1306513"/>
            <a:ext cx="3071813" cy="2528887"/>
            <a:chOff x="3941764" y="1409700"/>
            <a:chExt cx="4767604" cy="3922713"/>
          </a:xfrm>
        </p:grpSpPr>
        <p:sp>
          <p:nvSpPr>
            <p:cNvPr id="9" name="MH_Other_1"/>
            <p:cNvSpPr/>
            <p:nvPr>
              <p:custDataLst>
                <p:tags r:id="rId3"/>
              </p:custDataLst>
            </p:nvPr>
          </p:nvSpPr>
          <p:spPr>
            <a:xfrm rot="19840690" flipH="1">
              <a:off x="5946923" y="4335674"/>
              <a:ext cx="2153112" cy="996739"/>
            </a:xfrm>
            <a:prstGeom prst="rt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defRPr/>
              </a:pPr>
              <a:endParaRPr lang="zh-CN" altLang="en-US" sz="1015" strike="noStrike" kern="0" noProof="1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02" name="MH_Desc_1"/>
            <p:cNvSpPr/>
            <p:nvPr>
              <p:custDataLst>
                <p:tags r:id="rId4"/>
              </p:custDataLst>
            </p:nvPr>
          </p:nvSpPr>
          <p:spPr>
            <a:xfrm>
              <a:off x="3945656" y="1409700"/>
              <a:ext cx="4763712" cy="2707938"/>
            </a:xfrm>
            <a:custGeom>
              <a:avLst/>
              <a:gdLst/>
              <a:ahLst/>
              <a:cxnLst>
                <a:cxn ang="0">
                  <a:pos x="0" y="569648"/>
                </a:cxn>
                <a:cxn ang="0">
                  <a:pos x="4747884" y="0"/>
                </a:cxn>
                <a:cxn ang="0">
                  <a:pos x="4763712" y="2707938"/>
                </a:cxn>
                <a:cxn ang="0">
                  <a:pos x="0" y="2707938"/>
                </a:cxn>
                <a:cxn ang="0">
                  <a:pos x="0" y="569648"/>
                </a:cxn>
              </a:cxnLst>
              <a:pathLst>
                <a:path w="7056784" h="4012414">
                  <a:moveTo>
                    <a:pt x="0" y="844062"/>
                  </a:moveTo>
                  <a:lnTo>
                    <a:pt x="7033338" y="0"/>
                  </a:lnTo>
                  <a:lnTo>
                    <a:pt x="7056784" y="4012414"/>
                  </a:lnTo>
                  <a:lnTo>
                    <a:pt x="0" y="4012414"/>
                  </a:lnTo>
                  <a:lnTo>
                    <a:pt x="0" y="844062"/>
                  </a:lnTo>
                  <a:close/>
                </a:path>
              </a:pathLst>
            </a:custGeom>
            <a:solidFill>
              <a:srgbClr val="D7BEB1"/>
            </a:solidFill>
            <a:ln w="1905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" name="MH_Other_2"/>
            <p:cNvSpPr/>
            <p:nvPr>
              <p:custDataLst>
                <p:tags r:id="rId5"/>
              </p:custDataLst>
            </p:nvPr>
          </p:nvSpPr>
          <p:spPr>
            <a:xfrm flipH="1" flipV="1">
              <a:off x="3941764" y="4117637"/>
              <a:ext cx="4255609" cy="630749"/>
            </a:xfrm>
            <a:custGeom>
              <a:avLst/>
              <a:gdLst>
                <a:gd name="connsiteX0" fmla="*/ 0 w 5836060"/>
                <a:gd name="connsiteY0" fmla="*/ 864096 h 864096"/>
                <a:gd name="connsiteX1" fmla="*/ 0 w 5836060"/>
                <a:gd name="connsiteY1" fmla="*/ 0 h 864096"/>
                <a:gd name="connsiteX2" fmla="*/ 5836060 w 5836060"/>
                <a:gd name="connsiteY2" fmla="*/ 864096 h 864096"/>
                <a:gd name="connsiteX3" fmla="*/ 0 w 5836060"/>
                <a:gd name="connsiteY3" fmla="*/ 864096 h 864096"/>
                <a:gd name="connsiteX0-1" fmla="*/ 457200 w 5836060"/>
                <a:gd name="connsiteY0-2" fmla="*/ 864096 h 864096"/>
                <a:gd name="connsiteX1-3" fmla="*/ 0 w 5836060"/>
                <a:gd name="connsiteY1-4" fmla="*/ 0 h 864096"/>
                <a:gd name="connsiteX2-5" fmla="*/ 5836060 w 5836060"/>
                <a:gd name="connsiteY2-6" fmla="*/ 864096 h 864096"/>
                <a:gd name="connsiteX3-7" fmla="*/ 457200 w 5836060"/>
                <a:gd name="connsiteY3-8" fmla="*/ 864096 h 8640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36060" h="864096">
                  <a:moveTo>
                    <a:pt x="457200" y="864096"/>
                  </a:moveTo>
                  <a:lnTo>
                    <a:pt x="0" y="0"/>
                  </a:lnTo>
                  <a:lnTo>
                    <a:pt x="5836060" y="864096"/>
                  </a:lnTo>
                  <a:lnTo>
                    <a:pt x="457200" y="8640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defRPr/>
              </a:pPr>
              <a:endParaRPr lang="zh-CN" altLang="en-US" sz="1015" strike="noStrike" kern="0" noProof="1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04" name="组合 11"/>
          <p:cNvGrpSpPr/>
          <p:nvPr/>
        </p:nvGrpSpPr>
        <p:grpSpPr>
          <a:xfrm>
            <a:off x="5370513" y="1306513"/>
            <a:ext cx="3071812" cy="2528887"/>
            <a:chOff x="3941764" y="1409700"/>
            <a:chExt cx="4767604" cy="3922713"/>
          </a:xfrm>
        </p:grpSpPr>
        <p:sp>
          <p:nvSpPr>
            <p:cNvPr id="13" name="MH_Other_1"/>
            <p:cNvSpPr/>
            <p:nvPr>
              <p:custDataLst>
                <p:tags r:id="rId6"/>
              </p:custDataLst>
            </p:nvPr>
          </p:nvSpPr>
          <p:spPr>
            <a:xfrm rot="19840690" flipH="1">
              <a:off x="5946923" y="4335674"/>
              <a:ext cx="2153112" cy="996739"/>
            </a:xfrm>
            <a:prstGeom prst="rtTriangl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defRPr/>
              </a:pPr>
              <a:endParaRPr lang="zh-CN" altLang="en-US" sz="1015" strike="noStrike" kern="0" noProof="1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MH_Desc_1"/>
            <p:cNvSpPr/>
            <p:nvPr>
              <p:custDataLst>
                <p:tags r:id="rId7"/>
              </p:custDataLst>
            </p:nvPr>
          </p:nvSpPr>
          <p:spPr>
            <a:xfrm>
              <a:off x="3945656" y="1409700"/>
              <a:ext cx="4763712" cy="2707938"/>
            </a:xfrm>
            <a:custGeom>
              <a:avLst/>
              <a:gdLst>
                <a:gd name="connsiteX0" fmla="*/ 0 w 7056784"/>
                <a:gd name="connsiteY0" fmla="*/ 0 h 3168352"/>
                <a:gd name="connsiteX1" fmla="*/ 7056784 w 7056784"/>
                <a:gd name="connsiteY1" fmla="*/ 0 h 3168352"/>
                <a:gd name="connsiteX2" fmla="*/ 7056784 w 7056784"/>
                <a:gd name="connsiteY2" fmla="*/ 3168352 h 3168352"/>
                <a:gd name="connsiteX3" fmla="*/ 0 w 7056784"/>
                <a:gd name="connsiteY3" fmla="*/ 3168352 h 3168352"/>
                <a:gd name="connsiteX4" fmla="*/ 0 w 7056784"/>
                <a:gd name="connsiteY4" fmla="*/ 0 h 3168352"/>
                <a:gd name="connsiteX0-1" fmla="*/ 0 w 7056784"/>
                <a:gd name="connsiteY0-2" fmla="*/ 844062 h 4012414"/>
                <a:gd name="connsiteX1-3" fmla="*/ 7033338 w 7056784"/>
                <a:gd name="connsiteY1-4" fmla="*/ 0 h 4012414"/>
                <a:gd name="connsiteX2-5" fmla="*/ 7056784 w 7056784"/>
                <a:gd name="connsiteY2-6" fmla="*/ 4012414 h 4012414"/>
                <a:gd name="connsiteX3-7" fmla="*/ 0 w 7056784"/>
                <a:gd name="connsiteY3-8" fmla="*/ 4012414 h 4012414"/>
                <a:gd name="connsiteX4-9" fmla="*/ 0 w 7056784"/>
                <a:gd name="connsiteY4-10" fmla="*/ 844062 h 4012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56784" h="4012414">
                  <a:moveTo>
                    <a:pt x="0" y="844062"/>
                  </a:moveTo>
                  <a:lnTo>
                    <a:pt x="7033338" y="0"/>
                  </a:lnTo>
                  <a:lnTo>
                    <a:pt x="7056784" y="4012414"/>
                  </a:lnTo>
                  <a:lnTo>
                    <a:pt x="0" y="4012414"/>
                  </a:lnTo>
                  <a:lnTo>
                    <a:pt x="0" y="84406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tIns="189000" anchor="ctr">
              <a:noAutofit/>
            </a:bodyPr>
            <a:lstStyle/>
            <a:p>
              <a:pPr algn="just" fontAlgn="base"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US" altLang="zh-CN" sz="1800" strike="noStrike" kern="0" noProof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8"/>
              </p:custDataLst>
            </p:nvPr>
          </p:nvSpPr>
          <p:spPr>
            <a:xfrm flipH="1" flipV="1">
              <a:off x="3941764" y="4117637"/>
              <a:ext cx="4255609" cy="630749"/>
            </a:xfrm>
            <a:custGeom>
              <a:avLst/>
              <a:gdLst>
                <a:gd name="connsiteX0" fmla="*/ 0 w 5836060"/>
                <a:gd name="connsiteY0" fmla="*/ 864096 h 864096"/>
                <a:gd name="connsiteX1" fmla="*/ 0 w 5836060"/>
                <a:gd name="connsiteY1" fmla="*/ 0 h 864096"/>
                <a:gd name="connsiteX2" fmla="*/ 5836060 w 5836060"/>
                <a:gd name="connsiteY2" fmla="*/ 864096 h 864096"/>
                <a:gd name="connsiteX3" fmla="*/ 0 w 5836060"/>
                <a:gd name="connsiteY3" fmla="*/ 864096 h 864096"/>
                <a:gd name="connsiteX0-1" fmla="*/ 457200 w 5836060"/>
                <a:gd name="connsiteY0-2" fmla="*/ 864096 h 864096"/>
                <a:gd name="connsiteX1-3" fmla="*/ 0 w 5836060"/>
                <a:gd name="connsiteY1-4" fmla="*/ 0 h 864096"/>
                <a:gd name="connsiteX2-5" fmla="*/ 5836060 w 5836060"/>
                <a:gd name="connsiteY2-6" fmla="*/ 864096 h 864096"/>
                <a:gd name="connsiteX3-7" fmla="*/ 457200 w 5836060"/>
                <a:gd name="connsiteY3-8" fmla="*/ 864096 h 8640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36060" h="864096">
                  <a:moveTo>
                    <a:pt x="457200" y="864096"/>
                  </a:moveTo>
                  <a:lnTo>
                    <a:pt x="0" y="0"/>
                  </a:lnTo>
                  <a:lnTo>
                    <a:pt x="5836060" y="864096"/>
                  </a:lnTo>
                  <a:lnTo>
                    <a:pt x="457200" y="8640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defRPr/>
              </a:pPr>
              <a:endParaRPr lang="zh-CN" altLang="en-US" sz="1015" strike="noStrike" kern="0" noProof="1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687388" y="187325"/>
            <a:ext cx="320675" cy="374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87325" y="158750"/>
            <a:ext cx="633413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900800" y="1306961"/>
            <a:ext cx="3069900" cy="174441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350"/>
            </a:lvl1pPr>
          </a:lstStyle>
          <a:p>
            <a:pPr lvl="0" fontAlgn="auto"/>
            <a:r>
              <a:rPr lang="zh-CN" altLang="en-US" sz="1350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5373000" y="1306961"/>
            <a:ext cx="3069900" cy="174441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350"/>
            </a:lvl1pPr>
          </a:lstStyle>
          <a:p>
            <a:pPr lvl="0" fontAlgn="auto"/>
            <a:r>
              <a:rPr lang="zh-CN" altLang="en-US" sz="1350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687388" y="187325"/>
            <a:ext cx="320675" cy="374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87325" y="158750"/>
            <a:ext cx="633413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 flipH="1">
            <a:off x="412407" y="603651"/>
            <a:ext cx="429837" cy="3820721"/>
          </a:xfrm>
        </p:spPr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03" y="1032400"/>
            <a:ext cx="3868340" cy="61801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902003" y="1650410"/>
            <a:ext cx="3868340" cy="27637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070" y="1032400"/>
            <a:ext cx="3887391" cy="61801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57070" y="1650410"/>
            <a:ext cx="3887391" cy="27637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3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任意多边形 65"/>
          <p:cNvSpPr/>
          <p:nvPr>
            <p:custDataLst>
              <p:tags r:id="rId3"/>
            </p:custDataLst>
          </p:nvPr>
        </p:nvSpPr>
        <p:spPr>
          <a:xfrm>
            <a:off x="3435350" y="298450"/>
            <a:ext cx="3567113" cy="3875088"/>
          </a:xfrm>
          <a:custGeom>
            <a:avLst/>
            <a:gdLst/>
            <a:ahLst/>
            <a:cxnLst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Freeform 5"/>
          <p:cNvSpPr>
            <a:spLocks noEditPoints="1"/>
          </p:cNvSpPr>
          <p:nvPr>
            <p:custDataLst>
              <p:tags r:id="rId4"/>
            </p:custDataLst>
          </p:nvPr>
        </p:nvSpPr>
        <p:spPr>
          <a:xfrm>
            <a:off x="3929063" y="4033838"/>
            <a:ext cx="400050" cy="331787"/>
          </a:xfrm>
          <a:custGeom>
            <a:avLst/>
            <a:gdLst/>
            <a:ahLst/>
            <a:cxnLst>
              <a:cxn ang="0">
                <a:pos x="0" y="945375566"/>
              </a:cxn>
              <a:cxn ang="0">
                <a:pos x="1204293727" y="32599498"/>
              </a:cxn>
              <a:cxn ang="0">
                <a:pos x="1106646955" y="130397992"/>
              </a:cxn>
              <a:cxn ang="0">
                <a:pos x="1041552400" y="260795985"/>
              </a:cxn>
              <a:cxn ang="0">
                <a:pos x="846258855" y="423788535"/>
              </a:cxn>
              <a:cxn ang="0">
                <a:pos x="781164300" y="488987532"/>
              </a:cxn>
              <a:cxn ang="0">
                <a:pos x="813711577" y="554186528"/>
              </a:cxn>
              <a:cxn ang="0">
                <a:pos x="683517527" y="619385524"/>
              </a:cxn>
              <a:cxn ang="0">
                <a:pos x="683517527" y="651985023"/>
              </a:cxn>
              <a:cxn ang="0">
                <a:pos x="650970250" y="651985023"/>
              </a:cxn>
              <a:cxn ang="0">
                <a:pos x="520776200" y="749783517"/>
              </a:cxn>
              <a:cxn ang="0">
                <a:pos x="423129427" y="880176569"/>
              </a:cxn>
              <a:cxn ang="0">
                <a:pos x="423129427" y="1010574562"/>
              </a:cxn>
              <a:cxn ang="0">
                <a:pos x="325482655" y="1075773558"/>
              </a:cxn>
              <a:cxn ang="0">
                <a:pos x="358034872" y="1108373057"/>
              </a:cxn>
              <a:cxn ang="0">
                <a:pos x="292935377" y="1206171551"/>
              </a:cxn>
              <a:cxn ang="0">
                <a:pos x="130194050" y="1206171551"/>
              </a:cxn>
              <a:cxn ang="0">
                <a:pos x="390582150" y="1238771049"/>
              </a:cxn>
              <a:cxn ang="0">
                <a:pos x="488228922" y="1336569544"/>
              </a:cxn>
              <a:cxn ang="0">
                <a:pos x="488228922" y="1466962596"/>
              </a:cxn>
              <a:cxn ang="0">
                <a:pos x="520776200" y="1532161592"/>
              </a:cxn>
              <a:cxn ang="0">
                <a:pos x="358034872" y="1629960087"/>
              </a:cxn>
              <a:cxn ang="0">
                <a:pos x="455676705" y="1629960087"/>
              </a:cxn>
              <a:cxn ang="0">
                <a:pos x="553323477" y="1662559585"/>
              </a:cxn>
              <a:cxn ang="0">
                <a:pos x="618422972" y="1760358080"/>
              </a:cxn>
              <a:cxn ang="0">
                <a:pos x="683517527" y="1727758582"/>
              </a:cxn>
              <a:cxn ang="0">
                <a:pos x="813711577" y="1890756073"/>
              </a:cxn>
              <a:cxn ang="0">
                <a:pos x="943905627" y="1988549626"/>
              </a:cxn>
              <a:cxn ang="0">
                <a:pos x="1106646955" y="2086348121"/>
              </a:cxn>
              <a:cxn ang="0">
                <a:pos x="1334487777" y="2086348121"/>
              </a:cxn>
              <a:cxn ang="0">
                <a:pos x="1497229105" y="2021149125"/>
              </a:cxn>
              <a:cxn ang="0">
                <a:pos x="1594875877" y="1988549626"/>
              </a:cxn>
              <a:cxn ang="0">
                <a:pos x="1692522650" y="1890756073"/>
              </a:cxn>
              <a:cxn ang="0">
                <a:pos x="1855263977" y="1955950128"/>
              </a:cxn>
              <a:cxn ang="0">
                <a:pos x="1985458027" y="1988549626"/>
              </a:cxn>
              <a:cxn ang="0">
                <a:pos x="1985458027" y="1890756073"/>
              </a:cxn>
              <a:cxn ang="0">
                <a:pos x="2083104800" y="1695159083"/>
              </a:cxn>
              <a:cxn ang="0">
                <a:pos x="0" y="1629960087"/>
              </a:cxn>
              <a:cxn ang="0">
                <a:pos x="0" y="1662559585"/>
              </a:cxn>
              <a:cxn ang="0">
                <a:pos x="0" y="1466962596"/>
              </a:cxn>
              <a:cxn ang="0">
                <a:pos x="0" y="1303970046"/>
              </a:cxn>
              <a:cxn ang="0">
                <a:pos x="0" y="1010574562"/>
              </a:cxn>
              <a:cxn ang="0">
                <a:pos x="0" y="1010574562"/>
              </a:cxn>
              <a:cxn ang="0">
                <a:pos x="0" y="945375566"/>
              </a:cxn>
              <a:cxn ang="0">
                <a:pos x="0" y="977975064"/>
              </a:cxn>
              <a:cxn ang="0">
                <a:pos x="0" y="814982514"/>
              </a:cxn>
              <a:cxn ang="0">
                <a:pos x="0" y="814982514"/>
              </a:cxn>
              <a:cxn ang="0">
                <a:pos x="0" y="717184019"/>
              </a:cxn>
              <a:cxn ang="0">
                <a:pos x="0" y="586786026"/>
              </a:cxn>
              <a:cxn ang="0">
                <a:pos x="0" y="423788535"/>
              </a:cxn>
              <a:cxn ang="0">
                <a:pos x="2050557522" y="325990041"/>
              </a:cxn>
              <a:cxn ang="0">
                <a:pos x="1920363472" y="260795985"/>
              </a:cxn>
              <a:cxn ang="0">
                <a:pos x="1757617205" y="195596989"/>
              </a:cxn>
              <a:cxn ang="0">
                <a:pos x="1757617205" y="195596989"/>
              </a:cxn>
              <a:cxn ang="0">
                <a:pos x="1594875877" y="228196487"/>
              </a:cxn>
              <a:cxn ang="0">
                <a:pos x="1497229105" y="97798494"/>
              </a:cxn>
            </a:cxnLst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0" name="Freeform 351"/>
          <p:cNvSpPr/>
          <p:nvPr>
            <p:custDataLst>
              <p:tags r:id="rId5"/>
            </p:custDataLst>
          </p:nvPr>
        </p:nvSpPr>
        <p:spPr>
          <a:xfrm>
            <a:off x="3459163" y="2641600"/>
            <a:ext cx="6350" cy="0"/>
          </a:xfrm>
          <a:custGeom>
            <a:avLst/>
            <a:gdLst/>
            <a:ahLst/>
            <a:cxnLst>
              <a:cxn ang="0">
                <a:pos x="49664097" y="0"/>
              </a:cxn>
              <a:cxn ang="0">
                <a:pos x="49664097" y="0"/>
              </a:cxn>
              <a:cxn ang="0">
                <a:pos x="49664097" y="0"/>
              </a:cxn>
              <a:cxn ang="0">
                <a:pos x="49664097" y="0"/>
              </a:cxn>
              <a:cxn ang="0">
                <a:pos x="0" y="0"/>
              </a:cxn>
              <a:cxn ang="0">
                <a:pos x="0" y="0"/>
              </a:cxn>
              <a:cxn ang="0">
                <a:pos x="49664097" y="0"/>
              </a:cxn>
              <a:cxn ang="0">
                <a:pos x="49664097" y="0"/>
              </a:cxn>
            </a:cxnLst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1" name="Freeform 1082"/>
          <p:cNvSpPr>
            <a:spLocks noEditPoints="1"/>
          </p:cNvSpPr>
          <p:nvPr>
            <p:custDataLst>
              <p:tags r:id="rId6"/>
            </p:custDataLst>
          </p:nvPr>
        </p:nvSpPr>
        <p:spPr>
          <a:xfrm>
            <a:off x="3059113" y="1836738"/>
            <a:ext cx="519112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564624850" y="0"/>
              </a:cxn>
              <a:cxn ang="0">
                <a:pos x="814907746" y="165964025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684521518" y="1138966768"/>
              </a:cxn>
              <a:cxn ang="0">
                <a:pos x="1564624850" y="0"/>
              </a:cxn>
            </a:cxnLst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2" name="Freeform 1120"/>
          <p:cNvSpPr/>
          <p:nvPr>
            <p:custDataLst>
              <p:tags r:id="rId7"/>
            </p:custDataLst>
          </p:nvPr>
        </p:nvSpPr>
        <p:spPr>
          <a:xfrm>
            <a:off x="3440113" y="3027363"/>
            <a:ext cx="19050" cy="14287"/>
          </a:xfrm>
          <a:custGeom>
            <a:avLst/>
            <a:gdLst/>
            <a:ahLst/>
            <a:cxnLst>
              <a:cxn ang="0">
                <a:pos x="119172037" y="61801066"/>
              </a:cxn>
              <a:cxn ang="0">
                <a:pos x="29794200" y="0"/>
              </a:cxn>
              <a:cxn ang="0">
                <a:pos x="0" y="61801066"/>
              </a:cxn>
              <a:cxn ang="0">
                <a:pos x="119172037" y="61801066"/>
              </a:cxn>
            </a:cxnLst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3" name="任意多边形 29"/>
          <p:cNvSpPr/>
          <p:nvPr>
            <p:custDataLst>
              <p:tags r:id="rId8"/>
            </p:custDataLst>
          </p:nvPr>
        </p:nvSpPr>
        <p:spPr>
          <a:xfrm>
            <a:off x="2314575" y="2924175"/>
            <a:ext cx="1062038" cy="611188"/>
          </a:xfrm>
          <a:custGeom>
            <a:avLst/>
            <a:gdLst/>
            <a:ahLst/>
            <a:cxnLst/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8063" y="1617247"/>
            <a:ext cx="2275433" cy="204777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719484" y="714653"/>
            <a:ext cx="2949178" cy="802577"/>
          </a:xfrm>
        </p:spPr>
        <p:txBody>
          <a:bodyPr vert="horz" anchor="b">
            <a:normAutofit/>
          </a:bodyPr>
          <a:lstStyle>
            <a:lvl1pPr>
              <a:defRPr sz="21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3866965" y="714653"/>
            <a:ext cx="4729684" cy="366162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auto"/>
            <a:r>
              <a:rPr lang="zh-CN" altLang="en-US" strike="noStrike" noProof="1" dirty="0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719484" y="1517232"/>
            <a:ext cx="2949178" cy="285904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947220" y="379455"/>
            <a:ext cx="886883" cy="4359417"/>
          </a:xfrm>
        </p:spPr>
        <p:txBody>
          <a:bodyPr vert="eaVert" anchor="ctr" anchorCtr="0"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8070" y="379455"/>
            <a:ext cx="7322832" cy="4359417"/>
          </a:xfrm>
        </p:spPr>
        <p:txBody>
          <a:bodyPr vert="eaVert"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8606" y="315440"/>
            <a:ext cx="8586788" cy="4529697"/>
          </a:xfrm>
        </p:spPr>
        <p:txBody>
          <a:bodyPr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555625" y="425450"/>
            <a:ext cx="595313" cy="4291013"/>
          </a:xfrm>
          <a:prstGeom prst="rect">
            <a:avLst/>
          </a:prstGeom>
          <a:noFill/>
          <a:ln w="9525">
            <a:noFill/>
          </a:ln>
        </p:spPr>
        <p:txBody>
          <a:bodyPr vert="eaVert" lIns="91440" tIns="45720" rIns="91440" bIns="45720" anchor="t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fontAlgn="base"/>
            <a:fld id="{7E209CE7-C191-49CB-93DE-563C8614E8C5}" type="datetimeFigureOut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fontAlgn="base"/>
            <a:fld id="{B31067DD-7756-4DF3-904A-8F40BA684AA6}" type="slidenum">
              <a:rPr lang="zh-CN" altLang="en-US" sz="13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1385888" y="633413"/>
            <a:ext cx="7278688" cy="39243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indent="-201295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2" indent="-128905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3" indent="-128905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4" indent="-128905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indent="-128905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pic>
        <p:nvPicPr>
          <p:cNvPr id="1032" name="图片 1" descr="3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0419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201295" indent="-200660" algn="just" defTabSz="514350" rtl="0" eaLnBrk="1" latinLnBrk="0" hangingPunct="1">
        <a:spcBef>
          <a:spcPts val="225"/>
        </a:spcBef>
        <a:spcAft>
          <a:spcPts val="300"/>
        </a:spcAft>
        <a:buClr>
          <a:schemeClr val="accent1"/>
        </a:buClr>
        <a:buSzPct val="70000"/>
        <a:buFont typeface="Wingdings 2" pitchFamily="18" charset="2"/>
        <a:buChar char="f"/>
        <a:defRPr sz="18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01295" indent="-200660" algn="just" defTabSz="51435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5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405130" indent="-128270" algn="l" defTabSz="514350" rtl="0" eaLnBrk="1" latinLnBrk="0" hangingPunct="1">
        <a:spcBef>
          <a:spcPts val="225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75005" indent="-128270" algn="l" defTabSz="514350" rtl="0" eaLnBrk="1" latinLnBrk="0" hangingPunct="1">
        <a:spcBef>
          <a:spcPts val="225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944880" indent="-128270" algn="l" defTabSz="514350" rtl="0" eaLnBrk="1" latinLnBrk="0" hangingPunct="1">
        <a:spcBef>
          <a:spcPts val="225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14755" indent="-128270" algn="l" defTabSz="514350" rtl="0" eaLnBrk="1" latinLnBrk="0" hangingPunct="1">
        <a:spcBef>
          <a:spcPts val="225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FD48B287-8B85-4664-A285-5D94167513A9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4D6FF46-A086-49E2-98DE-F011DE75A74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microsoft.com/office/2007/relationships/media" Target="file:///F:\&#19971;&#24180;&#32423;&#19979;\&#28436;&#35762;\&#39321;&#28207;&#20013;&#23398;&#29983;&#23637;&#31034;&#20196;&#20154;&#38663;&#24778;&#30340;&#21476;&#35799;&#35789;&#26391;&#35829;&#25216;&#24039;_&#26631;&#28165;.flv" TargetMode="External"/><Relationship Id="rId1" Type="http://schemas.openxmlformats.org/officeDocument/2006/relationships/video" Target="file:///F:\&#19971;&#24180;&#32423;&#19979;\&#28436;&#35762;\&#39321;&#28207;&#20013;&#23398;&#29983;&#23637;&#31034;&#20196;&#20154;&#38663;&#24778;&#30340;&#21476;&#35799;&#35789;&#26391;&#35829;&#25216;&#24039;_&#26631;&#28165;.fl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microsoft.com/office/2007/relationships/media" Target="file:///F:\&#37057;&#25991;&#25991;&#23398;&#31038;\&#12298;&#38632;&#24055;&#12299;_&#26631;&#28165;.flv" TargetMode="External"/><Relationship Id="rId1" Type="http://schemas.openxmlformats.org/officeDocument/2006/relationships/video" Target="file:///F:\&#37057;&#25991;&#25991;&#23398;&#31038;\&#12298;&#38632;&#24055;&#12299;_&#26631;&#28165;.fl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59"/>
          <p:cNvPicPr>
            <a:picLocks noChangeAspect="1"/>
          </p:cNvPicPr>
          <p:nvPr/>
        </p:nvPicPr>
        <p:blipFill>
          <a:blip r:embed="rId2"/>
          <a:srcRect l="4126" t="17657" r="1349" b="16129"/>
          <a:stretch>
            <a:fillRect/>
          </a:stretch>
        </p:blipFill>
        <p:spPr>
          <a:xfrm>
            <a:off x="300038" y="684213"/>
            <a:ext cx="1157287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38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4763"/>
            <a:ext cx="9145587" cy="399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标题 2"/>
          <p:cNvSpPr>
            <a:spLocks noGrp="1"/>
          </p:cNvSpPr>
          <p:nvPr>
            <p:ph type="ctrTitle"/>
          </p:nvPr>
        </p:nvSpPr>
        <p:spPr>
          <a:xfrm>
            <a:off x="1135063" y="4149725"/>
            <a:ext cx="6870700" cy="736600"/>
          </a:xfrm>
        </p:spPr>
        <p:txBody>
          <a:bodyPr vert="horz" wrap="square" lIns="68580" tIns="34290" rIns="68580" bIns="34290" anchor="ctr" anchorCtr="0"/>
          <a:p>
            <a:pPr defTabSz="685800">
              <a:buClrTx/>
              <a:buSzPct val="100000"/>
              <a:buFont typeface="Wingdings" panose="05000000000000000000" pitchFamily="2" charset="2"/>
              <a:buNone/>
            </a:pPr>
            <a:r>
              <a:rPr lang="zh-CN" altLang="zh-CN" b="1" kern="1200">
                <a:latin typeface="楷体_GB2312" pitchFamily="1" charset="-122"/>
                <a:ea typeface="楷体_GB2312" pitchFamily="1" charset="-122"/>
                <a:cs typeface="+mj-cs"/>
                <a:sym typeface="Arial" panose="020B0604020202020204" pitchFamily="34" charset="0"/>
              </a:rPr>
              <a:t>朗读的艺术</a:t>
            </a:r>
            <a:endParaRPr lang="zh-CN" altLang="zh-CN" b="1" kern="1200">
              <a:latin typeface="楷体_GB2312" pitchFamily="1" charset="-122"/>
              <a:ea typeface="楷体_GB2312" pitchFamily="1" charset="-122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1438275" y="195263"/>
            <a:ext cx="6375400" cy="3246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                     </a:t>
            </a:r>
            <a:r>
              <a:rPr lang="zh-CN" altLang="en-US" sz="2700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朗诵者的基本要求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 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首先要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读准字音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，理解作品中词语、句子的含义。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其次要准确把握作品的背景、主旨，弄懂作品的文化内涵和情感基调。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此外，要运用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各种表现手法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，准确地表达作品的内容。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17410" name="文本框 11266"/>
          <p:cNvSpPr txBox="1"/>
          <p:nvPr/>
        </p:nvSpPr>
        <p:spPr>
          <a:xfrm>
            <a:off x="1438275" y="3598863"/>
            <a:ext cx="5834063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18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1438275" y="3436938"/>
            <a:ext cx="6454775" cy="868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   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常用的表现手法有停顿、重音、语速、语调（语气）、节奏和体态语。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17412" name="文本框 11268"/>
          <p:cNvSpPr txBox="1"/>
          <p:nvPr/>
        </p:nvSpPr>
        <p:spPr>
          <a:xfrm>
            <a:off x="2141538" y="4138613"/>
            <a:ext cx="4429125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18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3" name="文本框 11269"/>
          <p:cNvSpPr txBox="1"/>
          <p:nvPr/>
        </p:nvSpPr>
        <p:spPr>
          <a:xfrm>
            <a:off x="1600200" y="303213"/>
            <a:ext cx="3403600" cy="54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 </a:t>
            </a:r>
            <a:endParaRPr lang="zh-CN" altLang="en-US" sz="3000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39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charRg st="39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6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charRg st="66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02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charRg st="102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2289"/>
          <p:cNvSpPr txBox="1"/>
          <p:nvPr/>
        </p:nvSpPr>
        <p:spPr>
          <a:xfrm>
            <a:off x="301625" y="250825"/>
            <a:ext cx="8402638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诗歌朗诵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pPr algn="ctr"/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要避免“矫揉造作”。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诗歌朗诵和其他文体的朗诵一样，要自然，决不可以做作。诗歌的感情虽然比其他文体来得强烈，但仍然是发自内心的真情流露。要朗诵好一首诗，首先要认真阅读，领会作者的感情。然后，努力地去引起共鸣，使自己的感受接近作者的情感。只有这样，我们的朗涌才能成功地再现作者的情感。听众听起来才会觉得"自然"。如果朗诵者并不领会作者的情感而只是"估计"作者的情感，那就很容易失去分寸。失去了内在的感情基础，单单依靠技巧来支撑，听众听起来就必然会感到"做作"了。   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14337"/>
          <p:cNvSpPr txBox="1"/>
          <p:nvPr/>
        </p:nvSpPr>
        <p:spPr>
          <a:xfrm>
            <a:off x="920750" y="1023938"/>
            <a:ext cx="7348538" cy="2606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300" b="1" dirty="0">
                <a:latin typeface="楷体_GB2312" pitchFamily="1" charset="-122"/>
                <a:ea typeface="楷体_GB2312" pitchFamily="1" charset="-122"/>
              </a:rPr>
              <a:t>要朗诵好一首诗，就必须掌握朗诵技巧，如音调的高低、音量的大小、声音的强弱、速度的快慢，有对比、有起伏、有变化，使整个朗诵犹如一曲优美的乐章。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6385"/>
          <p:cNvSpPr txBox="1"/>
          <p:nvPr/>
        </p:nvSpPr>
        <p:spPr>
          <a:xfrm>
            <a:off x="1547813" y="1023938"/>
            <a:ext cx="6048375" cy="2652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      虞 美 人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dirty="0">
                <a:latin typeface="楷体_GB2312" pitchFamily="1" charset="-122"/>
                <a:ea typeface="楷体_GB2312" pitchFamily="1" charset="-122"/>
              </a:rPr>
              <a:t>                  李 煜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春花秋月何时了，往事知多少。小楼昨夜又东风，故国不堪回首月明中。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雕阑玉砌应犹在，只是朱颜改。问君能有几多愁，恰似一江春水向东流。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17409"/>
          <p:cNvSpPr txBox="1"/>
          <p:nvPr/>
        </p:nvSpPr>
        <p:spPr>
          <a:xfrm>
            <a:off x="1385888" y="1816100"/>
            <a:ext cx="6615112" cy="1736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朗诵训练与提高的过程，是一个循序渐进的过程。应先从分项训练开始，即从语音、语调、语气等项训练做起，一项一项地练，才能有所作为。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2530" name="文本框 17410"/>
          <p:cNvSpPr txBox="1"/>
          <p:nvPr/>
        </p:nvSpPr>
        <p:spPr>
          <a:xfrm>
            <a:off x="3638550" y="4408488"/>
            <a:ext cx="3095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18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1" name="矩形 17411"/>
          <p:cNvSpPr/>
          <p:nvPr/>
        </p:nvSpPr>
        <p:spPr>
          <a:xfrm>
            <a:off x="2789238" y="250825"/>
            <a:ext cx="30797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7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朗诵的训练</a:t>
            </a:r>
            <a:endParaRPr lang="zh-CN" altLang="en-US" sz="27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1276350" y="1239838"/>
            <a:ext cx="6591300" cy="2971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                     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sz="2700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气息是声音的动力来源。充足、稳定的气息是发音的基础。有的人讲话或唱歌声音洪亮、持久、有力，其间有一个气息调节技巧问题，即呼吸和讲话的配合、协调是否恰当的问题。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endParaRPr lang="zh-CN" altLang="en-US" sz="27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3554" name="文本框 18434"/>
          <p:cNvSpPr txBox="1"/>
          <p:nvPr/>
        </p:nvSpPr>
        <p:spPr>
          <a:xfrm>
            <a:off x="1924050" y="533400"/>
            <a:ext cx="2162175" cy="54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呼吸训练</a:t>
            </a:r>
            <a:endParaRPr lang="zh-CN" altLang="en-US" sz="3000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1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charRg st="31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1276350" y="195263"/>
            <a:ext cx="6724650" cy="4000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正常情况下，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说话是在呼气时而不是在吸气时间进行的，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停顿则是在吸气时进行的。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朗诵则必然要求有比平时更强的呼吸循环。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 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朗诵时的正确呼吸方法，应当采用胸腹式联合呼吸法（也称丹田呼吸法），即运用小腹收缩，丹田的力量控制呼吸。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sz="2700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charRg st="1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31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charRg st="31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4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charRg st="4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73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charRg st="73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1276350" y="250825"/>
            <a:ext cx="6672263" cy="4662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胸腹式联合呼吸介于胸式呼吸和腹式呼吸两者之间，是二者的结合。具体方法如下：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吸气：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小腹向内即向丹田收缩，相反，大腹、胸、腰部同时向外扩展，可以感觉到腰带渐紧，前腹和后腰分别向前、后、左、右撑开的力量。用鼻吸气，做到</a:t>
            </a:r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快、静、深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呼气：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小腹差不多始终要收住，不可放开，使胸、腹部在努力控制下，将肺部储气慢慢放出，均匀地外吐。呼气要用嘴，做到</a:t>
            </a:r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匀、缓、稳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。在呼气过程中，语音一个接一个的发出后，组成有节奏的有声语言。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4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charRg st="4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2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charRg st="126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21505"/>
          <p:cNvSpPr txBox="1"/>
          <p:nvPr/>
        </p:nvSpPr>
        <p:spPr>
          <a:xfrm>
            <a:off x="1438275" y="412750"/>
            <a:ext cx="6429375" cy="3176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这种呼吸方法可以使腹部和丹田充满气息，为发音提供充足的“气”，同时，由于小腹向内收缩，胸前向外扩张，以小腹、后腰和后胸为支柱点，为发音提供了充足的“力”。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“</a:t>
            </a:r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气</a:t>
            </a:r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”与“</a:t>
            </a:r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力</a:t>
            </a:r>
            <a:r>
              <a:rPr lang="zh-CN" altLang="en-US" sz="27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”的融合，为优美的声音奠定了坚实的基础。</a:t>
            </a:r>
            <a:endParaRPr lang="zh-CN" altLang="en-US" sz="27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1223963" y="427038"/>
            <a:ext cx="6670675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练习呼吸的方法有很多，主要有：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1、闻花香：仿佛面前有一盆香花，深深地吸进其香气，控制一会儿后缓缓吐出。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2、吹蜡烛：模拟吹灭蜡烛，深吸一口气后均匀缓慢地吹，尽可能时间长一点，达到25-30秒为合格。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3、咬住牙，深吸一口气后，从牙缝中发出“咝-----”声，力求平稳均匀持久。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4、数数：从一数到十，往复循环，一口气能数多少遍就数多少遍，要数的清晰响亮。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5、用绕口令或近似绕口令的语句练习气息。如：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16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5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charRg st="53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charRg st="101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40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charRg st="140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79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charRg st="179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1493838" y="1436688"/>
            <a:ext cx="6049962" cy="2881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一、文学性</a:t>
            </a:r>
            <a:endParaRPr lang="zh-CN" altLang="en-US" sz="2700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2" charset="0"/>
                <a:ea typeface="楷体_GB2312" pitchFamily="1" charset="-122"/>
              </a:rPr>
              <a:t>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朗诵的内容一般是诗歌、散文、小说等文学作品。作品的人物形象、故事情节都是运用语言表现的。有声语言最能显示语言的风采和魅力。朗诵可以再现作品描写的人物形象、环境气氛和生活场景，充分发挥它的艺术魅力和教育作用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9218" name="矩形 5122"/>
          <p:cNvSpPr/>
          <p:nvPr/>
        </p:nvSpPr>
        <p:spPr>
          <a:xfrm>
            <a:off x="2195513" y="250825"/>
            <a:ext cx="4537075" cy="102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7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朗诵的特点</a:t>
            </a:r>
            <a:endParaRPr lang="zh-CN" altLang="en-US" sz="27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6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charRg st="6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1276350" y="519113"/>
            <a:ext cx="6724650" cy="3382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990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出东门，过大桥，大桥底下一树枣儿，拿着杆子去打枣，青的多，红的少。一个枣儿，两个枣儿，三个枣儿，四个枣儿，五个枣儿，六个枣儿，七个枣儿，八个枣儿，九个枣儿，十个枣儿……这是一个绕口令，一口气儿说完才算好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开始做练习的时候，中间可以适当换气，练到气息有了控制能力时，逐渐减少换气次数，最后要争取一口气说完，甚至多说几个枣儿。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112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charRg st="112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24577"/>
          <p:cNvSpPr txBox="1"/>
          <p:nvPr/>
        </p:nvSpPr>
        <p:spPr>
          <a:xfrm>
            <a:off x="1438275" y="966788"/>
            <a:ext cx="3675063" cy="39322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北国风光，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千里冰封，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万里雪飘。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望长城内外，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惟馀莽莽。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大河上下，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顿失滔滔。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山舞银蛇，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原驰蜡象，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欲与天公试比高。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须晴日，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看红妆素裹，分外妖娆。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9698" name="文本框 24578"/>
          <p:cNvSpPr txBox="1"/>
          <p:nvPr/>
        </p:nvSpPr>
        <p:spPr>
          <a:xfrm>
            <a:off x="4733925" y="1149350"/>
            <a:ext cx="3267075" cy="3611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江山如此多娇，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引无数英雄竞折腰。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惜秦皇汉武，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略输文采。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唐宗宋祖，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稍逊风骚。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一代天骄，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成吉思汗，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只识弯弓射大雕。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俱往矣，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b="1" dirty="0">
                <a:latin typeface="楷体_GB2312" pitchFamily="1" charset="-122"/>
                <a:ea typeface="楷体_GB2312" pitchFamily="1" charset="-122"/>
              </a:rPr>
              <a:t>数风流人物，还看今朝!</a:t>
            </a:r>
            <a:endParaRPr lang="zh-CN" altLang="en-US" sz="21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9699" name="文本框 24579"/>
          <p:cNvSpPr txBox="1"/>
          <p:nvPr/>
        </p:nvSpPr>
        <p:spPr>
          <a:xfrm>
            <a:off x="3113088" y="195263"/>
            <a:ext cx="2755900" cy="9826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latin typeface="Times New Roman" panose="02020603050405020304" pitchFamily="2" charset="0"/>
                <a:ea typeface="宋体" panose="02010600030101010101" pitchFamily="2" charset="-122"/>
              </a:rPr>
              <a:t>沁园春   雪</a:t>
            </a:r>
            <a:endParaRPr lang="zh-CN" altLang="en-US" sz="27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100" dirty="0">
                <a:latin typeface="Times New Roman" panose="02020603050405020304" pitchFamily="2" charset="0"/>
                <a:ea typeface="宋体" panose="02010600030101010101" pitchFamily="2" charset="-122"/>
              </a:rPr>
              <a:t>         毛泽东</a:t>
            </a:r>
            <a:endParaRPr lang="zh-CN" altLang="en-US" sz="21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/>
          <p:cNvSpPr txBox="1"/>
          <p:nvPr/>
        </p:nvSpPr>
        <p:spPr>
          <a:xfrm>
            <a:off x="1547813" y="1049338"/>
            <a:ext cx="6210300" cy="30178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说话或朗读时，要把音节组成词、句连续发出。在连续的语流中，音节之间、声调之间相互影响，就会产生语音变化，这就是音变。</a:t>
            </a:r>
            <a:b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普通话语音中常见的音变现象有：轻声、变调、儿化、语气词“啊”的变化等。</a:t>
            </a:r>
            <a:br>
              <a:rPr lang="zh-CN" altLang="en-US" b="1" dirty="0">
                <a:solidFill>
                  <a:srgbClr val="FFFF00"/>
                </a:solidFill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solidFill>
                <a:srgbClr val="FFFF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0722" name="文本框 25602"/>
          <p:cNvSpPr txBox="1"/>
          <p:nvPr/>
        </p:nvSpPr>
        <p:spPr>
          <a:xfrm>
            <a:off x="2844800" y="403225"/>
            <a:ext cx="2482850" cy="54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普通话的音变</a:t>
            </a:r>
            <a:endParaRPr lang="zh-CN" altLang="en-US" sz="30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72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charRg st="72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1600200" y="519113"/>
            <a:ext cx="6213475" cy="219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轻声</a:t>
            </a:r>
            <a:b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普通话的每个音节都有一定的声调。但在一定的语言环境中，有的音节失去原调，变成一种又轻又短的调子，这就是轻声。</a:t>
            </a:r>
            <a:endParaRPr lang="zh-CN" altLang="en-US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7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27649"/>
          <p:cNvSpPr txBox="1"/>
          <p:nvPr/>
        </p:nvSpPr>
        <p:spPr>
          <a:xfrm>
            <a:off x="1330325" y="195263"/>
            <a:ext cx="6483350" cy="466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             训练材料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一、无规律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抽屉 胳膊 客气 功夫 脑袋 脾气 包袱 窗户</a:t>
            </a: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阔气 耳朵 亲戚 溜达 便宜 喇叭 亮堂 俏皮</a:t>
            </a: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惦记 故事 合同 拳头 什么 扑克 尾巴 糊涂 </a:t>
            </a: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衣服 月亮 外甥 新鲜 热闹 客套  </a:t>
            </a: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二、有规律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妈妈 哥哥 姐姐 弟弟 妹妹 星星 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孩子 裤子 鞋子 桌子  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他们 我们 你们  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27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charRg st="27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26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charRg st="126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45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charRg st="145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5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charRg st="159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28673"/>
          <p:cNvSpPr txBox="1"/>
          <p:nvPr/>
        </p:nvSpPr>
        <p:spPr>
          <a:xfrm>
            <a:off x="1924050" y="141288"/>
            <a:ext cx="5834063" cy="4846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           乡     愁</a:t>
            </a:r>
            <a:endParaRPr lang="zh-CN" altLang="en-US" sz="27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dirty="0">
                <a:latin typeface="楷体_GB2312" pitchFamily="1" charset="-122"/>
                <a:ea typeface="楷体_GB2312" pitchFamily="1" charset="-122"/>
              </a:rPr>
              <a:t>                  余光中</a:t>
            </a:r>
            <a:endParaRPr lang="zh-CN" altLang="en-US" sz="2100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小时候，乡愁是一枚小小的邮票，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我在这头，母亲在那</a:t>
            </a:r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头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长大后，乡愁是一张窄窄的船票，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我在这头，新娘在那头。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后来啊，乡愁是一方矮矮的坟墓，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我在外头，母亲在里头。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而现在，乡愁是一湾浅浅的海峡，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我在这头，大陆在那头。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1543050" y="228600"/>
            <a:ext cx="6162675" cy="37036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儿化</a:t>
            </a: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   </a:t>
            </a: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 在普通话里，卷舌元音er自成音节时，只有“儿、耳、而、饵、尔、二”等几个字。                    普通话的er可以同其他韵母结合起来（写成r）,构成卷舌韵母（儿化韵），这种现象就是儿化。</a:t>
            </a: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br>
              <a:rPr lang="zh-CN" altLang="en-US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10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charRg st="10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30721"/>
          <p:cNvSpPr txBox="1"/>
          <p:nvPr/>
        </p:nvSpPr>
        <p:spPr>
          <a:xfrm>
            <a:off x="1709738" y="412750"/>
            <a:ext cx="5940425" cy="434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      </a:t>
            </a:r>
            <a:r>
              <a:rPr lang="zh-CN" altLang="en-US" sz="27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训练材料</a:t>
            </a:r>
            <a:endParaRPr lang="zh-CN" altLang="en-US" sz="27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奔头儿 bèntour      冰棍儿 bīnggùnr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大伙儿 dàhuǒr      刀把儿 dāobàr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电影儿 diànyǐngr   调号儿 diàohàor</a:t>
            </a:r>
            <a:b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调门儿 diàoménr     粉末儿 fĕnmòr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兔儿 tùr            味儿wèir</a:t>
            </a:r>
            <a:b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</a:br>
            <a:b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31745"/>
          <p:cNvSpPr txBox="1"/>
          <p:nvPr/>
        </p:nvSpPr>
        <p:spPr>
          <a:xfrm>
            <a:off x="1438275" y="519113"/>
            <a:ext cx="6429375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2" charset="0"/>
                <a:ea typeface="楷体_GB2312" pitchFamily="1" charset="-122"/>
              </a:rPr>
              <a:t>        曲曲折折的荷塘上面，弥望的是田田的叶子。叶子出水很高，象亭亭的舞女的裙。层层的叶子中间，零星地点缀着些白花，有袅娜地开着的，有羞涩地打着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朵儿</a:t>
            </a:r>
            <a:r>
              <a:rPr lang="zh-CN" altLang="en-US" b="1" dirty="0">
                <a:latin typeface="Times New Roman" panose="02020603050405020304" pitchFamily="2" charset="0"/>
                <a:ea typeface="楷体_GB2312" pitchFamily="1" charset="-122"/>
              </a:rPr>
              <a:t>的；正如一粒粒的明珠，又如天里的星星。微风过处，送来缕缕清香，仿佛远处高楼上渺茫的歌声似的。这时候叶子与花也有一丝的颤动，象闪电般，霎时传过荷塘的那边去了。叶子本是肩并肩密密地挨着，这便宛然有一了道凝碧的波痕。叶子底下是脉脉的流水，遮住了，不能见一些颜色；而叶子却更见风致了。</a:t>
            </a:r>
            <a:endParaRPr lang="zh-CN" altLang="en-US" b="1" dirty="0"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32769"/>
          <p:cNvSpPr>
            <a:spLocks noGrp="1"/>
          </p:cNvSpPr>
          <p:nvPr>
            <p:ph type="title"/>
          </p:nvPr>
        </p:nvSpPr>
        <p:spPr>
          <a:xfrm>
            <a:off x="3330575" y="-69850"/>
            <a:ext cx="2266950" cy="852488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速    度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1223963" y="681038"/>
            <a:ext cx="6777037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    朗诵的速度，是指朗诵中音节的发音时间长短，或者说单位时间里吐字的数量。大体分快速、中速、慢速三种情形。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快速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：一般用用于表示紧张、激动、惊奇、恐惧、愤怒、急切、欢畅、兴奋的心情，或者用于叙述急剧变化的事物与惊险的场景，或者用于刻画人物的机警、活泼、热情的性格等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中速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：一般用于感情与情节变化起伏不大的场合，或用于平常的叙事、议论、说明、陈述等。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慢速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：大多用于表示沉重、悲伤、忧郁、哀悼的心情，或用于叙述庄重的情景。</a:t>
            </a:r>
            <a:endParaRPr lang="zh-CN" altLang="en-US" dirty="0"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6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charRg st="60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9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charRg st="139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81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charRg st="181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1276350" y="579438"/>
            <a:ext cx="6724650" cy="3473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二、艺术性</a:t>
            </a:r>
            <a:endParaRPr lang="zh-CN" altLang="en-US" sz="3000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朗诵是一种比较精细、高级的有声语言艺术。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因此，朗诵者应该具备一定的文学修养，一定的语言修养，一定的舞台表演艺术的修养，一定的政治思想修养、社会知识修养。能分析欣赏各种体裁的文学作品，熟练掌握标准发音和发声技巧，正确运用语调语气，敢于在大庭广众之中说话，自然地表情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6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charRg st="6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35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charRg st="35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3793"/>
          <p:cNvSpPr>
            <a:spLocks noGrp="1"/>
          </p:cNvSpPr>
          <p:nvPr>
            <p:ph type="title"/>
          </p:nvPr>
        </p:nvSpPr>
        <p:spPr>
          <a:xfrm>
            <a:off x="2897188" y="87313"/>
            <a:ext cx="2644775" cy="549275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节   奏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33795" name="文本框 33794"/>
          <p:cNvSpPr txBox="1"/>
          <p:nvPr/>
        </p:nvSpPr>
        <p:spPr>
          <a:xfrm>
            <a:off x="1249363" y="750888"/>
            <a:ext cx="6670675" cy="3748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节奏与速度有密切的联系，是一种有秩序的、有规律的、协调的变化进程。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在朗诵过程中，节奏的要素大体有以下这些：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结构的疏与密，内容的详与略，情节的起与伏，情感的激与缓，声调的抑与扬，音量的大与小，态势的动与静，速度的快与慢，语流的行与止，过程的长与短等等。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这些要素的综合运用，便会形成节奏，形成有声语言的乐章，激荡听众的情感，启迪听众的思维，引发听众的共鸣，鼓舞听众，感召听众。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6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charRg st="63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36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charRg st="136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34817"/>
          <p:cNvSpPr>
            <a:spLocks noGrp="1"/>
          </p:cNvSpPr>
          <p:nvPr>
            <p:ph type="title"/>
          </p:nvPr>
        </p:nvSpPr>
        <p:spPr>
          <a:xfrm>
            <a:off x="2520950" y="195263"/>
            <a:ext cx="3454400" cy="649287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重   音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39938" name="文本框 34818"/>
          <p:cNvSpPr txBox="1"/>
          <p:nvPr/>
        </p:nvSpPr>
        <p:spPr>
          <a:xfrm>
            <a:off x="1438275" y="788988"/>
            <a:ext cx="6375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en-US" altLang="zh-CN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、两字词重音格式：中重、重中、轻声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中重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展翅  在世  抽穗  四季  色素  肇事  沼泽</a:t>
            </a:r>
            <a:endParaRPr lang="zh-CN" altLang="en-US" b="1" dirty="0">
              <a:solidFill>
                <a:schemeClr val="accent2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重中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柳州  钦州    大人  男人   鲜花  黄花  夏天  冬天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轻声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（在前面谈了）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35841"/>
          <p:cNvSpPr>
            <a:spLocks noGrp="1"/>
          </p:cNvSpPr>
          <p:nvPr>
            <p:ph type="title"/>
          </p:nvPr>
        </p:nvSpPr>
        <p:spPr>
          <a:xfrm>
            <a:off x="2519363" y="195263"/>
            <a:ext cx="3455987" cy="649287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重   音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40962" name="文本框 35842"/>
          <p:cNvSpPr txBox="1"/>
          <p:nvPr/>
        </p:nvSpPr>
        <p:spPr>
          <a:xfrm>
            <a:off x="1438275" y="788988"/>
            <a:ext cx="6562725" cy="4481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、三字词重音格式：中中重、重中中 中轻重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中中重 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发动机 办公室 共和国 电磁波 科学院 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1800" dirty="0">
                <a:latin typeface="楷体" panose="02010609060101010101" pitchFamily="1" charset="-122"/>
                <a:ea typeface="楷体" panose="02010609060101010101" pitchFamily="1" charset="-122"/>
              </a:rPr>
              <a:t>  </a:t>
            </a:r>
            <a:endParaRPr lang="zh-CN" altLang="en-US" b="1" dirty="0">
              <a:solidFill>
                <a:schemeClr val="accent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重中中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放射性  创造性  工业化  进化论  丈把高    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中轻重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椅子背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地下水</a:t>
            </a:r>
            <a:r>
              <a:rPr lang="zh-CN" altLang="en-US" sz="18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吃不饱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背不动  走着瞧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重中轻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抬起来  想起来  走出去  没什么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黄橙橙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中重轻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照镜子  对对子  包饺子  抓螃蟹  打扑克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36865"/>
          <p:cNvSpPr>
            <a:spLocks noGrp="1"/>
          </p:cNvSpPr>
          <p:nvPr>
            <p:ph type="title"/>
          </p:nvPr>
        </p:nvSpPr>
        <p:spPr>
          <a:xfrm>
            <a:off x="2519363" y="195263"/>
            <a:ext cx="3455987" cy="649287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重   音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41986" name="文本框 36866"/>
          <p:cNvSpPr txBox="1"/>
          <p:nvPr/>
        </p:nvSpPr>
        <p:spPr>
          <a:xfrm>
            <a:off x="1438275" y="788988"/>
            <a:ext cx="6562725" cy="429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、四字词重音格式：中中中重、重中中中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中中中重 </a:t>
            </a:r>
            <a:r>
              <a:rPr lang="zh-CN" altLang="en-US" sz="21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与时俱进 不言而喻 海上日出 赤手空拳</a:t>
            </a:r>
            <a:endParaRPr lang="zh-CN" altLang="en-US" sz="21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1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1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1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出类拔萃 奋不顾身 根深蒂固 汗流浃背</a:t>
            </a:r>
            <a:r>
              <a:rPr lang="zh-CN" altLang="en-US" sz="210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sz="21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1800" dirty="0">
                <a:latin typeface="楷体" panose="02010609060101010101" pitchFamily="1" charset="-122"/>
                <a:ea typeface="楷体" panose="02010609060101010101" pitchFamily="1" charset="-122"/>
              </a:rPr>
              <a:t>  </a:t>
            </a:r>
            <a:endParaRPr lang="zh-CN" altLang="en-US" b="1" dirty="0">
              <a:solidFill>
                <a:schemeClr val="accent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重中中中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和谐社会   热气腾腾   一百万元</a:t>
            </a:r>
            <a:r>
              <a:rPr lang="zh-CN" altLang="en-US" sz="1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sz="18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邻里关系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分外妖娆    红红火火    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37889"/>
          <p:cNvSpPr>
            <a:spLocks noGrp="1"/>
          </p:cNvSpPr>
          <p:nvPr>
            <p:ph type="title"/>
          </p:nvPr>
        </p:nvSpPr>
        <p:spPr>
          <a:xfrm>
            <a:off x="2520950" y="195263"/>
            <a:ext cx="3454400" cy="857250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重   音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43010" name="文本框 37890"/>
          <p:cNvSpPr txBox="1"/>
          <p:nvPr/>
        </p:nvSpPr>
        <p:spPr>
          <a:xfrm>
            <a:off x="1438275" y="950913"/>
            <a:ext cx="6375400" cy="39322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二、语句中音（逻辑重音） 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这里所说的重音，是指根据表情达意的需要，有意加重音量与力度的某个或某些词。人们说话时，往往把主要的意思加语气来表达，以引起听众的注意力，</a:t>
            </a:r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“重读”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的部分就是一句话里的中心和主体。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我们这里所说的“重读”，不要狭隘的理解为加强重量，他可以是多种表现形式的：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拉长音节、强化语气、停顿、轻读等。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38913"/>
          <p:cNvSpPr>
            <a:spLocks noGrp="1"/>
          </p:cNvSpPr>
          <p:nvPr>
            <p:ph type="title"/>
          </p:nvPr>
        </p:nvSpPr>
        <p:spPr>
          <a:xfrm>
            <a:off x="2520950" y="141288"/>
            <a:ext cx="3402013" cy="857250"/>
          </a:xfrm>
        </p:spPr>
        <p:txBody>
          <a:bodyPr vert="eaVert" lIns="91440" tIns="45720" rIns="91440" bIns="45720" anchor="ctr" anchorCtr="0"/>
          <a:p>
            <a:pPr defTabSz="514350">
              <a:buNone/>
            </a:pPr>
            <a:r>
              <a:rPr lang="zh-CN" altLang="en-US" kern="1200" baseline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  <a:cs typeface="+mj-cs"/>
              </a:rPr>
              <a:t>停    顿</a:t>
            </a:r>
            <a:endParaRPr lang="zh-CN" altLang="en-US" kern="1200" baseline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  <a:cs typeface="+mj-cs"/>
            </a:endParaRPr>
          </a:p>
        </p:txBody>
      </p:sp>
      <p:sp>
        <p:nvSpPr>
          <p:cNvPr id="38915" name="文本框 38914"/>
          <p:cNvSpPr txBox="1"/>
          <p:nvPr/>
        </p:nvSpPr>
        <p:spPr>
          <a:xfrm>
            <a:off x="1276350" y="950913"/>
            <a:ext cx="6562725" cy="3749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停顿，就是指句子当中，句子之间，段落之间的间歇。常见，常用的停顿有以下几种：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（1）换气停顿。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人的正常呼吸大约是4-5秒钟一次，由于换气的需要，在表达过程中必然要有停顿。特别是有些长句，中间没有也不应有标点符号，而一口气却无法说完，必须酌情进行换气停顿。比如这样的长句：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“我祝愿全国的青少年||从小立志献身于雄伟的</a:t>
            </a:r>
            <a:r>
              <a:rPr lang="zh-CN" altLang="en-US" sz="1800" b="1" dirty="0">
                <a:latin typeface="Times New Roman" panose="02020603050405020304" pitchFamily="2" charset="0"/>
                <a:ea typeface="宋体" panose="02010600030101010101" pitchFamily="2" charset="-122"/>
              </a:rPr>
              <a:t>||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共产主义事业，……”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52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charRg st="52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45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charRg st="145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框 39937"/>
          <p:cNvSpPr txBox="1"/>
          <p:nvPr/>
        </p:nvSpPr>
        <p:spPr>
          <a:xfrm>
            <a:off x="1276350" y="303213"/>
            <a:ext cx="6591300" cy="3382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换气停顿要恰当，必须服从内容和思想感情表达的需要，尽管换气停顿的具体方法个人不尽相同，但是，却不能随心所欲，想在哪里停顿就在哪里停顿。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并且，有些句子如果在不同的地方停顿，意义不同，甚至会完全相反。如：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pPr algn="ctr"/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“</a:t>
            </a:r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他望着我笑了起来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”，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若在“我”后面停顿，是指他笑了起来；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若在“望着”后面停顿，是指我笑了起来。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charRg st="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72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charRg st="72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110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charRg st="110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122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38">
                                            <p:txEl>
                                              <p:charRg st="122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14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38">
                                            <p:txEl>
                                              <p:charRg st="145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框 40961"/>
          <p:cNvSpPr txBox="1"/>
          <p:nvPr/>
        </p:nvSpPr>
        <p:spPr>
          <a:xfrm>
            <a:off x="1330325" y="712788"/>
            <a:ext cx="6483350" cy="30178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（2）语法停顿。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语法停顿是根据句子的语法结构所作的停顿。这种停顿，一般根据标点符号进行时间长短不一的停顿，凡有标点符号的地方都应有适当的停顿，停顿时间大体是：句号&gt;分号&gt;冒号&gt;逗号&gt;顿号。至于省略号，、破折号、感叹号、问号等，要根据其使用的地方和表情达意的具体情况来确定停顿时间的长短。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9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charRg st="9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框 41985"/>
          <p:cNvSpPr txBox="1"/>
          <p:nvPr/>
        </p:nvSpPr>
        <p:spPr>
          <a:xfrm>
            <a:off x="1223963" y="195263"/>
            <a:ext cx="6589712" cy="420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）逻辑停顿。</a:t>
            </a:r>
            <a:endParaRPr lang="zh-CN" altLang="en-US" sz="30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0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逻辑停顿，是指在朗诵过程中，有时为了表达某种感情，强调某一观点或概念，突出某一事物或现象，在句中没有标点符号的地方作适当的停顿，它不同于前两种停顿，逻辑停顿是最小单位常常是一个词。如：</a:t>
            </a:r>
            <a:endParaRPr lang="zh-CN" altLang="en-US" sz="3000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30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“我相信，</a:t>
            </a:r>
            <a:r>
              <a:rPr lang="en-US" altLang="zh-CN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||</a:t>
            </a:r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我们的祖国</a:t>
            </a:r>
            <a:r>
              <a:rPr lang="en-US" altLang="zh-CN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||</a:t>
            </a:r>
            <a:r>
              <a:rPr lang="zh-CN" altLang="en-US" sz="3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一定会有自己的女宇航员.”</a:t>
            </a:r>
            <a:endParaRPr lang="zh-CN" altLang="en-US" sz="30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charRg st="9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10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charRg st="106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文本框 43009"/>
          <p:cNvSpPr txBox="1"/>
          <p:nvPr/>
        </p:nvSpPr>
        <p:spPr>
          <a:xfrm>
            <a:off x="1385888" y="250825"/>
            <a:ext cx="6481762" cy="4845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）心理停顿。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心理停顿又称感情停顿，它没有固定的模式，既可以在句子开头停顿，也可以在句子中间或结尾停顿。前几种停顿，停顿的时间都较短，通常最长都只能是几秒钟。而心理停顿，可短亦可长，短则几秒，长则几十秒，甚至几分钟，由表达者根据所表达的内容或情感的需要，自行设计和掌握，运用得好，可以产生很强的艺术效果。如：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  </a:t>
            </a:r>
            <a:r>
              <a:rPr lang="zh-CN" altLang="en-US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这，这真么可能呢？</a:t>
            </a:r>
            <a:endParaRPr lang="zh-CN" altLang="en-US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charRg st="9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161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charRg st="161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16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charRg st="166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1493838" y="250825"/>
            <a:ext cx="6319837" cy="39766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三、表演性</a:t>
            </a:r>
            <a:endParaRPr lang="zh-CN" altLang="en-US" sz="3000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朗诵一般都带有表演的性质。朗诵者应具备一定的表演才能。要有优美的语言、端庄的仪态、丰富的表情。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当然我们这里所说的表演有别于戏剧等，它还必须还原于生活，不能太夸张。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   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我们来看一段片子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2" charset="0"/>
                <a:ea typeface="楷体_GB2312" pitchFamily="1" charset="-122"/>
              </a:rPr>
              <a:t>（香港中学生）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charRg st="6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60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charRg st="60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9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charRg st="98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11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charRg st="110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文本框 44033"/>
          <p:cNvSpPr txBox="1"/>
          <p:nvPr/>
        </p:nvSpPr>
        <p:spPr>
          <a:xfrm>
            <a:off x="1924050" y="303213"/>
            <a:ext cx="5348288" cy="44815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  满  江  红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          岳 飞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怒发冲冠，凭栏处，潇潇雨歇。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抬望眼，仰天长啸，壮怀激烈。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三十功名尘与土，八千里路云和月。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莫等闲，白了少年头，空悲切！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靖康耻，犹未雪。 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臣子恨，何时灭？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驾长车，踏破贺兰山缺！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壮志饥餐胡虏肉，笑谈渴饮匈奴血。 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待从头，收拾旧山河，朝天阙！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　　 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文本框 45057"/>
          <p:cNvSpPr txBox="1"/>
          <p:nvPr/>
        </p:nvSpPr>
        <p:spPr>
          <a:xfrm>
            <a:off x="1871663" y="671513"/>
            <a:ext cx="5292725" cy="3382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         七律  长征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            </a:t>
            </a:r>
            <a:r>
              <a:rPr lang="zh-CN" altLang="en-US" sz="1800" dirty="0">
                <a:latin typeface="楷体_GB2312" pitchFamily="1" charset="-122"/>
                <a:ea typeface="楷体_GB2312" pitchFamily="1" charset="-122"/>
              </a:rPr>
              <a:t>毛泽东</a:t>
            </a:r>
            <a:endParaRPr lang="zh-CN" altLang="en-US" sz="1800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红军不怕远征难，万水千山只等闲。 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五岭逶迤腾细浪，乌蒙磅礴走泥丸。 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金沙水拍云崖暖，大渡桥横铁索寒。 </a:t>
            </a:r>
            <a:br>
              <a:rPr lang="zh-CN" altLang="en-US" b="1" dirty="0">
                <a:latin typeface="楷体_GB2312" pitchFamily="1" charset="-122"/>
                <a:ea typeface="楷体_GB2312" pitchFamily="1" charset="-122"/>
              </a:rPr>
            </a:b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更喜岷山千里雪，三军过后尽开颜。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香港中学生展示令人震惊的古诗词朗诵技巧_标清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325" y="346075"/>
            <a:ext cx="7764463" cy="419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1438275" y="412750"/>
            <a:ext cx="6319838" cy="4387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在诗歌朗诵中，表演是一种辅助的，它不是主要的手段。因此，在表演是应该自然、朴实、真情。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面部表情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   表达喜怒哀乐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2" charset="0"/>
                <a:ea typeface="楷体_GB2312" pitchFamily="1" charset="-122"/>
              </a:rPr>
              <a:t>肢体动作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是情感的辅助、强化、提升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一般情况下动作不宜太多，除非要配合情景表演。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    来看一段片子（朗诵样板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2" charset="0"/>
                <a:ea typeface="楷体_GB2312" pitchFamily="1" charset="-122"/>
              </a:rPr>
              <a:t>雨巷）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accent2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4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charRg st="45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7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charRg st="78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0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charRg st="101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《雨巷》_标清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6113" y="212725"/>
            <a:ext cx="8101012" cy="421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9217"/>
          <p:cNvSpPr txBox="1"/>
          <p:nvPr/>
        </p:nvSpPr>
        <p:spPr>
          <a:xfrm>
            <a:off x="547688" y="465138"/>
            <a:ext cx="80899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          </a:t>
            </a:r>
            <a:r>
              <a:rPr lang="zh-CN" altLang="en-US" sz="2700" b="1" dirty="0">
                <a:solidFill>
                  <a:srgbClr val="323232"/>
                </a:solidFill>
                <a:latin typeface="苏新诗柳楷简" charset="-122"/>
                <a:ea typeface="苏新诗柳楷简" charset="-122"/>
              </a:rPr>
              <a:t>  将 进 酒</a:t>
            </a:r>
            <a:r>
              <a:rPr lang="zh-CN" altLang="en-US" sz="2100" b="1" dirty="0">
                <a:solidFill>
                  <a:srgbClr val="323232"/>
                </a:solidFill>
                <a:latin typeface="苏新诗柳楷简" charset="-122"/>
                <a:ea typeface="苏新诗柳楷简" charset="-122"/>
              </a:rPr>
              <a:t>   </a:t>
            </a:r>
            <a:endParaRPr lang="zh-CN" altLang="en-US" sz="2100" b="1" dirty="0">
              <a:solidFill>
                <a:srgbClr val="323232"/>
              </a:solidFill>
              <a:latin typeface="苏新诗柳楷简" charset="-122"/>
              <a:ea typeface="苏新诗柳楷简" charset="-122"/>
            </a:endParaRPr>
          </a:p>
          <a:p>
            <a:r>
              <a:rPr lang="zh-CN" altLang="en-US" sz="2100" b="1" dirty="0">
                <a:solidFill>
                  <a:srgbClr val="323232"/>
                </a:solidFill>
                <a:latin typeface="苏新诗柳楷简" charset="-122"/>
                <a:ea typeface="苏新诗柳楷简" charset="-122"/>
              </a:rPr>
              <a:t>                   李 白</a:t>
            </a:r>
            <a:endParaRPr lang="zh-CN" altLang="en-US" sz="2100" b="1" dirty="0">
              <a:solidFill>
                <a:srgbClr val="323232"/>
              </a:solidFill>
              <a:latin typeface="苏新诗柳楷简" charset="-122"/>
              <a:ea typeface="苏新诗柳楷简" charset="-122"/>
            </a:endParaRPr>
          </a:p>
          <a:p>
            <a:r>
              <a:rPr lang="zh-CN" altLang="en-US" sz="2100" b="1" dirty="0">
                <a:solidFill>
                  <a:srgbClr val="323232"/>
                </a:solidFill>
                <a:latin typeface="苏新诗柳楷简" charset="-122"/>
                <a:ea typeface="苏新诗柳楷简" charset="-122"/>
              </a:rPr>
              <a:t>   </a:t>
            </a:r>
            <a:r>
              <a:rPr lang="zh-CN" altLang="en-US" b="1" dirty="0">
                <a:solidFill>
                  <a:srgbClr val="323232"/>
                </a:solidFill>
                <a:latin typeface="苏新诗柳楷简" charset="-122"/>
                <a:ea typeface="苏新诗柳楷简" charset="-122"/>
              </a:rPr>
              <a:t> 君不见黄河之水天上来，奔流到海不复回。君不见高堂明镜悲白发，朝如青丝暮成雪。人生得意须尽欢，莫使金樽空对月。天生我材必有用，千金散尽还复来。烹羊宰牛且为乐，会须一饮三百杯。 </a:t>
            </a:r>
            <a:endParaRPr lang="zh-CN" altLang="en-US" b="1" dirty="0">
              <a:solidFill>
                <a:srgbClr val="323232"/>
              </a:solidFill>
              <a:latin typeface="苏新诗柳楷简" charset="-122"/>
              <a:ea typeface="苏新诗柳楷简" charset="-122"/>
            </a:endParaRPr>
          </a:p>
          <a:p>
            <a:r>
              <a:rPr lang="zh-CN" altLang="en-US" b="1" dirty="0">
                <a:solidFill>
                  <a:srgbClr val="323232"/>
                </a:solidFill>
                <a:latin typeface="苏新诗柳楷简" charset="-122"/>
                <a:ea typeface="苏新诗柳楷简" charset="-122"/>
              </a:rPr>
              <a:t>    岑夫子，丹丘生，将进酒，杯莫停。与君歌一曲，请君为我倾耳听：钟鼓馔玉不足贵，但愿长醉不复醒。古来圣贤皆寂寞，惟有饮者留其名。陈王昔时宴平乐，斗酒十千恣欢谑。主人何为言少钱，径须沽取对君酌。五花马，千金裘，呼儿将出换美酒，与尔同销万古愁。 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b="1" dirty="0"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0241"/>
          <p:cNvSpPr txBox="1"/>
          <p:nvPr/>
        </p:nvSpPr>
        <p:spPr>
          <a:xfrm>
            <a:off x="1924050" y="931863"/>
            <a:ext cx="5672138" cy="247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         断     章</a:t>
            </a:r>
            <a:endParaRPr lang="zh-CN" altLang="en-US" sz="27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100" dirty="0">
                <a:latin typeface="楷体_GB2312" pitchFamily="1" charset="-122"/>
                <a:ea typeface="楷体_GB2312" pitchFamily="1" charset="-122"/>
              </a:rPr>
              <a:t>              卞之琳</a:t>
            </a:r>
            <a:endParaRPr lang="zh-CN" altLang="en-US" sz="2100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你 站 在 桥 上 看 风 景 ，</a:t>
            </a:r>
            <a:br>
              <a:rPr lang="zh-CN" altLang="en-US" sz="2700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看 风 景 的 人 在 楼 上 看 你 。</a:t>
            </a:r>
            <a:br>
              <a:rPr lang="zh-CN" altLang="en-US" sz="2700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明 月 装 饰 了 你 的 窗 子 ，</a:t>
            </a:r>
            <a:br>
              <a:rPr lang="zh-CN" altLang="en-US" sz="2700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700" b="1" dirty="0">
                <a:latin typeface="楷体_GB2312" pitchFamily="1" charset="-122"/>
                <a:ea typeface="楷体_GB2312" pitchFamily="1" charset="-122"/>
              </a:rPr>
              <a:t>你 装 饰 了 别 人 的 梦 。</a:t>
            </a:r>
            <a:endParaRPr lang="zh-CN" altLang="en-US" sz="2700" b="1" dirty="0"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5310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0923154605"/>
  <p:tag name="MH_LIBRARY" val="GRAPHIC"/>
  <p:tag name="MH_ORDER" val="Freeform 1082"/>
</p:tagLst>
</file>

<file path=ppt/tags/tag11.xml><?xml version="1.0" encoding="utf-8"?>
<p:tagLst xmlns:p="http://schemas.openxmlformats.org/presentationml/2006/main">
  <p:tag name="MH" val="20150923154605"/>
  <p:tag name="MH_LIBRARY" val="GRAPHIC"/>
  <p:tag name="MH_ORDER" val="Freeform 1120"/>
</p:tagLst>
</file>

<file path=ppt/tags/tag12.xml><?xml version="1.0" encoding="utf-8"?>
<p:tagLst xmlns:p="http://schemas.openxmlformats.org/presentationml/2006/main">
  <p:tag name="MH" val="20150923154605"/>
  <p:tag name="MH_LIBRARY" val="GRAPHIC"/>
  <p:tag name="MH_ORDER" val="任意多边形 29"/>
</p:tagLst>
</file>

<file path=ppt/tags/tag13.xml><?xml version="1.0" encoding="utf-8"?>
<p:tagLst xmlns:p="http://schemas.openxmlformats.org/presentationml/2006/main">
  <p:tag name="KSO_WM_TEMPLATE_CATEGORY" val="custom"/>
  <p:tag name="KSO_WM_TEMPLATE_INDEX" val="160105"/>
</p:tagLst>
</file>

<file path=ppt/tags/tag14.xml><?xml version="1.0" encoding="utf-8"?>
<p:tagLst xmlns:p="http://schemas.openxmlformats.org/presentationml/2006/main">
  <p:tag name="KSO_WM_TEMPLATE_CATEGORY" val="custom"/>
  <p:tag name="KSO_WM_TEMPLATE_INDEX" val="160105"/>
</p:tagLst>
</file>

<file path=ppt/tags/tag15.xml><?xml version="1.0" encoding="utf-8"?>
<p:tagLst xmlns:p="http://schemas.openxmlformats.org/presentationml/2006/main">
  <p:tag name="KSO_WM_TEMPLATE_CATEGORY" val="custom"/>
  <p:tag name="KSO_WM_TEMPLATE_INDEX" val="160105"/>
</p:tagLst>
</file>

<file path=ppt/tags/tag16.xml><?xml version="1.0" encoding="utf-8"?>
<p:tagLst xmlns:p="http://schemas.openxmlformats.org/presentationml/2006/main">
  <p:tag name="KSO_WM_TEMPLATE_CATEGORY" val="custom"/>
  <p:tag name="KSO_WM_TEMPLATE_INDEX" val="160105"/>
</p:tagLst>
</file>

<file path=ppt/tags/tag17.xml><?xml version="1.0" encoding="utf-8"?>
<p:tagLst xmlns:p="http://schemas.openxmlformats.org/presentationml/2006/main">
  <p:tag name="KSO_WM_TEMPLATE_CATEGORY" val="custom"/>
  <p:tag name="KSO_WM_TEMPLATE_INDEX" val="160105"/>
</p:tagLst>
</file>

<file path=ppt/tags/tag18.xml><?xml version="1.0" encoding="utf-8"?>
<p:tagLst xmlns:p="http://schemas.openxmlformats.org/presentationml/2006/main">
  <p:tag name="KSO_WM_TEMPLATE_CATEGORY" val="custom"/>
  <p:tag name="KSO_WM_TEMPLATE_INDEX" val="160105"/>
</p:tagLst>
</file>

<file path=ppt/tags/tag19.xml><?xml version="1.0" encoding="utf-8"?>
<p:tagLst xmlns:p="http://schemas.openxmlformats.org/presentationml/2006/main">
  <p:tag name="KSO_WM_TEMPLATE_CATEGORY" val="custom"/>
  <p:tag name="KSO_WM_TEMPLATE_INDEX" val="160105"/>
</p:tagLst>
</file>

<file path=ppt/tags/tag2.xml><?xml version="1.0" encoding="utf-8"?>
<p:tagLst xmlns:p="http://schemas.openxmlformats.org/presentationml/2006/main">
  <p:tag name="MH" val="20150923153100"/>
  <p:tag name="MH_LIBRARY" val="GRAPHIC"/>
  <p:tag name="MH_TYPE" val="Desc"/>
  <p:tag name="MH_ORDER" val="1"/>
</p:tagLst>
</file>

<file path=ppt/tags/tag20.xml><?xml version="1.0" encoding="utf-8"?>
<p:tagLst xmlns:p="http://schemas.openxmlformats.org/presentationml/2006/main">
  <p:tag name="KSO_WM_TEMPLATE_CATEGORY" val="custom"/>
  <p:tag name="KSO_WM_TEMPLATE_INDEX" val="160105"/>
</p:tagLst>
</file>

<file path=ppt/tags/tag21.xml><?xml version="1.0" encoding="utf-8"?>
<p:tagLst xmlns:p="http://schemas.openxmlformats.org/presentationml/2006/main">
  <p:tag name="KSO_WM_TEMPLATE_CATEGORY" val="custom"/>
  <p:tag name="KSO_WM_TEMPLATE_INDEX" val="160105"/>
</p:tagLst>
</file>

<file path=ppt/tags/tag22.xml><?xml version="1.0" encoding="utf-8"?>
<p:tagLst xmlns:p="http://schemas.openxmlformats.org/presentationml/2006/main">
  <p:tag name="KSO_WM_TEMPLATE_CATEGORY" val="custom"/>
  <p:tag name="KSO_WM_TEMPLATE_INDEX" val="160105"/>
</p:tagLst>
</file>

<file path=ppt/tags/tag23.xml><?xml version="1.0" encoding="utf-8"?>
<p:tagLst xmlns:p="http://schemas.openxmlformats.org/presentationml/2006/main">
  <p:tag name="KSO_WM_TEMPLATE_CATEGORY" val="custom"/>
  <p:tag name="KSO_WM_TEMPLATE_INDEX" val="160105"/>
</p:tagLst>
</file>

<file path=ppt/tags/tag24.xml><?xml version="1.0" encoding="utf-8"?>
<p:tagLst xmlns:p="http://schemas.openxmlformats.org/presentationml/2006/main">
  <p:tag name="KSO_WM_TEMPLATE_CATEGORY" val="custom"/>
  <p:tag name="KSO_WM_TEMPLATE_INDEX" val="160105"/>
</p:tagLst>
</file>

<file path=ppt/tags/tag25.xml><?xml version="1.0" encoding="utf-8"?>
<p:tagLst xmlns:p="http://schemas.openxmlformats.org/presentationml/2006/main">
  <p:tag name="KSO_WM_TEMPLATE_CATEGORY" val="custom"/>
  <p:tag name="KSO_WM_TEMPLATE_INDEX" val="160105"/>
</p:tagLst>
</file>

<file path=ppt/tags/tag26.xml><?xml version="1.0" encoding="utf-8"?>
<p:tagLst xmlns:p="http://schemas.openxmlformats.org/presentationml/2006/main">
  <p:tag name="KSO_WM_TEMPLATE_CATEGORY" val="custom"/>
  <p:tag name="KSO_WM_TEMPLATE_INDEX" val="160105"/>
</p:tagLst>
</file>

<file path=ppt/tags/tag27.xml><?xml version="1.0" encoding="utf-8"?>
<p:tagLst xmlns:p="http://schemas.openxmlformats.org/presentationml/2006/main">
  <p:tag name="KSO_WM_TEMPLATE_CATEGORY" val="custom"/>
  <p:tag name="KSO_WM_TEMPLATE_INDEX" val="160105"/>
</p:tagLst>
</file>

<file path=ppt/tags/tag28.xml><?xml version="1.0" encoding="utf-8"?>
<p:tagLst xmlns:p="http://schemas.openxmlformats.org/presentationml/2006/main">
  <p:tag name="KSO_WM_TEMPLATE_CATEGORY" val="custom"/>
  <p:tag name="KSO_WM_TEMPLATE_INDEX" val="160105"/>
</p:tagLst>
</file>

<file path=ppt/tags/tag29.xml><?xml version="1.0" encoding="utf-8"?>
<p:tagLst xmlns:p="http://schemas.openxmlformats.org/presentationml/2006/main">
  <p:tag name="KSO_WM_TEMPLATE_CATEGORY" val="custom"/>
  <p:tag name="KSO_WM_TEMPLATE_INDEX" val="160105"/>
</p:tagLst>
</file>

<file path=ppt/tags/tag3.xml><?xml version="1.0" encoding="utf-8"?>
<p:tagLst xmlns:p="http://schemas.openxmlformats.org/presentationml/2006/main">
  <p:tag name="MH" val="20150923153100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KSO_WM_TEMPLATE_CATEGORY" val="custom"/>
  <p:tag name="KSO_WM_TEMPLATE_INDEX" val="160105"/>
</p:tagLst>
</file>

<file path=ppt/tags/tag31.xml><?xml version="1.0" encoding="utf-8"?>
<p:tagLst xmlns:p="http://schemas.openxmlformats.org/presentationml/2006/main">
  <p:tag name="KSO_WM_TEMPLATE_CATEGORY" val="custom"/>
  <p:tag name="KSO_WM_TEMPLATE_INDEX" val="160105"/>
</p:tagLst>
</file>

<file path=ppt/tags/tag32.xml><?xml version="1.0" encoding="utf-8"?>
<p:tagLst xmlns:p="http://schemas.openxmlformats.org/presentationml/2006/main">
  <p:tag name="KSO_WM_TEMPLATE_CATEGORY" val="custom"/>
  <p:tag name="KSO_WM_TEMPLATE_INDEX" val="160105"/>
</p:tagLst>
</file>

<file path=ppt/tags/tag33.xml><?xml version="1.0" encoding="utf-8"?>
<p:tagLst xmlns:p="http://schemas.openxmlformats.org/presentationml/2006/main">
  <p:tag name="KSO_WM_TEMPLATE_CATEGORY" val="custom"/>
  <p:tag name="KSO_WM_TEMPLATE_INDEX" val="160105"/>
</p:tagLst>
</file>

<file path=ppt/tags/tag34.xml><?xml version="1.0" encoding="utf-8"?>
<p:tagLst xmlns:p="http://schemas.openxmlformats.org/presentationml/2006/main">
  <p:tag name="KSO_WM_TEMPLATE_CATEGORY" val="custom"/>
  <p:tag name="KSO_WM_TEMPLATE_INDEX" val="160105"/>
</p:tagLst>
</file>

<file path=ppt/tags/tag35.xml><?xml version="1.0" encoding="utf-8"?>
<p:tagLst xmlns:p="http://schemas.openxmlformats.org/presentationml/2006/main">
  <p:tag name="KSO_WM_TEMPLATE_CATEGORY" val="custom"/>
  <p:tag name="KSO_WM_TEMPLATE_INDEX" val="160105"/>
</p:tagLst>
</file>

<file path=ppt/tags/tag36.xml><?xml version="1.0" encoding="utf-8"?>
<p:tagLst xmlns:p="http://schemas.openxmlformats.org/presentationml/2006/main">
  <p:tag name="KSO_WM_TEMPLATE_CATEGORY" val="custom"/>
  <p:tag name="KSO_WM_TEMPLATE_INDEX" val="160105"/>
</p:tagLst>
</file>

<file path=ppt/tags/tag37.xml><?xml version="1.0" encoding="utf-8"?>
<p:tagLst xmlns:p="http://schemas.openxmlformats.org/presentationml/2006/main">
  <p:tag name="KSO_WM_TEMPLATE_CATEGORY" val="custom"/>
  <p:tag name="KSO_WM_TEMPLATE_INDEX" val="160105"/>
</p:tagLst>
</file>

<file path=ppt/tags/tag38.xml><?xml version="1.0" encoding="utf-8"?>
<p:tagLst xmlns:p="http://schemas.openxmlformats.org/presentationml/2006/main">
  <p:tag name="KSO_WM_TEMPLATE_CATEGORY" val="custom"/>
  <p:tag name="KSO_WM_TEMPLATE_INDEX" val="160105"/>
</p:tagLst>
</file>

<file path=ppt/tags/tag39.xml><?xml version="1.0" encoding="utf-8"?>
<p:tagLst xmlns:p="http://schemas.openxmlformats.org/presentationml/2006/main">
  <p:tag name="KSO_WM_TEMPLATE_CATEGORY" val="custom"/>
  <p:tag name="KSO_WM_TEMPLATE_INDEX" val="160105"/>
</p:tagLst>
</file>

<file path=ppt/tags/tag4.xml><?xml version="1.0" encoding="utf-8"?>
<p:tagLst xmlns:p="http://schemas.openxmlformats.org/presentationml/2006/main">
  <p:tag name="MH" val="20150923153100"/>
  <p:tag name="MH_LIBRARY" val="GRAPHIC"/>
  <p:tag name="MH_TYPE" val="Other"/>
  <p:tag name="MH_ORDER" val="1"/>
</p:tagLst>
</file>

<file path=ppt/tags/tag40.xml><?xml version="1.0" encoding="utf-8"?>
<p:tagLst xmlns:p="http://schemas.openxmlformats.org/presentationml/2006/main">
  <p:tag name="KSO_WM_TEMPLATE_CATEGORY" val="custom"/>
  <p:tag name="KSO_WM_TEMPLATE_INDEX" val="160105"/>
</p:tagLst>
</file>

<file path=ppt/tags/tag41.xml><?xml version="1.0" encoding="utf-8"?>
<p:tagLst xmlns:p="http://schemas.openxmlformats.org/presentationml/2006/main">
  <p:tag name="KSO_WM_TEMPLATE_CATEGORY" val="custom"/>
  <p:tag name="KSO_WM_TEMPLATE_INDEX" val="160105"/>
</p:tagLst>
</file>

<file path=ppt/tags/tag42.xml><?xml version="1.0" encoding="utf-8"?>
<p:tagLst xmlns:p="http://schemas.openxmlformats.org/presentationml/2006/main">
  <p:tag name="KSO_WM_TEMPLATE_CATEGORY" val="custom"/>
  <p:tag name="KSO_WM_TEMPLATE_INDEX" val="160105"/>
</p:tagLst>
</file>

<file path=ppt/tags/tag43.xml><?xml version="1.0" encoding="utf-8"?>
<p:tagLst xmlns:p="http://schemas.openxmlformats.org/presentationml/2006/main">
  <p:tag name="KSO_WM_TEMPLATE_CATEGORY" val="custom"/>
  <p:tag name="KSO_WM_TEMPLATE_INDEX" val="160105"/>
</p:tagLst>
</file>

<file path=ppt/tags/tag44.xml><?xml version="1.0" encoding="utf-8"?>
<p:tagLst xmlns:p="http://schemas.openxmlformats.org/presentationml/2006/main">
  <p:tag name="KSO_WM_TEMPLATE_CATEGORY" val="custom"/>
  <p:tag name="KSO_WM_TEMPLATE_INDEX" val="160105"/>
</p:tagLst>
</file>

<file path=ppt/tags/tag45.xml><?xml version="1.0" encoding="utf-8"?>
<p:tagLst xmlns:p="http://schemas.openxmlformats.org/presentationml/2006/main">
  <p:tag name="KSO_WM_TEMPLATE_CATEGORY" val="custom"/>
  <p:tag name="KSO_WM_TEMPLATE_INDEX" val="160105"/>
</p:tagLst>
</file>

<file path=ppt/tags/tag46.xml><?xml version="1.0" encoding="utf-8"?>
<p:tagLst xmlns:p="http://schemas.openxmlformats.org/presentationml/2006/main">
  <p:tag name="KSO_WM_TEMPLATE_CATEGORY" val="custom"/>
  <p:tag name="KSO_WM_TEMPLATE_INDEX" val="160105"/>
</p:tagLst>
</file>

<file path=ppt/tags/tag47.xml><?xml version="1.0" encoding="utf-8"?>
<p:tagLst xmlns:p="http://schemas.openxmlformats.org/presentationml/2006/main">
  <p:tag name="KSO_WM_TEMPLATE_CATEGORY" val="custom"/>
  <p:tag name="KSO_WM_TEMPLATE_INDEX" val="160105"/>
</p:tagLst>
</file>

<file path=ppt/tags/tag48.xml><?xml version="1.0" encoding="utf-8"?>
<p:tagLst xmlns:p="http://schemas.openxmlformats.org/presentationml/2006/main">
  <p:tag name="KSO_WPP_MARK_KEY" val="aec4a145-cdc6-4f98-a177-5280401b399b"/>
  <p:tag name="COMMONDATA" val="eyJoZGlkIjoiODUwM2QxMzRmYzVjY2IwZmM1MjQ5MTUzYzMyODFlYzAifQ=="/>
</p:tagLst>
</file>

<file path=ppt/tags/tag5.xml><?xml version="1.0" encoding="utf-8"?>
<p:tagLst xmlns:p="http://schemas.openxmlformats.org/presentationml/2006/main">
  <p:tag name="MH" val="20150923153100"/>
  <p:tag name="MH_LIBRARY" val="GRAPHIC"/>
  <p:tag name="MH_TYPE" val="Desc"/>
  <p:tag name="MH_ORDER" val="1"/>
</p:tagLst>
</file>

<file path=ppt/tags/tag6.xml><?xml version="1.0" encoding="utf-8"?>
<p:tagLst xmlns:p="http://schemas.openxmlformats.org/presentationml/2006/main">
  <p:tag name="MH" val="20150923153100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50923154605"/>
  <p:tag name="MH_LIBRARY" val="GRAPHIC"/>
  <p:tag name="MH_ORDER" val="任意多边形 65"/>
</p:tagLst>
</file>

<file path=ppt/tags/tag8.xml><?xml version="1.0" encoding="utf-8"?>
<p:tagLst xmlns:p="http://schemas.openxmlformats.org/presentationml/2006/main">
  <p:tag name="MH" val="20150923154605"/>
  <p:tag name="MH_LIBRARY" val="GRAPHIC"/>
  <p:tag name="MH_ORDER" val="Freeform 5"/>
</p:tagLst>
</file>

<file path=ppt/tags/tag9.xml><?xml version="1.0" encoding="utf-8"?>
<p:tagLst xmlns:p="http://schemas.openxmlformats.org/presentationml/2006/main">
  <p:tag name="MH" val="20150923154605"/>
  <p:tag name="MH_LIBRARY" val="GRAPHIC"/>
  <p:tag name="MH_ORDER" val="Freeform 351"/>
</p:tagLst>
</file>

<file path=ppt/theme/theme1.xml><?xml version="1.0" encoding="utf-8"?>
<a:theme xmlns:a="http://schemas.openxmlformats.org/drawingml/2006/main" name="A000120140530A99PPBG">
  <a:themeElements>
    <a:clrScheme name="自定义 669">
      <a:dk1>
        <a:srgbClr val="636363"/>
      </a:dk1>
      <a:lt1>
        <a:srgbClr val="FFFFFF"/>
      </a:lt1>
      <a:dk2>
        <a:srgbClr val="FFFFFF"/>
      </a:dk2>
      <a:lt2>
        <a:srgbClr val="5F5F5F"/>
      </a:lt2>
      <a:accent1>
        <a:srgbClr val="57453C"/>
      </a:accent1>
      <a:accent2>
        <a:srgbClr val="8F6049"/>
      </a:accent2>
      <a:accent3>
        <a:srgbClr val="AD7F23"/>
      </a:accent3>
      <a:accent4>
        <a:srgbClr val="AA4526"/>
      </a:accent4>
      <a:accent5>
        <a:srgbClr val="AB4379"/>
      </a:accent5>
      <a:accent6>
        <a:srgbClr val="00B050"/>
      </a:accent6>
      <a:hlink>
        <a:srgbClr val="474747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5763</Words>
  <Application>WPS 演示</Application>
  <PresentationFormat>在屏幕上显示</PresentationFormat>
  <Paragraphs>263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1" baseType="lpstr">
      <vt:lpstr>Arial</vt:lpstr>
      <vt:lpstr>宋体</vt:lpstr>
      <vt:lpstr>Wingdings</vt:lpstr>
      <vt:lpstr>Times New Roman</vt:lpstr>
      <vt:lpstr>微软雅黑</vt:lpstr>
      <vt:lpstr>黑体</vt:lpstr>
      <vt:lpstr>Wingdings 2</vt:lpstr>
      <vt:lpstr>Wingdings</vt:lpstr>
      <vt:lpstr>幼圆</vt:lpstr>
      <vt:lpstr>Calibri</vt:lpstr>
      <vt:lpstr>楷体_GB2312</vt:lpstr>
      <vt:lpstr>新宋体</vt:lpstr>
      <vt:lpstr>苏新诗柳楷简</vt:lpstr>
      <vt:lpstr>Arial Unicode MS</vt:lpstr>
      <vt:lpstr>等线 Light</vt:lpstr>
      <vt:lpstr>等线</vt:lpstr>
      <vt:lpstr>仿宋</vt:lpstr>
      <vt:lpstr>楷体</vt:lpstr>
      <vt:lpstr>A000120140530A99PPBG</vt:lpstr>
      <vt:lpstr>Office 主题​​</vt:lpstr>
      <vt:lpstr>朗读的艺术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速    度</vt:lpstr>
      <vt:lpstr>节   奏</vt:lpstr>
      <vt:lpstr>重   音</vt:lpstr>
      <vt:lpstr>重   音</vt:lpstr>
      <vt:lpstr>重   音</vt:lpstr>
      <vt:lpstr>重   音</vt:lpstr>
      <vt:lpstr>停    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Elisa‮</cp:lastModifiedBy>
  <cp:revision>57</cp:revision>
  <dcterms:created xsi:type="dcterms:W3CDTF">2014-09-02T14:00:00Z</dcterms:created>
  <dcterms:modified xsi:type="dcterms:W3CDTF">2023-05-29T00:40:53Z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F1A56049F6B14631876AA4056360FB35_13</vt:lpwstr>
  </property>
</Properties>
</file>