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  <p:sldId id="259" r:id="rId5"/>
    <p:sldId id="264" r:id="rId6"/>
    <p:sldId id="269" r:id="rId7"/>
    <p:sldId id="270" r:id="rId8"/>
    <p:sldId id="261" r:id="rId9"/>
    <p:sldId id="278" r:id="rId10"/>
    <p:sldId id="266" r:id="rId11"/>
    <p:sldId id="277" r:id="rId12"/>
    <p:sldId id="299" r:id="rId13"/>
    <p:sldId id="280" r:id="rId14"/>
    <p:sldId id="282" r:id="rId15"/>
    <p:sldId id="286" r:id="rId16"/>
    <p:sldId id="279" r:id="rId17"/>
    <p:sldId id="287" r:id="rId18"/>
    <p:sldId id="288" r:id="rId19"/>
    <p:sldId id="290" r:id="rId20"/>
    <p:sldId id="291" r:id="rId21"/>
    <p:sldId id="293" r:id="rId22"/>
    <p:sldId id="294" r:id="rId23"/>
    <p:sldId id="295" r:id="rId24"/>
    <p:sldId id="297" r:id="rId25"/>
    <p:sldId id="296" r:id="rId26"/>
    <p:sldId id="298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02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67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slide" Target="slide1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slide" Target="slide11.xml"/><Relationship Id="rId3" Type="http://schemas.openxmlformats.org/officeDocument/2006/relationships/image" Target="../media/image20.jpeg"/><Relationship Id="rId2" Type="http://schemas.openxmlformats.org/officeDocument/2006/relationships/tags" Target="../tags/tag6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jpeg"/><Relationship Id="rId3" Type="http://schemas.openxmlformats.org/officeDocument/2006/relationships/slide" Target="slide11.xml"/><Relationship Id="rId2" Type="http://schemas.openxmlformats.org/officeDocument/2006/relationships/image" Target="../media/image28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image" Target="../media/image38.jpeg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3.png"/><Relationship Id="rId2" Type="http://schemas.openxmlformats.org/officeDocument/2006/relationships/tags" Target="../tags/tag66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tags" Target="../tags/tag64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5455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44445" y="1722755"/>
            <a:ext cx="7103110" cy="3272790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77770" y="1832610"/>
            <a:ext cx="7128510" cy="2731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sz="44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义务教育</a:t>
            </a:r>
            <a:endParaRPr lang="zh-CN" sz="4400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ctr">
              <a:lnSpc>
                <a:spcPct val="110000"/>
              </a:lnSpc>
            </a:pPr>
            <a:r>
              <a:rPr lang="zh-CN" sz="8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艺术</a:t>
            </a:r>
            <a:r>
              <a:rPr lang="zh-CN" altLang="en-US" sz="8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课程标准</a:t>
            </a:r>
            <a:endParaRPr lang="zh-CN" altLang="en-US" sz="8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2022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年版）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654810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案例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980" y="591630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3" name="图片 2" descr="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340" y="464820"/>
            <a:ext cx="4163695" cy="5913755"/>
          </a:xfrm>
          <a:prstGeom prst="rect">
            <a:avLst/>
          </a:prstGeom>
        </p:spPr>
      </p:pic>
      <p:pic>
        <p:nvPicPr>
          <p:cNvPr id="4" name="图片 3" descr="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035" y="456565"/>
            <a:ext cx="4169410" cy="5922645"/>
          </a:xfrm>
          <a:prstGeom prst="rect">
            <a:avLst/>
          </a:prstGeom>
        </p:spPr>
      </p:pic>
      <p:pic>
        <p:nvPicPr>
          <p:cNvPr id="8" name="图片 7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0" y="3722370"/>
            <a:ext cx="2443480" cy="2030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209105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教学建议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9011630" y="4771402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文本框 3"/>
          <p:cNvSpPr txBox="1"/>
          <p:nvPr/>
        </p:nvSpPr>
        <p:spPr>
          <a:xfrm>
            <a:off x="1950085" y="1737995"/>
            <a:ext cx="4924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、坚持育人为本，强化素养立意。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950085" y="2319020"/>
            <a:ext cx="6753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2</a:t>
            </a:r>
            <a:r>
              <a:rPr lang="zh-CN" altLang="en-US" sz="2400"/>
              <a:t>、重视知识内在关联，加强教学内容有机整合。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1950085" y="2900045"/>
            <a:ext cx="5838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3</a:t>
            </a:r>
            <a:r>
              <a:rPr lang="zh-CN" altLang="en-US" sz="2400"/>
              <a:t>、注重感知体验，营造开放的学习情境。</a:t>
            </a:r>
            <a:endParaRPr lang="en-US" altLang="zh-CN" sz="2400"/>
          </a:p>
        </p:txBody>
      </p:sp>
      <p:sp>
        <p:nvSpPr>
          <p:cNvPr id="10" name="文本框 9">
            <a:hlinkClick r:id="rId2" action="ppaction://hlinksldjump"/>
          </p:cNvPr>
          <p:cNvSpPr txBox="1"/>
          <p:nvPr/>
        </p:nvSpPr>
        <p:spPr>
          <a:xfrm>
            <a:off x="1950085" y="3481070"/>
            <a:ext cx="5838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4</a:t>
            </a:r>
            <a:r>
              <a:rPr lang="zh-CN" altLang="en-US" sz="2400"/>
              <a:t>、善用多种媒材，有机结合继承与创新。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1950085" y="4062095"/>
            <a:ext cx="5838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/>
              <a:t>5</a:t>
            </a:r>
            <a:r>
              <a:rPr lang="zh-CN" altLang="en-US" sz="2400"/>
              <a:t>、建立激励机制，激发学生的艺术潜能。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9201785" y="5853430"/>
            <a:ext cx="7327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P.112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237172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教学流程图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-290" y="591630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1073742878" name="图片 17" descr="未命名文件(5)"/>
          <p:cNvPicPr>
            <a:picLocks noChangeAspect="1"/>
          </p:cNvPicPr>
          <p:nvPr/>
        </p:nvPicPr>
        <p:blipFill>
          <a:blip r:embed="rId2"/>
          <a:srcRect t="4550" b="3322"/>
          <a:stretch>
            <a:fillRect/>
          </a:stretch>
        </p:blipFill>
        <p:spPr>
          <a:xfrm>
            <a:off x="293370" y="1649730"/>
            <a:ext cx="11265535" cy="3768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案例分析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665190" y="5327662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文本框 3"/>
          <p:cNvSpPr txBox="1"/>
          <p:nvPr/>
        </p:nvSpPr>
        <p:spPr>
          <a:xfrm>
            <a:off x="10002520" y="5327650"/>
            <a:ext cx="89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P.111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8425" y="1170305"/>
            <a:ext cx="6579870" cy="436880"/>
          </a:xfrm>
        </p:spPr>
        <p:txBody>
          <a:bodyPr>
            <a:normAutofit fontScale="70000"/>
          </a:bodyPr>
          <a:p>
            <a:pPr marL="0" indent="0">
              <a:buNone/>
            </a:pPr>
            <a:r>
              <a:rPr lang="zh-CN" altLang="en-US"/>
              <a:t>（1）情境化助力课堂高效生长，信息化让板书灵活高效。</a:t>
            </a:r>
            <a:endParaRPr lang="zh-CN" altLang="en-US"/>
          </a:p>
        </p:txBody>
      </p:sp>
      <p:pic>
        <p:nvPicPr>
          <p:cNvPr id="1073742864" name="图片 2" descr="QQ截图202206130005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5480" y="1710055"/>
            <a:ext cx="3773805" cy="249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876165" y="1746885"/>
            <a:ext cx="64890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pc="150">
                <a:solidFill>
                  <a:schemeClr val="tx1">
                    <a:lumMod val="65000"/>
                    <a:lumOff val="35000"/>
                  </a:schemeClr>
                </a:solidFill>
              </a:rPr>
              <a:t>（2）活用教材让孩子们体验降维打击，轻松学习不再难。</a:t>
            </a:r>
            <a:endParaRPr lang="zh-CN" altLang="en-US" spc="1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73742867" name="图片 4" descr="QQ截图2022061300144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r="8101"/>
          <a:stretch>
            <a:fillRect/>
          </a:stretch>
        </p:blipFill>
        <p:spPr>
          <a:xfrm>
            <a:off x="4831080" y="2254885"/>
            <a:ext cx="6579235" cy="3884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案例分析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9244040" y="531305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sp>
        <p:nvSpPr>
          <p:cNvPr id="2" name="文本框 1"/>
          <p:cNvSpPr txBox="1"/>
          <p:nvPr/>
        </p:nvSpPr>
        <p:spPr>
          <a:xfrm>
            <a:off x="718185" y="1271905"/>
            <a:ext cx="693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pic>
        <p:nvPicPr>
          <p:cNvPr id="1073742868" name="图片 7" descr="QQ截图20220613001738"/>
          <p:cNvPicPr>
            <a:picLocks noChangeAspect="1"/>
          </p:cNvPicPr>
          <p:nvPr/>
        </p:nvPicPr>
        <p:blipFill>
          <a:blip r:embed="rId2"/>
          <a:srcRect l="4767" r="3604" b="-339"/>
          <a:stretch>
            <a:fillRect/>
          </a:stretch>
        </p:blipFill>
        <p:spPr>
          <a:xfrm>
            <a:off x="1852295" y="1889125"/>
            <a:ext cx="3522980" cy="3966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69" name="图片 6" descr="QQ截图202206130018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15" y="1889125"/>
            <a:ext cx="4105275" cy="266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案例分析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717895" y="545148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sp>
        <p:nvSpPr>
          <p:cNvPr id="2" name="文本框 1"/>
          <p:cNvSpPr txBox="1"/>
          <p:nvPr/>
        </p:nvSpPr>
        <p:spPr>
          <a:xfrm>
            <a:off x="718185" y="1271905"/>
            <a:ext cx="6710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（4）信息化让美术课堂高效生动，玩中学轻松化解教学重难点。</a:t>
            </a:r>
            <a:endParaRPr lang="zh-CN" altLang="en-US"/>
          </a:p>
        </p:txBody>
      </p:sp>
      <p:pic>
        <p:nvPicPr>
          <p:cNvPr id="1073742870" name="图片 9" descr="QQ截图20220613002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" y="1864360"/>
            <a:ext cx="4399915" cy="2955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71" name="图片 8" descr="QQ截图202206130025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780" y="1933575"/>
            <a:ext cx="5419090" cy="351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案例分析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567400" y="545148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sp>
        <p:nvSpPr>
          <p:cNvPr id="2" name="文本框 1"/>
          <p:cNvSpPr txBox="1"/>
          <p:nvPr/>
        </p:nvSpPr>
        <p:spPr>
          <a:xfrm>
            <a:off x="718185" y="1271905"/>
            <a:ext cx="442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（5）教师示范更直观，双屏互动更高效。</a:t>
            </a:r>
            <a:endParaRPr lang="zh-CN" altLang="en-US"/>
          </a:p>
        </p:txBody>
      </p:sp>
      <p:pic>
        <p:nvPicPr>
          <p:cNvPr id="1073742872" name="图片 11" descr="QQ截图202206130030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" y="1893570"/>
            <a:ext cx="2797175" cy="2112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73" name="图片 10" descr="QQ截图202206130032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190" y="1760855"/>
            <a:ext cx="5906770" cy="38284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案例分析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717895" y="540068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sp>
        <p:nvSpPr>
          <p:cNvPr id="2" name="文本框 1"/>
          <p:cNvSpPr txBox="1"/>
          <p:nvPr/>
        </p:nvSpPr>
        <p:spPr>
          <a:xfrm>
            <a:off x="718185" y="1271905"/>
            <a:ext cx="5339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（6）团结合作设计共成长，小组协同作业减负担。</a:t>
            </a:r>
            <a:endParaRPr lang="zh-CN" altLang="en-US"/>
          </a:p>
        </p:txBody>
      </p:sp>
      <p:pic>
        <p:nvPicPr>
          <p:cNvPr id="1073742875" name="图片 13" descr="QQ截图202206130034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15" y="1993265"/>
            <a:ext cx="3355340" cy="2080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74" name="图片 12" descr="QQ截图202206130035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765" y="1691640"/>
            <a:ext cx="6089015" cy="3709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案例分析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822670" y="545148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sp>
        <p:nvSpPr>
          <p:cNvPr id="2" name="文本框 1"/>
          <p:cNvSpPr txBox="1"/>
          <p:nvPr/>
        </p:nvSpPr>
        <p:spPr>
          <a:xfrm>
            <a:off x="718185" y="1271905"/>
            <a:ext cx="442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（6）展示评价明重点，总结提升很关键。</a:t>
            </a:r>
            <a:endParaRPr lang="zh-CN" altLang="en-US"/>
          </a:p>
        </p:txBody>
      </p:sp>
      <p:pic>
        <p:nvPicPr>
          <p:cNvPr id="1073742877" name="图片 15" descr="QQ截图20220613004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" y="1905635"/>
            <a:ext cx="3465195" cy="2230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76" name="图片 14" descr="QQ截图202206130039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380" y="1640205"/>
            <a:ext cx="6924040" cy="4214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作品欣赏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980" y="588836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3" name="图片 2" descr="IMG_20220525_170546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57960" y="1235710"/>
            <a:ext cx="2326640" cy="2326640"/>
          </a:xfrm>
          <a:prstGeom prst="rect">
            <a:avLst/>
          </a:prstGeom>
        </p:spPr>
      </p:pic>
      <p:pic>
        <p:nvPicPr>
          <p:cNvPr id="4" name="图片 3" descr="IMG_20220525_170617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84600" y="1234440"/>
            <a:ext cx="2327275" cy="2327275"/>
          </a:xfrm>
          <a:prstGeom prst="rect">
            <a:avLst/>
          </a:prstGeom>
        </p:spPr>
      </p:pic>
      <p:pic>
        <p:nvPicPr>
          <p:cNvPr id="6" name="图片 5" descr="IMG_20220525_170628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11875" y="1235710"/>
            <a:ext cx="2326640" cy="2326640"/>
          </a:xfrm>
          <a:prstGeom prst="rect">
            <a:avLst/>
          </a:prstGeom>
        </p:spPr>
      </p:pic>
      <p:pic>
        <p:nvPicPr>
          <p:cNvPr id="7" name="图片 6" descr="IMG_20220525_170650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38515" y="1235710"/>
            <a:ext cx="2326005" cy="2326005"/>
          </a:xfrm>
          <a:prstGeom prst="rect">
            <a:avLst/>
          </a:prstGeom>
        </p:spPr>
      </p:pic>
      <p:pic>
        <p:nvPicPr>
          <p:cNvPr id="8" name="图片 7" descr="IMG_20220525_170659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457960" y="3561715"/>
            <a:ext cx="2326640" cy="2326640"/>
          </a:xfrm>
          <a:prstGeom prst="rect">
            <a:avLst/>
          </a:prstGeom>
        </p:spPr>
      </p:pic>
      <p:pic>
        <p:nvPicPr>
          <p:cNvPr id="9" name="图片 8" descr="IMG_20220525_170523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742690" y="3519805"/>
            <a:ext cx="2368550" cy="2368550"/>
          </a:xfrm>
          <a:prstGeom prst="rect">
            <a:avLst/>
          </a:prstGeom>
        </p:spPr>
      </p:pic>
      <p:pic>
        <p:nvPicPr>
          <p:cNvPr id="10" name="图片 9" descr="IMG_20220525_170607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067425" y="3519805"/>
            <a:ext cx="2368550" cy="2368550"/>
          </a:xfrm>
          <a:prstGeom prst="rect">
            <a:avLst/>
          </a:prstGeom>
        </p:spPr>
      </p:pic>
      <p:pic>
        <p:nvPicPr>
          <p:cNvPr id="11" name="图片 10" descr="IMG_20220525_170536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424545" y="3528060"/>
            <a:ext cx="2360930" cy="2360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60950" y="465455"/>
            <a:ext cx="2069465" cy="1280160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316855" y="517525"/>
            <a:ext cx="1558290" cy="117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2022</a:t>
            </a:r>
            <a:r>
              <a:rPr lang="zh-CN" altLang="en-US" sz="28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版</a:t>
            </a:r>
            <a:r>
              <a:rPr lang="zh-CN" altLang="en-US" sz="36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新课标</a:t>
            </a:r>
            <a:endParaRPr lang="zh-CN" altLang="en-US" sz="3600" b="1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73810" y="2438400"/>
            <a:ext cx="99402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en-US" altLang="zh-CN" sz="6000" b="1">
                <a:solidFill>
                  <a:srgbClr val="345020"/>
                </a:solidFill>
                <a:sym typeface="+mn-ea"/>
              </a:rPr>
              <a:t> </a:t>
            </a:r>
            <a:r>
              <a:rPr lang="zh-CN" altLang="en-US" sz="6000" b="1">
                <a:solidFill>
                  <a:srgbClr val="345020"/>
                </a:solidFill>
                <a:sym typeface="+mn-ea"/>
              </a:rPr>
              <a:t>数字化助力</a:t>
            </a:r>
            <a:r>
              <a:rPr lang="en-US" altLang="zh-CN" sz="6000" b="1">
                <a:solidFill>
                  <a:srgbClr val="345020"/>
                </a:solidFill>
                <a:sym typeface="+mn-ea"/>
              </a:rPr>
              <a:t>“</a:t>
            </a:r>
            <a:r>
              <a:rPr lang="zh-CN" altLang="zh-CN" sz="6000" b="1">
                <a:solidFill>
                  <a:srgbClr val="345020"/>
                </a:solidFill>
                <a:sym typeface="+mn-ea"/>
              </a:rPr>
              <a:t>教</a:t>
            </a:r>
            <a:r>
              <a:rPr lang="en-US" altLang="zh-CN" sz="6000" b="1">
                <a:solidFill>
                  <a:srgbClr val="345020"/>
                </a:solidFill>
                <a:sym typeface="+mn-ea"/>
              </a:rPr>
              <a:t>—</a:t>
            </a:r>
            <a:r>
              <a:rPr lang="zh-CN" altLang="en-US" sz="6000" b="1">
                <a:solidFill>
                  <a:srgbClr val="345020"/>
                </a:solidFill>
                <a:sym typeface="+mn-ea"/>
              </a:rPr>
              <a:t>学</a:t>
            </a:r>
            <a:r>
              <a:rPr lang="en-US" altLang="zh-CN" sz="6000" b="1">
                <a:solidFill>
                  <a:srgbClr val="345020"/>
                </a:solidFill>
                <a:sym typeface="+mn-ea"/>
              </a:rPr>
              <a:t>—</a:t>
            </a:r>
            <a:r>
              <a:rPr lang="zh-CN" altLang="en-US" sz="6000" b="1">
                <a:solidFill>
                  <a:srgbClr val="345020"/>
                </a:solidFill>
                <a:sym typeface="+mn-ea"/>
              </a:rPr>
              <a:t>评</a:t>
            </a:r>
            <a:r>
              <a:rPr lang="en-US" altLang="zh-CN" sz="6000" b="1">
                <a:solidFill>
                  <a:srgbClr val="345020"/>
                </a:solidFill>
                <a:sym typeface="+mn-ea"/>
              </a:rPr>
              <a:t>”</a:t>
            </a:r>
            <a:endParaRPr lang="en-US" altLang="zh-CN" sz="6000" b="1">
              <a:solidFill>
                <a:srgbClr val="345020"/>
              </a:solidFill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altLang="zh-CN" sz="3600" b="1">
              <a:solidFill>
                <a:srgbClr val="345020"/>
              </a:solidFill>
              <a:sym typeface="+mn-ea"/>
            </a:endParaRPr>
          </a:p>
          <a:p>
            <a:pPr algn="r" fontAlgn="auto">
              <a:lnSpc>
                <a:spcPct val="100000"/>
              </a:lnSpc>
            </a:pPr>
            <a:r>
              <a:rPr lang="zh-CN" altLang="en-US" sz="4800">
                <a:solidFill>
                  <a:srgbClr val="345020"/>
                </a:solidFill>
                <a:sym typeface="+mn-ea"/>
              </a:rPr>
              <a:t>一体化实践探索</a:t>
            </a:r>
            <a:r>
              <a:rPr lang="en-US" altLang="zh-CN" sz="4800">
                <a:solidFill>
                  <a:srgbClr val="345020"/>
                </a:solidFill>
                <a:sym typeface="+mn-ea"/>
              </a:rPr>
              <a:t>  </a:t>
            </a:r>
            <a:endParaRPr lang="en-US" altLang="zh-CN" sz="4800" dirty="0">
              <a:solidFill>
                <a:srgbClr val="34502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81545" y="5325745"/>
            <a:ext cx="36226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b="1" dirty="0">
                <a:solidFill>
                  <a:srgbClr val="34502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常州市新北区汤庄桥小学</a:t>
            </a:r>
            <a:r>
              <a:rPr lang="en-US" altLang="zh-CN" b="1" dirty="0">
                <a:solidFill>
                  <a:srgbClr val="34502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  </a:t>
            </a:r>
            <a:r>
              <a:rPr lang="zh-CN" b="1" dirty="0">
                <a:solidFill>
                  <a:srgbClr val="34502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胡坤</a:t>
            </a:r>
            <a:endParaRPr lang="zh-CN" b="1" dirty="0">
              <a:solidFill>
                <a:srgbClr val="34502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424525" y="5455932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  <p:bldLst>
      <p:bldP spid="10" grpId="0"/>
      <p:bldP spid="14" grpId="0"/>
      <p:bldP spid="14" grpId="2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评价建议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8926540" y="4672342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3" name="图片 2" descr="评价建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1252220"/>
            <a:ext cx="6136640" cy="153733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图片 6" descr="评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3125470"/>
            <a:ext cx="6137275" cy="78359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7372985" y="1911350"/>
            <a:ext cx="1960880" cy="16300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基本原则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坚持素养导向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坚持以学促评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重视表现性评价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坚持多主体评价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16695" y="5789930"/>
            <a:ext cx="7327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P.114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180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评价建议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822670" y="545148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sp>
        <p:nvSpPr>
          <p:cNvPr id="2" name="文本框 1"/>
          <p:cNvSpPr txBox="1"/>
          <p:nvPr/>
        </p:nvSpPr>
        <p:spPr>
          <a:xfrm>
            <a:off x="822960" y="2794000"/>
            <a:ext cx="10779125" cy="1014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2000"/>
              <a:t>       2020</a:t>
            </a:r>
            <a:r>
              <a:rPr lang="zh-CN" altLang="en-US" sz="2000"/>
              <a:t>年，中共中央印发了《深化新时代教育评价改革总体方案》提出评价要坚持科学有效，改进结果评价，强化过程评价，探索增值评价，健全综合评价。充分利用信息技术，提高教育评价的科学性、专业性、客观性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180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评价优势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822670" y="545148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2" name="图片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30" y="1358900"/>
            <a:ext cx="8478520" cy="3802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180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评价细则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822670" y="545148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3" name="图片 2" descr="Screenshot_2022-10-27-21-51-10-575_班级优化大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0694" b="14546"/>
          <a:stretch>
            <a:fillRect/>
          </a:stretch>
        </p:blipFill>
        <p:spPr>
          <a:xfrm>
            <a:off x="4147820" y="685800"/>
            <a:ext cx="3954780" cy="554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180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（3）活用教材让课堂审美有高度，温故而知新让图片欣赏有层次。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评价建议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822670" y="545148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2" name="图片 6" descr="l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95" y="1455420"/>
            <a:ext cx="8233410" cy="39484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5455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48635" y="622300"/>
            <a:ext cx="5944870" cy="87566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8645" y="707390"/>
            <a:ext cx="5933440" cy="705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95000"/>
                  </a:schemeClr>
                </a:solidFill>
              </a14:hiddenFill>
            </a:ext>
          </a:extLst>
        </p:spPr>
        <p:txBody>
          <a:bodyPr>
            <a:noAutofit/>
          </a:bodyPr>
          <a:p>
            <a:pPr algn="ctr"/>
            <a:r>
              <a:rPr lang="en-US" altLang="zh-CN" sz="3600">
                <a:solidFill>
                  <a:schemeClr val="bg1">
                    <a:lumMod val="95000"/>
                  </a:schemeClr>
                </a:solidFill>
              </a:rPr>
              <a:t>2022</a:t>
            </a:r>
            <a:r>
              <a:rPr lang="zh-CN" altLang="en-US" sz="3600">
                <a:solidFill>
                  <a:schemeClr val="bg1">
                    <a:lumMod val="95000"/>
                  </a:schemeClr>
                </a:solidFill>
              </a:rPr>
              <a:t>版新课标的主要变化</a:t>
            </a:r>
            <a:endParaRPr lang="zh-CN" altLang="en-US" sz="36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图片 3" descr="新课标主要变化流程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95" y="1658620"/>
            <a:ext cx="9488170" cy="409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180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美术课程内容框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30" y="981710"/>
            <a:ext cx="7931785" cy="541083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464820"/>
            <a:ext cx="25063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课程内容框架</a:t>
            </a:r>
            <a:endParaRPr lang="zh-CN" altLang="en-US" sz="24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10042870" y="4386592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文本框 3"/>
          <p:cNvSpPr txBox="1"/>
          <p:nvPr/>
        </p:nvSpPr>
        <p:spPr>
          <a:xfrm>
            <a:off x="10214610" y="5424805"/>
            <a:ext cx="7702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P.48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9241500" y="389065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文本框 3"/>
          <p:cNvSpPr txBox="1"/>
          <p:nvPr/>
        </p:nvSpPr>
        <p:spPr>
          <a:xfrm>
            <a:off x="9022715" y="5219700"/>
            <a:ext cx="15500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P.104-106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 descr="学业质量描述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" y="769620"/>
            <a:ext cx="4225290" cy="5654675"/>
          </a:xfrm>
          <a:prstGeom prst="rect">
            <a:avLst/>
          </a:prstGeom>
        </p:spPr>
      </p:pic>
      <p:pic>
        <p:nvPicPr>
          <p:cNvPr id="6" name="图片 5" descr="学业质量描述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95" y="1151255"/>
            <a:ext cx="3867785" cy="5317490"/>
          </a:xfrm>
          <a:prstGeom prst="rect">
            <a:avLst/>
          </a:prstGeom>
        </p:spPr>
      </p:pic>
      <p:pic>
        <p:nvPicPr>
          <p:cNvPr id="7" name="图片 6" descr="学业质量描述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175" y="1151255"/>
            <a:ext cx="3509010" cy="24352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70" y="464820"/>
            <a:ext cx="2655570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学业质量描述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180" y="465455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465455"/>
            <a:ext cx="1654810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指导性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8555065" y="4201172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2" name="图片 1" descr="内容要求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1820" y="3342005"/>
            <a:ext cx="5361940" cy="28568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图片 3" descr="学习任务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20" y="1558290"/>
            <a:ext cx="5361940" cy="1475105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 descr="学业要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240" y="1530985"/>
            <a:ext cx="4956810" cy="11391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 descr="教学提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155" y="3173095"/>
            <a:ext cx="4864735" cy="8280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457565" y="5255260"/>
            <a:ext cx="12109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P.49-73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654810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案例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8915110" y="489776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2" name="图片 1" descr="儿歌与童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865" y="599440"/>
            <a:ext cx="3683000" cy="831850"/>
          </a:xfrm>
          <a:prstGeom prst="rect">
            <a:avLst/>
          </a:prstGeom>
        </p:spPr>
      </p:pic>
      <p:pic>
        <p:nvPicPr>
          <p:cNvPr id="3" name="图片 2" descr="教学建议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5" y="1955800"/>
            <a:ext cx="9560560" cy="2837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10650" y="5943600"/>
            <a:ext cx="7327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P.112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934845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教学提示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10430855" y="58992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文本框 3"/>
          <p:cNvSpPr txBox="1"/>
          <p:nvPr/>
        </p:nvSpPr>
        <p:spPr>
          <a:xfrm>
            <a:off x="10002520" y="5327650"/>
            <a:ext cx="89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P.111</a:t>
            </a:r>
            <a:endParaRPr lang="en-US" altLang="zh-CN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 descr="教学建议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700530"/>
            <a:ext cx="9429750" cy="345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6" y="1240"/>
            <a:ext cx="12188156" cy="6855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4815" y="464820"/>
            <a:ext cx="11342370" cy="59277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70" y="464820"/>
            <a:ext cx="1654810" cy="686435"/>
          </a:xfrm>
          <a:prstGeom prst="rect">
            <a:avLst/>
          </a:prstGeom>
          <a:solidFill>
            <a:srgbClr val="345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案例</a:t>
            </a:r>
            <a:endParaRPr lang="zh-CN" altLang="en-US" sz="3200"/>
          </a:p>
        </p:txBody>
      </p:sp>
      <p:sp>
        <p:nvSpPr>
          <p:cNvPr id="17" name="library-books_18476"/>
          <p:cNvSpPr>
            <a:spLocks noChangeAspect="1"/>
          </p:cNvSpPr>
          <p:nvPr/>
        </p:nvSpPr>
        <p:spPr bwMode="auto">
          <a:xfrm>
            <a:off x="980" y="5916307"/>
            <a:ext cx="1113445" cy="941152"/>
          </a:xfrm>
          <a:custGeom>
            <a:avLst/>
            <a:gdLst>
              <a:gd name="connsiteX0" fmla="*/ 217420 w 608094"/>
              <a:gd name="connsiteY0" fmla="*/ 438401 h 513999"/>
              <a:gd name="connsiteX1" fmla="*/ 205206 w 608094"/>
              <a:gd name="connsiteY1" fmla="*/ 450598 h 513999"/>
              <a:gd name="connsiteX2" fmla="*/ 217420 w 608094"/>
              <a:gd name="connsiteY2" fmla="*/ 462795 h 513999"/>
              <a:gd name="connsiteX3" fmla="*/ 276185 w 608094"/>
              <a:gd name="connsiteY3" fmla="*/ 462680 h 513999"/>
              <a:gd name="connsiteX4" fmla="*/ 288399 w 608094"/>
              <a:gd name="connsiteY4" fmla="*/ 450598 h 513999"/>
              <a:gd name="connsiteX5" fmla="*/ 276185 w 608094"/>
              <a:gd name="connsiteY5" fmla="*/ 438516 h 513999"/>
              <a:gd name="connsiteX6" fmla="*/ 41718 w 608094"/>
              <a:gd name="connsiteY6" fmla="*/ 438401 h 513999"/>
              <a:gd name="connsiteX7" fmla="*/ 29502 w 608094"/>
              <a:gd name="connsiteY7" fmla="*/ 450598 h 513999"/>
              <a:gd name="connsiteX8" fmla="*/ 41718 w 608094"/>
              <a:gd name="connsiteY8" fmla="*/ 462795 h 513999"/>
              <a:gd name="connsiteX9" fmla="*/ 100491 w 608094"/>
              <a:gd name="connsiteY9" fmla="*/ 462680 h 513999"/>
              <a:gd name="connsiteX10" fmla="*/ 112591 w 608094"/>
              <a:gd name="connsiteY10" fmla="*/ 450598 h 513999"/>
              <a:gd name="connsiteX11" fmla="*/ 100491 w 608094"/>
              <a:gd name="connsiteY11" fmla="*/ 438516 h 513999"/>
              <a:gd name="connsiteX12" fmla="*/ 217535 w 608094"/>
              <a:gd name="connsiteY12" fmla="*/ 90327 h 513999"/>
              <a:gd name="connsiteX13" fmla="*/ 205321 w 608094"/>
              <a:gd name="connsiteY13" fmla="*/ 102524 h 513999"/>
              <a:gd name="connsiteX14" fmla="*/ 217535 w 608094"/>
              <a:gd name="connsiteY14" fmla="*/ 114721 h 513999"/>
              <a:gd name="connsiteX15" fmla="*/ 276300 w 608094"/>
              <a:gd name="connsiteY15" fmla="*/ 114721 h 513999"/>
              <a:gd name="connsiteX16" fmla="*/ 288399 w 608094"/>
              <a:gd name="connsiteY16" fmla="*/ 102524 h 513999"/>
              <a:gd name="connsiteX17" fmla="*/ 276300 w 608094"/>
              <a:gd name="connsiteY17" fmla="*/ 90327 h 513999"/>
              <a:gd name="connsiteX18" fmla="*/ 41718 w 608094"/>
              <a:gd name="connsiteY18" fmla="*/ 90327 h 513999"/>
              <a:gd name="connsiteX19" fmla="*/ 29617 w 608094"/>
              <a:gd name="connsiteY19" fmla="*/ 102524 h 513999"/>
              <a:gd name="connsiteX20" fmla="*/ 41718 w 608094"/>
              <a:gd name="connsiteY20" fmla="*/ 114721 h 513999"/>
              <a:gd name="connsiteX21" fmla="*/ 100491 w 608094"/>
              <a:gd name="connsiteY21" fmla="*/ 114721 h 513999"/>
              <a:gd name="connsiteX22" fmla="*/ 112591 w 608094"/>
              <a:gd name="connsiteY22" fmla="*/ 102524 h 513999"/>
              <a:gd name="connsiteX23" fmla="*/ 100491 w 608094"/>
              <a:gd name="connsiteY23" fmla="*/ 90327 h 513999"/>
              <a:gd name="connsiteX24" fmla="*/ 357302 w 608094"/>
              <a:gd name="connsiteY24" fmla="*/ 33254 h 513999"/>
              <a:gd name="connsiteX25" fmla="*/ 381620 w 608094"/>
              <a:gd name="connsiteY25" fmla="*/ 48903 h 513999"/>
              <a:gd name="connsiteX26" fmla="*/ 476931 w 608094"/>
              <a:gd name="connsiteY26" fmla="*/ 484904 h 513999"/>
              <a:gd name="connsiteX27" fmla="*/ 461257 w 608094"/>
              <a:gd name="connsiteY27" fmla="*/ 509299 h 513999"/>
              <a:gd name="connsiteX28" fmla="*/ 436939 w 608094"/>
              <a:gd name="connsiteY28" fmla="*/ 493649 h 513999"/>
              <a:gd name="connsiteX29" fmla="*/ 341628 w 608094"/>
              <a:gd name="connsiteY29" fmla="*/ 57534 h 513999"/>
              <a:gd name="connsiteX30" fmla="*/ 357302 w 608094"/>
              <a:gd name="connsiteY30" fmla="*/ 33254 h 513999"/>
              <a:gd name="connsiteX31" fmla="*/ 405056 w 608094"/>
              <a:gd name="connsiteY31" fmla="*/ 22956 h 513999"/>
              <a:gd name="connsiteX32" fmla="*/ 416229 w 608094"/>
              <a:gd name="connsiteY32" fmla="*/ 30089 h 513999"/>
              <a:gd name="connsiteX33" fmla="*/ 516092 w 608094"/>
              <a:gd name="connsiteY33" fmla="*/ 487647 h 513999"/>
              <a:gd name="connsiteX34" fmla="*/ 508951 w 608094"/>
              <a:gd name="connsiteY34" fmla="*/ 498807 h 513999"/>
              <a:gd name="connsiteX35" fmla="*/ 497663 w 608094"/>
              <a:gd name="connsiteY35" fmla="*/ 491674 h 513999"/>
              <a:gd name="connsiteX36" fmla="*/ 397800 w 608094"/>
              <a:gd name="connsiteY36" fmla="*/ 34116 h 513999"/>
              <a:gd name="connsiteX37" fmla="*/ 405056 w 608094"/>
              <a:gd name="connsiteY37" fmla="*/ 22956 h 513999"/>
              <a:gd name="connsiteX38" fmla="*/ 437759 w 608094"/>
              <a:gd name="connsiteY38" fmla="*/ 15758 h 513999"/>
              <a:gd name="connsiteX39" fmla="*/ 449054 w 608094"/>
              <a:gd name="connsiteY39" fmla="*/ 22892 h 513999"/>
              <a:gd name="connsiteX40" fmla="*/ 548976 w 608094"/>
              <a:gd name="connsiteY40" fmla="*/ 480517 h 513999"/>
              <a:gd name="connsiteX41" fmla="*/ 541715 w 608094"/>
              <a:gd name="connsiteY41" fmla="*/ 491679 h 513999"/>
              <a:gd name="connsiteX42" fmla="*/ 530535 w 608094"/>
              <a:gd name="connsiteY42" fmla="*/ 484544 h 513999"/>
              <a:gd name="connsiteX43" fmla="*/ 430614 w 608094"/>
              <a:gd name="connsiteY43" fmla="*/ 26920 h 513999"/>
              <a:gd name="connsiteX44" fmla="*/ 437759 w 608094"/>
              <a:gd name="connsiteY44" fmla="*/ 15758 h 513999"/>
              <a:gd name="connsiteX45" fmla="*/ 488012 w 608094"/>
              <a:gd name="connsiteY45" fmla="*/ 4886 h 513999"/>
              <a:gd name="connsiteX46" fmla="*/ 512325 w 608094"/>
              <a:gd name="connsiteY46" fmla="*/ 20419 h 513999"/>
              <a:gd name="connsiteX47" fmla="*/ 607618 w 608094"/>
              <a:gd name="connsiteY47" fmla="*/ 456470 h 513999"/>
              <a:gd name="connsiteX48" fmla="*/ 591947 w 608094"/>
              <a:gd name="connsiteY48" fmla="*/ 480746 h 513999"/>
              <a:gd name="connsiteX49" fmla="*/ 567634 w 608094"/>
              <a:gd name="connsiteY49" fmla="*/ 465099 h 513999"/>
              <a:gd name="connsiteX50" fmla="*/ 472456 w 608094"/>
              <a:gd name="connsiteY50" fmla="*/ 29163 h 513999"/>
              <a:gd name="connsiteX51" fmla="*/ 488012 w 608094"/>
              <a:gd name="connsiteY51" fmla="*/ 4886 h 513999"/>
              <a:gd name="connsiteX52" fmla="*/ 210622 w 608094"/>
              <a:gd name="connsiteY52" fmla="*/ 0 h 513999"/>
              <a:gd name="connsiteX53" fmla="*/ 283099 w 608094"/>
              <a:gd name="connsiteY53" fmla="*/ 115 h 513999"/>
              <a:gd name="connsiteX54" fmla="*/ 317782 w 608094"/>
              <a:gd name="connsiteY54" fmla="*/ 34750 h 513999"/>
              <a:gd name="connsiteX55" fmla="*/ 317551 w 608094"/>
              <a:gd name="connsiteY55" fmla="*/ 479364 h 513999"/>
              <a:gd name="connsiteX56" fmla="*/ 282868 w 608094"/>
              <a:gd name="connsiteY56" fmla="*/ 513999 h 513999"/>
              <a:gd name="connsiteX57" fmla="*/ 210391 w 608094"/>
              <a:gd name="connsiteY57" fmla="*/ 513999 h 513999"/>
              <a:gd name="connsiteX58" fmla="*/ 175708 w 608094"/>
              <a:gd name="connsiteY58" fmla="*/ 479249 h 513999"/>
              <a:gd name="connsiteX59" fmla="*/ 176054 w 608094"/>
              <a:gd name="connsiteY59" fmla="*/ 34635 h 513999"/>
              <a:gd name="connsiteX60" fmla="*/ 210622 w 608094"/>
              <a:gd name="connsiteY60" fmla="*/ 0 h 513999"/>
              <a:gd name="connsiteX61" fmla="*/ 34918 w 608094"/>
              <a:gd name="connsiteY61" fmla="*/ 0 h 513999"/>
              <a:gd name="connsiteX62" fmla="*/ 107290 w 608094"/>
              <a:gd name="connsiteY62" fmla="*/ 115 h 513999"/>
              <a:gd name="connsiteX63" fmla="*/ 141978 w 608094"/>
              <a:gd name="connsiteY63" fmla="*/ 34750 h 513999"/>
              <a:gd name="connsiteX64" fmla="*/ 141748 w 608094"/>
              <a:gd name="connsiteY64" fmla="*/ 479364 h 513999"/>
              <a:gd name="connsiteX65" fmla="*/ 106944 w 608094"/>
              <a:gd name="connsiteY65" fmla="*/ 513999 h 513999"/>
              <a:gd name="connsiteX66" fmla="*/ 34573 w 608094"/>
              <a:gd name="connsiteY66" fmla="*/ 513999 h 513999"/>
              <a:gd name="connsiteX67" fmla="*/ 0 w 608094"/>
              <a:gd name="connsiteY67" fmla="*/ 479249 h 513999"/>
              <a:gd name="connsiteX68" fmla="*/ 230 w 608094"/>
              <a:gd name="connsiteY68" fmla="*/ 34635 h 513999"/>
              <a:gd name="connsiteX69" fmla="*/ 34918 w 608094"/>
              <a:gd name="connsiteY69" fmla="*/ 0 h 51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094" h="513999">
                <a:moveTo>
                  <a:pt x="217420" y="438401"/>
                </a:moveTo>
                <a:cubicBezTo>
                  <a:pt x="210737" y="438401"/>
                  <a:pt x="205206" y="443924"/>
                  <a:pt x="205206" y="450598"/>
                </a:cubicBezTo>
                <a:cubicBezTo>
                  <a:pt x="205206" y="457272"/>
                  <a:pt x="210737" y="462795"/>
                  <a:pt x="217420" y="462795"/>
                </a:cubicBezTo>
                <a:lnTo>
                  <a:pt x="276185" y="462680"/>
                </a:lnTo>
                <a:cubicBezTo>
                  <a:pt x="282983" y="462680"/>
                  <a:pt x="288399" y="457387"/>
                  <a:pt x="288399" y="450598"/>
                </a:cubicBezTo>
                <a:cubicBezTo>
                  <a:pt x="288399" y="443924"/>
                  <a:pt x="282868" y="438516"/>
                  <a:pt x="276185" y="438516"/>
                </a:cubicBezTo>
                <a:close/>
                <a:moveTo>
                  <a:pt x="41718" y="438401"/>
                </a:moveTo>
                <a:cubicBezTo>
                  <a:pt x="34918" y="438401"/>
                  <a:pt x="29502" y="443924"/>
                  <a:pt x="29502" y="450598"/>
                </a:cubicBezTo>
                <a:cubicBezTo>
                  <a:pt x="29502" y="457272"/>
                  <a:pt x="35034" y="462795"/>
                  <a:pt x="41718" y="462795"/>
                </a:cubicBezTo>
                <a:lnTo>
                  <a:pt x="100491" y="462680"/>
                </a:lnTo>
                <a:cubicBezTo>
                  <a:pt x="107175" y="462680"/>
                  <a:pt x="112591" y="457387"/>
                  <a:pt x="112591" y="450598"/>
                </a:cubicBezTo>
                <a:cubicBezTo>
                  <a:pt x="112591" y="443924"/>
                  <a:pt x="107175" y="438516"/>
                  <a:pt x="100491" y="438516"/>
                </a:cubicBezTo>
                <a:close/>
                <a:moveTo>
                  <a:pt x="217535" y="90327"/>
                </a:moveTo>
                <a:cubicBezTo>
                  <a:pt x="210737" y="90327"/>
                  <a:pt x="205321" y="95850"/>
                  <a:pt x="205321" y="102524"/>
                </a:cubicBezTo>
                <a:cubicBezTo>
                  <a:pt x="205321" y="109198"/>
                  <a:pt x="210737" y="114721"/>
                  <a:pt x="217535" y="114721"/>
                </a:cubicBezTo>
                <a:lnTo>
                  <a:pt x="276300" y="114721"/>
                </a:lnTo>
                <a:cubicBezTo>
                  <a:pt x="282983" y="114721"/>
                  <a:pt x="288399" y="109198"/>
                  <a:pt x="288399" y="102524"/>
                </a:cubicBezTo>
                <a:cubicBezTo>
                  <a:pt x="288399" y="95850"/>
                  <a:pt x="282983" y="90327"/>
                  <a:pt x="276300" y="90327"/>
                </a:cubicBezTo>
                <a:close/>
                <a:moveTo>
                  <a:pt x="41718" y="90327"/>
                </a:moveTo>
                <a:cubicBezTo>
                  <a:pt x="35034" y="90327"/>
                  <a:pt x="29617" y="95850"/>
                  <a:pt x="29617" y="102524"/>
                </a:cubicBezTo>
                <a:cubicBezTo>
                  <a:pt x="29617" y="109198"/>
                  <a:pt x="35034" y="114721"/>
                  <a:pt x="41718" y="114721"/>
                </a:cubicBezTo>
                <a:lnTo>
                  <a:pt x="100491" y="114721"/>
                </a:lnTo>
                <a:cubicBezTo>
                  <a:pt x="107175" y="114721"/>
                  <a:pt x="112591" y="109198"/>
                  <a:pt x="112591" y="102524"/>
                </a:cubicBezTo>
                <a:cubicBezTo>
                  <a:pt x="112591" y="95850"/>
                  <a:pt x="107175" y="90327"/>
                  <a:pt x="100491" y="90327"/>
                </a:cubicBezTo>
                <a:close/>
                <a:moveTo>
                  <a:pt x="357302" y="33254"/>
                </a:moveTo>
                <a:cubicBezTo>
                  <a:pt x="368366" y="30837"/>
                  <a:pt x="379199" y="37857"/>
                  <a:pt x="381620" y="48903"/>
                </a:cubicBezTo>
                <a:lnTo>
                  <a:pt x="476931" y="484904"/>
                </a:lnTo>
                <a:cubicBezTo>
                  <a:pt x="479351" y="495951"/>
                  <a:pt x="472321" y="506882"/>
                  <a:pt x="461257" y="509299"/>
                </a:cubicBezTo>
                <a:cubicBezTo>
                  <a:pt x="450193" y="511600"/>
                  <a:pt x="439360" y="504696"/>
                  <a:pt x="436939" y="493649"/>
                </a:cubicBezTo>
                <a:lnTo>
                  <a:pt x="341628" y="57534"/>
                </a:lnTo>
                <a:cubicBezTo>
                  <a:pt x="339208" y="46602"/>
                  <a:pt x="346238" y="35670"/>
                  <a:pt x="357302" y="33254"/>
                </a:cubicBezTo>
                <a:close/>
                <a:moveTo>
                  <a:pt x="405056" y="22956"/>
                </a:moveTo>
                <a:cubicBezTo>
                  <a:pt x="410124" y="21805"/>
                  <a:pt x="415077" y="25027"/>
                  <a:pt x="416229" y="30089"/>
                </a:cubicBezTo>
                <a:lnTo>
                  <a:pt x="516092" y="487647"/>
                </a:lnTo>
                <a:cubicBezTo>
                  <a:pt x="517244" y="492709"/>
                  <a:pt x="514019" y="497771"/>
                  <a:pt x="508951" y="498807"/>
                </a:cubicBezTo>
                <a:cubicBezTo>
                  <a:pt x="503883" y="499957"/>
                  <a:pt x="498815" y="496736"/>
                  <a:pt x="497663" y="491674"/>
                </a:cubicBezTo>
                <a:lnTo>
                  <a:pt x="397800" y="34116"/>
                </a:lnTo>
                <a:cubicBezTo>
                  <a:pt x="396648" y="29053"/>
                  <a:pt x="399873" y="24106"/>
                  <a:pt x="405056" y="22956"/>
                </a:cubicBezTo>
                <a:close/>
                <a:moveTo>
                  <a:pt x="437759" y="15758"/>
                </a:moveTo>
                <a:cubicBezTo>
                  <a:pt x="442830" y="14607"/>
                  <a:pt x="447901" y="17829"/>
                  <a:pt x="449054" y="22892"/>
                </a:cubicBezTo>
                <a:lnTo>
                  <a:pt x="548976" y="480517"/>
                </a:lnTo>
                <a:cubicBezTo>
                  <a:pt x="550128" y="485580"/>
                  <a:pt x="546786" y="490528"/>
                  <a:pt x="541715" y="491679"/>
                </a:cubicBezTo>
                <a:cubicBezTo>
                  <a:pt x="536644" y="492829"/>
                  <a:pt x="531573" y="489607"/>
                  <a:pt x="530535" y="484544"/>
                </a:cubicBezTo>
                <a:lnTo>
                  <a:pt x="430614" y="26920"/>
                </a:lnTo>
                <a:cubicBezTo>
                  <a:pt x="429461" y="21857"/>
                  <a:pt x="432688" y="16794"/>
                  <a:pt x="437759" y="15758"/>
                </a:cubicBezTo>
                <a:close/>
                <a:moveTo>
                  <a:pt x="488012" y="4886"/>
                </a:moveTo>
                <a:cubicBezTo>
                  <a:pt x="499073" y="2470"/>
                  <a:pt x="510020" y="9373"/>
                  <a:pt x="512325" y="20419"/>
                </a:cubicBezTo>
                <a:lnTo>
                  <a:pt x="607618" y="456470"/>
                </a:lnTo>
                <a:cubicBezTo>
                  <a:pt x="610038" y="467515"/>
                  <a:pt x="603009" y="478330"/>
                  <a:pt x="591947" y="480746"/>
                </a:cubicBezTo>
                <a:cubicBezTo>
                  <a:pt x="580885" y="483162"/>
                  <a:pt x="570054" y="476144"/>
                  <a:pt x="567634" y="465099"/>
                </a:cubicBezTo>
                <a:lnTo>
                  <a:pt x="472456" y="29163"/>
                </a:lnTo>
                <a:cubicBezTo>
                  <a:pt x="470036" y="18117"/>
                  <a:pt x="476950" y="7302"/>
                  <a:pt x="488012" y="4886"/>
                </a:cubicBezTo>
                <a:close/>
                <a:moveTo>
                  <a:pt x="210622" y="0"/>
                </a:moveTo>
                <a:lnTo>
                  <a:pt x="283099" y="115"/>
                </a:lnTo>
                <a:cubicBezTo>
                  <a:pt x="302341" y="115"/>
                  <a:pt x="317897" y="15649"/>
                  <a:pt x="317782" y="34750"/>
                </a:cubicBezTo>
                <a:lnTo>
                  <a:pt x="317551" y="479364"/>
                </a:lnTo>
                <a:cubicBezTo>
                  <a:pt x="317551" y="498465"/>
                  <a:pt x="301996" y="513999"/>
                  <a:pt x="282868" y="513999"/>
                </a:cubicBezTo>
                <a:lnTo>
                  <a:pt x="210391" y="513999"/>
                </a:lnTo>
                <a:cubicBezTo>
                  <a:pt x="191264" y="513999"/>
                  <a:pt x="175708" y="498350"/>
                  <a:pt x="175708" y="479249"/>
                </a:cubicBezTo>
                <a:lnTo>
                  <a:pt x="176054" y="34635"/>
                </a:lnTo>
                <a:cubicBezTo>
                  <a:pt x="176054" y="15419"/>
                  <a:pt x="191494" y="0"/>
                  <a:pt x="210622" y="0"/>
                </a:cubicBezTo>
                <a:close/>
                <a:moveTo>
                  <a:pt x="34918" y="0"/>
                </a:moveTo>
                <a:lnTo>
                  <a:pt x="107290" y="115"/>
                </a:lnTo>
                <a:cubicBezTo>
                  <a:pt x="126536" y="115"/>
                  <a:pt x="141978" y="15649"/>
                  <a:pt x="141978" y="34750"/>
                </a:cubicBezTo>
                <a:lnTo>
                  <a:pt x="141748" y="479364"/>
                </a:lnTo>
                <a:cubicBezTo>
                  <a:pt x="141748" y="498465"/>
                  <a:pt x="126190" y="513999"/>
                  <a:pt x="106944" y="513999"/>
                </a:cubicBezTo>
                <a:lnTo>
                  <a:pt x="34573" y="513999"/>
                </a:lnTo>
                <a:cubicBezTo>
                  <a:pt x="15442" y="513999"/>
                  <a:pt x="0" y="498350"/>
                  <a:pt x="0" y="479249"/>
                </a:cubicBezTo>
                <a:lnTo>
                  <a:pt x="230" y="34635"/>
                </a:lnTo>
                <a:cubicBezTo>
                  <a:pt x="230" y="15419"/>
                  <a:pt x="15788" y="0"/>
                  <a:pt x="34918" y="0"/>
                </a:cubicBezTo>
                <a:close/>
              </a:path>
            </a:pathLst>
          </a:custGeom>
          <a:solidFill>
            <a:srgbClr val="34502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2" name="图片 1" descr="儿歌与童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1270"/>
            <a:ext cx="3683000" cy="831850"/>
          </a:xfrm>
          <a:prstGeom prst="rect">
            <a:avLst/>
          </a:prstGeom>
        </p:spPr>
      </p:pic>
      <p:pic>
        <p:nvPicPr>
          <p:cNvPr id="6" name="图片 5" descr="01A91E4F24FDF1C46DD4A260D1EA98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35700" y="939800"/>
            <a:ext cx="4095115" cy="5818505"/>
          </a:xfrm>
          <a:prstGeom prst="rect">
            <a:avLst/>
          </a:prstGeom>
        </p:spPr>
      </p:pic>
      <p:pic>
        <p:nvPicPr>
          <p:cNvPr id="7" name="图片 6" descr="12084DAA9E8BBFC9308074E2CCC0F99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205" y="932815"/>
            <a:ext cx="4104005" cy="5825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4499,&quot;width&quot;:8444}"/>
</p:tagLst>
</file>

<file path=ppt/tags/tag64.xml><?xml version="1.0" encoding="utf-8"?>
<p:tagLst xmlns:p="http://schemas.openxmlformats.org/presentationml/2006/main">
  <p:tag name="KSO_WM_UNIT_PLACING_PICTURE_USER_VIEWPORT" val="{&quot;height&quot;:9163,&quot;width&quot;:6449}"/>
</p:tagLst>
</file>

<file path=ppt/tags/tag65.xml><?xml version="1.0" encoding="utf-8"?>
<p:tagLst xmlns:p="http://schemas.openxmlformats.org/presentationml/2006/main">
  <p:tag name="KSO_WM_UNIT_PLACING_PICTURE_USER_VIEWPORT" val="{&quot;height&quot;:2591,&quot;width&quot;:3914}"/>
</p:tagLst>
</file>

<file path=ppt/tags/tag66.xml><?xml version="1.0" encoding="utf-8"?>
<p:tagLst xmlns:p="http://schemas.openxmlformats.org/presentationml/2006/main">
  <p:tag name="KSO_WM_UNIT_PLACING_PICTURE_USER_VIEWPORT" val="{&quot;height&quot;:8740,&quot;width&quot;:6228}"/>
</p:tagLst>
</file>

<file path=ppt/tags/tag67.xml><?xml version="1.0" encoding="utf-8"?>
<p:tagLst xmlns:p="http://schemas.openxmlformats.org/presentationml/2006/main">
  <p:tag name="COMMONDATA" val="eyJoZGlkIjoiNDUzN2RkYjRiOTI3YTRhNDFjMzQzNGUxOTAxZTVlNjIifQ=="/>
  <p:tag name="KSO_WPP_MARK_KEY" val="b732bb3e-dcf4-4abd-b18d-0bb3221f8df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WPS 演示</Application>
  <PresentationFormat>宽屏</PresentationFormat>
  <Paragraphs>126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华文楷体</vt:lpstr>
      <vt:lpstr>华文细黑</vt:lpstr>
      <vt:lpstr>方正清刻本悦宋简体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2022版新课标的主要变化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古月kun</cp:lastModifiedBy>
  <cp:revision>165</cp:revision>
  <dcterms:created xsi:type="dcterms:W3CDTF">2022-10-13T15:31:00Z</dcterms:created>
  <dcterms:modified xsi:type="dcterms:W3CDTF">2023-01-10T06:21:38Z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8E75F14B678D4B08BFD20BBF0A5EED54</vt:lpwstr>
  </property>
</Properties>
</file>