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wmv" ContentType="video/x-ms-wmv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68" r:id="rId3"/>
    <p:sldId id="369" r:id="rId4"/>
    <p:sldId id="506" r:id="rId5"/>
    <p:sldId id="400" r:id="rId7"/>
    <p:sldId id="521" r:id="rId8"/>
    <p:sldId id="562" r:id="rId9"/>
    <p:sldId id="507" r:id="rId10"/>
    <p:sldId id="496" r:id="rId11"/>
    <p:sldId id="508" r:id="rId12"/>
    <p:sldId id="499" r:id="rId13"/>
    <p:sldId id="498" r:id="rId14"/>
    <p:sldId id="501" r:id="rId15"/>
    <p:sldId id="522" r:id="rId16"/>
    <p:sldId id="535" r:id="rId17"/>
    <p:sldId id="577" r:id="rId18"/>
    <p:sldId id="580" r:id="rId19"/>
    <p:sldId id="510" r:id="rId20"/>
    <p:sldId id="536" r:id="rId21"/>
  </p:sldIdLst>
  <p:sldSz cx="12192000" cy="6858000"/>
  <p:notesSz cx="6858000" cy="9144000"/>
  <p:embeddedFontLst>
    <p:embeddedFont>
      <p:font typeface="楷体" panose="02010609060101010101" charset="-122"/>
      <p:regular r:id="rId25"/>
    </p:embeddedFont>
    <p:embeddedFont>
      <p:font typeface="华文新魏" panose="02010800040101010101" charset="-122"/>
      <p:regular r:id="rId26"/>
    </p:embeddedFont>
    <p:embeddedFont>
      <p:font typeface="汉仪中楷简" panose="02010600000101010101" charset="-122"/>
      <p:regular r:id="rId27"/>
    </p:embeddedFont>
    <p:embeddedFont>
      <p:font typeface="汉仪太极体简" panose="02010600000101010101" charset="-122"/>
      <p:regular r:id="rId28"/>
    </p:embeddedFont>
    <p:embeddedFont>
      <p:font typeface="等线" panose="02010600030101010101" charset="-122"/>
      <p:regular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黑体" panose="02010609060101010101" pitchFamily="49" charset="-122"/>
      <p:regular r:id="rId32"/>
    </p:embeddedFont>
    <p:embeddedFont>
      <p:font typeface="Calibri" panose="020F0502020204030204"/>
      <p:regular r:id="rId33"/>
      <p:bold r:id="rId34"/>
      <p:italic r:id="rId35"/>
      <p:boldItalic r:id="rId36"/>
    </p:embeddedFont>
    <p:embeddedFont>
      <p:font typeface="等线 Light" panose="02010600030101010101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 userDrawn="1">
          <p15:clr>
            <a:srgbClr val="A4A3A4"/>
          </p15:clr>
        </p15:guide>
        <p15:guide id="2" pos="37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7DDB"/>
    <a:srgbClr val="E1ECA7"/>
    <a:srgbClr val="C5DF8B"/>
    <a:srgbClr val="E2E3A6"/>
    <a:srgbClr val="CBE8DB"/>
    <a:srgbClr val="1438AC"/>
    <a:srgbClr val="7D4B3A"/>
    <a:srgbClr val="F2E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678" y="-618"/>
      </p:cViewPr>
      <p:guideLst>
        <p:guide orient="horz" pos="2123"/>
        <p:guide pos="37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56.xml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DAFB-1E88-4C09-8EDF-317A8B75E0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83816-E739-4273-9AF7-498350ABA1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file:///C:\Users\Administrator\Desktop\&#24464;&#38686;&#12298;&#28431;&#12299;\&#27491;&#24335;&#29256;\&#21346;&#37995;,&#29577;&#28009;%20-%20&#20174;&#21069;&#26377;&#24231;&#23665;.mp3" TargetMode="External"/><Relationship Id="rId3" Type="http://schemas.openxmlformats.org/officeDocument/2006/relationships/audio" Target="NULL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tags" Target="../tags/tag42.xml"/><Relationship Id="rId2" Type="http://schemas.openxmlformats.org/officeDocument/2006/relationships/image" Target="../media/image16.png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png"/><Relationship Id="rId7" Type="http://schemas.microsoft.com/office/2007/relationships/media" Target="file:///C:\Users\Administrator\Desktop\&#24464;&#38686;&#12298;&#28431;&#12299;\&#27491;&#24335;&#29256;\&#26032;&#24405;&#38899;%205.m4a" TargetMode="External"/><Relationship Id="rId6" Type="http://schemas.openxmlformats.org/officeDocument/2006/relationships/audio" Target="file:///C:\Users\Administrator\Desktop\&#24464;&#38686;&#12298;&#28431;&#12299;\&#27491;&#24335;&#29256;\&#26032;&#24405;&#38899;%205.m4a" TargetMode="External"/><Relationship Id="rId5" Type="http://schemas.openxmlformats.org/officeDocument/2006/relationships/image" Target="../media/image17.png"/><Relationship Id="rId4" Type="http://schemas.openxmlformats.org/officeDocument/2006/relationships/tags" Target="../tags/tag44.xml"/><Relationship Id="rId3" Type="http://schemas.openxmlformats.org/officeDocument/2006/relationships/image" Target="../media/image16.png"/><Relationship Id="rId2" Type="http://schemas.openxmlformats.org/officeDocument/2006/relationships/tags" Target="../tags/tag43.xml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slide" Target="slide7.xml"/><Relationship Id="rId4" Type="http://schemas.openxmlformats.org/officeDocument/2006/relationships/slide" Target="slide1.xml"/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slide" Target="slide7.xml"/><Relationship Id="rId4" Type="http://schemas.openxmlformats.org/officeDocument/2006/relationships/slide" Target="slide1.xml"/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0" Type="http://schemas.openxmlformats.org/officeDocument/2006/relationships/notesSlide" Target="../notesSlides/notesSlide13.xml"/><Relationship Id="rId2" Type="http://schemas.openxmlformats.org/officeDocument/2006/relationships/audio" Target="../media/media2.mp3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31.png"/><Relationship Id="rId17" Type="http://schemas.openxmlformats.org/officeDocument/2006/relationships/tags" Target="../tags/tag55.xml"/><Relationship Id="rId16" Type="http://schemas.openxmlformats.org/officeDocument/2006/relationships/image" Target="../media/image30.png"/><Relationship Id="rId15" Type="http://schemas.openxmlformats.org/officeDocument/2006/relationships/tags" Target="../tags/tag54.xml"/><Relationship Id="rId14" Type="http://schemas.openxmlformats.org/officeDocument/2006/relationships/image" Target="../media/image29.png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microsoft.com/office/2007/relationships/media" Target="../media/media1.wmv"/><Relationship Id="rId7" Type="http://schemas.openxmlformats.org/officeDocument/2006/relationships/video" Target="../media/media1.wm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5.xml"/><Relationship Id="rId13" Type="http://schemas.openxmlformats.org/officeDocument/2006/relationships/tags" Target="../tags/tag4.xml"/><Relationship Id="rId12" Type="http://schemas.openxmlformats.org/officeDocument/2006/relationships/tags" Target="../tags/tag3.xml"/><Relationship Id="rId11" Type="http://schemas.openxmlformats.org/officeDocument/2006/relationships/tags" Target="../tags/tag2.xml"/><Relationship Id="rId10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8" Type="http://schemas.openxmlformats.org/officeDocument/2006/relationships/notesSlide" Target="../notesSlides/notesSlide3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image" Target="../media/image20.png"/><Relationship Id="rId20" Type="http://schemas.openxmlformats.org/officeDocument/2006/relationships/tags" Target="../tags/tag23.xml"/><Relationship Id="rId2" Type="http://schemas.openxmlformats.org/officeDocument/2006/relationships/tags" Target="../tags/tag10.xml"/><Relationship Id="rId19" Type="http://schemas.openxmlformats.org/officeDocument/2006/relationships/image" Target="../media/image19.png"/><Relationship Id="rId18" Type="http://schemas.openxmlformats.org/officeDocument/2006/relationships/tags" Target="../tags/tag22.xml"/><Relationship Id="rId17" Type="http://schemas.openxmlformats.org/officeDocument/2006/relationships/image" Target="../media/image18.png"/><Relationship Id="rId16" Type="http://schemas.openxmlformats.org/officeDocument/2006/relationships/tags" Target="../tags/tag21.xml"/><Relationship Id="rId15" Type="http://schemas.openxmlformats.org/officeDocument/2006/relationships/image" Target="../media/image17.png"/><Relationship Id="rId14" Type="http://schemas.openxmlformats.org/officeDocument/2006/relationships/tags" Target="../tags/tag20.xml"/><Relationship Id="rId13" Type="http://schemas.openxmlformats.org/officeDocument/2006/relationships/image" Target="../media/image16.png"/><Relationship Id="rId12" Type="http://schemas.openxmlformats.org/officeDocument/2006/relationships/tags" Target="../tags/tag19.xml"/><Relationship Id="rId11" Type="http://schemas.openxmlformats.org/officeDocument/2006/relationships/image" Target="../media/image15.png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24.png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tags" Target="../tags/tag38.xml"/><Relationship Id="rId2" Type="http://schemas.openxmlformats.org/officeDocument/2006/relationships/image" Target="../media/image16.png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tags" Target="../tags/tag40.xml"/><Relationship Id="rId2" Type="http://schemas.openxmlformats.org/officeDocument/2006/relationships/image" Target="../media/image16.png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455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26482" y="746182"/>
            <a:ext cx="5133340" cy="4394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9694" y="-493286"/>
            <a:ext cx="1879628" cy="18796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02655" y="1044521"/>
            <a:ext cx="1879628" cy="187962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7965" y="216535"/>
            <a:ext cx="5690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</a:rPr>
              <a:t>统编版教材三年级下册</a:t>
            </a:r>
            <a:endParaRPr lang="zh-CN" altLang="en-US" sz="24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85075" y="5416550"/>
            <a:ext cx="4606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3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</a:rPr>
              <a:t>执教：  魏村中心小学 徐霞</a:t>
            </a:r>
            <a:endParaRPr lang="zh-CN" altLang="en-US" sz="2400" b="1" dirty="0">
              <a:solidFill>
                <a:schemeClr val="accent3"/>
              </a:solidFill>
              <a:latin typeface="汉仪中楷简" panose="02010600000101010101" charset="-122"/>
              <a:ea typeface="汉仪中楷简" panose="02010600000101010101" charset="-122"/>
              <a:cs typeface="汉仪中楷简" panose="02010600000101010101" charset="-122"/>
            </a:endParaRPr>
          </a:p>
        </p:txBody>
      </p:sp>
      <p:pic>
        <p:nvPicPr>
          <p:cNvPr id="7" name="卢鑫,玉浩 - 从前有座山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>
                  <p14:trim st="59419.000000" end="145186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0780" y="6381115"/>
            <a:ext cx="41275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 additive="base">
                                        <p:cTn id="15" dur="48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2"/>
          <p:cNvGrpSpPr/>
          <p:nvPr/>
        </p:nvGrpSpPr>
        <p:grpSpPr>
          <a:xfrm>
            <a:off x="334645" y="375285"/>
            <a:ext cx="4036695" cy="883920"/>
            <a:chOff x="0" y="0"/>
            <a:chExt cx="3948" cy="552"/>
          </a:xfrm>
        </p:grpSpPr>
        <p:grpSp>
          <p:nvGrpSpPr>
            <p:cNvPr id="16" name="Group 13"/>
            <p:cNvGrpSpPr/>
            <p:nvPr/>
          </p:nvGrpSpPr>
          <p:grpSpPr>
            <a:xfrm>
              <a:off x="0" y="0"/>
              <a:ext cx="3602" cy="544"/>
              <a:chOff x="0" y="0"/>
              <a:chExt cx="3472" cy="601"/>
            </a:xfrm>
          </p:grpSpPr>
          <p:pic>
            <p:nvPicPr>
              <p:cNvPr id="17" name="Picture 14" descr="bar01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0" y="0"/>
                <a:ext cx="3472" cy="6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AutoShape 15"/>
              <p:cNvSpPr/>
              <p:nvPr/>
            </p:nvSpPr>
            <p:spPr>
              <a:xfrm>
                <a:off x="385" y="89"/>
                <a:ext cx="2228" cy="387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None/>
                </a:pPr>
                <a:r>
                  <a:rPr lang="ko-KR" altLang="en-US" sz="2600" b="1" i="1" dirty="0">
                    <a:solidFill>
                      <a:srgbClr val="000066"/>
                    </a:solidFill>
                    <a:latin typeface="HY견고딕" pitchFamily="2" charset="-127"/>
                    <a:ea typeface="HY견고딕" pitchFamily="2" charset="-127"/>
                  </a:rPr>
                  <a:t> </a:t>
                </a:r>
                <a:endParaRPr lang="ko-KR" altLang="en-US" sz="3000" b="1" i="1" dirty="0">
                  <a:solidFill>
                    <a:srgbClr val="C0C0C0"/>
                  </a:solidFill>
                  <a:latin typeface="HY견고딕" pitchFamily="2" charset="-127"/>
                  <a:ea typeface="HY견고딕" pitchFamily="2" charset="-127"/>
                </a:endParaRPr>
              </a:p>
            </p:txBody>
          </p:sp>
          <p:sp>
            <p:nvSpPr>
              <p:cNvPr id="19" name="AutoShape 16"/>
              <p:cNvSpPr/>
              <p:nvPr/>
            </p:nvSpPr>
            <p:spPr>
              <a:xfrm>
                <a:off x="180" y="100"/>
                <a:ext cx="314" cy="386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None/>
                </a:pPr>
                <a:endParaRPr lang="en-US" altLang="zh-CN" sz="3300" b="1" i="1" dirty="0">
                  <a:solidFill>
                    <a:srgbClr val="C0C0C0"/>
                  </a:solidFill>
                  <a:ea typeface="HY견고딕" pitchFamily="2" charset="-127"/>
                </a:endParaRPr>
              </a:p>
            </p:txBody>
          </p:sp>
        </p:grpSp>
        <p:pic>
          <p:nvPicPr>
            <p:cNvPr id="20" name="Picture 17" descr="bar0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" y="8"/>
              <a:ext cx="3946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组合 2"/>
          <p:cNvGrpSpPr/>
          <p:nvPr/>
        </p:nvGrpSpPr>
        <p:grpSpPr>
          <a:xfrm>
            <a:off x="525780" y="171450"/>
            <a:ext cx="3350895" cy="1287145"/>
            <a:chOff x="828" y="270"/>
            <a:chExt cx="5277" cy="2027"/>
          </a:xfrm>
        </p:grpSpPr>
        <p:sp>
          <p:nvSpPr>
            <p:cNvPr id="21" name="任意多边形 20"/>
            <p:cNvSpPr/>
            <p:nvPr/>
          </p:nvSpPr>
          <p:spPr>
            <a:xfrm>
              <a:off x="1052" y="427"/>
              <a:ext cx="3207" cy="1871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1561" y="270"/>
              <a:ext cx="4544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故事</a:t>
              </a:r>
              <a:r>
                <a:rPr lang="zh-CN" altLang="en-US" sz="6000" b="1" spc="-2000" dirty="0" smtClean="0">
                  <a:solidFill>
                    <a:srgbClr val="002060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 dirty="0" smtClean="0">
                  <a:solidFill>
                    <a:srgbClr val="C00000"/>
                  </a:solidFill>
                  <a:latin typeface="汉仪太极体简" panose="02010600000101010101" charset="-122"/>
                  <a:ea typeface="汉仪太极体简" panose="02010600000101010101" charset="-122"/>
                </a:rPr>
                <a:t>趣复述</a:t>
              </a:r>
              <a:endPara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28" y="899"/>
              <a:ext cx="686" cy="682"/>
              <a:chOff x="5592" y="912"/>
              <a:chExt cx="686" cy="68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716" y="1035"/>
                <a:ext cx="450" cy="450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592" y="912"/>
                <a:ext cx="687" cy="682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6" name="图片 25" descr="语文园地1"/>
          <p:cNvPicPr>
            <a:picLocks noChangeAspect="1"/>
          </p:cNvPicPr>
          <p:nvPr/>
        </p:nvPicPr>
        <p:blipFill>
          <a:blip r:embed="rId2" cstate="print"/>
          <a:srcRect l="5208" t="21341" r="6787" b="42725"/>
          <a:stretch>
            <a:fillRect/>
          </a:stretch>
        </p:blipFill>
        <p:spPr>
          <a:xfrm>
            <a:off x="1518920" y="1459230"/>
            <a:ext cx="8955405" cy="451548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2" name="直接连接符 1"/>
          <p:cNvCxnSpPr/>
          <p:nvPr/>
        </p:nvCxnSpPr>
        <p:spPr>
          <a:xfrm flipV="1">
            <a:off x="5358130" y="5518298"/>
            <a:ext cx="3551954" cy="874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99200" y="838051"/>
            <a:ext cx="5735320" cy="2374265"/>
          </a:xfrm>
          <a:prstGeom prst="rect">
            <a:avLst/>
          </a:prstGeom>
          <a:solidFill>
            <a:srgbClr val="E1ECA7"/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ts val="3480"/>
              </a:lnSpc>
            </a:pP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740" y="3328683"/>
            <a:ext cx="11828780" cy="605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老婆婆说她</a:t>
            </a:r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6299200" y="4056432"/>
            <a:ext cx="5734685" cy="2214880"/>
          </a:xfrm>
          <a:prstGeom prst="rect">
            <a:avLst/>
          </a:prstGeom>
          <a:solidFill>
            <a:srgbClr val="E1ECA7"/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FontTx/>
              <a:buNone/>
            </a:pP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9050" y="842183"/>
            <a:ext cx="5995035" cy="2373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山下住着一个贼。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手痒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，一心想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偷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这头小胖驴。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贼来了。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贼用手在屋顶上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挖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屋顶被贼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挖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了个窟窿。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418" y="4050562"/>
            <a:ext cx="6080996" cy="2239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想：“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走南闯北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我什么都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听说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过，就是没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听说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过‘漏’，莫非‘漏’比我还厉害？”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贼吓得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腿脚发软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贼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落到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虎背上，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心想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：“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坏事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，‘漏’等着吃我哩！”吓得不敢松手。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6876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4156" r="27788"/>
          <a:stretch>
            <a:fillRect/>
          </a:stretch>
        </p:blipFill>
        <p:spPr>
          <a:xfrm rot="-930554">
            <a:off x="8079105" y="110490"/>
            <a:ext cx="1410970" cy="709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7" name="图片 31" descr="改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79848" b="67348"/>
          <a:stretch>
            <a:fillRect/>
          </a:stretch>
        </p:blipFill>
        <p:spPr>
          <a:xfrm>
            <a:off x="2296160" y="129540"/>
            <a:ext cx="810895" cy="671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1595" y="1409139"/>
            <a:ext cx="5735320" cy="2374265"/>
          </a:xfrm>
          <a:prstGeom prst="rect">
            <a:avLst/>
          </a:prstGeom>
          <a:solidFill>
            <a:srgbClr val="E1ECA7"/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ts val="348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</a:t>
            </a:r>
            <a:endParaRPr lang="en-US" altLang="zh-CN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48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</a:t>
            </a:r>
            <a:endParaRPr lang="en-US" altLang="zh-CN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48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50753" y="1419152"/>
            <a:ext cx="5995035" cy="2373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None/>
            </a:pP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 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7005" y="3878331"/>
            <a:ext cx="11828780" cy="597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老婆婆说</a:t>
            </a:r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235098" y="4629239"/>
            <a:ext cx="5734685" cy="1608455"/>
          </a:xfrm>
          <a:prstGeom prst="rect">
            <a:avLst/>
          </a:prstGeom>
          <a:solidFill>
            <a:srgbClr val="E1ECA7"/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虎想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：“翻山越岭我什么都见过，就是没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见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过‘漏’，莫非‘漏’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8855" y="4607339"/>
            <a:ext cx="5994400" cy="16084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贼想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15" name="Group 12"/>
          <p:cNvGrpSpPr/>
          <p:nvPr/>
        </p:nvGrpSpPr>
        <p:grpSpPr>
          <a:xfrm>
            <a:off x="334645" y="375285"/>
            <a:ext cx="4036695" cy="883920"/>
            <a:chOff x="0" y="0"/>
            <a:chExt cx="3948" cy="552"/>
          </a:xfrm>
        </p:grpSpPr>
        <p:grpSp>
          <p:nvGrpSpPr>
            <p:cNvPr id="16" name="Group 13"/>
            <p:cNvGrpSpPr/>
            <p:nvPr/>
          </p:nvGrpSpPr>
          <p:grpSpPr>
            <a:xfrm>
              <a:off x="0" y="0"/>
              <a:ext cx="3602" cy="544"/>
              <a:chOff x="0" y="0"/>
              <a:chExt cx="3472" cy="601"/>
            </a:xfrm>
          </p:grpSpPr>
          <p:pic>
            <p:nvPicPr>
              <p:cNvPr id="2" name="Picture 14" descr="bar01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0" y="0"/>
                <a:ext cx="3472" cy="6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AutoShape 15"/>
              <p:cNvSpPr/>
              <p:nvPr/>
            </p:nvSpPr>
            <p:spPr>
              <a:xfrm>
                <a:off x="385" y="89"/>
                <a:ext cx="2228" cy="387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None/>
                </a:pPr>
                <a:r>
                  <a:rPr lang="ko-KR" altLang="en-US" sz="2600" b="1" i="1" dirty="0">
                    <a:solidFill>
                      <a:srgbClr val="000066"/>
                    </a:solidFill>
                    <a:latin typeface="HY견고딕" pitchFamily="2" charset="-127"/>
                    <a:ea typeface="HY견고딕" pitchFamily="2" charset="-127"/>
                  </a:rPr>
                  <a:t> </a:t>
                </a:r>
                <a:endParaRPr lang="ko-KR" altLang="en-US" sz="3000" b="1" i="1" dirty="0">
                  <a:solidFill>
                    <a:srgbClr val="C0C0C0"/>
                  </a:solidFill>
                  <a:latin typeface="HY견고딕" pitchFamily="2" charset="-127"/>
                  <a:ea typeface="HY견고딕" pitchFamily="2" charset="-127"/>
                </a:endParaRPr>
              </a:p>
            </p:txBody>
          </p:sp>
          <p:sp>
            <p:nvSpPr>
              <p:cNvPr id="19" name="AutoShape 16"/>
              <p:cNvSpPr/>
              <p:nvPr/>
            </p:nvSpPr>
            <p:spPr>
              <a:xfrm>
                <a:off x="180" y="100"/>
                <a:ext cx="314" cy="386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None/>
                </a:pPr>
                <a:endParaRPr lang="en-US" altLang="zh-CN" sz="3300" b="1" i="1" dirty="0">
                  <a:solidFill>
                    <a:srgbClr val="C0C0C0"/>
                  </a:solidFill>
                  <a:ea typeface="HY견고딕" pitchFamily="2" charset="-127"/>
                </a:endParaRPr>
              </a:p>
            </p:txBody>
          </p:sp>
        </p:grpSp>
        <p:pic>
          <p:nvPicPr>
            <p:cNvPr id="20" name="Picture 17" descr="bar0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" y="8"/>
              <a:ext cx="3946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" name="任意多边形 20"/>
          <p:cNvSpPr/>
          <p:nvPr/>
        </p:nvSpPr>
        <p:spPr>
          <a:xfrm>
            <a:off x="668020" y="271145"/>
            <a:ext cx="2036445" cy="1188085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cs"/>
              <a:sym typeface="WenYue GuDianMingChaoTi (Non-Commercial Use)" pitchFamily="50" charset="-122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991235" y="171450"/>
            <a:ext cx="28854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故事</a:t>
            </a:r>
            <a:r>
              <a:rPr lang="zh-CN" altLang="en-US" sz="6000" b="1" spc="-2000" dirty="0" smtClean="0">
                <a:solidFill>
                  <a:srgbClr val="00206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rPr>
              <a:t>趣复述</a:t>
            </a:r>
            <a:endParaRPr lang="zh-CN" altLang="en-US" sz="3200" b="1" dirty="0" smtClean="0">
              <a:solidFill>
                <a:srgbClr val="C00000"/>
              </a:solidFill>
              <a:latin typeface="汉仪太极体简" panose="02010600000101010101" charset="-122"/>
              <a:ea typeface="汉仪太极体简" panose="0201060000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5780" y="570865"/>
            <a:ext cx="435610" cy="433070"/>
            <a:chOff x="5592" y="912"/>
            <a:chExt cx="686" cy="682"/>
          </a:xfrm>
        </p:grpSpPr>
        <p:sp>
          <p:nvSpPr>
            <p:cNvPr id="24" name="椭圆 23"/>
            <p:cNvSpPr/>
            <p:nvPr/>
          </p:nvSpPr>
          <p:spPr>
            <a:xfrm>
              <a:off x="5716" y="1035"/>
              <a:ext cx="450" cy="450"/>
            </a:xfrm>
            <a:prstGeom prst="ellipse">
              <a:avLst/>
            </a:prstGeom>
            <a:noFill/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592" y="912"/>
              <a:ext cx="687" cy="682"/>
            </a:xfrm>
            <a:prstGeom prst="ellipse">
              <a:avLst/>
            </a:prstGeom>
            <a:noFill/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6876" name="图片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4156" r="27788"/>
          <a:stretch>
            <a:fillRect/>
          </a:stretch>
        </p:blipFill>
        <p:spPr>
          <a:xfrm rot="-930554">
            <a:off x="2063750" y="2289175"/>
            <a:ext cx="1410970" cy="709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7" name="图片 31" descr="改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79848" b="67348"/>
          <a:stretch>
            <a:fillRect/>
          </a:stretch>
        </p:blipFill>
        <p:spPr>
          <a:xfrm>
            <a:off x="8689340" y="2308225"/>
            <a:ext cx="810895" cy="671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新录音 5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00815" y="6347460"/>
            <a:ext cx="412750" cy="358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3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2"/>
          <p:cNvGrpSpPr/>
          <p:nvPr/>
        </p:nvGrpSpPr>
        <p:grpSpPr>
          <a:xfrm>
            <a:off x="334645" y="375285"/>
            <a:ext cx="4036695" cy="883920"/>
            <a:chOff x="0" y="0"/>
            <a:chExt cx="3948" cy="552"/>
          </a:xfrm>
        </p:grpSpPr>
        <p:grpSp>
          <p:nvGrpSpPr>
            <p:cNvPr id="16" name="Group 13"/>
            <p:cNvGrpSpPr/>
            <p:nvPr/>
          </p:nvGrpSpPr>
          <p:grpSpPr>
            <a:xfrm>
              <a:off x="0" y="0"/>
              <a:ext cx="3602" cy="544"/>
              <a:chOff x="0" y="0"/>
              <a:chExt cx="3472" cy="601"/>
            </a:xfrm>
          </p:grpSpPr>
          <p:pic>
            <p:nvPicPr>
              <p:cNvPr id="2" name="Picture 14" descr="bar01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0" y="0"/>
                <a:ext cx="3472" cy="6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AutoShape 15"/>
              <p:cNvSpPr/>
              <p:nvPr/>
            </p:nvSpPr>
            <p:spPr>
              <a:xfrm>
                <a:off x="385" y="89"/>
                <a:ext cx="2228" cy="387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None/>
                </a:pPr>
                <a:r>
                  <a:rPr lang="ko-KR" altLang="en-US" sz="2600" b="1" i="1" dirty="0">
                    <a:solidFill>
                      <a:srgbClr val="000066"/>
                    </a:solidFill>
                    <a:latin typeface="HY견고딕" pitchFamily="2" charset="-127"/>
                    <a:ea typeface="HY견고딕" pitchFamily="2" charset="-127"/>
                  </a:rPr>
                  <a:t> </a:t>
                </a:r>
                <a:endParaRPr lang="ko-KR" altLang="en-US" sz="3000" b="1" i="1" dirty="0">
                  <a:solidFill>
                    <a:srgbClr val="C0C0C0"/>
                  </a:solidFill>
                  <a:latin typeface="HY견고딕" pitchFamily="2" charset="-127"/>
                  <a:ea typeface="HY견고딕" pitchFamily="2" charset="-127"/>
                </a:endParaRPr>
              </a:p>
            </p:txBody>
          </p:sp>
          <p:sp>
            <p:nvSpPr>
              <p:cNvPr id="19" name="AutoShape 16"/>
              <p:cNvSpPr/>
              <p:nvPr/>
            </p:nvSpPr>
            <p:spPr>
              <a:xfrm>
                <a:off x="180" y="100"/>
                <a:ext cx="314" cy="386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None/>
                </a:pPr>
                <a:endParaRPr lang="en-US" altLang="zh-CN" sz="3300" b="1" i="1" dirty="0">
                  <a:solidFill>
                    <a:srgbClr val="C0C0C0"/>
                  </a:solidFill>
                  <a:ea typeface="HY견고딕" pitchFamily="2" charset="-127"/>
                </a:endParaRPr>
              </a:p>
            </p:txBody>
          </p:sp>
        </p:grpSp>
        <p:pic>
          <p:nvPicPr>
            <p:cNvPr id="20" name="Picture 17" descr="bar0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" y="8"/>
              <a:ext cx="3946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" name="任意多边形 20"/>
          <p:cNvSpPr/>
          <p:nvPr/>
        </p:nvSpPr>
        <p:spPr>
          <a:xfrm>
            <a:off x="668020" y="271145"/>
            <a:ext cx="2036445" cy="1188085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cs"/>
              <a:sym typeface="WenYue GuDianMingChaoTi (Non-Commercial Use)" pitchFamily="50" charset="-122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991235" y="171450"/>
            <a:ext cx="28854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故事</a:t>
            </a:r>
            <a:r>
              <a:rPr lang="zh-CN" altLang="en-US" sz="6000" b="1" spc="-2000" dirty="0" smtClean="0">
                <a:solidFill>
                  <a:srgbClr val="00206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rPr>
              <a:t>趣复述</a:t>
            </a:r>
            <a:endParaRPr lang="zh-CN" altLang="en-US" sz="3200" b="1" dirty="0" smtClean="0">
              <a:solidFill>
                <a:srgbClr val="C00000"/>
              </a:solidFill>
              <a:latin typeface="汉仪太极体简" panose="02010600000101010101" charset="-122"/>
              <a:ea typeface="汉仪太极体简" panose="0201060000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5780" y="570865"/>
            <a:ext cx="435610" cy="433070"/>
            <a:chOff x="5592" y="912"/>
            <a:chExt cx="686" cy="682"/>
          </a:xfrm>
        </p:grpSpPr>
        <p:sp>
          <p:nvSpPr>
            <p:cNvPr id="24" name="椭圆 23"/>
            <p:cNvSpPr/>
            <p:nvPr/>
          </p:nvSpPr>
          <p:spPr>
            <a:xfrm>
              <a:off x="5716" y="1035"/>
              <a:ext cx="450" cy="450"/>
            </a:xfrm>
            <a:prstGeom prst="ellipse">
              <a:avLst/>
            </a:prstGeom>
            <a:noFill/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592" y="912"/>
              <a:ext cx="687" cy="682"/>
            </a:xfrm>
            <a:prstGeom prst="ellipse">
              <a:avLst/>
            </a:prstGeom>
            <a:noFill/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25010" y="1213485"/>
            <a:ext cx="3845560" cy="5219700"/>
            <a:chOff x="291" y="983"/>
            <a:chExt cx="6934" cy="9299"/>
          </a:xfrm>
        </p:grpSpPr>
        <p:pic>
          <p:nvPicPr>
            <p:cNvPr id="6" name="Picture 2" descr="G:\100)江苏省姜树华名师工作室\2020.10 省工作室 连云港活动\课文纸1.png"/>
            <p:cNvPicPr>
              <a:picLocks noChangeAspect="1" noChangeArrowheads="1"/>
            </p:cNvPicPr>
            <p:nvPr/>
          </p:nvPicPr>
          <p:blipFill>
            <a:blip r:embed="rId2" cstate="print"/>
            <a:srcRect t="3083" b="6078"/>
            <a:stretch>
              <a:fillRect/>
            </a:stretch>
          </p:blipFill>
          <p:spPr bwMode="auto">
            <a:xfrm>
              <a:off x="291" y="983"/>
              <a:ext cx="6934" cy="92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725" y="4064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7" y="6136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>
              <a:hlinkClick r:id="rId3" action="ppaction://hlinksldjump"/>
            </p:cNvPr>
            <p:cNvSpPr txBox="1"/>
            <p:nvPr/>
          </p:nvSpPr>
          <p:spPr>
            <a:xfrm>
              <a:off x="746" y="6549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hlinkClick r:id="rId4" action="ppaction://hlinksldjump"/>
            </p:cNvPr>
            <p:cNvSpPr txBox="1"/>
            <p:nvPr/>
          </p:nvSpPr>
          <p:spPr>
            <a:xfrm>
              <a:off x="763" y="7443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hlinkClick r:id="rId4" action="ppaction://hlinksldjump"/>
            </p:cNvPr>
            <p:cNvSpPr txBox="1"/>
            <p:nvPr/>
          </p:nvSpPr>
          <p:spPr>
            <a:xfrm>
              <a:off x="747" y="8280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7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>
              <a:hlinkClick r:id="rId5" action="ppaction://hlinksldjump"/>
            </p:cNvPr>
            <p:cNvSpPr txBox="1"/>
            <p:nvPr/>
          </p:nvSpPr>
          <p:spPr>
            <a:xfrm>
              <a:off x="761" y="9102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8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97" y="2315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3" y="3131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70570" y="1214120"/>
            <a:ext cx="3515995" cy="5220335"/>
            <a:chOff x="7322" y="1650"/>
            <a:chExt cx="6764" cy="8661"/>
          </a:xfrm>
        </p:grpSpPr>
        <p:pic>
          <p:nvPicPr>
            <p:cNvPr id="33" name="图片 32" descr="课文2"/>
            <p:cNvPicPr>
              <a:picLocks noChangeAspect="1"/>
            </p:cNvPicPr>
            <p:nvPr/>
          </p:nvPicPr>
          <p:blipFill>
            <a:blip r:embed="rId6" cstate="print"/>
            <a:srcRect b="13242"/>
            <a:stretch>
              <a:fillRect/>
            </a:stretch>
          </p:blipFill>
          <p:spPr>
            <a:xfrm>
              <a:off x="7322" y="1650"/>
              <a:ext cx="6764" cy="8661"/>
            </a:xfrm>
            <a:prstGeom prst="rect">
              <a:avLst/>
            </a:prstGeom>
          </p:spPr>
        </p:pic>
        <p:sp>
          <p:nvSpPr>
            <p:cNvPr id="34" name="文本框 33">
              <a:hlinkClick r:id="rId5" action="ppaction://hlinksldjump"/>
            </p:cNvPr>
            <p:cNvSpPr txBox="1"/>
            <p:nvPr/>
          </p:nvSpPr>
          <p:spPr>
            <a:xfrm>
              <a:off x="7932" y="3223"/>
              <a:ext cx="948" cy="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9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12824" y="3843"/>
              <a:ext cx="301" cy="46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2674" y="3811"/>
              <a:ext cx="301" cy="46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B704HLJ_D9@%R@3NGT2M3J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45" y="2161540"/>
            <a:ext cx="3890010" cy="346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2"/>
          <p:cNvGrpSpPr/>
          <p:nvPr/>
        </p:nvGrpSpPr>
        <p:grpSpPr>
          <a:xfrm>
            <a:off x="334645" y="375285"/>
            <a:ext cx="4036695" cy="883920"/>
            <a:chOff x="0" y="0"/>
            <a:chExt cx="3948" cy="552"/>
          </a:xfrm>
        </p:grpSpPr>
        <p:grpSp>
          <p:nvGrpSpPr>
            <p:cNvPr id="16" name="Group 13"/>
            <p:cNvGrpSpPr/>
            <p:nvPr/>
          </p:nvGrpSpPr>
          <p:grpSpPr>
            <a:xfrm>
              <a:off x="0" y="0"/>
              <a:ext cx="3602" cy="544"/>
              <a:chOff x="0" y="0"/>
              <a:chExt cx="3472" cy="601"/>
            </a:xfrm>
          </p:grpSpPr>
          <p:pic>
            <p:nvPicPr>
              <p:cNvPr id="2" name="Picture 14" descr="bar01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0" y="0"/>
                <a:ext cx="3472" cy="6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AutoShape 15"/>
              <p:cNvSpPr/>
              <p:nvPr/>
            </p:nvSpPr>
            <p:spPr>
              <a:xfrm>
                <a:off x="385" y="89"/>
                <a:ext cx="2228" cy="387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None/>
                </a:pPr>
                <a:r>
                  <a:rPr lang="ko-KR" altLang="en-US" sz="2600" b="1" i="1" dirty="0">
                    <a:solidFill>
                      <a:srgbClr val="000066"/>
                    </a:solidFill>
                    <a:latin typeface="HY견고딕" pitchFamily="2" charset="-127"/>
                    <a:ea typeface="HY견고딕" pitchFamily="2" charset="-127"/>
                  </a:rPr>
                  <a:t> </a:t>
                </a:r>
                <a:endParaRPr lang="ko-KR" altLang="en-US" sz="3000" b="1" i="1" dirty="0">
                  <a:solidFill>
                    <a:srgbClr val="C0C0C0"/>
                  </a:solidFill>
                  <a:latin typeface="HY견고딕" pitchFamily="2" charset="-127"/>
                  <a:ea typeface="HY견고딕" pitchFamily="2" charset="-127"/>
                </a:endParaRPr>
              </a:p>
            </p:txBody>
          </p:sp>
          <p:sp>
            <p:nvSpPr>
              <p:cNvPr id="19" name="AutoShape 16"/>
              <p:cNvSpPr/>
              <p:nvPr/>
            </p:nvSpPr>
            <p:spPr>
              <a:xfrm>
                <a:off x="180" y="100"/>
                <a:ext cx="314" cy="386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None/>
                </a:pPr>
                <a:endParaRPr lang="en-US" altLang="zh-CN" sz="3300" b="1" i="1" dirty="0">
                  <a:solidFill>
                    <a:srgbClr val="C0C0C0"/>
                  </a:solidFill>
                  <a:ea typeface="HY견고딕" pitchFamily="2" charset="-127"/>
                </a:endParaRPr>
              </a:p>
            </p:txBody>
          </p:sp>
        </p:grpSp>
        <p:pic>
          <p:nvPicPr>
            <p:cNvPr id="20" name="Picture 17" descr="bar0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" y="8"/>
              <a:ext cx="3946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" name="任意多边形 20"/>
          <p:cNvSpPr/>
          <p:nvPr/>
        </p:nvSpPr>
        <p:spPr>
          <a:xfrm>
            <a:off x="668020" y="271145"/>
            <a:ext cx="2036445" cy="1188085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cs"/>
              <a:sym typeface="WenYue GuDianMingChaoTi (Non-Commercial Use)" pitchFamily="50" charset="-122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991235" y="171450"/>
            <a:ext cx="28854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故事</a:t>
            </a:r>
            <a:r>
              <a:rPr lang="zh-CN" altLang="en-US" sz="6000" b="1" spc="-2000" dirty="0" smtClean="0">
                <a:solidFill>
                  <a:srgbClr val="00206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rPr>
              <a:t>趣复述</a:t>
            </a:r>
            <a:endParaRPr lang="zh-CN" altLang="en-US" sz="3200" b="1" dirty="0" smtClean="0">
              <a:solidFill>
                <a:srgbClr val="C00000"/>
              </a:solidFill>
              <a:latin typeface="汉仪太极体简" panose="02010600000101010101" charset="-122"/>
              <a:ea typeface="汉仪太极体简" panose="0201060000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5780" y="570865"/>
            <a:ext cx="435610" cy="433070"/>
            <a:chOff x="5592" y="912"/>
            <a:chExt cx="686" cy="682"/>
          </a:xfrm>
        </p:grpSpPr>
        <p:sp>
          <p:nvSpPr>
            <p:cNvPr id="24" name="椭圆 23"/>
            <p:cNvSpPr/>
            <p:nvPr/>
          </p:nvSpPr>
          <p:spPr>
            <a:xfrm>
              <a:off x="5716" y="1035"/>
              <a:ext cx="450" cy="450"/>
            </a:xfrm>
            <a:prstGeom prst="ellipse">
              <a:avLst/>
            </a:prstGeom>
            <a:noFill/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592" y="912"/>
              <a:ext cx="687" cy="682"/>
            </a:xfrm>
            <a:prstGeom prst="ellipse">
              <a:avLst/>
            </a:prstGeom>
            <a:noFill/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25010" y="1213485"/>
            <a:ext cx="3845560" cy="5219700"/>
            <a:chOff x="291" y="983"/>
            <a:chExt cx="6934" cy="9299"/>
          </a:xfrm>
        </p:grpSpPr>
        <p:pic>
          <p:nvPicPr>
            <p:cNvPr id="6" name="Picture 2" descr="G:\100)江苏省姜树华名师工作室\2020.10 省工作室 连云港活动\课文纸1.png"/>
            <p:cNvPicPr>
              <a:picLocks noChangeAspect="1" noChangeArrowheads="1"/>
            </p:cNvPicPr>
            <p:nvPr/>
          </p:nvPicPr>
          <p:blipFill>
            <a:blip r:embed="rId2" cstate="print"/>
            <a:srcRect t="3083" b="6078"/>
            <a:stretch>
              <a:fillRect/>
            </a:stretch>
          </p:blipFill>
          <p:spPr bwMode="auto">
            <a:xfrm>
              <a:off x="291" y="983"/>
              <a:ext cx="6934" cy="92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725" y="4064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7" y="6136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>
              <a:hlinkClick r:id="rId3" action="ppaction://hlinksldjump"/>
            </p:cNvPr>
            <p:cNvSpPr txBox="1"/>
            <p:nvPr/>
          </p:nvSpPr>
          <p:spPr>
            <a:xfrm>
              <a:off x="746" y="6549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hlinkClick r:id="rId4" action="ppaction://hlinksldjump"/>
            </p:cNvPr>
            <p:cNvSpPr txBox="1"/>
            <p:nvPr/>
          </p:nvSpPr>
          <p:spPr>
            <a:xfrm>
              <a:off x="763" y="7443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hlinkClick r:id="rId4" action="ppaction://hlinksldjump"/>
            </p:cNvPr>
            <p:cNvSpPr txBox="1"/>
            <p:nvPr/>
          </p:nvSpPr>
          <p:spPr>
            <a:xfrm>
              <a:off x="747" y="8280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7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>
              <a:hlinkClick r:id="rId5" action="ppaction://hlinksldjump"/>
            </p:cNvPr>
            <p:cNvSpPr txBox="1"/>
            <p:nvPr/>
          </p:nvSpPr>
          <p:spPr>
            <a:xfrm>
              <a:off x="761" y="9102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8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97" y="2315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3" y="3131"/>
              <a:ext cx="83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70570" y="1214120"/>
            <a:ext cx="3515995" cy="5220335"/>
            <a:chOff x="7322" y="1650"/>
            <a:chExt cx="6764" cy="8661"/>
          </a:xfrm>
        </p:grpSpPr>
        <p:pic>
          <p:nvPicPr>
            <p:cNvPr id="33" name="图片 32" descr="课文2"/>
            <p:cNvPicPr>
              <a:picLocks noChangeAspect="1"/>
            </p:cNvPicPr>
            <p:nvPr/>
          </p:nvPicPr>
          <p:blipFill>
            <a:blip r:embed="rId6" cstate="print"/>
            <a:srcRect b="13242"/>
            <a:stretch>
              <a:fillRect/>
            </a:stretch>
          </p:blipFill>
          <p:spPr>
            <a:xfrm>
              <a:off x="7322" y="1650"/>
              <a:ext cx="6764" cy="8661"/>
            </a:xfrm>
            <a:prstGeom prst="rect">
              <a:avLst/>
            </a:prstGeom>
          </p:spPr>
        </p:pic>
        <p:sp>
          <p:nvSpPr>
            <p:cNvPr id="34" name="文本框 33">
              <a:hlinkClick r:id="rId5" action="ppaction://hlinksldjump"/>
            </p:cNvPr>
            <p:cNvSpPr txBox="1"/>
            <p:nvPr/>
          </p:nvSpPr>
          <p:spPr>
            <a:xfrm>
              <a:off x="7932" y="3223"/>
              <a:ext cx="948" cy="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9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12824" y="3843"/>
              <a:ext cx="301" cy="46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2674" y="3811"/>
              <a:ext cx="301" cy="46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B704HLJ_D9@%R@3NGT2M3J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45" y="2161540"/>
            <a:ext cx="3890010" cy="3466465"/>
          </a:xfrm>
          <a:prstGeom prst="rect">
            <a:avLst/>
          </a:prstGeom>
        </p:spPr>
      </p:pic>
      <p:pic>
        <p:nvPicPr>
          <p:cNvPr id="3" name="根岸貴幸 (ねぎし たかゆき) - 小心な侵入者 [mqms2]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37390" y="6678295"/>
            <a:ext cx="41275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2"/>
          <p:cNvGrpSpPr/>
          <p:nvPr/>
        </p:nvGrpSpPr>
        <p:grpSpPr>
          <a:xfrm>
            <a:off x="334645" y="375285"/>
            <a:ext cx="4036695" cy="883920"/>
            <a:chOff x="0" y="0"/>
            <a:chExt cx="3948" cy="552"/>
          </a:xfrm>
        </p:grpSpPr>
        <p:grpSp>
          <p:nvGrpSpPr>
            <p:cNvPr id="16" name="Group 13"/>
            <p:cNvGrpSpPr/>
            <p:nvPr/>
          </p:nvGrpSpPr>
          <p:grpSpPr>
            <a:xfrm>
              <a:off x="0" y="0"/>
              <a:ext cx="3602" cy="544"/>
              <a:chOff x="0" y="0"/>
              <a:chExt cx="3472" cy="601"/>
            </a:xfrm>
          </p:grpSpPr>
          <p:pic>
            <p:nvPicPr>
              <p:cNvPr id="2" name="Picture 14" descr="bar01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0" y="0"/>
                <a:ext cx="3472" cy="6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AutoShape 15"/>
              <p:cNvSpPr/>
              <p:nvPr/>
            </p:nvSpPr>
            <p:spPr>
              <a:xfrm>
                <a:off x="385" y="89"/>
                <a:ext cx="2228" cy="387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None/>
                </a:pPr>
                <a:r>
                  <a:rPr lang="ko-KR" altLang="en-US" sz="2600" b="1" i="1" dirty="0">
                    <a:solidFill>
                      <a:srgbClr val="000066"/>
                    </a:solidFill>
                    <a:latin typeface="HY견고딕" pitchFamily="2" charset="-127"/>
                    <a:ea typeface="HY견고딕" pitchFamily="2" charset="-127"/>
                  </a:rPr>
                  <a:t> </a:t>
                </a:r>
                <a:endParaRPr lang="ko-KR" altLang="en-US" sz="3000" b="1" i="1" dirty="0">
                  <a:solidFill>
                    <a:srgbClr val="C0C0C0"/>
                  </a:solidFill>
                  <a:latin typeface="HY견고딕" pitchFamily="2" charset="-127"/>
                  <a:ea typeface="HY견고딕" pitchFamily="2" charset="-127"/>
                </a:endParaRPr>
              </a:p>
            </p:txBody>
          </p:sp>
          <p:sp>
            <p:nvSpPr>
              <p:cNvPr id="19" name="AutoShape 16"/>
              <p:cNvSpPr/>
              <p:nvPr/>
            </p:nvSpPr>
            <p:spPr>
              <a:xfrm>
                <a:off x="180" y="100"/>
                <a:ext cx="314" cy="386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None/>
                </a:pPr>
                <a:endParaRPr lang="en-US" altLang="zh-CN" sz="3300" b="1" i="1" dirty="0">
                  <a:solidFill>
                    <a:srgbClr val="C0C0C0"/>
                  </a:solidFill>
                  <a:ea typeface="HY견고딕" pitchFamily="2" charset="-127"/>
                </a:endParaRPr>
              </a:p>
            </p:txBody>
          </p:sp>
        </p:grpSp>
        <p:pic>
          <p:nvPicPr>
            <p:cNvPr id="20" name="Picture 17" descr="bar0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" y="8"/>
              <a:ext cx="3946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" name="任意多边形 20"/>
          <p:cNvSpPr/>
          <p:nvPr/>
        </p:nvSpPr>
        <p:spPr>
          <a:xfrm>
            <a:off x="668020" y="271145"/>
            <a:ext cx="2036445" cy="1188085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cs"/>
              <a:sym typeface="WenYue GuDianMingChaoTi (Non-Commercial Use)" pitchFamily="50" charset="-122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991235" y="171450"/>
            <a:ext cx="28854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故事</a:t>
            </a:r>
            <a:r>
              <a:rPr lang="zh-CN" altLang="en-US" sz="6000" b="1" spc="-2000" dirty="0" smtClean="0">
                <a:solidFill>
                  <a:srgbClr val="00206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rPr>
              <a:t>趣复述</a:t>
            </a:r>
            <a:endParaRPr lang="zh-CN" altLang="en-US" sz="3200" b="1" dirty="0" smtClean="0">
              <a:solidFill>
                <a:srgbClr val="C00000"/>
              </a:solidFill>
              <a:latin typeface="汉仪太极体简" panose="02010600000101010101" charset="-122"/>
              <a:ea typeface="汉仪太极体简" panose="0201060000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5780" y="570865"/>
            <a:ext cx="435610" cy="433070"/>
            <a:chOff x="5592" y="912"/>
            <a:chExt cx="686" cy="682"/>
          </a:xfrm>
        </p:grpSpPr>
        <p:sp>
          <p:nvSpPr>
            <p:cNvPr id="24" name="椭圆 23"/>
            <p:cNvSpPr/>
            <p:nvPr/>
          </p:nvSpPr>
          <p:spPr>
            <a:xfrm>
              <a:off x="5716" y="1035"/>
              <a:ext cx="450" cy="450"/>
            </a:xfrm>
            <a:prstGeom prst="ellipse">
              <a:avLst/>
            </a:prstGeom>
            <a:noFill/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592" y="912"/>
              <a:ext cx="687" cy="682"/>
            </a:xfrm>
            <a:prstGeom prst="ellipse">
              <a:avLst/>
            </a:prstGeom>
            <a:noFill/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根岸貴幸 (ねぎし たかゆき) - 小心な侵入者 [mqms2]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7390" y="6678295"/>
            <a:ext cx="412750" cy="41275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96290" y="1883410"/>
            <a:ext cx="10708005" cy="4382693"/>
            <a:chOff x="1254" y="1596"/>
            <a:chExt cx="16863" cy="6868"/>
          </a:xfrm>
        </p:grpSpPr>
        <p:sp>
          <p:nvSpPr>
            <p:cNvPr id="5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1254" y="1596"/>
              <a:ext cx="13056" cy="1445"/>
            </a:xfrm>
            <a:prstGeom prst="rect">
              <a:avLst/>
            </a:prstGeom>
            <a:solidFill>
              <a:srgbClr val="D7C7AC"/>
            </a:solidFill>
            <a:ln w="28575">
              <a:solidFill>
                <a:srgbClr val="5D4B33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 defTabSz="1219200">
                <a:lnSpc>
                  <a:spcPct val="150000"/>
                </a:lnSpc>
              </a:pPr>
              <a:r>
                <a:rPr lang="zh-CN" altLang="en-US" sz="3600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复述要求（</a:t>
              </a:r>
              <a:r>
                <a:rPr lang="en-US" altLang="zh-CN" sz="3600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1</a:t>
              </a:r>
              <a:r>
                <a:rPr lang="en-US" altLang="zh-CN" sz="3600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-9</a:t>
              </a:r>
              <a:r>
                <a:rPr lang="zh-CN" altLang="en-US" sz="3600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段）</a:t>
              </a:r>
              <a:endParaRPr lang="zh-CN" altLang="en-US" sz="3600" b="1" dirty="0">
                <a:solidFill>
                  <a:srgbClr val="3E4042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黑体" panose="020B0500000000000000" pitchFamily="34" charset="-122"/>
              </a:endParaRPr>
            </a:p>
          </p:txBody>
        </p:sp>
        <p:sp>
          <p:nvSpPr>
            <p:cNvPr id="7" name="TextBox 12"/>
            <p:cNvSpPr txBox="1"/>
            <p:nvPr>
              <p:custDataLst>
                <p:tags r:id="rId6"/>
              </p:custDataLst>
            </p:nvPr>
          </p:nvSpPr>
          <p:spPr>
            <a:xfrm>
              <a:off x="14338" y="1596"/>
              <a:ext cx="3775" cy="14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D4B33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 defTabSz="1219200">
                <a:lnSpc>
                  <a:spcPct val="150000"/>
                </a:lnSpc>
              </a:pPr>
              <a:r>
                <a:rPr lang="zh-CN" altLang="en-US" sz="3735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星级</a:t>
              </a:r>
              <a:endParaRPr lang="zh-CN" altLang="en-US" sz="3735" b="1" dirty="0">
                <a:solidFill>
                  <a:srgbClr val="3E4042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TextBox 12"/>
            <p:cNvSpPr txBox="1"/>
            <p:nvPr>
              <p:custDataLst>
                <p:tags r:id="rId7"/>
              </p:custDataLst>
            </p:nvPr>
          </p:nvSpPr>
          <p:spPr>
            <a:xfrm>
              <a:off x="1254" y="2940"/>
              <a:ext cx="13056" cy="1494"/>
            </a:xfrm>
            <a:prstGeom prst="rect">
              <a:avLst/>
            </a:prstGeom>
            <a:solidFill>
              <a:srgbClr val="D7C7AC"/>
            </a:solidFill>
            <a:ln w="28575">
              <a:solidFill>
                <a:srgbClr val="5D4B33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defTabSz="1219200">
                <a:lnSpc>
                  <a:spcPct val="200000"/>
                </a:lnSpc>
              </a:pPr>
              <a:r>
                <a:rPr lang="zh-CN" altLang="en-US" sz="2800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能借助提示，按照顺序，把故事的内容复述完整。</a:t>
              </a:r>
              <a:endParaRPr lang="en-US" altLang="zh-CN" sz="2800" b="1" dirty="0">
                <a:solidFill>
                  <a:srgbClr val="3E4042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TextBox 12"/>
            <p:cNvSpPr txBox="1"/>
            <p:nvPr>
              <p:custDataLst>
                <p:tags r:id="rId8"/>
              </p:custDataLst>
            </p:nvPr>
          </p:nvSpPr>
          <p:spPr>
            <a:xfrm>
              <a:off x="1254" y="4280"/>
              <a:ext cx="13056" cy="2844"/>
            </a:xfrm>
            <a:prstGeom prst="rect">
              <a:avLst/>
            </a:prstGeom>
            <a:solidFill>
              <a:srgbClr val="D7C7AC"/>
            </a:solidFill>
            <a:ln w="28575">
              <a:solidFill>
                <a:srgbClr val="5D4B33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defTabSz="1219200">
                <a:lnSpc>
                  <a:spcPct val="200000"/>
                </a:lnSpc>
              </a:pPr>
              <a:r>
                <a:rPr lang="zh-CN" altLang="en-US" sz="2800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能借助提示，按照顺序，把老虎和贼</a:t>
              </a:r>
              <a:r>
                <a:rPr lang="zh-CN" altLang="en-US" sz="2800" b="1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的动作、心理活动</a:t>
              </a:r>
              <a:r>
                <a:rPr lang="zh-CN" altLang="en-US" sz="2800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复述</a:t>
              </a:r>
              <a:r>
                <a:rPr lang="zh-CN" altLang="en-US" sz="2800" b="1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详细</a:t>
              </a:r>
              <a:r>
                <a:rPr lang="zh-CN" altLang="en-US" sz="2800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。</a:t>
              </a:r>
              <a:endParaRPr lang="en-US" altLang="zh-CN" sz="2800" b="1" dirty="0">
                <a:solidFill>
                  <a:srgbClr val="3E4042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TextBox 12"/>
            <p:cNvSpPr txBox="1"/>
            <p:nvPr>
              <p:custDataLst>
                <p:tags r:id="rId9"/>
              </p:custDataLst>
            </p:nvPr>
          </p:nvSpPr>
          <p:spPr>
            <a:xfrm>
              <a:off x="1254" y="6970"/>
              <a:ext cx="13056" cy="1494"/>
            </a:xfrm>
            <a:prstGeom prst="rect">
              <a:avLst/>
            </a:prstGeom>
            <a:solidFill>
              <a:srgbClr val="D7C7AC"/>
            </a:solidFill>
            <a:ln w="28575">
              <a:solidFill>
                <a:srgbClr val="5D4B33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defTabSz="1219200">
                <a:lnSpc>
                  <a:spcPct val="200000"/>
                </a:lnSpc>
              </a:pPr>
              <a:r>
                <a:rPr lang="zh-CN" altLang="en-US" sz="2800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能借助提示，详细复述故事，声情并茂，吸引人。</a:t>
              </a:r>
              <a:endParaRPr lang="en-US" altLang="zh-CN" sz="2800" b="1" dirty="0">
                <a:solidFill>
                  <a:srgbClr val="3E4042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TextBox 12"/>
            <p:cNvSpPr txBox="1"/>
            <p:nvPr>
              <p:custDataLst>
                <p:tags r:id="rId10"/>
              </p:custDataLst>
            </p:nvPr>
          </p:nvSpPr>
          <p:spPr>
            <a:xfrm>
              <a:off x="14340" y="2907"/>
              <a:ext cx="3775" cy="14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D4B33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defTabSz="1219200">
                <a:lnSpc>
                  <a:spcPct val="150000"/>
                </a:lnSpc>
              </a:pPr>
              <a:r>
                <a:rPr lang="zh-CN" altLang="en-US" sz="3735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      </a:t>
              </a:r>
              <a:endParaRPr lang="zh-CN" altLang="en-US" sz="3735" b="1" dirty="0">
                <a:solidFill>
                  <a:srgbClr val="3E4042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黑体" panose="020B0500000000000000" pitchFamily="34" charset="-122"/>
              </a:endParaRPr>
            </a:p>
          </p:txBody>
        </p:sp>
        <p:sp>
          <p:nvSpPr>
            <p:cNvPr id="37" name="TextBox 12"/>
            <p:cNvSpPr txBox="1"/>
            <p:nvPr>
              <p:custDataLst>
                <p:tags r:id="rId11"/>
              </p:custDataLst>
            </p:nvPr>
          </p:nvSpPr>
          <p:spPr>
            <a:xfrm>
              <a:off x="14340" y="4268"/>
              <a:ext cx="3775" cy="28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D4B33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defTabSz="1219200">
                <a:lnSpc>
                  <a:spcPct val="150000"/>
                </a:lnSpc>
              </a:pPr>
              <a:r>
                <a:rPr lang="zh-CN" altLang="en-US" sz="3735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      </a:t>
              </a:r>
              <a:endParaRPr lang="en-US" altLang="zh-CN" sz="3735" b="1" dirty="0">
                <a:solidFill>
                  <a:srgbClr val="3E4042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黑体" panose="020B0500000000000000" pitchFamily="34" charset="-122"/>
              </a:endParaRPr>
            </a:p>
            <a:p>
              <a:pPr defTabSz="1219200">
                <a:lnSpc>
                  <a:spcPct val="150000"/>
                </a:lnSpc>
              </a:pPr>
              <a:endParaRPr lang="zh-CN" altLang="en-US" sz="3735" b="1" dirty="0">
                <a:solidFill>
                  <a:srgbClr val="3E4042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黑体" panose="020B0500000000000000" pitchFamily="34" charset="-122"/>
              </a:endParaRPr>
            </a:p>
          </p:txBody>
        </p:sp>
        <p:sp>
          <p:nvSpPr>
            <p:cNvPr id="38" name="TextBox 12"/>
            <p:cNvSpPr txBox="1"/>
            <p:nvPr>
              <p:custDataLst>
                <p:tags r:id="rId12"/>
              </p:custDataLst>
            </p:nvPr>
          </p:nvSpPr>
          <p:spPr>
            <a:xfrm>
              <a:off x="14342" y="6944"/>
              <a:ext cx="3775" cy="14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D4B33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defTabSz="1219200">
                <a:lnSpc>
                  <a:spcPct val="150000"/>
                </a:lnSpc>
              </a:pPr>
              <a:r>
                <a:rPr lang="zh-CN" altLang="en-US" sz="3735" b="1" dirty="0">
                  <a:solidFill>
                    <a:srgbClr val="3E4042"/>
                  </a:solidFill>
                  <a:latin typeface="思源宋体 CN" panose="02020400000000000000" charset="-122"/>
                  <a:ea typeface="思源宋体 CN" panose="02020400000000000000" charset="-122"/>
                  <a:cs typeface="思源宋体 CN" panose="02020400000000000000" charset="-122"/>
                  <a:sym typeface="思源黑体" panose="020B0500000000000000" pitchFamily="34" charset="-122"/>
                </a:rPr>
                <a:t>      </a:t>
              </a:r>
              <a:endParaRPr lang="zh-CN" altLang="en-US" sz="3735" b="1" dirty="0">
                <a:solidFill>
                  <a:srgbClr val="3E4042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8" y="3015"/>
              <a:ext cx="1220" cy="104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4" y="4901"/>
              <a:ext cx="2383" cy="122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4" y="7024"/>
              <a:ext cx="3446" cy="11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QQ图片20190318201437副本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375" y="189230"/>
            <a:ext cx="2533015" cy="1428750"/>
          </a:xfrm>
          <a:prstGeom prst="rect">
            <a:avLst/>
          </a:prstGeom>
        </p:spPr>
      </p:pic>
      <p:pic>
        <p:nvPicPr>
          <p:cNvPr id="1026" name="Picture 2" descr="G:\100)江苏省姜树华名师工作室\2020.10 省工作室 连云港活动\课文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632585"/>
            <a:ext cx="2494915" cy="3517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直接连接符 8"/>
          <p:cNvCxnSpPr/>
          <p:nvPr/>
        </p:nvCxnSpPr>
        <p:spPr>
          <a:xfrm flipV="1">
            <a:off x="571500" y="3866515"/>
            <a:ext cx="2153285" cy="63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37515" y="4022725"/>
            <a:ext cx="295910" cy="63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G:\100)江苏省姜树华名师工作室\2020.10 省工作室 连云港活动\课文纸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150" y="1632585"/>
            <a:ext cx="2484120" cy="3517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6" name="直接连接符 15"/>
          <p:cNvCxnSpPr/>
          <p:nvPr/>
        </p:nvCxnSpPr>
        <p:spPr>
          <a:xfrm flipV="1">
            <a:off x="8582660" y="2056765"/>
            <a:ext cx="2035810" cy="190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432165" y="2218690"/>
            <a:ext cx="1943100" cy="95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标注 24"/>
          <p:cNvSpPr/>
          <p:nvPr/>
        </p:nvSpPr>
        <p:spPr>
          <a:xfrm>
            <a:off x="2247265" y="189230"/>
            <a:ext cx="6184900" cy="972820"/>
          </a:xfrm>
          <a:prstGeom prst="wedgeRoundRectCallout">
            <a:avLst>
              <a:gd name="adj1" fmla="val -38753"/>
              <a:gd name="adj2" fmla="val 6853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老婆婆说：“唉！管他狼哩，管他虎哩，我什么都不怕，就怕漏！”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2033389" y="5312720"/>
            <a:ext cx="8144540" cy="925830"/>
          </a:xfrm>
          <a:prstGeom prst="wedgeRoundRectCallout">
            <a:avLst>
              <a:gd name="adj1" fmla="val 39807"/>
              <a:gd name="adj2" fmla="val 705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SzTx/>
              <a:buFontTx/>
            </a:pP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老公公和老婆婆从炕头上坐了起来。滴答，滴答——他们抬头看看屋顶——唉，说怕漏，偏就又漏雨了！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7" name="Picture 3" descr="G:\100)江苏省姜树华名师工作室\2020.10 省工作室 连云港活动\课文纸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3065" y="1632585"/>
            <a:ext cx="2572385" cy="3516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G:\100)江苏省姜树华名师工作室\2020.10 省工作室 连云港活动\课文纸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305" y="1640840"/>
            <a:ext cx="2575560" cy="3515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片4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96195" y="4949825"/>
            <a:ext cx="1995805" cy="190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rcRect r="85174"/>
          <a:stretch>
            <a:fillRect/>
          </a:stretch>
        </p:blipFill>
        <p:spPr>
          <a:xfrm>
            <a:off x="847712" y="828202"/>
            <a:ext cx="1326515" cy="565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4156" r="27788"/>
          <a:stretch>
            <a:fillRect/>
          </a:stretch>
        </p:blipFill>
        <p:spPr>
          <a:xfrm>
            <a:off x="4110355" y="144145"/>
            <a:ext cx="914400" cy="641350"/>
          </a:xfrm>
          <a:prstGeom prst="rect">
            <a:avLst/>
          </a:prstGeom>
        </p:spPr>
      </p:pic>
      <p:pic>
        <p:nvPicPr>
          <p:cNvPr id="17" name="图片 16" descr="改2"/>
          <p:cNvPicPr>
            <a:picLocks noChangeAspect="1"/>
          </p:cNvPicPr>
          <p:nvPr/>
        </p:nvPicPr>
        <p:blipFill>
          <a:blip r:embed="rId4" cstate="print"/>
          <a:srcRect l="79848" b="67347"/>
          <a:stretch>
            <a:fillRect/>
          </a:stretch>
        </p:blipFill>
        <p:spPr>
          <a:xfrm>
            <a:off x="8993505" y="71755"/>
            <a:ext cx="975995" cy="7861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矩形 1"/>
          <p:cNvSpPr/>
          <p:nvPr/>
        </p:nvSpPr>
        <p:spPr>
          <a:xfrm>
            <a:off x="2502535" y="979170"/>
            <a:ext cx="4647565" cy="466725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想来吃驴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2535" y="1442720"/>
            <a:ext cx="4648835" cy="473710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虎被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吓跑了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43775" y="1445895"/>
            <a:ext cx="4647565" cy="473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也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被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吓跑了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43775" y="979170"/>
            <a:ext cx="4647565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贼想来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偷驴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02535" y="2327275"/>
            <a:ext cx="4647565" cy="466725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虎驮着贼逃命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43775" y="2312670"/>
            <a:ext cx="4647565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贼骑着虎逃命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02535" y="3195955"/>
            <a:ext cx="4647565" cy="466725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虎甩掉贼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54407" y="3195320"/>
            <a:ext cx="4647565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贼蹿上树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02535" y="3662680"/>
            <a:ext cx="4647565" cy="498475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虎回头，把贼当成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，吓得滚下坡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43775" y="3662680"/>
            <a:ext cx="4647565" cy="499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80"/>
              </a:lnSpc>
            </a:pPr>
            <a:r>
              <a:rPr lang="zh-CN" altLang="en-US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贼回头，把虎当成</a:t>
            </a:r>
            <a:r>
              <a:rPr lang="en-US" altLang="zh-CN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000" b="1" spc="-8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也</a:t>
            </a:r>
            <a:r>
              <a:rPr lang="zh-CN" altLang="en-US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吓得滚下坡</a:t>
            </a:r>
            <a:endParaRPr lang="zh-CN" altLang="en-US" sz="2000" b="1" spc="-8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02535" y="4618990"/>
            <a:ext cx="4647565" cy="466725"/>
          </a:xfrm>
          <a:prstGeom prst="rect">
            <a:avLst/>
          </a:prstGeom>
          <a:solidFill>
            <a:srgbClr val="E1ECA7"/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虎撞上贼，以为是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，吓昏了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43775" y="4618990"/>
            <a:ext cx="4647565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贼撞上虎，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以为是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也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吓昏了</a:t>
            </a:r>
            <a:endParaRPr lang="zh-CN" altLang="en-US"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02535" y="5617210"/>
            <a:ext cx="9488170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老公公老婆婆说怕漏，偏就又漏雨了。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3" name="组合 27"/>
          <p:cNvGrpSpPr/>
          <p:nvPr/>
        </p:nvGrpSpPr>
        <p:grpSpPr>
          <a:xfrm>
            <a:off x="74431" y="122922"/>
            <a:ext cx="12011239" cy="1884869"/>
            <a:chOff x="549427" y="1492899"/>
            <a:chExt cx="10150844" cy="848034"/>
          </a:xfrm>
        </p:grpSpPr>
        <p:sp>
          <p:nvSpPr>
            <p:cNvPr id="29" name="矩形 28"/>
            <p:cNvSpPr/>
            <p:nvPr/>
          </p:nvSpPr>
          <p:spPr>
            <a:xfrm flipV="1">
              <a:off x="1100270" y="1492899"/>
              <a:ext cx="9600001" cy="848034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椭圆 29">
              <a:hlinkClick r:id="" action="ppaction://noaction"/>
            </p:cNvPr>
            <p:cNvSpPr/>
            <p:nvPr/>
          </p:nvSpPr>
          <p:spPr>
            <a:xfrm>
              <a:off x="549427" y="1966946"/>
              <a:ext cx="483843" cy="29531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1</a:t>
              </a:r>
              <a:endParaRPr lang="zh-CN" altLang="en-US" sz="48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 flipV="1">
            <a:off x="720116" y="2132965"/>
            <a:ext cx="11386820" cy="45709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12"/>
          <p:cNvGrpSpPr/>
          <p:nvPr/>
        </p:nvGrpSpPr>
        <p:grpSpPr>
          <a:xfrm>
            <a:off x="334645" y="375285"/>
            <a:ext cx="4036695" cy="883920"/>
            <a:chOff x="0" y="0"/>
            <a:chExt cx="3948" cy="552"/>
          </a:xfrm>
        </p:grpSpPr>
        <p:grpSp>
          <p:nvGrpSpPr>
            <p:cNvPr id="3087" name="Group 13"/>
            <p:cNvGrpSpPr/>
            <p:nvPr/>
          </p:nvGrpSpPr>
          <p:grpSpPr>
            <a:xfrm>
              <a:off x="0" y="0"/>
              <a:ext cx="3602" cy="544"/>
              <a:chOff x="0" y="0"/>
              <a:chExt cx="3472" cy="601"/>
            </a:xfrm>
          </p:grpSpPr>
          <p:pic>
            <p:nvPicPr>
              <p:cNvPr id="3089" name="Picture 14" descr="bar01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0" y="0"/>
                <a:ext cx="3472" cy="6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90" name="AutoShape 15"/>
              <p:cNvSpPr/>
              <p:nvPr/>
            </p:nvSpPr>
            <p:spPr>
              <a:xfrm>
                <a:off x="385" y="89"/>
                <a:ext cx="2228" cy="387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None/>
                </a:pPr>
                <a:r>
                  <a:rPr lang="ko-KR" altLang="en-US" sz="2600" b="1" i="1" dirty="0">
                    <a:solidFill>
                      <a:srgbClr val="000066"/>
                    </a:solidFill>
                    <a:latin typeface="HY견고딕" pitchFamily="2" charset="-127"/>
                    <a:ea typeface="HY견고딕" pitchFamily="2" charset="-127"/>
                  </a:rPr>
                  <a:t> </a:t>
                </a:r>
                <a:endParaRPr lang="ko-KR" altLang="en-US" sz="3000" b="1" i="1" dirty="0">
                  <a:solidFill>
                    <a:srgbClr val="C0C0C0"/>
                  </a:solidFill>
                  <a:latin typeface="HY견고딕" pitchFamily="2" charset="-127"/>
                  <a:ea typeface="HY견고딕" pitchFamily="2" charset="-127"/>
                </a:endParaRPr>
              </a:p>
            </p:txBody>
          </p:sp>
          <p:sp>
            <p:nvSpPr>
              <p:cNvPr id="3091" name="AutoShape 16"/>
              <p:cNvSpPr/>
              <p:nvPr/>
            </p:nvSpPr>
            <p:spPr>
              <a:xfrm>
                <a:off x="180" y="100"/>
                <a:ext cx="314" cy="386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None/>
                </a:pPr>
                <a:endParaRPr lang="en-US" altLang="zh-CN" sz="3300" b="1" i="1" dirty="0">
                  <a:solidFill>
                    <a:srgbClr val="C0C0C0"/>
                  </a:solidFill>
                  <a:ea typeface="HY견고딕" pitchFamily="2" charset="-127"/>
                </a:endParaRPr>
              </a:p>
            </p:txBody>
          </p:sp>
        </p:grpSp>
        <p:pic>
          <p:nvPicPr>
            <p:cNvPr id="3088" name="Picture 17" descr="bar0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" y="8"/>
              <a:ext cx="3946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7" name="AutoShape 19"/>
          <p:cNvSpPr>
            <a:spLocks noChangeArrowheads="1"/>
          </p:cNvSpPr>
          <p:nvPr/>
        </p:nvSpPr>
        <p:spPr bwMode="auto">
          <a:xfrm>
            <a:off x="5077460" y="983615"/>
            <a:ext cx="1659255" cy="11112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zh-CN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6" name="AutoShape 20"/>
          <p:cNvSpPr/>
          <p:nvPr/>
        </p:nvSpPr>
        <p:spPr>
          <a:xfrm>
            <a:off x="6106160" y="1370330"/>
            <a:ext cx="434975" cy="8826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None/>
            </a:pPr>
            <a:endParaRPr lang="zh-CN" altLang="zh-CN" sz="5400" b="1" dirty="0">
              <a:solidFill>
                <a:schemeClr val="accent4">
                  <a:lumMod val="50000"/>
                </a:schemeClr>
              </a:solidFill>
              <a:ea typeface="HY견고딕" pitchFamily="2" charset="-127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68020" y="271145"/>
            <a:ext cx="2036445" cy="1188085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cs"/>
              <a:sym typeface="WenYue GuDianMingChaoTi (Non-Commercial Use)" pitchFamily="50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235" y="171450"/>
            <a:ext cx="28854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故事</a:t>
            </a:r>
            <a:r>
              <a:rPr lang="zh-CN" altLang="en-US" sz="6000" b="1" spc="-2000" dirty="0" smtClean="0">
                <a:solidFill>
                  <a:srgbClr val="00206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rPr>
              <a:t>趣复述</a:t>
            </a:r>
            <a:endParaRPr lang="zh-CN" altLang="en-US" sz="3200" b="1" dirty="0" smtClean="0">
              <a:solidFill>
                <a:srgbClr val="C00000"/>
              </a:solidFill>
              <a:latin typeface="汉仪太极体简" panose="02010600000101010101" charset="-122"/>
              <a:ea typeface="汉仪太极体简" panose="02010600000101010101" charset="-122"/>
            </a:endParaRPr>
          </a:p>
        </p:txBody>
      </p:sp>
      <p:pic>
        <p:nvPicPr>
          <p:cNvPr id="1026" name="Picture 2" descr="G:\100)江苏省姜树华名师工作室\2020.10 省工作室 连云港活动\课文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72" y="1844713"/>
            <a:ext cx="2909455" cy="4164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G:\100)江苏省姜树华名师工作室\2020.10 省工作室 连云港活动\课文纸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272" y="1849583"/>
            <a:ext cx="2989551" cy="4148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G:\100)江苏省姜树华名师工作室\2020.10 省工作室 连云港活动\课文纸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26" y="1849581"/>
            <a:ext cx="2911210" cy="4146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G:\100)江苏省姜树华名师工作室\2020.10 省工作室 连云港活动\课文纸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2668" y="1849582"/>
            <a:ext cx="2863858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525780" y="570865"/>
            <a:ext cx="435610" cy="433070"/>
            <a:chOff x="5592" y="912"/>
            <a:chExt cx="686" cy="682"/>
          </a:xfrm>
        </p:grpSpPr>
        <p:sp>
          <p:nvSpPr>
            <p:cNvPr id="2" name="椭圆 1"/>
            <p:cNvSpPr/>
            <p:nvPr/>
          </p:nvSpPr>
          <p:spPr>
            <a:xfrm>
              <a:off x="5716" y="1035"/>
              <a:ext cx="450" cy="450"/>
            </a:xfrm>
            <a:prstGeom prst="ellipse">
              <a:avLst/>
            </a:prstGeom>
            <a:noFill/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5592" y="912"/>
              <a:ext cx="687" cy="682"/>
            </a:xfrm>
            <a:prstGeom prst="ellipse">
              <a:avLst/>
            </a:prstGeom>
            <a:noFill/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530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590" y="1959293"/>
            <a:ext cx="1022350" cy="102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3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878" y="1759268"/>
            <a:ext cx="1497012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4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640" y="1819593"/>
            <a:ext cx="1320800" cy="116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5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7578" y="1724343"/>
            <a:ext cx="1495425" cy="125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6" name="文本框 10"/>
          <p:cNvSpPr txBox="1"/>
          <p:nvPr/>
        </p:nvSpPr>
        <p:spPr>
          <a:xfrm>
            <a:off x="1269365" y="1126490"/>
            <a:ext cx="106273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把这个故事讲给家人听，看看他们听完故事后的表情属于哪一个？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553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455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96591" y="386081"/>
            <a:ext cx="5920734" cy="50684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02542" y="966470"/>
            <a:ext cx="2785378" cy="894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900" b="1" i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汉仪太极体简" panose="02010600000101010101" charset="-122"/>
                <a:ea typeface="汉仪太极体简" panose="02010600000101010101" charset="-122"/>
                <a:cs typeface="+mn-cs"/>
              </a:rPr>
              <a:t>漏</a:t>
            </a:r>
            <a:endParaRPr kumimoji="0" lang="zh-CN" altLang="en-US" sz="16900" b="1" i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汉仪太极体简" panose="02010600000101010101" charset="-122"/>
              <a:ea typeface="汉仪太极体简" panose="0201060000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4715" y="5519080"/>
            <a:ext cx="4905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民 间 故 事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}TXD`KLHU_G[BB)6$%%(O6Y"/>
          <p:cNvPicPr>
            <a:picLocks noChangeAspect="1"/>
          </p:cNvPicPr>
          <p:nvPr/>
        </p:nvPicPr>
        <p:blipFill>
          <a:blip r:embed="rId1" cstate="print"/>
          <a:srcRect r="27857" b="46222"/>
          <a:stretch>
            <a:fillRect/>
          </a:stretch>
        </p:blipFill>
        <p:spPr>
          <a:xfrm>
            <a:off x="1258570" y="1056640"/>
            <a:ext cx="1595755" cy="2152650"/>
          </a:xfrm>
          <a:prstGeom prst="rect">
            <a:avLst/>
          </a:prstGeom>
        </p:spPr>
      </p:pic>
      <p:pic>
        <p:nvPicPr>
          <p:cNvPr id="12" name="图片 11" descr="}5UYC_CPRQ_QF`941GMQOAW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2425" y="1056640"/>
            <a:ext cx="1683385" cy="2152650"/>
          </a:xfrm>
          <a:prstGeom prst="rect">
            <a:avLst/>
          </a:prstGeom>
        </p:spPr>
      </p:pic>
      <p:pic>
        <p:nvPicPr>
          <p:cNvPr id="13" name="图片 12" descr="}TXD`KLHU_G[BB)6$%%(O6Y"/>
          <p:cNvPicPr>
            <a:picLocks noChangeAspect="1"/>
          </p:cNvPicPr>
          <p:nvPr/>
        </p:nvPicPr>
        <p:blipFill>
          <a:blip r:embed="rId1" cstate="print"/>
          <a:srcRect l="55225" r="27857" b="46222"/>
          <a:stretch>
            <a:fillRect/>
          </a:stretch>
        </p:blipFill>
        <p:spPr>
          <a:xfrm>
            <a:off x="4575810" y="1056640"/>
            <a:ext cx="490220" cy="2152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6030" y="1056005"/>
            <a:ext cx="1664335" cy="2153285"/>
          </a:xfrm>
          <a:prstGeom prst="rect">
            <a:avLst/>
          </a:prstGeom>
        </p:spPr>
      </p:pic>
      <p:pic>
        <p:nvPicPr>
          <p:cNvPr id="15" name="图片 14" descr="}TXD`KLHU_G[BB)6$%%(O6Y"/>
          <p:cNvPicPr>
            <a:picLocks noChangeAspect="1"/>
          </p:cNvPicPr>
          <p:nvPr/>
        </p:nvPicPr>
        <p:blipFill>
          <a:blip r:embed="rId1" cstate="print"/>
          <a:srcRect l="55225" r="27857" b="46222"/>
          <a:stretch>
            <a:fillRect/>
          </a:stretch>
        </p:blipFill>
        <p:spPr>
          <a:xfrm>
            <a:off x="6730365" y="1056005"/>
            <a:ext cx="490220" cy="2152650"/>
          </a:xfrm>
          <a:prstGeom prst="rect">
            <a:avLst/>
          </a:prstGeom>
        </p:spPr>
      </p:pic>
      <p:pic>
        <p:nvPicPr>
          <p:cNvPr id="18" name="图片 17" descr="}TXD`KLHU_G[BB)6$%%(O6Y"/>
          <p:cNvPicPr>
            <a:picLocks noChangeAspect="1"/>
          </p:cNvPicPr>
          <p:nvPr/>
        </p:nvPicPr>
        <p:blipFill>
          <a:blip r:embed="rId1" cstate="print"/>
          <a:srcRect l="55225" r="27857" b="46222"/>
          <a:stretch>
            <a:fillRect/>
          </a:stretch>
        </p:blipFill>
        <p:spPr>
          <a:xfrm>
            <a:off x="8701405" y="1056640"/>
            <a:ext cx="490220" cy="2152650"/>
          </a:xfrm>
          <a:prstGeom prst="rect">
            <a:avLst/>
          </a:prstGeom>
        </p:spPr>
      </p:pic>
      <p:pic>
        <p:nvPicPr>
          <p:cNvPr id="17" name="图片 16" descr="HU1[(0F07%]BPRE$IUN27N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0585" y="1056640"/>
            <a:ext cx="1504315" cy="215201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214485" y="1057275"/>
            <a:ext cx="1772285" cy="2151380"/>
            <a:chOff x="14511" y="1233"/>
            <a:chExt cx="2791" cy="3388"/>
          </a:xfrm>
        </p:grpSpPr>
        <p:pic>
          <p:nvPicPr>
            <p:cNvPr id="20" name="图片 19" descr="5JE@4)L}]6J{AUME0}3GZWY"/>
            <p:cNvPicPr>
              <a:picLocks noChangeAspect="1"/>
            </p:cNvPicPr>
            <p:nvPr/>
          </p:nvPicPr>
          <p:blipFill>
            <a:blip r:embed="rId5" cstate="print"/>
            <a:srcRect b="23022"/>
            <a:stretch>
              <a:fillRect/>
            </a:stretch>
          </p:blipFill>
          <p:spPr>
            <a:xfrm>
              <a:off x="14512" y="2013"/>
              <a:ext cx="2791" cy="2608"/>
            </a:xfrm>
            <a:prstGeom prst="rect">
              <a:avLst/>
            </a:prstGeom>
          </p:spPr>
        </p:pic>
        <p:pic>
          <p:nvPicPr>
            <p:cNvPr id="22" name="图片 21" descr="37S8O`@U{0V7V2`V1K]({JG"/>
            <p:cNvPicPr>
              <a:picLocks noChangeAspect="1"/>
            </p:cNvPicPr>
            <p:nvPr/>
          </p:nvPicPr>
          <p:blipFill>
            <a:blip r:embed="rId6" cstate="print"/>
            <a:srcRect b="74358"/>
            <a:stretch>
              <a:fillRect/>
            </a:stretch>
          </p:blipFill>
          <p:spPr>
            <a:xfrm>
              <a:off x="14511" y="1233"/>
              <a:ext cx="2791" cy="869"/>
            </a:xfrm>
            <a:prstGeom prst="rect">
              <a:avLst/>
            </a:prstGeom>
          </p:spPr>
        </p:pic>
      </p:grpSp>
      <p:pic>
        <p:nvPicPr>
          <p:cNvPr id="6" name="贼 笔顺">
            <a:hlinkClick r:id="" action="ppaction://media"/>
          </p:cNvPr>
          <p:cNvPicPr/>
          <p:nvPr>
            <a:vide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81500" y="3261360"/>
            <a:ext cx="3429000" cy="33909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54660" y="90170"/>
            <a:ext cx="3350895" cy="1287780"/>
            <a:chOff x="828" y="270"/>
            <a:chExt cx="5277" cy="2028"/>
          </a:xfrm>
        </p:grpSpPr>
        <p:sp>
          <p:nvSpPr>
            <p:cNvPr id="21" name="任意多边形 20"/>
            <p:cNvSpPr/>
            <p:nvPr>
              <p:custDataLst>
                <p:tags r:id="rId11"/>
              </p:custDataLst>
            </p:nvPr>
          </p:nvSpPr>
          <p:spPr>
            <a:xfrm>
              <a:off x="1052" y="427"/>
              <a:ext cx="3207" cy="1871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2" name="TextBox 14"/>
            <p:cNvSpPr txBox="1"/>
            <p:nvPr>
              <p:custDataLst>
                <p:tags r:id="rId12"/>
              </p:custDataLst>
            </p:nvPr>
          </p:nvSpPr>
          <p:spPr>
            <a:xfrm>
              <a:off x="1561" y="270"/>
              <a:ext cx="4544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人物</a:t>
              </a:r>
              <a:r>
                <a:rPr lang="zh-CN" altLang="en-US" sz="6000" b="1" spc="-2000" dirty="0" smtClean="0">
                  <a:solidFill>
                    <a:srgbClr val="002060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 dirty="0" smtClean="0">
                  <a:solidFill>
                    <a:srgbClr val="C00000"/>
                  </a:solidFill>
                  <a:latin typeface="汉仪太极体简" panose="02010600000101010101" charset="-122"/>
                  <a:ea typeface="汉仪太极体简" panose="02010600000101010101" charset="-122"/>
                </a:rPr>
                <a:t>趣梳理</a:t>
              </a:r>
              <a:endPara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28" y="899"/>
              <a:ext cx="686" cy="682"/>
              <a:chOff x="5592" y="912"/>
              <a:chExt cx="686" cy="682"/>
            </a:xfrm>
          </p:grpSpPr>
          <p:sp>
            <p:nvSpPr>
              <p:cNvPr id="24" name="椭圆 23"/>
              <p:cNvSpPr/>
              <p:nvPr>
                <p:custDataLst>
                  <p:tags r:id="rId13"/>
                </p:custDataLst>
              </p:nvPr>
            </p:nvSpPr>
            <p:spPr>
              <a:xfrm>
                <a:off x="5716" y="1035"/>
                <a:ext cx="450" cy="450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>
                <p:custDataLst>
                  <p:tags r:id="rId14"/>
                </p:custDataLst>
              </p:nvPr>
            </p:nvSpPr>
            <p:spPr>
              <a:xfrm>
                <a:off x="5592" y="912"/>
                <a:ext cx="687" cy="682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4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AutoShape 19"/>
          <p:cNvSpPr>
            <a:spLocks noChangeArrowheads="1"/>
          </p:cNvSpPr>
          <p:nvPr/>
        </p:nvSpPr>
        <p:spPr bwMode="auto">
          <a:xfrm>
            <a:off x="5077460" y="983615"/>
            <a:ext cx="1659255" cy="11112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zh-CN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6" name="AutoShape 20"/>
          <p:cNvSpPr/>
          <p:nvPr/>
        </p:nvSpPr>
        <p:spPr>
          <a:xfrm>
            <a:off x="6106160" y="1370330"/>
            <a:ext cx="434975" cy="8826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None/>
            </a:pPr>
            <a:endParaRPr lang="zh-CN" altLang="zh-CN" sz="5400" b="1" dirty="0">
              <a:solidFill>
                <a:schemeClr val="accent4">
                  <a:lumMod val="50000"/>
                </a:schemeClr>
              </a:solidFill>
              <a:ea typeface="HY견고딕" pitchFamily="2" charset="-127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68020" y="271145"/>
            <a:ext cx="2036445" cy="1188085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cs"/>
              <a:sym typeface="WenYue GuDianMingChaoTi (Non-Commercial Use)" pitchFamily="50" charset="-122"/>
            </a:endParaRPr>
          </a:p>
        </p:txBody>
      </p:sp>
      <p:pic>
        <p:nvPicPr>
          <p:cNvPr id="1026" name="Picture 2" descr="G:\100)江苏省姜树华名师工作室\2020.10 省工作室 连云港活动\课文纸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5472" y="1844713"/>
            <a:ext cx="2909455" cy="4164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G:\100)江苏省姜树华名师工作室\2020.10 省工作室 连云港活动\课文纸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272" y="1849583"/>
            <a:ext cx="2989551" cy="4148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G:\100)江苏省姜树华名师工作室\2020.10 省工作室 连云港活动\课文纸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26" y="1849581"/>
            <a:ext cx="2911210" cy="4146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G:\100)江苏省姜树华名师工作室\2020.10 省工作室 连云港活动\课文纸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2668" y="1849582"/>
            <a:ext cx="2863858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525780" y="171450"/>
            <a:ext cx="3350895" cy="1014730"/>
            <a:chOff x="828" y="270"/>
            <a:chExt cx="5277" cy="1598"/>
          </a:xfrm>
        </p:grpSpPr>
        <p:sp>
          <p:nvSpPr>
            <p:cNvPr id="22" name="TextBox 14"/>
            <p:cNvSpPr txBox="1"/>
            <p:nvPr>
              <p:custDataLst>
                <p:tags r:id="rId5"/>
              </p:custDataLst>
            </p:nvPr>
          </p:nvSpPr>
          <p:spPr>
            <a:xfrm>
              <a:off x="1561" y="270"/>
              <a:ext cx="4544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巧合</a:t>
              </a:r>
              <a:r>
                <a:rPr lang="zh-CN" altLang="en-US" sz="6000" b="1" spc="-2000" dirty="0" smtClean="0">
                  <a:solidFill>
                    <a:srgbClr val="002060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 dirty="0" smtClean="0">
                  <a:solidFill>
                    <a:srgbClr val="C00000"/>
                  </a:solidFill>
                  <a:latin typeface="汉仪太极体简" panose="02010600000101010101" charset="-122"/>
                  <a:ea typeface="汉仪太极体简" panose="02010600000101010101" charset="-122"/>
                </a:rPr>
                <a:t>趣分享</a:t>
              </a:r>
              <a:endPara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28" y="899"/>
              <a:ext cx="686" cy="682"/>
              <a:chOff x="5592" y="912"/>
              <a:chExt cx="686" cy="682"/>
            </a:xfrm>
          </p:grpSpPr>
          <p:sp>
            <p:nvSpPr>
              <p:cNvPr id="24" name="椭圆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5716" y="1035"/>
                <a:ext cx="450" cy="450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5592" y="912"/>
                <a:ext cx="687" cy="682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76200" y="126365"/>
            <a:ext cx="11959590" cy="6527800"/>
            <a:chOff x="120" y="200"/>
            <a:chExt cx="13980" cy="7410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2550" y="2355"/>
              <a:ext cx="5490" cy="560"/>
            </a:xfrm>
            <a:prstGeom prst="rect">
              <a:avLst/>
            </a:prstGeom>
            <a:solidFill>
              <a:srgbClr val="E1ECA7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ts val="19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虎被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“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漏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”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吓跑了</a:t>
              </a: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。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8598" y="2350"/>
              <a:ext cx="5490" cy="5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ts val="19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贼被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“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漏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”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吓跑了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2550" y="3725"/>
              <a:ext cx="5490" cy="553"/>
            </a:xfrm>
            <a:prstGeom prst="rect">
              <a:avLst/>
            </a:prstGeom>
            <a:solidFill>
              <a:srgbClr val="E1ECA7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ts val="19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虎驮着贼逃命。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8613" y="3713"/>
              <a:ext cx="5488" cy="5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ts val="19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贼骑着虎逃命。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5"/>
              </p:custDataLst>
            </p:nvPr>
          </p:nvSpPr>
          <p:spPr>
            <a:xfrm>
              <a:off x="2550" y="5065"/>
              <a:ext cx="5490" cy="553"/>
            </a:xfrm>
            <a:prstGeom prst="rect">
              <a:avLst/>
            </a:prstGeom>
            <a:solidFill>
              <a:srgbClr val="E1ECA7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ts val="19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虎甩掉贼。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6"/>
              </p:custDataLst>
            </p:nvPr>
          </p:nvSpPr>
          <p:spPr>
            <a:xfrm>
              <a:off x="8613" y="5063"/>
              <a:ext cx="5488" cy="5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ts val="19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贼蹿上树。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7"/>
              </p:custDataLst>
            </p:nvPr>
          </p:nvSpPr>
          <p:spPr>
            <a:xfrm>
              <a:off x="2550" y="5618"/>
              <a:ext cx="5490" cy="588"/>
            </a:xfrm>
            <a:prstGeom prst="rect">
              <a:avLst/>
            </a:prstGeom>
            <a:solidFill>
              <a:srgbClr val="E1ECA7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ts val="19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虎回头，把贼当成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“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漏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”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，吓得滚下坡。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8613" y="5615"/>
              <a:ext cx="5488" cy="5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ts val="261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-6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贼回头，把虎当成</a:t>
              </a:r>
              <a:r>
                <a:rPr kumimoji="0" lang="en-US" altLang="zh-CN" sz="2000" b="1" i="0" u="none" strike="noStrike" kern="1200" cap="none" spc="-6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“</a:t>
              </a:r>
              <a:r>
                <a:rPr kumimoji="0" lang="zh-CN" altLang="en-US" sz="2000" b="1" i="0" u="none" strike="noStrike" kern="1200" cap="none" spc="-6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漏</a:t>
              </a:r>
              <a:r>
                <a:rPr kumimoji="0" lang="en-US" altLang="zh-CN" sz="2000" b="1" i="0" u="none" strike="noStrike" kern="1200" cap="none" spc="-6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”</a:t>
              </a:r>
              <a:r>
                <a:rPr kumimoji="0" lang="zh-CN" altLang="en-US" sz="2000" b="1" i="0" u="none" strike="noStrike" kern="1200" cap="none" spc="-6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，吓得滚下坡。</a:t>
              </a:r>
              <a:endParaRPr kumimoji="0" lang="zh-CN" altLang="en-US" sz="2000" b="1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8613" y="7055"/>
              <a:ext cx="5488" cy="5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ts val="19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贼撞上虎，以为是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“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漏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”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，吓昏了。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pic>
          <p:nvPicPr>
            <p:cNvPr id="36875" name="图片 2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20" y="3633"/>
              <a:ext cx="2183" cy="8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6" name="图片 3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 t="24156" r="27788"/>
            <a:stretch>
              <a:fillRect/>
            </a:stretch>
          </p:blipFill>
          <p:spPr>
            <a:xfrm rot="-930554">
              <a:off x="5045" y="885"/>
              <a:ext cx="2463" cy="12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7" name="图片 31" descr="改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rcRect l="79848" b="67348"/>
            <a:stretch>
              <a:fillRect/>
            </a:stretch>
          </p:blipFill>
          <p:spPr>
            <a:xfrm>
              <a:off x="9240" y="865"/>
              <a:ext cx="1415" cy="11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8" name="图片 3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530" y="4828"/>
              <a:ext cx="1263" cy="15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9" name="图片 3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300" y="6663"/>
              <a:ext cx="2003" cy="9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80" name="图片 26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550" y="1873"/>
              <a:ext cx="1243" cy="12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" name="任意多边形 3"/>
            <p:cNvSpPr/>
            <p:nvPr>
              <p:custDataLst>
                <p:tags r:id="rId22"/>
              </p:custDataLst>
            </p:nvPr>
          </p:nvSpPr>
          <p:spPr>
            <a:xfrm>
              <a:off x="175" y="200"/>
              <a:ext cx="3455" cy="947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nYue GuDianMingChaoTi (Non-Co"/>
                <a:ea typeface="WenYue GuDianMingChaoTi (Non-Co"/>
                <a:cs typeface="WenYue GuDianMingChaoTi (Non-Co"/>
                <a:sym typeface="WenYue GuDianMingChaoTi (Non-Co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23"/>
              </p:custDataLst>
            </p:nvPr>
          </p:nvSpPr>
          <p:spPr>
            <a:xfrm>
              <a:off x="2550" y="7050"/>
              <a:ext cx="5490" cy="560"/>
            </a:xfrm>
            <a:prstGeom prst="rect">
              <a:avLst/>
            </a:prstGeom>
            <a:solidFill>
              <a:srgbClr val="E1ECA7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ts val="19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虎撞上贼，以为是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“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漏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”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，吓昏了。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5780" y="171450"/>
            <a:ext cx="3350895" cy="1014730"/>
            <a:chOff x="828" y="270"/>
            <a:chExt cx="5277" cy="1598"/>
          </a:xfrm>
        </p:grpSpPr>
        <p:sp>
          <p:nvSpPr>
            <p:cNvPr id="22" name="TextBox 14"/>
            <p:cNvSpPr txBox="1"/>
            <p:nvPr>
              <p:custDataLst>
                <p:tags r:id="rId24"/>
              </p:custDataLst>
            </p:nvPr>
          </p:nvSpPr>
          <p:spPr>
            <a:xfrm>
              <a:off x="1561" y="270"/>
              <a:ext cx="4544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巧合</a:t>
              </a:r>
              <a:r>
                <a:rPr lang="zh-CN" altLang="en-US" sz="6000" b="1" spc="-2000" dirty="0" smtClean="0">
                  <a:solidFill>
                    <a:srgbClr val="002060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 dirty="0" smtClean="0">
                  <a:solidFill>
                    <a:srgbClr val="C00000"/>
                  </a:solidFill>
                  <a:latin typeface="汉仪太极体简" panose="02010600000101010101" charset="-122"/>
                  <a:ea typeface="汉仪太极体简" panose="02010600000101010101" charset="-122"/>
                </a:rPr>
                <a:t>趣分享</a:t>
              </a:r>
              <a:endPara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28" y="899"/>
              <a:ext cx="686" cy="682"/>
              <a:chOff x="5592" y="912"/>
              <a:chExt cx="686" cy="682"/>
            </a:xfrm>
          </p:grpSpPr>
          <p:sp>
            <p:nvSpPr>
              <p:cNvPr id="3" name="椭圆 2"/>
              <p:cNvSpPr/>
              <p:nvPr>
                <p:custDataLst>
                  <p:tags r:id="rId25"/>
                </p:custDataLst>
              </p:nvPr>
            </p:nvSpPr>
            <p:spPr>
              <a:xfrm>
                <a:off x="5716" y="1035"/>
                <a:ext cx="450" cy="450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>
                <p:custDataLst>
                  <p:tags r:id="rId26"/>
                </p:custDataLst>
              </p:nvPr>
            </p:nvSpPr>
            <p:spPr>
              <a:xfrm>
                <a:off x="5592" y="912"/>
                <a:ext cx="687" cy="682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0" y="436880"/>
            <a:ext cx="1941195" cy="1149350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cs"/>
              <a:sym typeface="WenYue GuDianMingChaoTi (Non-Commercial Use)" pitchFamily="50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611630" y="2470150"/>
            <a:ext cx="3600450" cy="979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复述故事</a:t>
            </a:r>
            <a:endParaRPr lang="zh-CN" alt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736715" y="1586230"/>
            <a:ext cx="2315845" cy="5835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◆  </a:t>
            </a:r>
            <a:r>
              <a:rPr lang="zh-CN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大致</a:t>
            </a:r>
            <a:r>
              <a:rPr lang="zh-CN" altLang="en-US" sz="40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讲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736715" y="3872230"/>
            <a:ext cx="2315845" cy="5835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◆  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细致</a:t>
            </a:r>
            <a:r>
              <a:rPr lang="zh-CN" altLang="en-US" sz="4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讲</a:t>
            </a:r>
            <a:endParaRPr lang="zh-CN" altLang="en-US" sz="40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5699125" y="1705610"/>
            <a:ext cx="444500" cy="2555875"/>
          </a:xfrm>
          <a:prstGeom prst="leftBrace">
            <a:avLst>
              <a:gd name="adj1" fmla="val 8333"/>
              <a:gd name="adj2" fmla="val 51229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25780" y="171450"/>
            <a:ext cx="3350895" cy="1287145"/>
            <a:chOff x="828" y="270"/>
            <a:chExt cx="5277" cy="2027"/>
          </a:xfrm>
        </p:grpSpPr>
        <p:sp>
          <p:nvSpPr>
            <p:cNvPr id="21" name="任意多边形 20"/>
            <p:cNvSpPr/>
            <p:nvPr>
              <p:custDataLst>
                <p:tags r:id="rId1"/>
              </p:custDataLst>
            </p:nvPr>
          </p:nvSpPr>
          <p:spPr>
            <a:xfrm>
              <a:off x="1052" y="427"/>
              <a:ext cx="3207" cy="1871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22" name="TextBox 14"/>
            <p:cNvSpPr txBox="1"/>
            <p:nvPr>
              <p:custDataLst>
                <p:tags r:id="rId2"/>
              </p:custDataLst>
            </p:nvPr>
          </p:nvSpPr>
          <p:spPr>
            <a:xfrm>
              <a:off x="1561" y="270"/>
              <a:ext cx="4544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故事</a:t>
              </a:r>
              <a:r>
                <a:rPr lang="zh-CN" altLang="en-US" sz="6000" b="1" spc="-2000" dirty="0" smtClean="0">
                  <a:solidFill>
                    <a:srgbClr val="002060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 dirty="0" smtClean="0">
                  <a:solidFill>
                    <a:srgbClr val="C00000"/>
                  </a:solidFill>
                  <a:latin typeface="汉仪太极体简" panose="02010600000101010101" charset="-122"/>
                  <a:ea typeface="汉仪太极体简" panose="02010600000101010101" charset="-122"/>
                </a:rPr>
                <a:t>趣复述</a:t>
              </a:r>
              <a:endPara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28" y="899"/>
              <a:ext cx="686" cy="682"/>
              <a:chOff x="5592" y="912"/>
              <a:chExt cx="686" cy="682"/>
            </a:xfrm>
          </p:grpSpPr>
          <p:sp>
            <p:nvSpPr>
              <p:cNvPr id="24" name="椭圆 23"/>
              <p:cNvSpPr/>
              <p:nvPr>
                <p:custDataLst>
                  <p:tags r:id="rId3"/>
                </p:custDataLst>
              </p:nvPr>
            </p:nvSpPr>
            <p:spPr>
              <a:xfrm>
                <a:off x="5716" y="1035"/>
                <a:ext cx="450" cy="450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>
                <p:custDataLst>
                  <p:tags r:id="rId4"/>
                </p:custDataLst>
              </p:nvPr>
            </p:nvSpPr>
            <p:spPr>
              <a:xfrm>
                <a:off x="5592" y="912"/>
                <a:ext cx="687" cy="682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5" grpId="0" bldLvl="0" animBg="1"/>
      <p:bldP spid="5" grpId="1" animBg="1"/>
      <p:bldP spid="12" grpId="0" bldLvl="0" animBg="1"/>
      <p:bldP spid="12" grpId="1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rcRect r="85174"/>
          <a:stretch>
            <a:fillRect/>
          </a:stretch>
        </p:blipFill>
        <p:spPr>
          <a:xfrm>
            <a:off x="847712" y="1356522"/>
            <a:ext cx="1326515" cy="565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4156" r="27788"/>
          <a:stretch>
            <a:fillRect/>
          </a:stretch>
        </p:blipFill>
        <p:spPr>
          <a:xfrm>
            <a:off x="4110355" y="855345"/>
            <a:ext cx="914400" cy="641350"/>
          </a:xfrm>
          <a:prstGeom prst="rect">
            <a:avLst/>
          </a:prstGeom>
        </p:spPr>
      </p:pic>
      <p:pic>
        <p:nvPicPr>
          <p:cNvPr id="17" name="图片 16" descr="改2"/>
          <p:cNvPicPr>
            <a:picLocks noChangeAspect="1"/>
          </p:cNvPicPr>
          <p:nvPr/>
        </p:nvPicPr>
        <p:blipFill>
          <a:blip r:embed="rId4" cstate="print"/>
          <a:srcRect l="79848" b="67347"/>
          <a:stretch>
            <a:fillRect/>
          </a:stretch>
        </p:blipFill>
        <p:spPr>
          <a:xfrm>
            <a:off x="8993505" y="772795"/>
            <a:ext cx="975995" cy="7861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矩形 1"/>
          <p:cNvSpPr/>
          <p:nvPr/>
        </p:nvSpPr>
        <p:spPr>
          <a:xfrm>
            <a:off x="2502535" y="1507490"/>
            <a:ext cx="4647565" cy="466725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想来吃驴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2535" y="1971040"/>
            <a:ext cx="4653177" cy="473710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虎被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吓跑了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43775" y="1974215"/>
            <a:ext cx="4647565" cy="473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也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被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吓跑了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43775" y="1507490"/>
            <a:ext cx="4647565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贼想来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偷驴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02535" y="2855595"/>
            <a:ext cx="4647565" cy="466725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虎驮着贼逃命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43775" y="2840990"/>
            <a:ext cx="4647565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贼骑着虎逃命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02535" y="3724275"/>
            <a:ext cx="4647565" cy="466725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虎甩掉贼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54407" y="3723640"/>
            <a:ext cx="4647565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贼蹿上树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02535" y="4191000"/>
            <a:ext cx="4647565" cy="498475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虎回头，把贼当成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，吓得滚下坡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43775" y="4191000"/>
            <a:ext cx="4647565" cy="499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80"/>
              </a:lnSpc>
            </a:pPr>
            <a:r>
              <a:rPr lang="zh-CN" altLang="en-US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贼回头，把虎当成</a:t>
            </a:r>
            <a:r>
              <a:rPr lang="en-US" altLang="zh-CN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000" b="1" spc="-8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也</a:t>
            </a:r>
            <a:r>
              <a:rPr lang="zh-CN" altLang="en-US" sz="2000" b="1" spc="-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吓得滚下坡</a:t>
            </a:r>
            <a:endParaRPr lang="zh-CN" altLang="en-US" sz="2000" b="1" spc="-8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02535" y="5147310"/>
            <a:ext cx="4647565" cy="466725"/>
          </a:xfrm>
          <a:prstGeom prst="rect">
            <a:avLst/>
          </a:prstGeom>
          <a:solidFill>
            <a:srgbClr val="E1ECA7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虎撞上贼，以为是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，吓昏了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43775" y="5147310"/>
            <a:ext cx="4647565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贼撞上虎，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以为是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也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吓昏了</a:t>
            </a:r>
            <a:endParaRPr lang="zh-CN" altLang="en-US"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02535" y="6145530"/>
            <a:ext cx="9488170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老公公老婆婆说怕漏，偏就又漏雨了。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4295" y="814705"/>
            <a:ext cx="12011025" cy="1819275"/>
            <a:chOff x="549427" y="1520899"/>
            <a:chExt cx="10150844" cy="848034"/>
          </a:xfrm>
        </p:grpSpPr>
        <p:sp>
          <p:nvSpPr>
            <p:cNvPr id="29" name="矩形 28"/>
            <p:cNvSpPr/>
            <p:nvPr/>
          </p:nvSpPr>
          <p:spPr>
            <a:xfrm flipV="1">
              <a:off x="1100270" y="1520899"/>
              <a:ext cx="9600001" cy="848034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椭圆 29">
              <a:hlinkClick r:id="" action="ppaction://noaction"/>
            </p:cNvPr>
            <p:cNvSpPr/>
            <p:nvPr/>
          </p:nvSpPr>
          <p:spPr>
            <a:xfrm>
              <a:off x="549427" y="1966946"/>
              <a:ext cx="483843" cy="29531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1</a:t>
              </a:r>
              <a:endParaRPr lang="zh-CN" altLang="en-US" sz="48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5780" y="-102870"/>
            <a:ext cx="3350895" cy="1287145"/>
            <a:chOff x="828" y="270"/>
            <a:chExt cx="5277" cy="2027"/>
          </a:xfrm>
        </p:grpSpPr>
        <p:sp>
          <p:nvSpPr>
            <p:cNvPr id="4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1052" y="427"/>
              <a:ext cx="3207" cy="1871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6" name="TextBox 14"/>
            <p:cNvSpPr txBox="1"/>
            <p:nvPr>
              <p:custDataLst>
                <p:tags r:id="rId6"/>
              </p:custDataLst>
            </p:nvPr>
          </p:nvSpPr>
          <p:spPr>
            <a:xfrm>
              <a:off x="1561" y="270"/>
              <a:ext cx="4544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故事</a:t>
              </a:r>
              <a:r>
                <a:rPr lang="zh-CN" altLang="en-US" sz="6000" b="1" spc="-2000" dirty="0" smtClean="0">
                  <a:solidFill>
                    <a:srgbClr val="002060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 dirty="0" smtClean="0">
                  <a:solidFill>
                    <a:srgbClr val="C00000"/>
                  </a:solidFill>
                  <a:latin typeface="汉仪太极体简" panose="02010600000101010101" charset="-122"/>
                  <a:ea typeface="汉仪太极体简" panose="02010600000101010101" charset="-122"/>
                </a:rPr>
                <a:t>趣复述</a:t>
              </a:r>
              <a:endParaRPr lang="zh-CN" altLang="en-US" sz="3200" b="1" dirty="0" smtClean="0">
                <a:solidFill>
                  <a:srgbClr val="C00000"/>
                </a:solidFill>
                <a:latin typeface="汉仪太极体简" panose="02010600000101010101" charset="-122"/>
                <a:ea typeface="汉仪太极体简" panose="02010600000101010101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28" y="899"/>
              <a:ext cx="686" cy="682"/>
              <a:chOff x="5592" y="912"/>
              <a:chExt cx="686" cy="682"/>
            </a:xfrm>
          </p:grpSpPr>
          <p:sp>
            <p:nvSpPr>
              <p:cNvPr id="24" name="椭圆 23"/>
              <p:cNvSpPr/>
              <p:nvPr>
                <p:custDataLst>
                  <p:tags r:id="rId7"/>
                </p:custDataLst>
              </p:nvPr>
            </p:nvSpPr>
            <p:spPr>
              <a:xfrm>
                <a:off x="5716" y="1035"/>
                <a:ext cx="450" cy="450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>
                <p:custDataLst>
                  <p:tags r:id="rId8"/>
                </p:custDataLst>
              </p:nvPr>
            </p:nvSpPr>
            <p:spPr>
              <a:xfrm>
                <a:off x="5592" y="912"/>
                <a:ext cx="687" cy="682"/>
              </a:xfrm>
              <a:prstGeom prst="ellipse">
                <a:avLst/>
              </a:prstGeom>
              <a:noFill/>
              <a:ln w="349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5384800" y="105981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 b="1">
              <a:solidFill>
                <a:srgbClr val="1438A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800" y="895350"/>
            <a:ext cx="5735320" cy="2374265"/>
          </a:xfrm>
          <a:prstGeom prst="rect">
            <a:avLst/>
          </a:prstGeom>
          <a:solidFill>
            <a:srgbClr val="E1ECA7"/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ts val="34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山上住着一只虎。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48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虎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嘴馋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，一心想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吃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这头小胖驴。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4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虎来了。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48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虎用爪在墙壁上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抓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4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墙被虎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抓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了个窟窿。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40120" y="895350"/>
            <a:ext cx="5995035" cy="2373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山下住着一个贼。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手痒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，一心想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偷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这头小胖驴。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也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来了。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贼用手在屋顶上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挖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屋顶被贼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挖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了个窟窿。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740" y="3371215"/>
            <a:ext cx="11828780" cy="6159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老婆婆说：“唉！管他狼哩，管他虎哩，我什么都不怕，就怕漏！”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150035" y="4086601"/>
            <a:ext cx="5734685" cy="2214880"/>
          </a:xfrm>
          <a:prstGeom prst="rect">
            <a:avLst/>
          </a:prstGeom>
          <a:solidFill>
            <a:srgbClr val="E1ECA7"/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虎想：“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翻山越岭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我什么都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见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过，就是没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见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过‘漏’，莫非‘漏’比我还厉害？”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348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老虎吓得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浑身发抖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348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贼摔到虎背上，虎想：“坏事，‘漏’捉我来了！”吓得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撒腿就跑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7588" y="4093100"/>
            <a:ext cx="6049100" cy="2239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想：“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走南闯北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我什么都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听说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过，就是没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听说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过‘漏’，莫非‘漏’比我还厉害？”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贼吓得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腿脚发软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3480"/>
              </a:lnSpc>
              <a:buClrTx/>
              <a:buSzTx/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贼落到虎背上，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心想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：“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坏事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，‘漏’等着吃我哩！”吓得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不敢松手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6876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4156" r="27788"/>
          <a:stretch>
            <a:fillRect/>
          </a:stretch>
        </p:blipFill>
        <p:spPr>
          <a:xfrm rot="-930554">
            <a:off x="2063750" y="175895"/>
            <a:ext cx="1410970" cy="709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7" name="图片 31" descr="改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79848" b="67348"/>
          <a:stretch>
            <a:fillRect/>
          </a:stretch>
        </p:blipFill>
        <p:spPr>
          <a:xfrm>
            <a:off x="8689340" y="194945"/>
            <a:ext cx="810895" cy="671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800" y="895350"/>
            <a:ext cx="5735320" cy="2374265"/>
          </a:xfrm>
          <a:prstGeom prst="rect">
            <a:avLst/>
          </a:prstGeom>
          <a:solidFill>
            <a:srgbClr val="E1ECA7"/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ts val="34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山上住着一只虎。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48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虎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嘴馋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，一心想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吃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这头小胖驴。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4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虎来了。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48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虎用爪在墙壁上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抓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4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墙被虎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抓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了个窟窿。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40120" y="895350"/>
            <a:ext cx="5995035" cy="2373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None/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740" y="3371215"/>
            <a:ext cx="11828780" cy="6159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老婆婆说她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03200" y="4086601"/>
            <a:ext cx="5734685" cy="2214880"/>
          </a:xfrm>
          <a:prstGeom prst="rect">
            <a:avLst/>
          </a:prstGeom>
          <a:solidFill>
            <a:srgbClr val="E1ECA7"/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虎想：“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翻山越岭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我什么都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见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过，就是没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见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过‘漏’，莫非‘漏’比我还厉害？”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348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老虎吓得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浑身发抖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348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贼摔到虎背上，虎想：“坏事，‘漏’捉我来了！”吓得撒腿就跑。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40120" y="4093100"/>
            <a:ext cx="5994400" cy="2239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5D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0"/>
              </a:lnSpc>
              <a:buClrTx/>
              <a:buSzTx/>
              <a:buNone/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6876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4156" r="27788"/>
          <a:stretch>
            <a:fillRect/>
          </a:stretch>
        </p:blipFill>
        <p:spPr>
          <a:xfrm rot="-930554">
            <a:off x="2063750" y="175895"/>
            <a:ext cx="1410970" cy="709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7" name="图片 31" descr="改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79848" b="67348"/>
          <a:stretch>
            <a:fillRect/>
          </a:stretch>
        </p:blipFill>
        <p:spPr>
          <a:xfrm>
            <a:off x="8689340" y="194945"/>
            <a:ext cx="810895" cy="671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309*2279*780*78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UNIT_PLACING_PICTURE_USER_VIEWPORT" val="{&quot;height&quot;:1299.8724409448819,&quot;width&quot;:13056}"/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OC_GUID" val="{96e4c0b1-766e-47bd-a2b0-ed0b1bc41b0b}"/>
  <p:tag name="KSO_WPP_MARK_KEY" val="6d84f06a-59db-4d6d-927a-632ded2de2b5"/>
  <p:tag name="COMMONDATA" val="eyJoZGlkIjoiNWQ5MTQ2OWRkMmJjNTE1NGVmYTU5N2E0MGE0NDU4M2Y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A02D34"/>
      </a:accent1>
      <a:accent2>
        <a:srgbClr val="B73B3A"/>
      </a:accent2>
      <a:accent3>
        <a:srgbClr val="A6644D"/>
      </a:accent3>
      <a:accent4>
        <a:srgbClr val="F2EBDB"/>
      </a:accent4>
      <a:accent5>
        <a:srgbClr val="313737"/>
      </a:accent5>
      <a:accent6>
        <a:srgbClr val="474E4E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 sz="3200" b="1">
            <a:solidFill>
              <a:srgbClr val="1438AC"/>
            </a:solidFill>
            <a:latin typeface="楷体" panose="02010609060101010101" charset="-122"/>
            <a:ea typeface="楷体" panose="02010609060101010101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WPS 演示</Application>
  <PresentationFormat>自定义</PresentationFormat>
  <Paragraphs>246</Paragraphs>
  <Slides>18</Slides>
  <Notes>14</Notes>
  <HiddenSlides>0</HiddenSlides>
  <MMClips>4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宋体</vt:lpstr>
      <vt:lpstr>Wingdings</vt:lpstr>
      <vt:lpstr>楷体</vt:lpstr>
      <vt:lpstr>华文新魏</vt:lpstr>
      <vt:lpstr>汉仪中楷简</vt:lpstr>
      <vt:lpstr>汉仪太极体简</vt:lpstr>
      <vt:lpstr>WenYue GuDianMingChaoTi (Non-Commercial Use)</vt:lpstr>
      <vt:lpstr>等线</vt:lpstr>
      <vt:lpstr>Tahoma</vt:lpstr>
      <vt:lpstr>黑体</vt:lpstr>
      <vt:lpstr>HY견고딕</vt:lpstr>
      <vt:lpstr>WenYue GuDianMingChaoTi (Non-Co</vt:lpstr>
      <vt:lpstr>Calibri</vt:lpstr>
      <vt:lpstr>微软雅黑</vt:lpstr>
      <vt:lpstr>Arial Unicode MS</vt:lpstr>
      <vt:lpstr>Malgun Gothic</vt:lpstr>
      <vt:lpstr>Times New Roman</vt:lpstr>
      <vt:lpstr>思源宋体 CN</vt:lpstr>
      <vt:lpstr>思源黑体</vt:lpstr>
      <vt:lpstr>等线 Light</vt:lpstr>
      <vt:lpstr>Segoe Print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创意唯美中国风PPT模板</dc:title>
  <dc:creator>007</dc:creator>
  <cp:lastModifiedBy>小客大大大人～</cp:lastModifiedBy>
  <cp:revision>160</cp:revision>
  <dcterms:created xsi:type="dcterms:W3CDTF">2018-08-22T10:22:00Z</dcterms:created>
  <dcterms:modified xsi:type="dcterms:W3CDTF">2023-05-22T21:44:36Z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BD39FC3FDABB4B1DB6F0858A363927F2_12</vt:lpwstr>
  </property>
</Properties>
</file>