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6" r:id="rId2"/>
    <p:sldId id="553" r:id="rId3"/>
    <p:sldId id="556" r:id="rId4"/>
    <p:sldId id="574" r:id="rId5"/>
    <p:sldId id="554" r:id="rId6"/>
    <p:sldId id="557" r:id="rId7"/>
    <p:sldId id="558" r:id="rId8"/>
    <p:sldId id="555" r:id="rId9"/>
    <p:sldId id="560" r:id="rId10"/>
    <p:sldId id="561" r:id="rId11"/>
    <p:sldId id="577" r:id="rId12"/>
    <p:sldId id="578" r:id="rId13"/>
    <p:sldId id="562" r:id="rId14"/>
    <p:sldId id="563" r:id="rId15"/>
    <p:sldId id="564" r:id="rId16"/>
    <p:sldId id="566" r:id="rId17"/>
    <p:sldId id="579" r:id="rId18"/>
    <p:sldId id="565" r:id="rId19"/>
    <p:sldId id="568" r:id="rId20"/>
    <p:sldId id="575" r:id="rId21"/>
    <p:sldId id="571" r:id="rId22"/>
    <p:sldId id="582" r:id="rId23"/>
    <p:sldId id="569" r:id="rId24"/>
    <p:sldId id="581" r:id="rId25"/>
    <p:sldId id="573" r:id="rId26"/>
    <p:sldId id="567" r:id="rId27"/>
    <p:sldId id="552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D7A"/>
    <a:srgbClr val="EDEDED"/>
    <a:srgbClr val="D4F0F4"/>
    <a:srgbClr val="0000FF"/>
    <a:srgbClr val="FF6600"/>
    <a:srgbClr val="D5F0EA"/>
    <a:srgbClr val="89D7F8"/>
    <a:srgbClr val="82A6DC"/>
    <a:srgbClr val="FDE5AB"/>
    <a:srgbClr val="FCD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7FCA68-6C16-421B-B524-6AA572B68011}" type="datetimeFigureOut">
              <a:rPr lang="zh-CN" altLang="en-US"/>
              <a:t>2023/1/28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等线" panose="02010600030101010101" pitchFamily="2" charset="-122"/>
              </a:defRPr>
            </a:lvl1pPr>
          </a:lstStyle>
          <a:p>
            <a:pPr>
              <a:defRPr/>
            </a:pPr>
            <a:fld id="{D74FEFBE-9158-4A28-8743-10700FC7252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453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630" algn="l" defTabSz="68453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530" algn="l" defTabSz="68453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430" algn="l" defTabSz="68453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330" algn="l" defTabSz="68453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848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596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42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51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9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474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623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865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978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3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683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870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95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823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152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983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145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83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37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90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16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7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20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16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99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易提分旗舰店 </a:t>
            </a:r>
            <a:r>
              <a:rPr lang="en-US" altLang="zh-CN"/>
              <a:t>yitifen.tmall.com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FEFBE-9158-4A28-8743-10700FC7252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66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0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"/>
            <a:ext cx="9144000" cy="514096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63428" y="25961"/>
            <a:ext cx="9057468" cy="5054938"/>
            <a:chOff x="63428" y="25961"/>
            <a:chExt cx="9057468" cy="5054938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018" y="25961"/>
              <a:ext cx="1285878" cy="683977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 userDrawn="1"/>
          </p:nvGrpSpPr>
          <p:grpSpPr>
            <a:xfrm>
              <a:off x="882687" y="364502"/>
              <a:ext cx="6952331" cy="4541901"/>
              <a:chOff x="882687" y="364502"/>
              <a:chExt cx="6952331" cy="4541901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H="1">
                <a:off x="882687" y="4906403"/>
                <a:ext cx="5425245" cy="0"/>
              </a:xfrm>
              <a:prstGeom prst="line">
                <a:avLst/>
              </a:prstGeom>
              <a:ln w="57150">
                <a:solidFill>
                  <a:srgbClr val="82A6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4" idx="1"/>
              </p:cNvCxnSpPr>
              <p:nvPr/>
            </p:nvCxnSpPr>
            <p:spPr>
              <a:xfrm flipH="1" flipV="1">
                <a:off x="1200156" y="364502"/>
                <a:ext cx="6634862" cy="3448"/>
              </a:xfrm>
              <a:prstGeom prst="line">
                <a:avLst/>
              </a:prstGeom>
              <a:ln w="57150">
                <a:solidFill>
                  <a:srgbClr val="82A6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 userDrawn="1"/>
          </p:nvGrpSpPr>
          <p:grpSpPr>
            <a:xfrm flipV="1">
              <a:off x="99575" y="4783808"/>
              <a:ext cx="783112" cy="245190"/>
              <a:chOff x="816949" y="456978"/>
              <a:chExt cx="783112" cy="245190"/>
            </a:xfrm>
          </p:grpSpPr>
          <p:sp>
            <p:nvSpPr>
              <p:cNvPr id="9" name="平行四边形 8"/>
              <p:cNvSpPr/>
              <p:nvPr/>
            </p:nvSpPr>
            <p:spPr>
              <a:xfrm rot="10800000" flipH="1">
                <a:off x="816949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F57A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rot="10800000" flipH="1">
                <a:off x="1017549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84C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 rot="10800000" flipH="1">
                <a:off x="1224261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F4B2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平行四边形 11"/>
              <p:cNvSpPr/>
              <p:nvPr/>
            </p:nvSpPr>
            <p:spPr>
              <a:xfrm rot="10800000" flipH="1">
                <a:off x="1412161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89E0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/>
            <a:srcRect l="933" r="243"/>
            <a:stretch>
              <a:fillRect/>
            </a:stretch>
          </p:blipFill>
          <p:spPr>
            <a:xfrm>
              <a:off x="63428" y="159088"/>
              <a:ext cx="1787823" cy="387814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: 圆角 3"/>
            <p:cNvSpPr/>
            <p:nvPr userDrawn="1"/>
          </p:nvSpPr>
          <p:spPr>
            <a:xfrm>
              <a:off x="6013622" y="4685688"/>
              <a:ext cx="3066081" cy="395211"/>
            </a:xfrm>
            <a:prstGeom prst="roundRect">
              <a:avLst>
                <a:gd name="adj" fmla="val 50000"/>
              </a:avLst>
            </a:prstGeom>
            <a:solidFill>
              <a:srgbClr val="82A6D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"/>
            <a:ext cx="9144000" cy="514096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55015" y="25961"/>
            <a:ext cx="9065881" cy="5054938"/>
            <a:chOff x="55015" y="25961"/>
            <a:chExt cx="9065881" cy="5054938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018" y="25961"/>
              <a:ext cx="1285878" cy="683977"/>
            </a:xfrm>
            <a:prstGeom prst="rect">
              <a:avLst/>
            </a:prstGeom>
          </p:spPr>
        </p:pic>
        <p:sp>
          <p:nvSpPr>
            <p:cNvPr id="5" name="矩形: 圆角 3"/>
            <p:cNvSpPr/>
            <p:nvPr userDrawn="1"/>
          </p:nvSpPr>
          <p:spPr>
            <a:xfrm>
              <a:off x="6013622" y="4685688"/>
              <a:ext cx="3066081" cy="395211"/>
            </a:xfrm>
            <a:prstGeom prst="roundRect">
              <a:avLst>
                <a:gd name="adj" fmla="val 50000"/>
              </a:avLst>
            </a:prstGeom>
            <a:solidFill>
              <a:srgbClr val="82A6D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 userDrawn="1"/>
          </p:nvGrpSpPr>
          <p:grpSpPr>
            <a:xfrm>
              <a:off x="882687" y="364502"/>
              <a:ext cx="6952331" cy="4541901"/>
              <a:chOff x="882687" y="364502"/>
              <a:chExt cx="6952331" cy="4541901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H="1">
                <a:off x="882687" y="4906403"/>
                <a:ext cx="5425245" cy="0"/>
              </a:xfrm>
              <a:prstGeom prst="line">
                <a:avLst/>
              </a:prstGeom>
              <a:ln w="57150">
                <a:solidFill>
                  <a:srgbClr val="82A6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4" idx="1"/>
              </p:cNvCxnSpPr>
              <p:nvPr/>
            </p:nvCxnSpPr>
            <p:spPr>
              <a:xfrm flipH="1" flipV="1">
                <a:off x="1200156" y="364502"/>
                <a:ext cx="6634862" cy="3448"/>
              </a:xfrm>
              <a:prstGeom prst="line">
                <a:avLst/>
              </a:prstGeom>
              <a:ln w="57150">
                <a:solidFill>
                  <a:srgbClr val="82A6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 userDrawn="1"/>
          </p:nvGrpSpPr>
          <p:grpSpPr>
            <a:xfrm flipV="1">
              <a:off x="99575" y="4783808"/>
              <a:ext cx="783112" cy="245190"/>
              <a:chOff x="816949" y="456978"/>
              <a:chExt cx="783112" cy="245190"/>
            </a:xfrm>
          </p:grpSpPr>
          <p:sp>
            <p:nvSpPr>
              <p:cNvPr id="9" name="平行四边形 8"/>
              <p:cNvSpPr/>
              <p:nvPr/>
            </p:nvSpPr>
            <p:spPr>
              <a:xfrm rot="10800000" flipH="1">
                <a:off x="816949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F57A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rot="10800000" flipH="1">
                <a:off x="1017549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84C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 rot="10800000" flipH="1">
                <a:off x="1224261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F4B2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平行四边形 11"/>
              <p:cNvSpPr/>
              <p:nvPr/>
            </p:nvSpPr>
            <p:spPr>
              <a:xfrm rot="10800000" flipH="1">
                <a:off x="1412161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89E0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5015" y="159088"/>
              <a:ext cx="1809092" cy="389927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"/>
            <a:ext cx="9144000" cy="514096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99575" y="25961"/>
            <a:ext cx="9021321" cy="5054938"/>
            <a:chOff x="99575" y="25961"/>
            <a:chExt cx="9021321" cy="5054938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018" y="25961"/>
              <a:ext cx="1285878" cy="683977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 userDrawn="1"/>
          </p:nvGrpSpPr>
          <p:grpSpPr>
            <a:xfrm>
              <a:off x="882687" y="364502"/>
              <a:ext cx="6952331" cy="4541901"/>
              <a:chOff x="882687" y="364502"/>
              <a:chExt cx="6952331" cy="4541901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H="1">
                <a:off x="882687" y="4906403"/>
                <a:ext cx="5425245" cy="0"/>
              </a:xfrm>
              <a:prstGeom prst="line">
                <a:avLst/>
              </a:prstGeom>
              <a:ln w="57150">
                <a:solidFill>
                  <a:srgbClr val="82A6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4" idx="1"/>
              </p:cNvCxnSpPr>
              <p:nvPr/>
            </p:nvCxnSpPr>
            <p:spPr>
              <a:xfrm flipH="1" flipV="1">
                <a:off x="1200156" y="364502"/>
                <a:ext cx="6634862" cy="3448"/>
              </a:xfrm>
              <a:prstGeom prst="line">
                <a:avLst/>
              </a:prstGeom>
              <a:ln w="57150">
                <a:solidFill>
                  <a:srgbClr val="82A6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 userDrawn="1"/>
          </p:nvGrpSpPr>
          <p:grpSpPr>
            <a:xfrm flipV="1">
              <a:off x="99575" y="4783808"/>
              <a:ext cx="783112" cy="245190"/>
              <a:chOff x="816949" y="456978"/>
              <a:chExt cx="783112" cy="245190"/>
            </a:xfrm>
          </p:grpSpPr>
          <p:sp>
            <p:nvSpPr>
              <p:cNvPr id="9" name="平行四边形 8"/>
              <p:cNvSpPr/>
              <p:nvPr/>
            </p:nvSpPr>
            <p:spPr>
              <a:xfrm rot="10800000" flipH="1">
                <a:off x="816949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F57A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rot="10800000" flipH="1">
                <a:off x="1017549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84C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 rot="10800000" flipH="1">
                <a:off x="1224261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F4B2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平行四边形 11"/>
              <p:cNvSpPr/>
              <p:nvPr/>
            </p:nvSpPr>
            <p:spPr>
              <a:xfrm rot="10800000" flipH="1">
                <a:off x="1412161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89E0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" name="矩形: 圆角 3"/>
            <p:cNvSpPr/>
            <p:nvPr userDrawn="1"/>
          </p:nvSpPr>
          <p:spPr>
            <a:xfrm>
              <a:off x="6013622" y="4685688"/>
              <a:ext cx="3066081" cy="395211"/>
            </a:xfrm>
            <a:prstGeom prst="roundRect">
              <a:avLst>
                <a:gd name="adj" fmla="val 50000"/>
              </a:avLst>
            </a:prstGeom>
            <a:solidFill>
              <a:srgbClr val="82A6D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7" name="Picture 3" descr="E:\王文沁\居家办公\11.22\图片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9332" r="5019" b="9692"/>
          <a:stretch>
            <a:fillRect/>
          </a:stretch>
        </p:blipFill>
        <p:spPr bwMode="auto">
          <a:xfrm>
            <a:off x="52795" y="176495"/>
            <a:ext cx="1809092" cy="376014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"/>
            <a:ext cx="9144000" cy="5140960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52794" y="25961"/>
            <a:ext cx="9068102" cy="5054938"/>
            <a:chOff x="52794" y="25961"/>
            <a:chExt cx="9068102" cy="5054938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018" y="25961"/>
              <a:ext cx="1285878" cy="683977"/>
            </a:xfrm>
            <a:prstGeom prst="rect">
              <a:avLst/>
            </a:prstGeom>
          </p:spPr>
        </p:pic>
        <p:sp>
          <p:nvSpPr>
            <p:cNvPr id="19" name="矩形: 圆角 3"/>
            <p:cNvSpPr/>
            <p:nvPr userDrawn="1"/>
          </p:nvSpPr>
          <p:spPr>
            <a:xfrm>
              <a:off x="6013622" y="4685688"/>
              <a:ext cx="3066081" cy="395211"/>
            </a:xfrm>
            <a:prstGeom prst="roundRect">
              <a:avLst>
                <a:gd name="adj" fmla="val 50000"/>
              </a:avLst>
            </a:prstGeom>
            <a:solidFill>
              <a:srgbClr val="82A6D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 userDrawn="1"/>
          </p:nvGrpSpPr>
          <p:grpSpPr>
            <a:xfrm>
              <a:off x="882687" y="364502"/>
              <a:ext cx="6952331" cy="4541901"/>
              <a:chOff x="882687" y="364502"/>
              <a:chExt cx="6952331" cy="4541901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H="1">
                <a:off x="882687" y="4906403"/>
                <a:ext cx="5425245" cy="0"/>
              </a:xfrm>
              <a:prstGeom prst="line">
                <a:avLst/>
              </a:prstGeom>
              <a:ln w="57150">
                <a:solidFill>
                  <a:srgbClr val="82A6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>
                <a:stCxn id="16" idx="1"/>
              </p:cNvCxnSpPr>
              <p:nvPr/>
            </p:nvCxnSpPr>
            <p:spPr>
              <a:xfrm flipH="1" flipV="1">
                <a:off x="1200156" y="364502"/>
                <a:ext cx="6634862" cy="3448"/>
              </a:xfrm>
              <a:prstGeom prst="line">
                <a:avLst/>
              </a:prstGeom>
              <a:ln w="57150">
                <a:solidFill>
                  <a:srgbClr val="82A6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794" y="159088"/>
              <a:ext cx="1809092" cy="395211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组合 21"/>
            <p:cNvGrpSpPr/>
            <p:nvPr userDrawn="1"/>
          </p:nvGrpSpPr>
          <p:grpSpPr>
            <a:xfrm flipV="1">
              <a:off x="99575" y="4783808"/>
              <a:ext cx="783112" cy="245190"/>
              <a:chOff x="816949" y="456978"/>
              <a:chExt cx="783112" cy="245190"/>
            </a:xfrm>
          </p:grpSpPr>
          <p:sp>
            <p:nvSpPr>
              <p:cNvPr id="23" name="平行四边形 22"/>
              <p:cNvSpPr/>
              <p:nvPr/>
            </p:nvSpPr>
            <p:spPr>
              <a:xfrm rot="10800000" flipH="1">
                <a:off x="816949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F57A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4" name="平行四边形 23"/>
              <p:cNvSpPr/>
              <p:nvPr/>
            </p:nvSpPr>
            <p:spPr>
              <a:xfrm rot="10800000" flipH="1">
                <a:off x="1017549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84C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5" name="平行四边形 24"/>
              <p:cNvSpPr/>
              <p:nvPr/>
            </p:nvSpPr>
            <p:spPr>
              <a:xfrm rot="10800000" flipH="1">
                <a:off x="1224261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F4B2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6" name="平行四边形 25"/>
              <p:cNvSpPr/>
              <p:nvPr/>
            </p:nvSpPr>
            <p:spPr>
              <a:xfrm rot="10800000" flipH="1">
                <a:off x="1412161" y="456978"/>
                <a:ext cx="187900" cy="245190"/>
              </a:xfrm>
              <a:prstGeom prst="parallelogram">
                <a:avLst>
                  <a:gd name="adj" fmla="val 25061"/>
                </a:avLst>
              </a:prstGeom>
              <a:solidFill>
                <a:srgbClr val="89E0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7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5.jpeg"/><Relationship Id="rId5" Type="http://schemas.openxmlformats.org/officeDocument/2006/relationships/tags" Target="../tags/tag6.xml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tags" Target="../tags/tag5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3.png"/><Relationship Id="rId5" Type="http://schemas.microsoft.com/office/2007/relationships/media" Target="../media/media3.mp4"/><Relationship Id="rId10" Type="http://schemas.openxmlformats.org/officeDocument/2006/relationships/image" Target="../media/image22.png"/><Relationship Id="rId4" Type="http://schemas.openxmlformats.org/officeDocument/2006/relationships/video" Target="../media/media2.mp4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hlinkClick r:id="rId3" action="ppaction://hlinksldjump"/>
          </p:cNvPr>
          <p:cNvSpPr txBox="1"/>
          <p:nvPr/>
        </p:nvSpPr>
        <p:spPr bwMode="auto">
          <a:xfrm>
            <a:off x="2021860" y="3343886"/>
            <a:ext cx="2009596" cy="5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  <a:endParaRPr 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标题 1">
            <a:hlinkClick r:id="rId4" action="ppaction://hlinksldjump"/>
          </p:cNvPr>
          <p:cNvSpPr txBox="1"/>
          <p:nvPr/>
        </p:nvSpPr>
        <p:spPr bwMode="auto">
          <a:xfrm>
            <a:off x="5278455" y="3343885"/>
            <a:ext cx="2009596" cy="5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  <a:endParaRPr 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25370" y="2005012"/>
            <a:ext cx="2093260" cy="808490"/>
            <a:chOff x="1457670" y="2206937"/>
            <a:chExt cx="2093260" cy="808490"/>
          </a:xfrm>
        </p:grpSpPr>
        <p:sp>
          <p:nvSpPr>
            <p:cNvPr id="3" name="椭圆 2"/>
            <p:cNvSpPr/>
            <p:nvPr/>
          </p:nvSpPr>
          <p:spPr>
            <a:xfrm>
              <a:off x="1745038" y="2296471"/>
              <a:ext cx="718956" cy="718956"/>
            </a:xfrm>
            <a:prstGeom prst="ellipse">
              <a:avLst/>
            </a:prstGeom>
            <a:solidFill>
              <a:srgbClr val="FDE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标题 1"/>
            <p:cNvSpPr txBox="1"/>
            <p:nvPr/>
          </p:nvSpPr>
          <p:spPr bwMode="auto">
            <a:xfrm>
              <a:off x="1457670" y="2206937"/>
              <a:ext cx="2093260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4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13 </a:t>
              </a:r>
              <a:r>
                <a: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猫</a:t>
              </a: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F177B3FA-5B3B-42FA-8185-B22EED70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/>
          <a:stretch>
            <a:fillRect/>
          </a:stretch>
        </p:blipFill>
        <p:spPr bwMode="auto">
          <a:xfrm>
            <a:off x="141971" y="50800"/>
            <a:ext cx="2312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>
            <a:extLst>
              <a:ext uri="{FF2B5EF4-FFF2-40B4-BE49-F238E27FC236}">
                <a16:creationId xmlns:a16="http://schemas.microsoft.com/office/drawing/2014/main" id="{6B5B3449-CC4E-4607-B26E-93E478E07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870" y="53692"/>
            <a:ext cx="4640261" cy="583565"/>
          </a:xfrm>
          <a:prstGeom prst="rect">
            <a:avLst/>
          </a:prstGeom>
          <a:solidFill>
            <a:srgbClr val="F6FAF4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再读课文，理清结构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E9D58B-8BAC-477E-8EB3-385A5BD38E74}"/>
              </a:ext>
            </a:extLst>
          </p:cNvPr>
          <p:cNvSpPr/>
          <p:nvPr/>
        </p:nvSpPr>
        <p:spPr>
          <a:xfrm flipH="1">
            <a:off x="6013622" y="4702199"/>
            <a:ext cx="3066081" cy="3597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选自“课中导学单”</a:t>
            </a:r>
            <a:endParaRPr 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DFE7635-03F3-44A5-87C4-A413022AA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97" y="1970025"/>
            <a:ext cx="6870023" cy="20466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8BF65E7-62DA-454C-AC7C-B01A9F2A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" y="2547883"/>
            <a:ext cx="1307791" cy="1305032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0DD05512-7FB3-437D-9535-1BCC0593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653" y="2064378"/>
            <a:ext cx="1240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性格特点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E77094C-1DCC-473B-912D-E2BB510F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003" y="2064378"/>
            <a:ext cx="732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段落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FF1E4B8-D1D7-498E-BF50-4D832F3E8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269" y="2058028"/>
            <a:ext cx="732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结构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9A4B56B-21BF-4198-9357-D9886B34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652" y="2800289"/>
            <a:ext cx="732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古怪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FE91380-2E1D-4B67-8D29-13B47717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651" y="3542550"/>
            <a:ext cx="732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淘气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7BDF3540-CA85-4FEA-B0B8-D9808D92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081" y="2800289"/>
            <a:ext cx="1538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D25F8547-2B81-4AAB-B77B-4A0AF769A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542" y="3542550"/>
            <a:ext cx="1050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2FFF77A9-1960-4DAF-B4E3-09448703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816" y="2800289"/>
            <a:ext cx="2162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474A6168-3259-400F-898E-0109FA0F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816" y="3521978"/>
            <a:ext cx="2162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C89DECB4-BC22-40E4-A8E2-9E4D8BD08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785" y="2761024"/>
            <a:ext cx="734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A3745F7-4676-4855-992F-659E280F0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400" y="3496935"/>
            <a:ext cx="4065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EA6BF74-D2FC-425F-B34C-BFA232A8F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837" y="3360472"/>
            <a:ext cx="5866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猫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64D8331A-E849-4E9B-9A86-830A2016A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51" y="881242"/>
            <a:ext cx="8470019" cy="9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活动：提取信息，梳理脉络。</a:t>
            </a:r>
          </a:p>
          <a:p>
            <a:pPr marL="0" indent="0" eaLnBrk="1" latinLnBrk="0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　　默读课文，根据课文内容完成下面的思维导图。</a:t>
            </a:r>
          </a:p>
        </p:txBody>
      </p:sp>
    </p:spTree>
    <p:extLst>
      <p:ext uri="{BB962C8B-B14F-4D97-AF65-F5344CB8AC3E}">
        <p14:creationId xmlns:p14="http://schemas.microsoft.com/office/powerpoint/2010/main" val="2176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3BA91DEF-966B-4D29-8B85-C43F8ECAE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210986"/>
            <a:ext cx="9010650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老舍笔下的猫有着怎样的性格特点呢？从哪里体会到它的古怪呢？具体写猫性格古怪的事例都出现在文章的哪里？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887AF90-FB85-4E82-8A1C-716C57BA8C6D}"/>
              </a:ext>
            </a:extLst>
          </p:cNvPr>
          <p:cNvGrpSpPr/>
          <p:nvPr/>
        </p:nvGrpSpPr>
        <p:grpSpPr>
          <a:xfrm>
            <a:off x="70149" y="1703483"/>
            <a:ext cx="2061593" cy="900981"/>
            <a:chOff x="599057" y="1143360"/>
            <a:chExt cx="2061593" cy="90098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8FCE3AC-BCD6-49C2-AF3B-7A35B0F0D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99057" y="1143360"/>
              <a:ext cx="2048893" cy="900981"/>
            </a:xfrm>
            <a:custGeom>
              <a:avLst/>
              <a:gdLst>
                <a:gd name="connsiteX0" fmla="*/ 1029860 w 6847619"/>
                <a:gd name="connsiteY0" fmla="*/ 552226 h 3580952"/>
                <a:gd name="connsiteX1" fmla="*/ 1029860 w 6847619"/>
                <a:gd name="connsiteY1" fmla="*/ 3193826 h 3580952"/>
                <a:gd name="connsiteX2" fmla="*/ 6268610 w 6847619"/>
                <a:gd name="connsiteY2" fmla="*/ 3193826 h 3580952"/>
                <a:gd name="connsiteX3" fmla="*/ 6268610 w 6847619"/>
                <a:gd name="connsiteY3" fmla="*/ 552226 h 3580952"/>
                <a:gd name="connsiteX4" fmla="*/ 0 w 6847619"/>
                <a:gd name="connsiteY4" fmla="*/ 0 h 3580952"/>
                <a:gd name="connsiteX5" fmla="*/ 6847619 w 6847619"/>
                <a:gd name="connsiteY5" fmla="*/ 0 h 3580952"/>
                <a:gd name="connsiteX6" fmla="*/ 6847619 w 6847619"/>
                <a:gd name="connsiteY6" fmla="*/ 3580952 h 3580952"/>
                <a:gd name="connsiteX7" fmla="*/ 0 w 6847619"/>
                <a:gd name="connsiteY7" fmla="*/ 3580952 h 358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619" h="3580952">
                  <a:moveTo>
                    <a:pt x="1029860" y="552226"/>
                  </a:moveTo>
                  <a:lnTo>
                    <a:pt x="1029860" y="3193826"/>
                  </a:lnTo>
                  <a:lnTo>
                    <a:pt x="6268610" y="3193826"/>
                  </a:lnTo>
                  <a:lnTo>
                    <a:pt x="6268610" y="552226"/>
                  </a:lnTo>
                  <a:close/>
                  <a:moveTo>
                    <a:pt x="0" y="0"/>
                  </a:moveTo>
                  <a:lnTo>
                    <a:pt x="6847619" y="0"/>
                  </a:lnTo>
                  <a:lnTo>
                    <a:pt x="6847619" y="3580952"/>
                  </a:lnTo>
                  <a:lnTo>
                    <a:pt x="0" y="3580952"/>
                  </a:lnTo>
                  <a:close/>
                </a:path>
              </a:pathLst>
            </a:custGeom>
          </p:spPr>
        </p:pic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40E13E25-2AED-4899-9797-E48021A88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599" y="1246257"/>
              <a:ext cx="203805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latinLnBrk="0" hangingPunct="1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“猫的性格实在有些古怪”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CE75C65-FEF4-43A7-9F6F-80113F15A9E5}"/>
              </a:ext>
            </a:extLst>
          </p:cNvPr>
          <p:cNvGrpSpPr/>
          <p:nvPr/>
        </p:nvGrpSpPr>
        <p:grpSpPr>
          <a:xfrm>
            <a:off x="40257" y="3340460"/>
            <a:ext cx="2074293" cy="1510940"/>
            <a:chOff x="599057" y="1143360"/>
            <a:chExt cx="2074293" cy="151094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B095B64-C03B-4BAB-B16F-FCD4E0BE0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99057" y="1143360"/>
              <a:ext cx="2048893" cy="1510940"/>
            </a:xfrm>
            <a:custGeom>
              <a:avLst/>
              <a:gdLst>
                <a:gd name="connsiteX0" fmla="*/ 1029860 w 6847619"/>
                <a:gd name="connsiteY0" fmla="*/ 552226 h 3580952"/>
                <a:gd name="connsiteX1" fmla="*/ 1029860 w 6847619"/>
                <a:gd name="connsiteY1" fmla="*/ 3193826 h 3580952"/>
                <a:gd name="connsiteX2" fmla="*/ 6268610 w 6847619"/>
                <a:gd name="connsiteY2" fmla="*/ 3193826 h 3580952"/>
                <a:gd name="connsiteX3" fmla="*/ 6268610 w 6847619"/>
                <a:gd name="connsiteY3" fmla="*/ 552226 h 3580952"/>
                <a:gd name="connsiteX4" fmla="*/ 0 w 6847619"/>
                <a:gd name="connsiteY4" fmla="*/ 0 h 3580952"/>
                <a:gd name="connsiteX5" fmla="*/ 6847619 w 6847619"/>
                <a:gd name="connsiteY5" fmla="*/ 0 h 3580952"/>
                <a:gd name="connsiteX6" fmla="*/ 6847619 w 6847619"/>
                <a:gd name="connsiteY6" fmla="*/ 3580952 h 3580952"/>
                <a:gd name="connsiteX7" fmla="*/ 0 w 6847619"/>
                <a:gd name="connsiteY7" fmla="*/ 3580952 h 358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619" h="3580952">
                  <a:moveTo>
                    <a:pt x="1029860" y="552226"/>
                  </a:moveTo>
                  <a:lnTo>
                    <a:pt x="1029860" y="3193826"/>
                  </a:lnTo>
                  <a:lnTo>
                    <a:pt x="6268610" y="3193826"/>
                  </a:lnTo>
                  <a:lnTo>
                    <a:pt x="6268610" y="552226"/>
                  </a:lnTo>
                  <a:close/>
                  <a:moveTo>
                    <a:pt x="0" y="0"/>
                  </a:moveTo>
                  <a:lnTo>
                    <a:pt x="6847619" y="0"/>
                  </a:lnTo>
                  <a:lnTo>
                    <a:pt x="6847619" y="3580952"/>
                  </a:lnTo>
                  <a:lnTo>
                    <a:pt x="0" y="3580952"/>
                  </a:lnTo>
                  <a:close/>
                </a:path>
              </a:pathLst>
            </a:custGeom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FD4E26ED-5F65-4E8A-A295-337DC0A67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299" y="1239907"/>
              <a:ext cx="203805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latinLnBrk="0" hangingPunct="1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“满月的小猫们就更好玩了，腿脚还不稳，可是已经学会淘气”</a:t>
              </a:r>
            </a:p>
          </p:txBody>
        </p:sp>
      </p:grpSp>
      <p:sp>
        <p:nvSpPr>
          <p:cNvPr id="17" name="TextBox 4">
            <a:extLst>
              <a:ext uri="{FF2B5EF4-FFF2-40B4-BE49-F238E27FC236}">
                <a16:creationId xmlns:a16="http://schemas.microsoft.com/office/drawing/2014/main" id="{AF339664-5215-4483-B91C-3B471CBF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876" y="1140043"/>
            <a:ext cx="48998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它既老实又贪玩，有时很乖，成天睡大觉；可有时又要出去玩一天一夜；它虽然贪玩但又会尽职抓老鼠，所以说它性格古怪。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97CA11D8-40E2-40E0-B998-EF1B4F94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576" y="2035675"/>
            <a:ext cx="4830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它高兴时会在稿子上印小梅花，还会用身子蹭你的腿，不高兴了就谁也不理。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A3588C04-73B1-47DE-9669-A8CE7047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576" y="2660658"/>
            <a:ext cx="4830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它既胆小又勇猛，它似乎什么都怕，可碰上蛇都敢斗一斗。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F402041-903C-40C4-8E08-E559C3D2A792}"/>
              </a:ext>
            </a:extLst>
          </p:cNvPr>
          <p:cNvGrpSpPr/>
          <p:nvPr/>
        </p:nvGrpSpPr>
        <p:grpSpPr>
          <a:xfrm>
            <a:off x="2104967" y="1331648"/>
            <a:ext cx="909609" cy="1657350"/>
            <a:chOff x="2104967" y="1331648"/>
            <a:chExt cx="909609" cy="165735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6C80343-CFF5-42A7-9DF7-C3E551D9E4EA}"/>
                </a:ext>
              </a:extLst>
            </p:cNvPr>
            <p:cNvCxnSpPr>
              <a:cxnSpLocks/>
            </p:cNvCxnSpPr>
            <p:nvPr/>
          </p:nvCxnSpPr>
          <p:spPr>
            <a:xfrm>
              <a:off x="2119042" y="2153973"/>
              <a:ext cx="611458" cy="635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F0450243-596F-4103-B989-063434E84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967" y="1793680"/>
              <a:ext cx="8334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latinLnBrk="0" hangingPunct="1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表现</a:t>
              </a:r>
            </a:p>
          </p:txBody>
        </p:sp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1AAC3B81-25EE-488E-AC2C-9A52C65068C9}"/>
                </a:ext>
              </a:extLst>
            </p:cNvPr>
            <p:cNvSpPr/>
            <p:nvPr/>
          </p:nvSpPr>
          <p:spPr>
            <a:xfrm>
              <a:off x="2773459" y="1331648"/>
              <a:ext cx="241117" cy="1657350"/>
            </a:xfrm>
            <a:prstGeom prst="leftBrace">
              <a:avLst>
                <a:gd name="adj1" fmla="val 21501"/>
                <a:gd name="adj2" fmla="val 50000"/>
              </a:avLst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E4E97892-B492-4A0A-AA1D-B708719DD2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5382" y="1927449"/>
            <a:ext cx="322557" cy="2296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B0ABE78F-3C90-4280-A999-9F19D92191B8}"/>
              </a:ext>
            </a:extLst>
          </p:cNvPr>
          <p:cNvGrpSpPr/>
          <p:nvPr/>
        </p:nvGrpSpPr>
        <p:grpSpPr>
          <a:xfrm>
            <a:off x="2074708" y="3558221"/>
            <a:ext cx="898217" cy="1150868"/>
            <a:chOff x="2074708" y="3558221"/>
            <a:chExt cx="898217" cy="1150868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4891053-A3EE-4E56-93D9-3FDB524BC08C}"/>
                </a:ext>
              </a:extLst>
            </p:cNvPr>
            <p:cNvCxnSpPr>
              <a:cxnSpLocks/>
            </p:cNvCxnSpPr>
            <p:nvPr/>
          </p:nvCxnSpPr>
          <p:spPr>
            <a:xfrm>
              <a:off x="2082433" y="4127305"/>
              <a:ext cx="611458" cy="635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8E120BF7-0298-424F-A868-13A180594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708" y="3773362"/>
              <a:ext cx="8334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latinLnBrk="0" hangingPunct="1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表现</a:t>
              </a:r>
            </a:p>
          </p:txBody>
        </p:sp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48E9DE10-5211-459A-BFAD-01621C7A8CA7}"/>
                </a:ext>
              </a:extLst>
            </p:cNvPr>
            <p:cNvSpPr/>
            <p:nvPr/>
          </p:nvSpPr>
          <p:spPr>
            <a:xfrm>
              <a:off x="2731808" y="3558221"/>
              <a:ext cx="241117" cy="1150868"/>
            </a:xfrm>
            <a:prstGeom prst="leftBrace">
              <a:avLst>
                <a:gd name="adj1" fmla="val 21501"/>
                <a:gd name="adj2" fmla="val 50000"/>
              </a:avLst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TextBox 4">
            <a:extLst>
              <a:ext uri="{FF2B5EF4-FFF2-40B4-BE49-F238E27FC236}">
                <a16:creationId xmlns:a16="http://schemas.microsoft.com/office/drawing/2014/main" id="{3F81691C-49C7-4F2A-A4AD-9BF2A0F1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26" y="3438490"/>
            <a:ext cx="48300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满月的小猫们腿脚还不稳，就已经学会把妈妈的尾巴和鸡毛当玩具。</a:t>
            </a:r>
            <a:endParaRPr lang="en-US" altLang="zh-CN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它们还在花盆里摔跤，抱着花枝打秋千，弄得枝折花落的。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25CE642C-B2B8-49E7-9C85-7C88BBE807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1885" y="3849957"/>
            <a:ext cx="322557" cy="229699"/>
          </a:xfrm>
          <a:prstGeom prst="rect">
            <a:avLst/>
          </a:prstGeom>
        </p:spPr>
      </p:pic>
      <p:sp>
        <p:nvSpPr>
          <p:cNvPr id="43" name="TextBox 4">
            <a:extLst>
              <a:ext uri="{FF2B5EF4-FFF2-40B4-BE49-F238E27FC236}">
                <a16:creationId xmlns:a16="http://schemas.microsoft.com/office/drawing/2014/main" id="{9459447F-B6EA-4CF8-B1DC-09CB508F2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47" y="2111829"/>
            <a:ext cx="6951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古怪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EE23D865-8974-4B1E-B05A-1EA5338C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04" y="4346079"/>
            <a:ext cx="6951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淘气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3578AF1D-A1DE-4EE0-A26F-448350F32D5A}"/>
              </a:ext>
            </a:extLst>
          </p:cNvPr>
          <p:cNvCxnSpPr/>
          <p:nvPr/>
        </p:nvCxnSpPr>
        <p:spPr>
          <a:xfrm>
            <a:off x="1035050" y="2660658"/>
            <a:ext cx="0" cy="64633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">
            <a:extLst>
              <a:ext uri="{FF2B5EF4-FFF2-40B4-BE49-F238E27FC236}">
                <a16:creationId xmlns:a16="http://schemas.microsoft.com/office/drawing/2014/main" id="{D4023827-DA5D-4056-9810-391278782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04" y="2753486"/>
            <a:ext cx="976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总起句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07765F34-5A48-4358-A514-ADD5D9587A35}"/>
              </a:ext>
            </a:extLst>
          </p:cNvPr>
          <p:cNvGrpSpPr/>
          <p:nvPr/>
        </p:nvGrpSpPr>
        <p:grpSpPr>
          <a:xfrm>
            <a:off x="8001178" y="1717101"/>
            <a:ext cx="1125880" cy="740988"/>
            <a:chOff x="8056220" y="1779429"/>
            <a:chExt cx="1125880" cy="740988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FF8594E5-B436-428D-80CA-A05176647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9452" y="1787330"/>
              <a:ext cx="10926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latinLnBrk="0" hangingPunct="1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～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自然段</a:t>
              </a:r>
            </a:p>
          </p:txBody>
        </p:sp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683FAE34-5D66-4D49-B1BB-FA8838D28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8056220" y="1779429"/>
              <a:ext cx="1066146" cy="740988"/>
            </a:xfrm>
            <a:custGeom>
              <a:avLst/>
              <a:gdLst>
                <a:gd name="connsiteX0" fmla="*/ 1853516 w 3247619"/>
                <a:gd name="connsiteY0" fmla="*/ 175138 h 2257143"/>
                <a:gd name="connsiteX1" fmla="*/ 1553698 w 3247619"/>
                <a:gd name="connsiteY1" fmla="*/ 197663 h 2257143"/>
                <a:gd name="connsiteX2" fmla="*/ 1550875 w 3247619"/>
                <a:gd name="connsiteY2" fmla="*/ 198209 h 2257143"/>
                <a:gd name="connsiteX3" fmla="*/ 1449072 w 3247619"/>
                <a:gd name="connsiteY3" fmla="*/ 188943 h 2257143"/>
                <a:gd name="connsiteX4" fmla="*/ 1326412 w 3247619"/>
                <a:gd name="connsiteY4" fmla="*/ 185249 h 2257143"/>
                <a:gd name="connsiteX5" fmla="*/ 126733 w 3247619"/>
                <a:gd name="connsiteY5" fmla="*/ 900704 h 2257143"/>
                <a:gd name="connsiteX6" fmla="*/ 221010 w 3247619"/>
                <a:gd name="connsiteY6" fmla="*/ 1179192 h 2257143"/>
                <a:gd name="connsiteX7" fmla="*/ 273295 w 3247619"/>
                <a:gd name="connsiteY7" fmla="*/ 1236638 h 2257143"/>
                <a:gd name="connsiteX8" fmla="*/ 260164 w 3247619"/>
                <a:gd name="connsiteY8" fmla="*/ 1270584 h 2257143"/>
                <a:gd name="connsiteX9" fmla="*/ 317313 w 3247619"/>
                <a:gd name="connsiteY9" fmla="*/ 1788074 h 2257143"/>
                <a:gd name="connsiteX10" fmla="*/ 965474 w 3247619"/>
                <a:gd name="connsiteY10" fmla="*/ 2005073 h 2257143"/>
                <a:gd name="connsiteX11" fmla="*/ 996442 w 3247619"/>
                <a:gd name="connsiteY11" fmla="*/ 1999226 h 2257143"/>
                <a:gd name="connsiteX12" fmla="*/ 1151027 w 3247619"/>
                <a:gd name="connsiteY12" fmla="*/ 2030228 h 2257143"/>
                <a:gd name="connsiteX13" fmla="*/ 1374212 w 3247619"/>
                <a:gd name="connsiteY13" fmla="*/ 2044763 h 2257143"/>
                <a:gd name="connsiteX14" fmla="*/ 1597398 w 3247619"/>
                <a:gd name="connsiteY14" fmla="*/ 2030228 h 2257143"/>
                <a:gd name="connsiteX15" fmla="*/ 1728271 w 3247619"/>
                <a:gd name="connsiteY15" fmla="*/ 2003982 h 2257143"/>
                <a:gd name="connsiteX16" fmla="*/ 1803371 w 3247619"/>
                <a:gd name="connsiteY16" fmla="*/ 2015163 h 2257143"/>
                <a:gd name="connsiteX17" fmla="*/ 1972021 w 3247619"/>
                <a:gd name="connsiteY17" fmla="*/ 2023407 h 2257143"/>
                <a:gd name="connsiteX18" fmla="*/ 3079450 w 3247619"/>
                <a:gd name="connsiteY18" fmla="*/ 1307952 h 2257143"/>
                <a:gd name="connsiteX19" fmla="*/ 3062153 w 3247619"/>
                <a:gd name="connsiteY19" fmla="*/ 1181305 h 2257143"/>
                <a:gd name="connsiteX20" fmla="*/ 3014642 w 3247619"/>
                <a:gd name="connsiteY20" fmla="*/ 1067671 h 2257143"/>
                <a:gd name="connsiteX21" fmla="*/ 3028822 w 3247619"/>
                <a:gd name="connsiteY21" fmla="*/ 1034782 h 2257143"/>
                <a:gd name="connsiteX22" fmla="*/ 3053195 w 3247619"/>
                <a:gd name="connsiteY22" fmla="*/ 890593 h 2257143"/>
                <a:gd name="connsiteX23" fmla="*/ 1853516 w 3247619"/>
                <a:gd name="connsiteY23" fmla="*/ 175138 h 2257143"/>
                <a:gd name="connsiteX24" fmla="*/ 0 w 3247619"/>
                <a:gd name="connsiteY24" fmla="*/ 0 h 2257143"/>
                <a:gd name="connsiteX25" fmla="*/ 3247619 w 3247619"/>
                <a:gd name="connsiteY25" fmla="*/ 0 h 2257143"/>
                <a:gd name="connsiteX26" fmla="*/ 3247619 w 3247619"/>
                <a:gd name="connsiteY26" fmla="*/ 2257143 h 2257143"/>
                <a:gd name="connsiteX27" fmla="*/ 0 w 3247619"/>
                <a:gd name="connsiteY27" fmla="*/ 2257143 h 225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47619" h="2257143">
                  <a:moveTo>
                    <a:pt x="1853516" y="175138"/>
                  </a:moveTo>
                  <a:cubicBezTo>
                    <a:pt x="1749991" y="175138"/>
                    <a:pt x="1649528" y="182958"/>
                    <a:pt x="1553698" y="197663"/>
                  </a:cubicBezTo>
                  <a:lnTo>
                    <a:pt x="1550875" y="198209"/>
                  </a:lnTo>
                  <a:lnTo>
                    <a:pt x="1449072" y="188943"/>
                  </a:lnTo>
                  <a:cubicBezTo>
                    <a:pt x="1408743" y="186500"/>
                    <a:pt x="1367822" y="185249"/>
                    <a:pt x="1326412" y="185249"/>
                  </a:cubicBezTo>
                  <a:cubicBezTo>
                    <a:pt x="663848" y="185249"/>
                    <a:pt x="126733" y="505569"/>
                    <a:pt x="126733" y="900704"/>
                  </a:cubicBezTo>
                  <a:cubicBezTo>
                    <a:pt x="126733" y="999488"/>
                    <a:pt x="160303" y="1093596"/>
                    <a:pt x="221010" y="1179192"/>
                  </a:cubicBezTo>
                  <a:lnTo>
                    <a:pt x="273295" y="1236638"/>
                  </a:lnTo>
                  <a:lnTo>
                    <a:pt x="260164" y="1270584"/>
                  </a:lnTo>
                  <a:cubicBezTo>
                    <a:pt x="202901" y="1462870"/>
                    <a:pt x="217266" y="1647094"/>
                    <a:pt x="317313" y="1788074"/>
                  </a:cubicBezTo>
                  <a:cubicBezTo>
                    <a:pt x="445944" y="1969333"/>
                    <a:pt x="688813" y="2040497"/>
                    <a:pt x="965474" y="2005073"/>
                  </a:cubicBezTo>
                  <a:lnTo>
                    <a:pt x="996442" y="1999226"/>
                  </a:lnTo>
                  <a:lnTo>
                    <a:pt x="1151027" y="2030228"/>
                  </a:lnTo>
                  <a:cubicBezTo>
                    <a:pt x="1223118" y="2039758"/>
                    <a:pt x="1297760" y="2044763"/>
                    <a:pt x="1374212" y="2044763"/>
                  </a:cubicBezTo>
                  <a:cubicBezTo>
                    <a:pt x="1450664" y="2044763"/>
                    <a:pt x="1525307" y="2039758"/>
                    <a:pt x="1597398" y="2030228"/>
                  </a:cubicBezTo>
                  <a:lnTo>
                    <a:pt x="1728271" y="2003982"/>
                  </a:lnTo>
                  <a:lnTo>
                    <a:pt x="1803371" y="2015163"/>
                  </a:lnTo>
                  <a:cubicBezTo>
                    <a:pt x="1858361" y="2020592"/>
                    <a:pt x="1914682" y="2023407"/>
                    <a:pt x="1972021" y="2023407"/>
                  </a:cubicBezTo>
                  <a:cubicBezTo>
                    <a:pt x="2583637" y="2023407"/>
                    <a:pt x="3079450" y="1703087"/>
                    <a:pt x="3079450" y="1307952"/>
                  </a:cubicBezTo>
                  <a:cubicBezTo>
                    <a:pt x="3079450" y="1264734"/>
                    <a:pt x="3073519" y="1222411"/>
                    <a:pt x="3062153" y="1181305"/>
                  </a:cubicBezTo>
                  <a:lnTo>
                    <a:pt x="3014642" y="1067671"/>
                  </a:lnTo>
                  <a:lnTo>
                    <a:pt x="3028822" y="1034782"/>
                  </a:lnTo>
                  <a:cubicBezTo>
                    <a:pt x="3044803" y="988208"/>
                    <a:pt x="3053195" y="939985"/>
                    <a:pt x="3053195" y="890593"/>
                  </a:cubicBezTo>
                  <a:cubicBezTo>
                    <a:pt x="3053195" y="495458"/>
                    <a:pt x="2516080" y="175138"/>
                    <a:pt x="1853516" y="175138"/>
                  </a:cubicBezTo>
                  <a:close/>
                  <a:moveTo>
                    <a:pt x="0" y="0"/>
                  </a:moveTo>
                  <a:lnTo>
                    <a:pt x="3247619" y="0"/>
                  </a:lnTo>
                  <a:lnTo>
                    <a:pt x="3247619" y="2257143"/>
                  </a:lnTo>
                  <a:lnTo>
                    <a:pt x="0" y="2257143"/>
                  </a:lnTo>
                  <a:close/>
                </a:path>
              </a:pathLst>
            </a:cu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DC5DFA1-A70B-4CD7-9F58-60ED71258676}"/>
              </a:ext>
            </a:extLst>
          </p:cNvPr>
          <p:cNvGrpSpPr/>
          <p:nvPr/>
        </p:nvGrpSpPr>
        <p:grpSpPr>
          <a:xfrm>
            <a:off x="8031414" y="3597329"/>
            <a:ext cx="1066146" cy="740988"/>
            <a:chOff x="8031414" y="3597329"/>
            <a:chExt cx="1066146" cy="740988"/>
          </a:xfrm>
        </p:grpSpPr>
        <p:sp>
          <p:nvSpPr>
            <p:cNvPr id="42" name="TextBox 4">
              <a:extLst>
                <a:ext uri="{FF2B5EF4-FFF2-40B4-BE49-F238E27FC236}">
                  <a16:creationId xmlns:a16="http://schemas.microsoft.com/office/drawing/2014/main" id="{97C2A222-0BB0-44B8-BFE4-6B533D9EC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9602" y="3617214"/>
              <a:ext cx="841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latinLnBrk="0" hangingPunct="1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自然段</a:t>
              </a:r>
            </a:p>
          </p:txBody>
        </p:sp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19B9DB5B-3530-4416-BB13-939A6FF70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8031414" y="3597329"/>
              <a:ext cx="1066146" cy="740988"/>
            </a:xfrm>
            <a:custGeom>
              <a:avLst/>
              <a:gdLst>
                <a:gd name="connsiteX0" fmla="*/ 1853516 w 3247619"/>
                <a:gd name="connsiteY0" fmla="*/ 175138 h 2257143"/>
                <a:gd name="connsiteX1" fmla="*/ 1553698 w 3247619"/>
                <a:gd name="connsiteY1" fmla="*/ 197663 h 2257143"/>
                <a:gd name="connsiteX2" fmla="*/ 1550875 w 3247619"/>
                <a:gd name="connsiteY2" fmla="*/ 198209 h 2257143"/>
                <a:gd name="connsiteX3" fmla="*/ 1449072 w 3247619"/>
                <a:gd name="connsiteY3" fmla="*/ 188943 h 2257143"/>
                <a:gd name="connsiteX4" fmla="*/ 1326412 w 3247619"/>
                <a:gd name="connsiteY4" fmla="*/ 185249 h 2257143"/>
                <a:gd name="connsiteX5" fmla="*/ 126733 w 3247619"/>
                <a:gd name="connsiteY5" fmla="*/ 900704 h 2257143"/>
                <a:gd name="connsiteX6" fmla="*/ 221010 w 3247619"/>
                <a:gd name="connsiteY6" fmla="*/ 1179192 h 2257143"/>
                <a:gd name="connsiteX7" fmla="*/ 273295 w 3247619"/>
                <a:gd name="connsiteY7" fmla="*/ 1236638 h 2257143"/>
                <a:gd name="connsiteX8" fmla="*/ 260164 w 3247619"/>
                <a:gd name="connsiteY8" fmla="*/ 1270584 h 2257143"/>
                <a:gd name="connsiteX9" fmla="*/ 317313 w 3247619"/>
                <a:gd name="connsiteY9" fmla="*/ 1788074 h 2257143"/>
                <a:gd name="connsiteX10" fmla="*/ 965474 w 3247619"/>
                <a:gd name="connsiteY10" fmla="*/ 2005073 h 2257143"/>
                <a:gd name="connsiteX11" fmla="*/ 996442 w 3247619"/>
                <a:gd name="connsiteY11" fmla="*/ 1999226 h 2257143"/>
                <a:gd name="connsiteX12" fmla="*/ 1151027 w 3247619"/>
                <a:gd name="connsiteY12" fmla="*/ 2030228 h 2257143"/>
                <a:gd name="connsiteX13" fmla="*/ 1374212 w 3247619"/>
                <a:gd name="connsiteY13" fmla="*/ 2044763 h 2257143"/>
                <a:gd name="connsiteX14" fmla="*/ 1597398 w 3247619"/>
                <a:gd name="connsiteY14" fmla="*/ 2030228 h 2257143"/>
                <a:gd name="connsiteX15" fmla="*/ 1728271 w 3247619"/>
                <a:gd name="connsiteY15" fmla="*/ 2003982 h 2257143"/>
                <a:gd name="connsiteX16" fmla="*/ 1803371 w 3247619"/>
                <a:gd name="connsiteY16" fmla="*/ 2015163 h 2257143"/>
                <a:gd name="connsiteX17" fmla="*/ 1972021 w 3247619"/>
                <a:gd name="connsiteY17" fmla="*/ 2023407 h 2257143"/>
                <a:gd name="connsiteX18" fmla="*/ 3079450 w 3247619"/>
                <a:gd name="connsiteY18" fmla="*/ 1307952 h 2257143"/>
                <a:gd name="connsiteX19" fmla="*/ 3062153 w 3247619"/>
                <a:gd name="connsiteY19" fmla="*/ 1181305 h 2257143"/>
                <a:gd name="connsiteX20" fmla="*/ 3014642 w 3247619"/>
                <a:gd name="connsiteY20" fmla="*/ 1067671 h 2257143"/>
                <a:gd name="connsiteX21" fmla="*/ 3028822 w 3247619"/>
                <a:gd name="connsiteY21" fmla="*/ 1034782 h 2257143"/>
                <a:gd name="connsiteX22" fmla="*/ 3053195 w 3247619"/>
                <a:gd name="connsiteY22" fmla="*/ 890593 h 2257143"/>
                <a:gd name="connsiteX23" fmla="*/ 1853516 w 3247619"/>
                <a:gd name="connsiteY23" fmla="*/ 175138 h 2257143"/>
                <a:gd name="connsiteX24" fmla="*/ 0 w 3247619"/>
                <a:gd name="connsiteY24" fmla="*/ 0 h 2257143"/>
                <a:gd name="connsiteX25" fmla="*/ 3247619 w 3247619"/>
                <a:gd name="connsiteY25" fmla="*/ 0 h 2257143"/>
                <a:gd name="connsiteX26" fmla="*/ 3247619 w 3247619"/>
                <a:gd name="connsiteY26" fmla="*/ 2257143 h 2257143"/>
                <a:gd name="connsiteX27" fmla="*/ 0 w 3247619"/>
                <a:gd name="connsiteY27" fmla="*/ 2257143 h 225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47619" h="2257143">
                  <a:moveTo>
                    <a:pt x="1853516" y="175138"/>
                  </a:moveTo>
                  <a:cubicBezTo>
                    <a:pt x="1749991" y="175138"/>
                    <a:pt x="1649528" y="182958"/>
                    <a:pt x="1553698" y="197663"/>
                  </a:cubicBezTo>
                  <a:lnTo>
                    <a:pt x="1550875" y="198209"/>
                  </a:lnTo>
                  <a:lnTo>
                    <a:pt x="1449072" y="188943"/>
                  </a:lnTo>
                  <a:cubicBezTo>
                    <a:pt x="1408743" y="186500"/>
                    <a:pt x="1367822" y="185249"/>
                    <a:pt x="1326412" y="185249"/>
                  </a:cubicBezTo>
                  <a:cubicBezTo>
                    <a:pt x="663848" y="185249"/>
                    <a:pt x="126733" y="505569"/>
                    <a:pt x="126733" y="900704"/>
                  </a:cubicBezTo>
                  <a:cubicBezTo>
                    <a:pt x="126733" y="999488"/>
                    <a:pt x="160303" y="1093596"/>
                    <a:pt x="221010" y="1179192"/>
                  </a:cubicBezTo>
                  <a:lnTo>
                    <a:pt x="273295" y="1236638"/>
                  </a:lnTo>
                  <a:lnTo>
                    <a:pt x="260164" y="1270584"/>
                  </a:lnTo>
                  <a:cubicBezTo>
                    <a:pt x="202901" y="1462870"/>
                    <a:pt x="217266" y="1647094"/>
                    <a:pt x="317313" y="1788074"/>
                  </a:cubicBezTo>
                  <a:cubicBezTo>
                    <a:pt x="445944" y="1969333"/>
                    <a:pt x="688813" y="2040497"/>
                    <a:pt x="965474" y="2005073"/>
                  </a:cubicBezTo>
                  <a:lnTo>
                    <a:pt x="996442" y="1999226"/>
                  </a:lnTo>
                  <a:lnTo>
                    <a:pt x="1151027" y="2030228"/>
                  </a:lnTo>
                  <a:cubicBezTo>
                    <a:pt x="1223118" y="2039758"/>
                    <a:pt x="1297760" y="2044763"/>
                    <a:pt x="1374212" y="2044763"/>
                  </a:cubicBezTo>
                  <a:cubicBezTo>
                    <a:pt x="1450664" y="2044763"/>
                    <a:pt x="1525307" y="2039758"/>
                    <a:pt x="1597398" y="2030228"/>
                  </a:cubicBezTo>
                  <a:lnTo>
                    <a:pt x="1728271" y="2003982"/>
                  </a:lnTo>
                  <a:lnTo>
                    <a:pt x="1803371" y="2015163"/>
                  </a:lnTo>
                  <a:cubicBezTo>
                    <a:pt x="1858361" y="2020592"/>
                    <a:pt x="1914682" y="2023407"/>
                    <a:pt x="1972021" y="2023407"/>
                  </a:cubicBezTo>
                  <a:cubicBezTo>
                    <a:pt x="2583637" y="2023407"/>
                    <a:pt x="3079450" y="1703087"/>
                    <a:pt x="3079450" y="1307952"/>
                  </a:cubicBezTo>
                  <a:cubicBezTo>
                    <a:pt x="3079450" y="1264734"/>
                    <a:pt x="3073519" y="1222411"/>
                    <a:pt x="3062153" y="1181305"/>
                  </a:cubicBezTo>
                  <a:lnTo>
                    <a:pt x="3014642" y="1067671"/>
                  </a:lnTo>
                  <a:lnTo>
                    <a:pt x="3028822" y="1034782"/>
                  </a:lnTo>
                  <a:cubicBezTo>
                    <a:pt x="3044803" y="988208"/>
                    <a:pt x="3053195" y="939985"/>
                    <a:pt x="3053195" y="890593"/>
                  </a:cubicBezTo>
                  <a:cubicBezTo>
                    <a:pt x="3053195" y="495458"/>
                    <a:pt x="2516080" y="175138"/>
                    <a:pt x="1853516" y="175138"/>
                  </a:cubicBezTo>
                  <a:close/>
                  <a:moveTo>
                    <a:pt x="0" y="0"/>
                  </a:moveTo>
                  <a:lnTo>
                    <a:pt x="3247619" y="0"/>
                  </a:lnTo>
                  <a:lnTo>
                    <a:pt x="3247619" y="2257143"/>
                  </a:lnTo>
                  <a:lnTo>
                    <a:pt x="0" y="2257143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8018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1" grpId="0"/>
      <p:bldP spid="40" grpId="0"/>
      <p:bldP spid="43" grpId="0"/>
      <p:bldP spid="44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87FD139-4097-4D35-8E15-B5DED8402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" y="547536"/>
            <a:ext cx="8899525" cy="146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自然段总起下文，点明猫的性格“古怪”，第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自然段则具体写猫的性格怎么古怪。第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自然段中又出现了“古怪”这个词，有什么作用呢？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AA7763-2911-4AC6-8EAB-1D5E8F2B9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704" y="1997414"/>
            <a:ext cx="3406996" cy="4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总结上文，呼应开头。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B8653ED-F3E7-4C50-AE68-66A8D23A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" y="2458495"/>
            <a:ext cx="8899525" cy="98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像这种开头总起，中间围绕中心句写，后面总结的结构，叫什么结构？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9EB38-6C10-473C-AD17-9373AF5F8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54" y="3405300"/>
            <a:ext cx="1927446" cy="4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FA5B7FE-B5B3-4064-AEDF-0BD6002B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" y="3889323"/>
            <a:ext cx="6964363" cy="50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请同学们说说第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自然段是什么结构特点。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935EF2E-B4CF-4EE3-A861-48BCB2948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954" y="3919331"/>
            <a:ext cx="1254346" cy="4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5102087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92BF2556-6F66-4239-BC7E-422DA8448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680" y="534670"/>
            <a:ext cx="44678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复习词语，导入新课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6E649D0-DEC8-40FA-B1B7-09642F9D5CCC}"/>
              </a:ext>
            </a:extLst>
          </p:cNvPr>
          <p:cNvSpPr txBox="1"/>
          <p:nvPr/>
        </p:nvSpPr>
        <p:spPr bwMode="auto">
          <a:xfrm>
            <a:off x="149004" y="533743"/>
            <a:ext cx="2037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53875A1-29AF-430D-9FD1-7DB4FB1D330B}"/>
              </a:ext>
            </a:extLst>
          </p:cNvPr>
          <p:cNvSpPr/>
          <p:nvPr/>
        </p:nvSpPr>
        <p:spPr>
          <a:xfrm flipH="1">
            <a:off x="6013622" y="4702199"/>
            <a:ext cx="3066081" cy="3597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选自“课中导学单”活动一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587BC32-EE0B-4C1B-91A7-009E2849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05" y="1150655"/>
            <a:ext cx="3375246" cy="5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活动一：听写词语。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5DA637C-AA78-491B-8204-663072DDA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04" y="1792121"/>
            <a:ext cx="8944196" cy="17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无忧无虑  贪玩  尽职  屏息  磨蹭  稿纸  丰富多腔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解闷   小蛇   遭殃   花盆   生气勃勃   呼唤  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响动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梅花   勇猛   满月   淘气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1065497-F785-47A2-AB49-7BF8DF6C3CED}"/>
              </a:ext>
            </a:extLst>
          </p:cNvPr>
          <p:cNvCxnSpPr/>
          <p:nvPr/>
        </p:nvCxnSpPr>
        <p:spPr>
          <a:xfrm>
            <a:off x="317500" y="2241550"/>
            <a:ext cx="8578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C82D4FA-B083-49A9-A03D-A3F93D228353}"/>
              </a:ext>
            </a:extLst>
          </p:cNvPr>
          <p:cNvCxnSpPr/>
          <p:nvPr/>
        </p:nvCxnSpPr>
        <p:spPr>
          <a:xfrm>
            <a:off x="317500" y="2851150"/>
            <a:ext cx="8578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E820BA5-3AC1-4498-8820-CD0FD7AADDE9}"/>
              </a:ext>
            </a:extLst>
          </p:cNvPr>
          <p:cNvCxnSpPr/>
          <p:nvPr/>
        </p:nvCxnSpPr>
        <p:spPr>
          <a:xfrm>
            <a:off x="317500" y="3483900"/>
            <a:ext cx="8578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>
            <a:extLst>
              <a:ext uri="{FF2B5EF4-FFF2-40B4-BE49-F238E27FC236}">
                <a16:creationId xmlns:a16="http://schemas.microsoft.com/office/drawing/2014/main" id="{FEE4F913-EE60-48AD-BDD7-6509F4DF1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04" y="3608240"/>
            <a:ext cx="8810846" cy="113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订正：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__________________________________________</a:t>
            </a:r>
          </a:p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__________________________________________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85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0F760E1-36F7-494D-B909-FBFF23EF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756757"/>
            <a:ext cx="8451850" cy="136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请同学们说一说：课文主要写了猫的哪几种不同的形象？各有什么特点？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3EA3917-C048-454B-A10E-E0B9A17E3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704" y="2484676"/>
            <a:ext cx="1965546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成年的猫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52057C6-4658-46FA-92EA-DCD6BB0F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704" y="3456226"/>
            <a:ext cx="1965546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满月的猫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061FE58-4C93-4597-BA6B-8FE196D1406C}"/>
              </a:ext>
            </a:extLst>
          </p:cNvPr>
          <p:cNvGrpSpPr/>
          <p:nvPr/>
        </p:nvGrpSpPr>
        <p:grpSpPr>
          <a:xfrm>
            <a:off x="4933950" y="2427068"/>
            <a:ext cx="1126904" cy="569674"/>
            <a:chOff x="4254500" y="2241550"/>
            <a:chExt cx="1126904" cy="56967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BFF0DFA-0B66-408F-8F2D-C3A3A751E6D1}"/>
                </a:ext>
              </a:extLst>
            </p:cNvPr>
            <p:cNvSpPr/>
            <p:nvPr/>
          </p:nvSpPr>
          <p:spPr>
            <a:xfrm>
              <a:off x="4254500" y="2241550"/>
              <a:ext cx="1111250" cy="5678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82B6D8-E19E-4143-9B58-BEC1C2649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154" y="2243376"/>
              <a:ext cx="1111250" cy="56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latinLnBrk="0" hangingPunct="1">
                <a:lnSpc>
                  <a:spcPct val="110000"/>
                </a:lnSpc>
                <a:spcBef>
                  <a:spcPts val="1200"/>
                </a:spcBef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古怪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EE5AFF4-2207-44B4-99B8-819099A329C5}"/>
              </a:ext>
            </a:extLst>
          </p:cNvPr>
          <p:cNvGrpSpPr/>
          <p:nvPr/>
        </p:nvGrpSpPr>
        <p:grpSpPr>
          <a:xfrm>
            <a:off x="4918296" y="3474134"/>
            <a:ext cx="1126904" cy="569674"/>
            <a:chOff x="4254500" y="2241550"/>
            <a:chExt cx="1126904" cy="56967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FDEB3C3-AE57-4E64-9BEA-54581C03FA11}"/>
                </a:ext>
              </a:extLst>
            </p:cNvPr>
            <p:cNvSpPr/>
            <p:nvPr/>
          </p:nvSpPr>
          <p:spPr>
            <a:xfrm>
              <a:off x="4254500" y="2241550"/>
              <a:ext cx="1111250" cy="5678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96B4A52C-5F85-491D-8730-519D0D6D9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154" y="2243376"/>
              <a:ext cx="1111250" cy="56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latinLnBrk="0" hangingPunct="1">
                <a:lnSpc>
                  <a:spcPct val="110000"/>
                </a:lnSpc>
                <a:spcBef>
                  <a:spcPts val="1200"/>
                </a:spcBef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淘气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282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D9FE2771-08AA-409F-AD03-C0E0261C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930" y="147320"/>
            <a:ext cx="4808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品词析句，体会“古怪”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A5450CB-ABA2-49CC-A80C-C404D4D22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1198136"/>
            <a:ext cx="8015139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老舍先生说“猫的性格实在有些古怪”。 猫的古怪表现在哪儿？请同学们默读课文第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自然段，借助课中导学单活动二中的表格思考这个问题。</a:t>
            </a:r>
          </a:p>
        </p:txBody>
      </p:sp>
    </p:spTree>
    <p:extLst>
      <p:ext uri="{BB962C8B-B14F-4D97-AF65-F5344CB8AC3E}">
        <p14:creationId xmlns:p14="http://schemas.microsoft.com/office/powerpoint/2010/main" val="143105800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3758BE-7604-442F-8AAA-2638EB8E89B7}"/>
              </a:ext>
            </a:extLst>
          </p:cNvPr>
          <p:cNvSpPr/>
          <p:nvPr/>
        </p:nvSpPr>
        <p:spPr>
          <a:xfrm flipH="1">
            <a:off x="6013622" y="4702199"/>
            <a:ext cx="3066081" cy="3597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选自“课中导学单”活动二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67A58-C958-4890-9D79-B95B3C52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594737"/>
            <a:ext cx="8784049" cy="9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  活动二：猫古怪的性格具有多重性，请以第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自然段为例，填写下表。</a:t>
            </a: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D31504A0-66E2-46F9-B830-FDF95FD34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80085"/>
              </p:ext>
            </p:extLst>
          </p:nvPr>
        </p:nvGraphicFramePr>
        <p:xfrm>
          <a:off x="315015" y="1533292"/>
          <a:ext cx="8530811" cy="3015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4550">
                  <a:extLst>
                    <a:ext uri="{9D8B030D-6E8A-4147-A177-3AD203B41FA5}">
                      <a16:colId xmlns:a16="http://schemas.microsoft.com/office/drawing/2014/main" val="152062385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667842410"/>
                    </a:ext>
                  </a:extLst>
                </a:gridCol>
                <a:gridCol w="6848061">
                  <a:extLst>
                    <a:ext uri="{9D8B030D-6E8A-4147-A177-3AD203B41FA5}">
                      <a16:colId xmlns:a16="http://schemas.microsoft.com/office/drawing/2014/main" val="726024807"/>
                    </a:ext>
                  </a:extLst>
                </a:gridCol>
              </a:tblGrid>
              <a:tr h="54114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4F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4F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4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95742"/>
                  </a:ext>
                </a:extLst>
              </a:tr>
              <a:tr h="824775">
                <a:tc row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1428"/>
                  </a:ext>
                </a:extLst>
              </a:tr>
              <a:tr h="82477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87732"/>
                  </a:ext>
                </a:extLst>
              </a:tr>
              <a:tr h="82477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17940"/>
                  </a:ext>
                </a:extLst>
              </a:tr>
            </a:tbl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D13A704A-F256-4384-90A2-B462372F8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15" y="1568490"/>
            <a:ext cx="901700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特点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7C6C650-3B3A-4B55-AE30-2914AC97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5" y="1568490"/>
            <a:ext cx="901700" cy="4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表现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3C1419A-4E29-43CA-BDC5-08473EC1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537" y="1568490"/>
            <a:ext cx="1593850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具体事例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3BB2F6D-59F7-486E-A203-972716122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15" y="2750947"/>
            <a:ext cx="901700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性格古怪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E6250FE-3C3B-4BD3-95FA-0E30BCF4A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5" y="2247337"/>
            <a:ext cx="901700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老实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F42CCF1-4532-438C-A429-93F57BFE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5" y="3080778"/>
            <a:ext cx="901700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贪玩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11CF18B-72AF-46EB-8664-DA20C7D9A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5" y="3914219"/>
            <a:ext cx="901700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尽职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B2B501C-4ADF-4C05-8114-3B16324A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212" y="2032660"/>
            <a:ext cx="6976992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它会找个暖和的地方，成天睡大觉，无忧无虑，什么事也不过问。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4D6C43C-80D3-47A8-82BB-8D548134A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565" y="2858615"/>
            <a:ext cx="6967639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它决定要出去玩玩，就会出走一天一夜，任凭谁怎么呼唤，它也不肯回来。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6FB51ABF-1A06-4A8D-8368-6EB43B9D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15" y="3686727"/>
            <a:ext cx="6976993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它听到老鼠的一点儿响动，又是多么尽职。它屏息凝视，一连就是几个钟头，非把老鼠等出来不可！</a:t>
            </a:r>
          </a:p>
        </p:txBody>
      </p:sp>
    </p:spTree>
    <p:extLst>
      <p:ext uri="{BB962C8B-B14F-4D97-AF65-F5344CB8AC3E}">
        <p14:creationId xmlns:p14="http://schemas.microsoft.com/office/powerpoint/2010/main" val="15201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61EEAFC-1266-47DA-8E71-3E5B05F2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532298"/>
            <a:ext cx="8813800" cy="50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谁能把下面两个句子换种说法，并保持意思不变？</a:t>
            </a: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1C922E93-8A1F-49C7-9068-C3F2A1ABA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12100"/>
              </p:ext>
            </p:extLst>
          </p:nvPr>
        </p:nvGraphicFramePr>
        <p:xfrm>
          <a:off x="701813" y="1276150"/>
          <a:ext cx="7893050" cy="3145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200">
                  <a:extLst>
                    <a:ext uri="{9D8B030D-6E8A-4147-A177-3AD203B41FA5}">
                      <a16:colId xmlns:a16="http://schemas.microsoft.com/office/drawing/2014/main" val="3474768745"/>
                    </a:ext>
                  </a:extLst>
                </a:gridCol>
                <a:gridCol w="4514850">
                  <a:extLst>
                    <a:ext uri="{9D8B030D-6E8A-4147-A177-3AD203B41FA5}">
                      <a16:colId xmlns:a16="http://schemas.microsoft.com/office/drawing/2014/main" val="2505936575"/>
                    </a:ext>
                  </a:extLst>
                </a:gridCol>
              </a:tblGrid>
              <a:tr h="560933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原句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换说法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57217"/>
                  </a:ext>
                </a:extLst>
              </a:tr>
              <a:tr h="91151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任凭谁怎么呼唤，它也不肯回来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023978"/>
                  </a:ext>
                </a:extLst>
              </a:tr>
              <a:tr h="1672933">
                <a:tc>
                  <a:txBody>
                    <a:bodyPr/>
                    <a:lstStyle/>
                    <a:p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它屏息凝视，一连就是几个钟头，非把老鼠等出来不可！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626987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F54222DD-7494-49BE-B103-64CCD4DCA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363" y="1843251"/>
            <a:ext cx="4641850" cy="4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①不管谁怎么呼唤，它都不肯回来。</a:t>
            </a:r>
            <a:endParaRPr lang="en-US" altLang="zh-CN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11FAC-A97F-4F43-9FF3-D47BF5F83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363" y="2290242"/>
            <a:ext cx="4654550" cy="4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②无论谁怎么呼唤，它都不肯回来。</a:t>
            </a:r>
            <a:endParaRPr lang="en-US" altLang="zh-CN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A49B43F-AF2A-4CEB-943A-B385F6157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363" y="2772320"/>
            <a:ext cx="4654550" cy="86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①它屏息凝视，一连就是几个钟头，</a:t>
            </a:r>
            <a:endParaRPr lang="en-US" altLang="zh-CN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一定要把老鼠等出来！</a:t>
            </a:r>
            <a:endParaRPr lang="en-US" altLang="zh-CN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79AE972-A9EF-4FEF-AF67-7896F0917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013" y="3542506"/>
            <a:ext cx="465455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②它屏息凝视，一连就是几个钟头，</a:t>
            </a:r>
            <a:endParaRPr lang="en-US" altLang="zh-CN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不把老鼠等出来誓不罢休！</a:t>
            </a:r>
            <a:endParaRPr lang="en-US" altLang="zh-CN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9857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AFD06A7-2DB7-4E06-9347-ADD6AC55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335"/>
            <a:ext cx="8528050" cy="50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大家读一读下面这段话，与原文相比，有什么不一样？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A01EDBA-B250-43BC-93A1-230457E86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781550"/>
            <a:ext cx="8813800" cy="135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它老实，有时候很乖。它会找个暖和的地方，成天睡大觉。它决定要出去玩玩，就会出走一天一夜。它听到老鼠的一点儿响动，就会屏息凝视，等老鼠出来。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8CA1606-A95A-4384-AA70-608E0DDA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086393"/>
            <a:ext cx="8858250" cy="9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这段话只是列举了猫的一些日常行为，并没有将这些具体事例进行对比来突出猫的性格特点，读起来少了很多味道。  </a:t>
            </a:r>
            <a:endParaRPr lang="en-US" altLang="zh-CN" sz="2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3AE931D-AC5B-443F-BBBA-59BFE571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3005171"/>
            <a:ext cx="8858250" cy="135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原文用“说它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的确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可是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”的句式将猫的不同表现进行了对比，还通过各种语气词表现了对猫的关切和怜爱。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716E077-9C14-41DD-BB49-5B7C511F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4331414"/>
            <a:ext cx="6076950" cy="50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请大家带着感情再读一读第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自然段。</a:t>
            </a:r>
          </a:p>
        </p:txBody>
      </p:sp>
    </p:spTree>
    <p:extLst>
      <p:ext uri="{BB962C8B-B14F-4D97-AF65-F5344CB8AC3E}">
        <p14:creationId xmlns:p14="http://schemas.microsoft.com/office/powerpoint/2010/main" val="39725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6EF4DF1-66DB-4118-891D-1E8945B2D620}"/>
              </a:ext>
            </a:extLst>
          </p:cNvPr>
          <p:cNvSpPr/>
          <p:nvPr/>
        </p:nvSpPr>
        <p:spPr>
          <a:xfrm flipH="1">
            <a:off x="6013622" y="4702199"/>
            <a:ext cx="3066081" cy="3597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选自“课中导学单”活动三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BCF53-12FD-481C-9B11-E8FEEDD08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82" y="587963"/>
            <a:ext cx="8241620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活动三：读一读，体会下面这段话的表达特点，再照样子写一写自己喜欢的一种小动物。</a:t>
            </a:r>
            <a:endParaRPr lang="zh-CN" altLang="en-US" sz="25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372499B-9D76-4804-84DE-9D29239E4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84" y="1526156"/>
            <a:ext cx="8509227" cy="13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说它老实吧，它的确有时候很乖。它会找个暖和的地方，成天睡大觉，无忧无虑，什么事也不过问。可是，它决定要出去玩玩，就会出走一天一夜，任凭谁怎么呼唤，它也不肯回来。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F8285F2-23BB-46FD-A71E-E71FA81B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82" y="2907548"/>
            <a:ext cx="8509229" cy="168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示例：我们家的小狗真是令人捉摸不透。说它温顺吧，的确是的，带它外出玩耍的时候，它都老老实实地跟着我，从不乱跑。可是，有时碰上下雨天，它却顽劣得让人头疼，经常跑到泥坑中打滚儿，怎么叫都不肯出来。</a:t>
            </a:r>
            <a:endParaRPr lang="zh-CN" altLang="en-US" sz="2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0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1A7F44FB-4A13-4746-94DA-45B19B48E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930" y="359352"/>
            <a:ext cx="44678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创设情境，导入新课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F6977DBB-A5F2-4DF9-BD4D-4BA6491D14E1}"/>
              </a:ext>
            </a:extLst>
          </p:cNvPr>
          <p:cNvSpPr txBox="1"/>
          <p:nvPr/>
        </p:nvSpPr>
        <p:spPr bwMode="auto">
          <a:xfrm>
            <a:off x="117254" y="358425"/>
            <a:ext cx="2037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D6C3D1E-6F65-4767-9EEC-8CB1FF1A4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" y="1591310"/>
            <a:ext cx="8329930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学习本单元的三篇课文时要注意以下两点：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CB1F7-76CF-4CA5-B289-C24E76852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41" y="2464856"/>
            <a:ext cx="748885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体会作家是如何表达对动物的感情的。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0FD1110-67E7-4623-9B0C-610825286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40" y="3290255"/>
            <a:ext cx="748885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写自己喜欢的动物，试着写出特点。</a:t>
            </a:r>
          </a:p>
        </p:txBody>
      </p:sp>
    </p:spTree>
    <p:extLst>
      <p:ext uri="{BB962C8B-B14F-4D97-AF65-F5344CB8AC3E}">
        <p14:creationId xmlns:p14="http://schemas.microsoft.com/office/powerpoint/2010/main" val="1422717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6EAB0D30-9B4D-4037-A35B-C2AC1B7A5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46011"/>
            <a:ext cx="9010650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请同学们说说第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自然段是怎样表现猫的性格古怪的，具体有什么表现呢？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17FD004-985C-4AD2-82AE-156E8EF5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864530"/>
            <a:ext cx="8115300" cy="4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自然段通过写猫高兴时和不高兴时的表现来反映猫性格古怪。</a:t>
            </a:r>
            <a:endParaRPr lang="en-US" altLang="zh-CN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AF8FCE1-7483-47D5-B921-C3A1740B8768}"/>
              </a:ext>
            </a:extLst>
          </p:cNvPr>
          <p:cNvGrpSpPr/>
          <p:nvPr/>
        </p:nvGrpSpPr>
        <p:grpSpPr>
          <a:xfrm>
            <a:off x="658742" y="1814304"/>
            <a:ext cx="1133475" cy="651636"/>
            <a:chOff x="606425" y="1841500"/>
            <a:chExt cx="1133475" cy="65163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3C20F67-A1EC-4833-8BE3-742737654CE9}"/>
                </a:ext>
              </a:extLst>
            </p:cNvPr>
            <p:cNvSpPr/>
            <p:nvPr/>
          </p:nvSpPr>
          <p:spPr>
            <a:xfrm>
              <a:off x="606425" y="1841500"/>
              <a:ext cx="1133475" cy="65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38D7A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69B9C4E2-9FA7-4E86-A070-91E7A5C5E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75" y="1939834"/>
              <a:ext cx="1050925" cy="419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latinLnBrk="0" hangingPunct="1">
                <a:lnSpc>
                  <a:spcPct val="110000"/>
                </a:lnSpc>
                <a:spcBef>
                  <a:spcPts val="600"/>
                </a:spcBef>
                <a:buNone/>
              </a:pP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高兴时</a:t>
              </a:r>
              <a:endPara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AFAB5D24-0FDE-4F3C-B257-86D166AF4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309" y="1236873"/>
            <a:ext cx="6844240" cy="10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非常温柔可亲，如，用身子蹭你的腿，把脖子伸出来让你给它抓痒，在稿纸上踩印几朵小梅花，丰富多腔地叫唤，咕噜咕噜地给自己解闷。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A76EA61-76EF-4F9A-84B5-C81ABCCEE4F3}"/>
              </a:ext>
            </a:extLst>
          </p:cNvPr>
          <p:cNvCxnSpPr>
            <a:cxnSpLocks/>
          </p:cNvCxnSpPr>
          <p:nvPr/>
        </p:nvCxnSpPr>
        <p:spPr>
          <a:xfrm>
            <a:off x="3261595" y="1922254"/>
            <a:ext cx="28788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">
            <a:extLst>
              <a:ext uri="{FF2B5EF4-FFF2-40B4-BE49-F238E27FC236}">
                <a16:creationId xmlns:a16="http://schemas.microsoft.com/office/drawing/2014/main" id="{BC8E0E84-E995-4604-A3B5-D1FA7A762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7" y="1958493"/>
            <a:ext cx="769503" cy="3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比喻</a:t>
            </a:r>
            <a:endParaRPr lang="en-US" altLang="zh-CN" sz="1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" name="连接符: 曲线 17">
            <a:extLst>
              <a:ext uri="{FF2B5EF4-FFF2-40B4-BE49-F238E27FC236}">
                <a16:creationId xmlns:a16="http://schemas.microsoft.com/office/drawing/2014/main" id="{541337BE-0ACB-4DAB-AAC5-A3ED9EFE8B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11307" y="1988548"/>
            <a:ext cx="204264" cy="92075"/>
          </a:xfrm>
          <a:prstGeom prst="curvedConnector2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>
            <a:extLst>
              <a:ext uri="{FF2B5EF4-FFF2-40B4-BE49-F238E27FC236}">
                <a16:creationId xmlns:a16="http://schemas.microsoft.com/office/drawing/2014/main" id="{86E8A2F4-C75A-4F97-B321-0F29306C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309" y="2286521"/>
            <a:ext cx="6614960" cy="7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它还会丰富多腔地叫唤，长短不同，粗细各异，变化多端。在不叫的时候，它还会咕噜咕噜地给自己解闷。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FDFA736-B738-4A9C-A287-5A25C46A43A5}"/>
              </a:ext>
            </a:extLst>
          </p:cNvPr>
          <p:cNvGrpSpPr/>
          <p:nvPr/>
        </p:nvGrpSpPr>
        <p:grpSpPr>
          <a:xfrm>
            <a:off x="587375" y="3047146"/>
            <a:ext cx="1307958" cy="651636"/>
            <a:chOff x="528708" y="1841500"/>
            <a:chExt cx="1307958" cy="651636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370959A-F1FA-413B-8735-83FD06B8D493}"/>
                </a:ext>
              </a:extLst>
            </p:cNvPr>
            <p:cNvSpPr/>
            <p:nvPr/>
          </p:nvSpPr>
          <p:spPr>
            <a:xfrm>
              <a:off x="606425" y="1841500"/>
              <a:ext cx="1133475" cy="65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38D7A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2163FEA6-BB7C-4B67-BDC9-43EA4A2DC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708" y="1944977"/>
              <a:ext cx="1307958" cy="419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latinLnBrk="0" hangingPunct="1">
                <a:lnSpc>
                  <a:spcPct val="110000"/>
                </a:lnSpc>
                <a:spcBef>
                  <a:spcPts val="600"/>
                </a:spcBef>
                <a:buNone/>
              </a:pP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不高兴时</a:t>
              </a:r>
              <a:endPara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6" name="TextBox 4">
            <a:extLst>
              <a:ext uri="{FF2B5EF4-FFF2-40B4-BE49-F238E27FC236}">
                <a16:creationId xmlns:a16="http://schemas.microsoft.com/office/drawing/2014/main" id="{36DD7D41-7E9F-4E0A-BBB5-6B54EA601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309" y="3035048"/>
            <a:ext cx="6844240" cy="7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它若是不高兴啊，无论谁说多少好话，它也一声不出，连半朵小梅花也不肯印在稿纸上！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E4E46A63-F23D-4AEB-9956-17146DD606AC}"/>
              </a:ext>
            </a:extLst>
          </p:cNvPr>
          <p:cNvSpPr/>
          <p:nvPr/>
        </p:nvSpPr>
        <p:spPr>
          <a:xfrm>
            <a:off x="1972897" y="1391581"/>
            <a:ext cx="157456" cy="1504017"/>
          </a:xfrm>
          <a:prstGeom prst="leftBrace">
            <a:avLst>
              <a:gd name="adj1" fmla="val 3656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左大括号 28">
            <a:extLst>
              <a:ext uri="{FF2B5EF4-FFF2-40B4-BE49-F238E27FC236}">
                <a16:creationId xmlns:a16="http://schemas.microsoft.com/office/drawing/2014/main" id="{8BF202B2-B13E-4E7B-9ED5-889064D44E46}"/>
              </a:ext>
            </a:extLst>
          </p:cNvPr>
          <p:cNvSpPr/>
          <p:nvPr/>
        </p:nvSpPr>
        <p:spPr>
          <a:xfrm>
            <a:off x="1986538" y="3099399"/>
            <a:ext cx="157456" cy="599383"/>
          </a:xfrm>
          <a:prstGeom prst="leftBrace">
            <a:avLst>
              <a:gd name="adj1" fmla="val 3656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30B4F2DF-5D57-4ECC-A01A-25F01B34A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54" y="3784348"/>
            <a:ext cx="8458199" cy="4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自然段通过写猫有时很胆小，有时又很勇猛来反映猫性格古怪。</a:t>
            </a:r>
            <a:endParaRPr lang="en-US" altLang="zh-CN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7FAA6884-7D09-4AD7-A31B-7248D9905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43" y="4226341"/>
            <a:ext cx="4968875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胆小时：“它什么都怕，总想藏起来。”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FD2A14DA-2B78-4A56-9EB6-C8C8C344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42" y="4651882"/>
            <a:ext cx="7552797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勇猛时：“不要说见着小虫和老鼠，就是遇上蛇也敢斗一斗。”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98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6" grpId="0"/>
      <p:bldP spid="19" grpId="0"/>
      <p:bldP spid="26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AC606E0-1E71-4E47-9448-42318EA7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3" y="2331743"/>
            <a:ext cx="8208963" cy="194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作者描写的猫性格“古怪”与我们平时理解的意思不同，而是偏向于指猫性格古灵精怪。这种表面上用不好的词语来形容某物，实际上是表达喜爱之情的写法，叫“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明贬实褒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”。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E62595A-E5D7-4142-979C-65DC9A46E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4" y="762000"/>
            <a:ext cx="8208963" cy="146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从作者的文字中，我们能感受到作者很喜爱猫。虽然说“猫的性格实在有些古怪”，却又具体描述了猫种种惹人喜爱的举止情态。</a:t>
            </a:r>
          </a:p>
        </p:txBody>
      </p:sp>
    </p:spTree>
    <p:extLst>
      <p:ext uri="{BB962C8B-B14F-4D97-AF65-F5344CB8AC3E}">
        <p14:creationId xmlns:p14="http://schemas.microsoft.com/office/powerpoint/2010/main" val="2558929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C8EEB66-4EB8-4E4E-A47A-0C0AE50FA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27" y="632590"/>
            <a:ext cx="8539545" cy="10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在平时的生活中，同学们有没有遇到过这种表面上用不好的词语来形容，实际上是表达喜爱之情的情况呢？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4ACED59-8553-4CF2-9809-67BDB3068ECB}"/>
              </a:ext>
            </a:extLst>
          </p:cNvPr>
          <p:cNvGrpSpPr/>
          <p:nvPr/>
        </p:nvGrpSpPr>
        <p:grpSpPr>
          <a:xfrm>
            <a:off x="799071" y="1863370"/>
            <a:ext cx="4259307" cy="1119375"/>
            <a:chOff x="782594" y="2472321"/>
            <a:chExt cx="4259307" cy="111937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852110D-AD4D-49F9-971D-E34C1CBA4E1E}"/>
                </a:ext>
              </a:extLst>
            </p:cNvPr>
            <p:cNvGrpSpPr/>
            <p:nvPr/>
          </p:nvGrpSpPr>
          <p:grpSpPr>
            <a:xfrm>
              <a:off x="1078872" y="2743200"/>
              <a:ext cx="3963029" cy="647700"/>
              <a:chOff x="833870" y="1240059"/>
              <a:chExt cx="3963029" cy="647700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8E455B13-D039-471A-B925-B31F4A0583F7}"/>
                  </a:ext>
                </a:extLst>
              </p:cNvPr>
              <p:cNvSpPr/>
              <p:nvPr/>
            </p:nvSpPr>
            <p:spPr>
              <a:xfrm>
                <a:off x="833870" y="1240059"/>
                <a:ext cx="3893178" cy="6477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6BCEA62E-A4CC-4E39-B837-613CF192B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6323" y="1280756"/>
                <a:ext cx="3410576" cy="50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indent="0" eaLnBrk="1" latinLnBrk="0" hangingPunct="1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zh-CN" altLang="en-US" sz="2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妈妈总叫我臭崽崽。</a:t>
                </a: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8E266EC-3DD2-438B-9C43-9493DD854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94" y="2472321"/>
              <a:ext cx="778880" cy="1119375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4A561B3-5B4D-4852-B3FC-F48999141FA3}"/>
              </a:ext>
            </a:extLst>
          </p:cNvPr>
          <p:cNvGrpSpPr/>
          <p:nvPr/>
        </p:nvGrpSpPr>
        <p:grpSpPr>
          <a:xfrm>
            <a:off x="3793456" y="2543052"/>
            <a:ext cx="4460188" cy="1231313"/>
            <a:chOff x="2111752" y="3384550"/>
            <a:chExt cx="4460188" cy="123131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6345F2D-7A9E-481F-A4D5-50B7AD475118}"/>
                </a:ext>
              </a:extLst>
            </p:cNvPr>
            <p:cNvGrpSpPr/>
            <p:nvPr/>
          </p:nvGrpSpPr>
          <p:grpSpPr>
            <a:xfrm>
              <a:off x="2111752" y="3856225"/>
              <a:ext cx="4263648" cy="647700"/>
              <a:chOff x="833870" y="1240059"/>
              <a:chExt cx="4263648" cy="64770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E41F1082-1F38-4CDC-923C-FD548EDD5FD9}"/>
                  </a:ext>
                </a:extLst>
              </p:cNvPr>
              <p:cNvSpPr/>
              <p:nvPr/>
            </p:nvSpPr>
            <p:spPr>
              <a:xfrm>
                <a:off x="833870" y="1240059"/>
                <a:ext cx="4263648" cy="6477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45902A55-BAA6-491C-B6BB-3851A6ADDB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3721" y="1280756"/>
                <a:ext cx="3893178" cy="50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indent="0" eaLnBrk="1" latinLnBrk="0" hangingPunct="1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zh-CN" altLang="en-US" sz="2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爸爸总喜欢叫我小懒虫。</a:t>
                </a: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32920E1-25AC-42D2-94FB-0F09C4155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043" y="3384550"/>
              <a:ext cx="642897" cy="1231313"/>
            </a:xfrm>
            <a:prstGeom prst="rect">
              <a:avLst/>
            </a:prstGeom>
          </p:spPr>
        </p:pic>
      </p:grpSp>
      <p:sp>
        <p:nvSpPr>
          <p:cNvPr id="27" name="TextBox 4">
            <a:extLst>
              <a:ext uri="{FF2B5EF4-FFF2-40B4-BE49-F238E27FC236}">
                <a16:creationId xmlns:a16="http://schemas.microsoft.com/office/drawing/2014/main" id="{CA211503-1BEC-48E0-9200-FA58CC16D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34" y="3878613"/>
            <a:ext cx="8917782" cy="53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这些称呼也是明贬实褒，体现了爸爸妈妈对你们的爱。</a:t>
            </a:r>
          </a:p>
        </p:txBody>
      </p:sp>
    </p:spTree>
    <p:extLst>
      <p:ext uri="{BB962C8B-B14F-4D97-AF65-F5344CB8AC3E}">
        <p14:creationId xmlns:p14="http://schemas.microsoft.com/office/powerpoint/2010/main" val="3077153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04B48E1D-62E6-421C-941D-C056910B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293092"/>
            <a:ext cx="5194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结合关键词，感受“淘气”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232B88D-0FBA-40A0-B1AD-C8A9DB4C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1" y="866346"/>
            <a:ext cx="8477250" cy="10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借助课中导学单活动二的表格自主学习第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自然段，说说课文是怎样把满月的小猫们的淘气写具体的。</a:t>
            </a:r>
          </a:p>
        </p:txBody>
      </p:sp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86261F40-2A5D-441F-8D3F-3F216A284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44501"/>
              </p:ext>
            </p:extLst>
          </p:nvPr>
        </p:nvGraphicFramePr>
        <p:xfrm>
          <a:off x="463192" y="1993631"/>
          <a:ext cx="8201764" cy="263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513">
                  <a:extLst>
                    <a:ext uri="{9D8B030D-6E8A-4147-A177-3AD203B41FA5}">
                      <a16:colId xmlns:a16="http://schemas.microsoft.com/office/drawing/2014/main" val="1520623857"/>
                    </a:ext>
                  </a:extLst>
                </a:gridCol>
                <a:gridCol w="7201251">
                  <a:extLst>
                    <a:ext uri="{9D8B030D-6E8A-4147-A177-3AD203B41FA5}">
                      <a16:colId xmlns:a16="http://schemas.microsoft.com/office/drawing/2014/main" val="2667842410"/>
                    </a:ext>
                  </a:extLst>
                </a:gridCol>
              </a:tblGrid>
              <a:tr h="541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特点</a:t>
                      </a:r>
                    </a:p>
                  </a:txBody>
                  <a:tcPr>
                    <a:solidFill>
                      <a:srgbClr val="D4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6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具体事例</a:t>
                      </a:r>
                    </a:p>
                  </a:txBody>
                  <a:tcPr>
                    <a:solidFill>
                      <a:srgbClr val="D4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95742"/>
                  </a:ext>
                </a:extLst>
              </a:tr>
              <a:tr h="585569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淘气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1428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87732"/>
                  </a:ext>
                </a:extLst>
              </a:tr>
              <a:tr h="93345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17940"/>
                  </a:ext>
                </a:extLst>
              </a:tr>
            </a:tbl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77C30664-4DBA-4DFB-9C31-57C4D5F56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306" y="2582567"/>
            <a:ext cx="7232650" cy="4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①把妈妈的尾巴、鸡毛当作玩具，耍个没完没了。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FBABB1D-1E42-4790-8D3E-137CAB77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306" y="3171503"/>
            <a:ext cx="7232650" cy="4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②摔了跟头马上起来，再跑再跌，撞疼了也不哭。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ABE088B-0BFF-47D5-BC91-7B117283F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06" y="3708122"/>
            <a:ext cx="7061200" cy="9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③在花盆里摔跤，抱着花枝打秋千，所过之处，枝折花落。</a:t>
            </a:r>
          </a:p>
        </p:txBody>
      </p:sp>
    </p:spTree>
    <p:extLst>
      <p:ext uri="{BB962C8B-B14F-4D97-AF65-F5344CB8AC3E}">
        <p14:creationId xmlns:p14="http://schemas.microsoft.com/office/powerpoint/2010/main" val="2363898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DB8ADA1-FBDD-4B04-9EC4-BEBAA5E5D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7" y="514042"/>
            <a:ext cx="875665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你们觉得小猫们的淘气是与生俱来的，还是学来的？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6A61FB6-904B-4A64-8478-10FBEE9D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1" y="2541675"/>
            <a:ext cx="88321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与生俱来：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满月就开始淘气。   学来的：“学会淘气”。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45F81A5-9C56-4161-8C67-1A9E88522B6D}"/>
              </a:ext>
            </a:extLst>
          </p:cNvPr>
          <p:cNvGrpSpPr/>
          <p:nvPr/>
        </p:nvGrpSpPr>
        <p:grpSpPr>
          <a:xfrm>
            <a:off x="449056" y="1134430"/>
            <a:ext cx="8245887" cy="1277405"/>
            <a:chOff x="266412" y="2138895"/>
            <a:chExt cx="8602580" cy="283186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C7F554D-246D-4428-9322-4FE7B753C3E8}"/>
                </a:ext>
              </a:extLst>
            </p:cNvPr>
            <p:cNvSpPr/>
            <p:nvPr/>
          </p:nvSpPr>
          <p:spPr>
            <a:xfrm>
              <a:off x="344996" y="2221060"/>
              <a:ext cx="8442731" cy="2512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>
                <a:lnSpc>
                  <a:spcPct val="130000"/>
                </a:lnSpc>
              </a:pPr>
              <a:r>
                <a:rPr lang="zh-CN" altLang="en-US" sz="2800" b="1" kern="1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满月的小猫们就更好玩了，腿脚还不稳，可是已经学会淘气。</a:t>
              </a:r>
              <a:endParaRPr lang="en-US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7CB8377-1689-490C-B707-BE32878D77CB}"/>
                </a:ext>
              </a:extLst>
            </p:cNvPr>
            <p:cNvGrpSpPr/>
            <p:nvPr/>
          </p:nvGrpSpPr>
          <p:grpSpPr>
            <a:xfrm>
              <a:off x="266412" y="2138895"/>
              <a:ext cx="8602580" cy="2831865"/>
              <a:chOff x="266412" y="2138895"/>
              <a:chExt cx="8602580" cy="2831865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927EB17-7AA0-4E11-8B54-E65737755947}"/>
                  </a:ext>
                </a:extLst>
              </p:cNvPr>
              <p:cNvSpPr/>
              <p:nvPr/>
            </p:nvSpPr>
            <p:spPr>
              <a:xfrm>
                <a:off x="344997" y="2221059"/>
                <a:ext cx="8442731" cy="2667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3FFBE75-D77E-4145-B52F-B209F20DB803}"/>
                  </a:ext>
                </a:extLst>
              </p:cNvPr>
              <p:cNvSpPr/>
              <p:nvPr/>
            </p:nvSpPr>
            <p:spPr>
              <a:xfrm>
                <a:off x="266412" y="2138895"/>
                <a:ext cx="8602580" cy="28318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685BD966-C861-4C2C-BE2C-750483411E6B}"/>
              </a:ext>
            </a:extLst>
          </p:cNvPr>
          <p:cNvSpPr/>
          <p:nvPr/>
        </p:nvSpPr>
        <p:spPr>
          <a:xfrm>
            <a:off x="3797300" y="1295400"/>
            <a:ext cx="419100" cy="4191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1539B673-153C-4982-80C8-CBA7C9B7C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7" y="3034118"/>
            <a:ext cx="5168189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你从中感受到了什么？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13A430F-D5E4-4289-A153-A1DCCAE1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15" y="3526561"/>
            <a:ext cx="8523996" cy="9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“更”在这里有递进作用，感受到了作者对小猫们的喜爱之情。</a:t>
            </a:r>
          </a:p>
        </p:txBody>
      </p:sp>
    </p:spTree>
    <p:extLst>
      <p:ext uri="{BB962C8B-B14F-4D97-AF65-F5344CB8AC3E}">
        <p14:creationId xmlns:p14="http://schemas.microsoft.com/office/powerpoint/2010/main" val="609963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 animBg="1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28130B4-E1D2-4822-B5BF-69836BE58E2C}"/>
              </a:ext>
            </a:extLst>
          </p:cNvPr>
          <p:cNvSpPr/>
          <p:nvPr/>
        </p:nvSpPr>
        <p:spPr>
          <a:xfrm>
            <a:off x="3638550" y="3105075"/>
            <a:ext cx="939800" cy="355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0D6710D-CF41-4649-8094-C9A05E32287E}"/>
              </a:ext>
            </a:extLst>
          </p:cNvPr>
          <p:cNvSpPr/>
          <p:nvPr/>
        </p:nvSpPr>
        <p:spPr>
          <a:xfrm>
            <a:off x="2419350" y="3105075"/>
            <a:ext cx="361950" cy="355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03BB7E3-E1F7-4AEF-9F79-574434037389}"/>
              </a:ext>
            </a:extLst>
          </p:cNvPr>
          <p:cNvSpPr/>
          <p:nvPr/>
        </p:nvSpPr>
        <p:spPr>
          <a:xfrm>
            <a:off x="1492250" y="3105075"/>
            <a:ext cx="673100" cy="355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1C2DEE1-12C0-4DAB-8691-D191824E517D}"/>
              </a:ext>
            </a:extLst>
          </p:cNvPr>
          <p:cNvSpPr/>
          <p:nvPr/>
        </p:nvSpPr>
        <p:spPr>
          <a:xfrm>
            <a:off x="1181100" y="2311249"/>
            <a:ext cx="361950" cy="355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895EC33-9215-4A7A-852B-E5C950298573}"/>
              </a:ext>
            </a:extLst>
          </p:cNvPr>
          <p:cNvSpPr/>
          <p:nvPr/>
        </p:nvSpPr>
        <p:spPr>
          <a:xfrm>
            <a:off x="1803400" y="1909942"/>
            <a:ext cx="361950" cy="355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68F2D1B-9E26-4DDD-955A-CC9C7976F80D}"/>
              </a:ext>
            </a:extLst>
          </p:cNvPr>
          <p:cNvSpPr/>
          <p:nvPr/>
        </p:nvSpPr>
        <p:spPr>
          <a:xfrm>
            <a:off x="7016750" y="1517648"/>
            <a:ext cx="361950" cy="355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2515E4-61B5-45E8-85DD-38637EDFE30E}"/>
              </a:ext>
            </a:extLst>
          </p:cNvPr>
          <p:cNvSpPr/>
          <p:nvPr/>
        </p:nvSpPr>
        <p:spPr>
          <a:xfrm>
            <a:off x="4562506" y="1517649"/>
            <a:ext cx="361950" cy="355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FB790F-646A-415D-AAD2-73DF21ADAF22}"/>
              </a:ext>
            </a:extLst>
          </p:cNvPr>
          <p:cNvSpPr/>
          <p:nvPr/>
        </p:nvSpPr>
        <p:spPr>
          <a:xfrm>
            <a:off x="7315200" y="1117599"/>
            <a:ext cx="361950" cy="355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2D782A-1522-4D5A-AAFD-48745374B030}"/>
              </a:ext>
            </a:extLst>
          </p:cNvPr>
          <p:cNvGrpSpPr/>
          <p:nvPr/>
        </p:nvGrpSpPr>
        <p:grpSpPr>
          <a:xfrm>
            <a:off x="384819" y="976844"/>
            <a:ext cx="8381999" cy="2988068"/>
            <a:chOff x="266412" y="2138893"/>
            <a:chExt cx="8230932" cy="721035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3330DFD-B265-4275-A4F3-F06F1E47DDDB}"/>
                </a:ext>
              </a:extLst>
            </p:cNvPr>
            <p:cNvSpPr/>
            <p:nvPr/>
          </p:nvSpPr>
          <p:spPr>
            <a:xfrm>
              <a:off x="387373" y="2302143"/>
              <a:ext cx="8060087" cy="7047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10000"/>
                </a:lnSpc>
              </a:pPr>
              <a:r>
                <a:rPr lang="zh-CN" altLang="en-US" sz="2400" b="1" kern="1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妈妈的尾巴，一根鸡毛，都是它们的好玩具，耍个没完没了。一玩起来，它们不知要摔多少跟头，但是跌倒了马上起来，再跑再跌。它们的头撞在门上，桌腿上，和彼此的头上，撞疼了也不哭。它们的胆子越来越大，逐渐开辟新的游戏场所。它们到院子里来了。院中的花草可遭了殃。它们在花盆里摔跤，抱着花枝打秋千，所过之处，枝折花落。你见了，绝不会责打它们，它们是那么生气勃勃，天真可爱！</a:t>
              </a:r>
              <a:endParaRPr lang="zh-CN" altLang="en-US" sz="2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D1A6959-4808-42D0-BB23-35D7D6B9335D}"/>
                </a:ext>
              </a:extLst>
            </p:cNvPr>
            <p:cNvGrpSpPr/>
            <p:nvPr/>
          </p:nvGrpSpPr>
          <p:grpSpPr>
            <a:xfrm>
              <a:off x="266412" y="2138893"/>
              <a:ext cx="8230932" cy="7210359"/>
              <a:chOff x="266412" y="2138893"/>
              <a:chExt cx="8230932" cy="721035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8CD0B68-EC41-4AD5-AD74-7EA93C5AEEC5}"/>
                  </a:ext>
                </a:extLst>
              </p:cNvPr>
              <p:cNvSpPr/>
              <p:nvPr/>
            </p:nvSpPr>
            <p:spPr>
              <a:xfrm>
                <a:off x="344998" y="2293939"/>
                <a:ext cx="8060087" cy="689602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2EC9073-1477-42DA-B29A-AA9B3E014FE2}"/>
                  </a:ext>
                </a:extLst>
              </p:cNvPr>
              <p:cNvSpPr/>
              <p:nvPr/>
            </p:nvSpPr>
            <p:spPr>
              <a:xfrm>
                <a:off x="266412" y="2138893"/>
                <a:ext cx="8230932" cy="721035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2F81B13E-1723-4C14-B9B9-BE4A7FDA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7" y="402984"/>
            <a:ext cx="8623421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找出描写小猫们的淘气的动词，说说你们感受了什么？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71BD780-B8FE-4C7A-B5E7-1F5A372F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22" y="3963154"/>
            <a:ext cx="8523996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小猫们很顽皮，但老舍先生反倒觉得小猫们生气勃勃、天真可爱。感受到了老舍先生对它们充满了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喜爱之情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65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11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21486EC0-78ED-4F95-8BFC-8576D3DF4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870" y="53692"/>
            <a:ext cx="4640261" cy="583565"/>
          </a:xfrm>
          <a:prstGeom prst="rect">
            <a:avLst/>
          </a:prstGeom>
          <a:solidFill>
            <a:srgbClr val="F6FAF4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对比阅读，拓展延伸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FBAF7D-8D6F-42EA-B0C2-8977FAF515DB}"/>
              </a:ext>
            </a:extLst>
          </p:cNvPr>
          <p:cNvSpPr/>
          <p:nvPr/>
        </p:nvSpPr>
        <p:spPr>
          <a:xfrm flipH="1">
            <a:off x="6013622" y="4702199"/>
            <a:ext cx="3066081" cy="3597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选自“课末固学单”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5D2EEE9-8931-4314-89EE-D32F449D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27" y="535657"/>
            <a:ext cx="4127618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活动：对比阅读，深入思考。</a:t>
            </a:r>
            <a:endParaRPr lang="zh-CN" altLang="en-US" sz="25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4324836-5098-4567-AA1A-F378DD1FA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26" y="993276"/>
            <a:ext cx="8800423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阅读夏丏尊、周而复写的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猫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的片段，思考：这两个片段与课文在写法上有什么异同？</a:t>
            </a:r>
            <a:endParaRPr lang="zh-CN" altLang="en-US" sz="25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C25B5B6A-FBE8-41DE-8BCC-738356997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27832"/>
              </p:ext>
            </p:extLst>
          </p:nvPr>
        </p:nvGraphicFramePr>
        <p:xfrm>
          <a:off x="215900" y="1968500"/>
          <a:ext cx="8534400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2722742219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464114514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603897331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r>
                        <a:rPr lang="zh-CN" altLang="en-US" sz="22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文章</a:t>
                      </a:r>
                      <a:r>
                        <a:rPr lang="en-US" altLang="zh-CN" sz="22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22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片段</a:t>
                      </a:r>
                    </a:p>
                  </a:txBody>
                  <a:tcPr anchor="ctr">
                    <a:solidFill>
                      <a:srgbClr val="D4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相同之处</a:t>
                      </a:r>
                    </a:p>
                  </a:txBody>
                  <a:tcPr anchor="ctr">
                    <a:solidFill>
                      <a:srgbClr val="D4F0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不同之处</a:t>
                      </a:r>
                    </a:p>
                  </a:txBody>
                  <a:tcPr anchor="ctr">
                    <a:solidFill>
                      <a:srgbClr val="D4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27881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老舍的</a:t>
                      </a:r>
                      <a:r>
                        <a:rPr lang="en-US" altLang="zh-CN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《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猫</a:t>
                      </a:r>
                      <a:r>
                        <a:rPr lang="en-US" altLang="zh-CN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》</a:t>
                      </a:r>
                      <a:endParaRPr lang="zh-CN" altLang="en-US" sz="22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477122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夏丏尊的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《</a:t>
                      </a: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猫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》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670135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周而复的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《</a:t>
                      </a: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猫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》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50515"/>
                  </a:ext>
                </a:extLst>
              </a:tr>
            </a:tbl>
          </a:graphicData>
        </a:graphic>
      </p:graphicFrame>
      <p:sp>
        <p:nvSpPr>
          <p:cNvPr id="11" name="TextBox 4">
            <a:extLst>
              <a:ext uri="{FF2B5EF4-FFF2-40B4-BE49-F238E27FC236}">
                <a16:creationId xmlns:a16="http://schemas.microsoft.com/office/drawing/2014/main" id="{4964B868-073D-447C-8C04-D9883DAE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577" y="2787159"/>
            <a:ext cx="1466173" cy="13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都表达了对猫的喜爱之情。</a:t>
            </a:r>
            <a:endParaRPr lang="zh-CN" altLang="en-US" sz="2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2960A76-68D0-49C2-B781-9F7B1F782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2" y="2422727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通过具体事例和明贬实褒的写法来表现猫的古怪和满月小猫的淘气，表达了对猫的喜爱之情。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79B44DB1-3276-4D84-B4EE-06E527FD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2" y="3185970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除描写小猫的毛色漂亮外，主要通过写大家对猫的态度来表达对猫的喜爱之情。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E96F3B29-84D5-4104-B34B-58BA73EC7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3932694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通过描写猫的外貌、神态和动作来表达对猫的喜爱之情。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49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365" y="123478"/>
            <a:ext cx="2124075" cy="6047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板书设计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: 圆角 18"/>
          <p:cNvSpPr/>
          <p:nvPr/>
        </p:nvSpPr>
        <p:spPr>
          <a:xfrm>
            <a:off x="3656611" y="728259"/>
            <a:ext cx="1830777" cy="6537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猫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: 圆角 18"/>
          <p:cNvSpPr/>
          <p:nvPr/>
        </p:nvSpPr>
        <p:spPr>
          <a:xfrm>
            <a:off x="396552" y="1876757"/>
            <a:ext cx="2298700" cy="8731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latinLnBrk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</a:p>
        </p:txBody>
      </p:sp>
      <p:sp>
        <p:nvSpPr>
          <p:cNvPr id="9" name="矩形: 圆角 18">
            <a:extLst>
              <a:ext uri="{FF2B5EF4-FFF2-40B4-BE49-F238E27FC236}">
                <a16:creationId xmlns:a16="http://schemas.microsoft.com/office/drawing/2014/main" id="{BF1E8DBC-2699-4157-B7A6-9DBA0EC90AC9}"/>
              </a:ext>
            </a:extLst>
          </p:cNvPr>
          <p:cNvSpPr/>
          <p:nvPr/>
        </p:nvSpPr>
        <p:spPr>
          <a:xfrm>
            <a:off x="1190302" y="2888355"/>
            <a:ext cx="1504950" cy="8731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latinLnBrk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</a:p>
        </p:txBody>
      </p:sp>
      <p:sp>
        <p:nvSpPr>
          <p:cNvPr id="11" name="矩形: 圆角 18">
            <a:extLst>
              <a:ext uri="{FF2B5EF4-FFF2-40B4-BE49-F238E27FC236}">
                <a16:creationId xmlns:a16="http://schemas.microsoft.com/office/drawing/2014/main" id="{EF087374-7999-4727-B802-02361AE5266A}"/>
              </a:ext>
            </a:extLst>
          </p:cNvPr>
          <p:cNvSpPr/>
          <p:nvPr/>
        </p:nvSpPr>
        <p:spPr>
          <a:xfrm>
            <a:off x="2870340" y="1876758"/>
            <a:ext cx="1044222" cy="8731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latinLnBrk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古怪</a:t>
            </a:r>
          </a:p>
        </p:txBody>
      </p:sp>
      <p:sp>
        <p:nvSpPr>
          <p:cNvPr id="12" name="矩形: 圆角 18">
            <a:extLst>
              <a:ext uri="{FF2B5EF4-FFF2-40B4-BE49-F238E27FC236}">
                <a16:creationId xmlns:a16="http://schemas.microsoft.com/office/drawing/2014/main" id="{8ABE9EA3-D3A9-4B43-9CEA-4652806991C4}"/>
              </a:ext>
            </a:extLst>
          </p:cNvPr>
          <p:cNvSpPr/>
          <p:nvPr/>
        </p:nvSpPr>
        <p:spPr>
          <a:xfrm>
            <a:off x="2870340" y="2888355"/>
            <a:ext cx="1044222" cy="8731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latinLnBrk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淘气</a:t>
            </a:r>
          </a:p>
        </p:txBody>
      </p:sp>
      <p:sp>
        <p:nvSpPr>
          <p:cNvPr id="13" name="矩形: 圆角 18">
            <a:extLst>
              <a:ext uri="{FF2B5EF4-FFF2-40B4-BE49-F238E27FC236}">
                <a16:creationId xmlns:a16="http://schemas.microsoft.com/office/drawing/2014/main" id="{CEBEB9CA-37BC-43EC-A38F-926FE9A6C266}"/>
              </a:ext>
            </a:extLst>
          </p:cNvPr>
          <p:cNvSpPr/>
          <p:nvPr/>
        </p:nvSpPr>
        <p:spPr>
          <a:xfrm>
            <a:off x="5791340" y="1876757"/>
            <a:ext cx="1955660" cy="8731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latinLnBrk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列举事例</a:t>
            </a:r>
          </a:p>
        </p:txBody>
      </p:sp>
      <p:sp>
        <p:nvSpPr>
          <p:cNvPr id="14" name="矩形: 圆角 18">
            <a:extLst>
              <a:ext uri="{FF2B5EF4-FFF2-40B4-BE49-F238E27FC236}">
                <a16:creationId xmlns:a16="http://schemas.microsoft.com/office/drawing/2014/main" id="{DAA9B92C-7CAD-4A9C-8EE5-7C25931CBFA0}"/>
              </a:ext>
            </a:extLst>
          </p:cNvPr>
          <p:cNvSpPr/>
          <p:nvPr/>
        </p:nvSpPr>
        <p:spPr>
          <a:xfrm>
            <a:off x="5791340" y="2888354"/>
            <a:ext cx="2127110" cy="8731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latinLnBrk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明贬实褒</a:t>
            </a:r>
          </a:p>
        </p:txBody>
      </p:sp>
      <p:sp>
        <p:nvSpPr>
          <p:cNvPr id="15" name="矩形: 圆角 18">
            <a:extLst>
              <a:ext uri="{FF2B5EF4-FFF2-40B4-BE49-F238E27FC236}">
                <a16:creationId xmlns:a16="http://schemas.microsoft.com/office/drawing/2014/main" id="{2B2A223B-6428-4F7D-BCBD-35840360C81E}"/>
              </a:ext>
            </a:extLst>
          </p:cNvPr>
          <p:cNvSpPr/>
          <p:nvPr/>
        </p:nvSpPr>
        <p:spPr>
          <a:xfrm>
            <a:off x="4381640" y="2294886"/>
            <a:ext cx="1152738" cy="11213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latinLnBrk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喜爱之情</a:t>
            </a:r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64C1A431-A012-4773-BC77-B602F1354280}"/>
              </a:ext>
            </a:extLst>
          </p:cNvPr>
          <p:cNvSpPr/>
          <p:nvPr/>
        </p:nvSpPr>
        <p:spPr>
          <a:xfrm>
            <a:off x="4029002" y="2249562"/>
            <a:ext cx="238198" cy="1339849"/>
          </a:xfrm>
          <a:prstGeom prst="rightBrace">
            <a:avLst>
              <a:gd name="adj1" fmla="val 1944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19F94F6B-D641-4943-B069-BF829EA7F97E}"/>
              </a:ext>
            </a:extLst>
          </p:cNvPr>
          <p:cNvSpPr/>
          <p:nvPr/>
        </p:nvSpPr>
        <p:spPr>
          <a:xfrm rot="10800000">
            <a:off x="5515328" y="2218429"/>
            <a:ext cx="238198" cy="1339849"/>
          </a:xfrm>
          <a:prstGeom prst="rightBrace">
            <a:avLst>
              <a:gd name="adj1" fmla="val 1944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9" grpId="0" bldLvl="0" animBg="1"/>
      <p:bldP spid="11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636C1215-9042-44FB-A091-EDC66812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" b="74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A-图片 3">
            <a:extLst>
              <a:ext uri="{FF2B5EF4-FFF2-40B4-BE49-F238E27FC236}">
                <a16:creationId xmlns:a16="http://schemas.microsoft.com/office/drawing/2014/main" id="{E16E27CF-8CBE-46B5-95DD-F3F7AAC8529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b="774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-图片 10">
            <a:extLst>
              <a:ext uri="{FF2B5EF4-FFF2-40B4-BE49-F238E27FC236}">
                <a16:creationId xmlns:a16="http://schemas.microsoft.com/office/drawing/2014/main" id="{CB43DFFD-BB89-49AC-A6B3-A92282C7D02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-图片 4" descr="http://pic22.nipic.com/20120726/668573_140020712187_2.jpg">
            <a:extLst>
              <a:ext uri="{FF2B5EF4-FFF2-40B4-BE49-F238E27FC236}">
                <a16:creationId xmlns:a16="http://schemas.microsoft.com/office/drawing/2014/main" id="{28CFA8FD-1A6C-43B2-B078-02F8A3AF99B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-图片 22">
            <a:extLst>
              <a:ext uri="{FF2B5EF4-FFF2-40B4-BE49-F238E27FC236}">
                <a16:creationId xmlns:a16="http://schemas.microsoft.com/office/drawing/2014/main" id="{E39540DD-22B1-4215-A1D4-6F689BAAB77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b="76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-图片 26">
            <a:extLst>
              <a:ext uri="{FF2B5EF4-FFF2-40B4-BE49-F238E27FC236}">
                <a16:creationId xmlns:a16="http://schemas.microsoft.com/office/drawing/2014/main" id="{3D276229-A52A-4DB4-A19E-C8EAA17C9B3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A-图片 3">
            <a:extLst>
              <a:ext uri="{FF2B5EF4-FFF2-40B4-BE49-F238E27FC236}">
                <a16:creationId xmlns:a16="http://schemas.microsoft.com/office/drawing/2014/main" id="{9101939F-D599-4C92-BD7D-EC3F7D5355B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3">
            <a:extLst>
              <a:ext uri="{FF2B5EF4-FFF2-40B4-BE49-F238E27FC236}">
                <a16:creationId xmlns:a16="http://schemas.microsoft.com/office/drawing/2014/main" id="{3110D551-E2FA-4C2E-B1DC-3F0974AFCFD6}"/>
              </a:ext>
            </a:extLst>
          </p:cNvPr>
          <p:cNvSpPr/>
          <p:nvPr/>
        </p:nvSpPr>
        <p:spPr>
          <a:xfrm>
            <a:off x="354513" y="1165429"/>
            <a:ext cx="3283494" cy="2309291"/>
          </a:xfrm>
          <a:prstGeom prst="roundRect">
            <a:avLst>
              <a:gd name="adj" fmla="val 5890"/>
            </a:avLst>
          </a:prstGeom>
          <a:solidFill>
            <a:srgbClr val="EDEDED">
              <a:alpha val="80000"/>
            </a:srgb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B73290-DBF2-46E1-A6FF-7BA37B046A52}"/>
              </a:ext>
            </a:extLst>
          </p:cNvPr>
          <p:cNvSpPr/>
          <p:nvPr/>
        </p:nvSpPr>
        <p:spPr>
          <a:xfrm>
            <a:off x="430798" y="1242722"/>
            <a:ext cx="3391902" cy="209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你们观察过或养过猫吗？谁能用一句话说说自己对猫的了解？</a:t>
            </a:r>
          </a:p>
        </p:txBody>
      </p:sp>
    </p:spTree>
    <p:extLst>
      <p:ext uri="{BB962C8B-B14F-4D97-AF65-F5344CB8AC3E}">
        <p14:creationId xmlns:p14="http://schemas.microsoft.com/office/powerpoint/2010/main" val="32215114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3">
            <a:extLst>
              <a:ext uri="{FF2B5EF4-FFF2-40B4-BE49-F238E27FC236}">
                <a16:creationId xmlns:a16="http://schemas.microsoft.com/office/drawing/2014/main" id="{F5AEAC70-DB4C-4F3F-9E51-6E753A083A94}"/>
              </a:ext>
            </a:extLst>
          </p:cNvPr>
          <p:cNvSpPr/>
          <p:nvPr/>
        </p:nvSpPr>
        <p:spPr>
          <a:xfrm>
            <a:off x="165100" y="794323"/>
            <a:ext cx="8845550" cy="3688777"/>
          </a:xfrm>
          <a:prstGeom prst="roundRect">
            <a:avLst>
              <a:gd name="adj" fmla="val 5890"/>
            </a:avLst>
          </a:prstGeom>
          <a:solidFill>
            <a:srgbClr val="EDEDED">
              <a:alpha val="80000"/>
            </a:srgb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2FFE963-C823-43E6-89A2-52B01E41DC81}"/>
              </a:ext>
            </a:extLst>
          </p:cNvPr>
          <p:cNvSpPr/>
          <p:nvPr/>
        </p:nvSpPr>
        <p:spPr>
          <a:xfrm>
            <a:off x="200383" y="1615013"/>
            <a:ext cx="8788795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老舍原名舒庆春，字舍予。中国现代作家，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1950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年获北京市人民政府授予的“人民艺术家”称号。代表作有小说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骆驼祥子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，话剧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龙须沟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茶馆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3CC298F-89C3-42D3-AC3E-76654C5F4300}"/>
              </a:ext>
            </a:extLst>
          </p:cNvPr>
          <p:cNvSpPr/>
          <p:nvPr/>
        </p:nvSpPr>
        <p:spPr>
          <a:xfrm>
            <a:off x="200383" y="943543"/>
            <a:ext cx="1842695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作者简介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7BBBF19-F4CE-4DDC-95DA-45663705CAB9}"/>
              </a:ext>
            </a:extLst>
          </p:cNvPr>
          <p:cNvSpPr/>
          <p:nvPr/>
        </p:nvSpPr>
        <p:spPr>
          <a:xfrm>
            <a:off x="176426" y="3256557"/>
            <a:ext cx="8788795" cy="105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除了写作之外，老舍先生一生还有两大爱好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养花和养猫。</a:t>
            </a:r>
          </a:p>
        </p:txBody>
      </p:sp>
    </p:spTree>
    <p:extLst>
      <p:ext uri="{BB962C8B-B14F-4D97-AF65-F5344CB8AC3E}">
        <p14:creationId xmlns:p14="http://schemas.microsoft.com/office/powerpoint/2010/main" val="15919845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0FC4BC96-3AD7-4555-B46E-E99A9E555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870" y="53692"/>
            <a:ext cx="4640261" cy="583565"/>
          </a:xfrm>
          <a:prstGeom prst="rect">
            <a:avLst/>
          </a:prstGeom>
          <a:solidFill>
            <a:srgbClr val="F6FAF4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初读课文，整体感知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99BE04-E1D6-4A67-B77A-CCEFF094A6BB}"/>
              </a:ext>
            </a:extLst>
          </p:cNvPr>
          <p:cNvSpPr/>
          <p:nvPr/>
        </p:nvSpPr>
        <p:spPr>
          <a:xfrm flipH="1">
            <a:off x="6013622" y="4702199"/>
            <a:ext cx="3066081" cy="3956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选自“课前预学单”第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9457506-D7E1-4E53-9B5D-5E428680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90" y="737601"/>
            <a:ext cx="7129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读一读下列词语，注意读准字音。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3588ECF-E3B8-4500-9C25-31BF6B740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" y="2081977"/>
            <a:ext cx="8419465" cy="25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呼唤　响动　贪玩　尽职　蹭破　梅花　稿纸　解闷　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latinLnBrk="0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勇猛　遭殃　小蛇  花盆　古怪　任凭　满月　淘气　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latinLnBrk="0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生气勃勃　 屏息凝视　 无忧无虑   温柔可亲　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latinLnBrk="0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丰富多腔　 变化多端　 枝折花落　 天真可爱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9F3FF79-B0C8-4CB0-9242-CBF0D91FF07A}"/>
              </a:ext>
            </a:extLst>
          </p:cNvPr>
          <p:cNvSpPr/>
          <p:nvPr/>
        </p:nvSpPr>
        <p:spPr>
          <a:xfrm>
            <a:off x="4819650" y="2152650"/>
            <a:ext cx="444500" cy="44450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C966E80-62E1-42A1-A509-26DF6D60E3E7}"/>
              </a:ext>
            </a:extLst>
          </p:cNvPr>
          <p:cNvSpPr/>
          <p:nvPr/>
        </p:nvSpPr>
        <p:spPr>
          <a:xfrm>
            <a:off x="1606550" y="4130812"/>
            <a:ext cx="444500" cy="44450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60AD03B-48A9-47CE-A407-8E7F614E4B01}"/>
              </a:ext>
            </a:extLst>
          </p:cNvPr>
          <p:cNvSpPr/>
          <p:nvPr/>
        </p:nvSpPr>
        <p:spPr>
          <a:xfrm>
            <a:off x="1962150" y="2827244"/>
            <a:ext cx="444500" cy="44450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F35F70B-A4A5-48EC-A02A-0009188E1544}"/>
              </a:ext>
            </a:extLst>
          </p:cNvPr>
          <p:cNvGrpSpPr/>
          <p:nvPr/>
        </p:nvGrpSpPr>
        <p:grpSpPr>
          <a:xfrm>
            <a:off x="4266704" y="1413830"/>
            <a:ext cx="1335405" cy="598805"/>
            <a:chOff x="4674" y="138"/>
            <a:chExt cx="2103" cy="943"/>
          </a:xfrm>
        </p:grpSpPr>
        <p:sp>
          <p:nvSpPr>
            <p:cNvPr id="16" name="圆角矩形 21">
              <a:extLst>
                <a:ext uri="{FF2B5EF4-FFF2-40B4-BE49-F238E27FC236}">
                  <a16:creationId xmlns:a16="http://schemas.microsoft.com/office/drawing/2014/main" id="{16B5E32B-3DB5-4EE7-9304-1B30C7B3CF84}"/>
                </a:ext>
              </a:extLst>
            </p:cNvPr>
            <p:cNvSpPr/>
            <p:nvPr/>
          </p:nvSpPr>
          <p:spPr>
            <a:xfrm>
              <a:off x="4703" y="152"/>
              <a:ext cx="2011" cy="9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6">
              <a:extLst>
                <a:ext uri="{FF2B5EF4-FFF2-40B4-BE49-F238E27FC236}">
                  <a16:creationId xmlns:a16="http://schemas.microsoft.com/office/drawing/2014/main" id="{6B523BC6-0D18-43CA-9FFE-0F6F59A20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4" y="138"/>
              <a:ext cx="2103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0" hangingPunct="1">
                <a:lnSpc>
                  <a:spcPct val="120000"/>
                </a:lnSpc>
                <a:spcBef>
                  <a:spcPts val="2400"/>
                </a:spcBef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后鼻音</a:t>
              </a:r>
            </a:p>
          </p:txBody>
        </p:sp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345662B-B398-4FAD-A230-CAB7ABAEB465}"/>
              </a:ext>
            </a:extLst>
          </p:cNvPr>
          <p:cNvSpPr/>
          <p:nvPr/>
        </p:nvSpPr>
        <p:spPr>
          <a:xfrm>
            <a:off x="3048000" y="2820894"/>
            <a:ext cx="444500" cy="4445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BC7F1773-BCAB-4801-A76F-DC2C339FC55D}"/>
              </a:ext>
            </a:extLst>
          </p:cNvPr>
          <p:cNvSpPr/>
          <p:nvPr/>
        </p:nvSpPr>
        <p:spPr>
          <a:xfrm>
            <a:off x="4121150" y="2146112"/>
            <a:ext cx="444500" cy="4445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D4CF8A1-D392-4D7A-A264-E236F390318C}"/>
              </a:ext>
            </a:extLst>
          </p:cNvPr>
          <p:cNvSpPr/>
          <p:nvPr/>
        </p:nvSpPr>
        <p:spPr>
          <a:xfrm>
            <a:off x="4826000" y="4149862"/>
            <a:ext cx="444500" cy="4445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A1EEB85-56CC-4A13-BFF3-C1F3D0CDD442}"/>
              </a:ext>
            </a:extLst>
          </p:cNvPr>
          <p:cNvGrpSpPr/>
          <p:nvPr/>
        </p:nvGrpSpPr>
        <p:grpSpPr>
          <a:xfrm>
            <a:off x="5800407" y="1422720"/>
            <a:ext cx="1335405" cy="598805"/>
            <a:chOff x="4674" y="138"/>
            <a:chExt cx="2103" cy="943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15438788-1D18-4729-BE37-265204C9492A}"/>
                </a:ext>
              </a:extLst>
            </p:cNvPr>
            <p:cNvSpPr/>
            <p:nvPr/>
          </p:nvSpPr>
          <p:spPr>
            <a:xfrm>
              <a:off x="4703" y="152"/>
              <a:ext cx="2011" cy="9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6">
              <a:extLst>
                <a:ext uri="{FF2B5EF4-FFF2-40B4-BE49-F238E27FC236}">
                  <a16:creationId xmlns:a16="http://schemas.microsoft.com/office/drawing/2014/main" id="{0712F840-8F8E-4D4B-A06B-72B48149C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4" y="138"/>
              <a:ext cx="2103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0" hangingPunct="1">
                <a:lnSpc>
                  <a:spcPct val="120000"/>
                </a:lnSpc>
                <a:spcBef>
                  <a:spcPts val="2400"/>
                </a:spcBef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翘舌音</a:t>
              </a:r>
            </a:p>
          </p:txBody>
        </p:sp>
      </p:grpSp>
      <p:sp>
        <p:nvSpPr>
          <p:cNvPr id="24" name="文本框 6">
            <a:extLst>
              <a:ext uri="{FF2B5EF4-FFF2-40B4-BE49-F238E27FC236}">
                <a16:creationId xmlns:a16="http://schemas.microsoft.com/office/drawing/2014/main" id="{D3C41332-84D7-400D-90BA-120666F7B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845" y="2425617"/>
            <a:ext cx="1235235" cy="50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24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摩擦。</a:t>
            </a:r>
          </a:p>
        </p:txBody>
      </p:sp>
    </p:spTree>
    <p:extLst>
      <p:ext uri="{BB962C8B-B14F-4D97-AF65-F5344CB8AC3E}">
        <p14:creationId xmlns:p14="http://schemas.microsoft.com/office/powerpoint/2010/main" val="10498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2A15FFE-6A85-44CC-A576-35BC913A609A}"/>
              </a:ext>
            </a:extLst>
          </p:cNvPr>
          <p:cNvSpPr/>
          <p:nvPr/>
        </p:nvSpPr>
        <p:spPr>
          <a:xfrm>
            <a:off x="0" y="417392"/>
            <a:ext cx="2124075" cy="6047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多音字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98E8B2E1-772E-4D39-83BE-2179817D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07" y="2165333"/>
            <a:ext cx="828993" cy="7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2400"/>
              </a:spcBef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屏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EC3FF59-8D8C-4673-B385-0EB52EEE2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8" y="1697872"/>
            <a:ext cx="113250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sz="32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bǐnɡ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AF20BEC-3058-4D38-85F4-8BE164F7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7" y="2688252"/>
            <a:ext cx="113250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sz="32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pínɡ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780C6C14-BF24-458F-A277-EF220437120F}"/>
              </a:ext>
            </a:extLst>
          </p:cNvPr>
          <p:cNvSpPr/>
          <p:nvPr/>
        </p:nvSpPr>
        <p:spPr>
          <a:xfrm>
            <a:off x="1385197" y="1971066"/>
            <a:ext cx="215900" cy="1238250"/>
          </a:xfrm>
          <a:prstGeom prst="leftBrace">
            <a:avLst>
              <a:gd name="adj1" fmla="val 3186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4F7D0AE-AAAA-4287-A03E-D15D5E30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588" y="1697872"/>
            <a:ext cx="171670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屏气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957A2F0-2231-40C5-B462-F3F800E58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588" y="2706824"/>
            <a:ext cx="171670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屏风</a:t>
            </a: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C3596486-69C3-4C85-B386-1A8685E8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138" y="2078335"/>
            <a:ext cx="828993" cy="7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2400"/>
              </a:spcBef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折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B1E72824-59B7-4E12-B8D4-CF561FBBC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424679"/>
            <a:ext cx="113250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sz="32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shé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06BCF899-7AC8-4D30-ABCB-D03AA87A0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262" y="2094202"/>
            <a:ext cx="113250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sz="32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zhé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3CAE13F0-9250-4BE1-A1B9-2692C4B44FBD}"/>
              </a:ext>
            </a:extLst>
          </p:cNvPr>
          <p:cNvSpPr/>
          <p:nvPr/>
        </p:nvSpPr>
        <p:spPr>
          <a:xfrm>
            <a:off x="5596559" y="1697872"/>
            <a:ext cx="215900" cy="1608153"/>
          </a:xfrm>
          <a:prstGeom prst="leftBrace">
            <a:avLst>
              <a:gd name="adj1" fmla="val 3186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952CF3A6-E38F-432E-A217-0E1173632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1424679"/>
            <a:ext cx="171670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折本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39E265B7-3E7B-47EE-A0C1-1668AD023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913" y="2112774"/>
            <a:ext cx="171670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4F7E6E36-56FC-435C-8C07-61005654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099" y="2789476"/>
            <a:ext cx="113250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sz="32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zhē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D0589AC2-FE80-43B9-A66C-B2BCC5FA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2808048"/>
            <a:ext cx="171670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折腾</a:t>
            </a:r>
          </a:p>
        </p:txBody>
      </p:sp>
    </p:spTree>
    <p:extLst>
      <p:ext uri="{BB962C8B-B14F-4D97-AF65-F5344CB8AC3E}">
        <p14:creationId xmlns:p14="http://schemas.microsoft.com/office/powerpoint/2010/main" val="42744690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 animBg="1"/>
      <p:bldP spid="9" grpId="0"/>
      <p:bldP spid="9" grpId="1"/>
      <p:bldP spid="10" grpId="0"/>
      <p:bldP spid="10" grpId="1"/>
      <p:bldP spid="19" grpId="0"/>
      <p:bldP spid="20" grpId="0"/>
      <p:bldP spid="20" grpId="1"/>
      <p:bldP spid="21" grpId="0"/>
      <p:bldP spid="21" grpId="1"/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0802AAC-0582-408E-9FAB-56403AF6CB23}"/>
              </a:ext>
            </a:extLst>
          </p:cNvPr>
          <p:cNvSpPr/>
          <p:nvPr/>
        </p:nvSpPr>
        <p:spPr>
          <a:xfrm flipH="1">
            <a:off x="6013622" y="4702199"/>
            <a:ext cx="3066081" cy="3597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选自“课前预学单”第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FA7BDCB-1379-4261-BDDB-CCC1C727D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16" y="572126"/>
            <a:ext cx="8676287" cy="9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观察本课要求会写的字，并把它们工整地写在下面的田 </a:t>
            </a:r>
            <a:endParaRPr lang="en-US" altLang="zh-CN" sz="2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字格中，每个字写两遍。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7E2896-5C79-40E9-BCAB-CD9F254CF8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694" y="1552816"/>
            <a:ext cx="7626612" cy="3070982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0E06420-82DB-4552-AD85-5ED9AC3D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07" y="1454452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忧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5A68E67-7A13-4B5C-B16F-0CEBCA126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457" y="1454452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忧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2761BE1-AF6F-4FD2-B32F-6331E98E0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07" y="1454452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虑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19B1D8A-BDC7-4E0B-BDC1-60095E134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806" y="1454452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虑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7371981-BC77-4590-99E3-A40B6F4EA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082" y="1457566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贪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D45A092-7FED-4A8B-9AB4-42AFA26AF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382" y="1456539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贪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29CB497-5063-4350-B4B6-41FF0956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482" y="1435402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职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C307E1E-B989-477A-830C-5907AA77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081" y="1448102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职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18D8E5F6-97AC-47D5-BBF0-3991F55F9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57" y="2248152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屏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7B156F6F-7577-4BFB-A4DF-039374EA1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720" y="2248152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屏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9D2909F3-B076-4B00-B6C8-DDD9D22F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507" y="2248152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蹭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AC85B9AA-A004-4F0E-B0EA-A2333B92B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56" y="2250189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蹭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40848E9E-BB38-439E-AF72-B375F8B63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519" y="2243889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稿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099FCFEA-3F33-4FCE-911C-F448ADDF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632" y="2250189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稿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3DADE56C-DE8F-40B5-A60A-DB8022093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219" y="2249689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腔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89748E72-9332-4285-9660-62D2F524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168" y="2262778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腔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80AFC1CF-0B43-495C-A3FD-6AC80EA1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507" y="3052333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5732378B-EC67-4C01-B64D-BD48D0D1D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807" y="3051825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4965711-980E-4EDA-86B2-E6CBA1DC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171" y="3058626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闷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615170B3-2CD8-438A-9AFA-EF8EE5C83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56" y="3064976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闷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A226FF24-D501-48FE-80C5-30FB31CED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121" y="3051825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蛇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C100B7F0-7746-4DCC-8765-3E51A673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770" y="3051775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蛇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CDABD2FF-564B-4C79-9CB0-EC6004664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088" y="3058404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遭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FBEE6E79-4D1E-4D9E-93EB-A3DDCC138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168" y="3065143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遭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810F58CC-A844-4C23-BA15-7F3C616D9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507" y="3855409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殃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D232CFEB-1B0B-41E6-8E6A-9155A966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020" y="3861759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殃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1686CB56-9FED-4358-9F5A-026E6F18D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257" y="3881800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盆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1A24DAA0-1BD7-480B-9AC3-BF9E56AFD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156" y="3872692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盆</a:t>
            </a: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id="{783F24F9-32E6-4C9D-8EDA-D8EEC97B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0993" y="3872411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勃</a:t>
            </a: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CD5926AC-0DC0-49C1-9798-9EEDF805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382" y="3869653"/>
            <a:ext cx="742950" cy="7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勃</a:t>
            </a:r>
          </a:p>
        </p:txBody>
      </p:sp>
    </p:spTree>
    <p:extLst>
      <p:ext uri="{BB962C8B-B14F-4D97-AF65-F5344CB8AC3E}">
        <p14:creationId xmlns:p14="http://schemas.microsoft.com/office/powerpoint/2010/main" val="8375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40CA582-6708-4A39-B346-AA7D4048FB75}"/>
              </a:ext>
            </a:extLst>
          </p:cNvPr>
          <p:cNvSpPr/>
          <p:nvPr/>
        </p:nvSpPr>
        <p:spPr>
          <a:xfrm>
            <a:off x="39365" y="123478"/>
            <a:ext cx="2124075" cy="6047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指导书写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蹭">
            <a:hlinkClick r:id="" action="ppaction://media"/>
            <a:extLst>
              <a:ext uri="{FF2B5EF4-FFF2-40B4-BE49-F238E27FC236}">
                <a16:creationId xmlns:a16="http://schemas.microsoft.com/office/drawing/2014/main" id="{8E7F9A15-62BF-4AD5-BD92-6E107D9786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5474" y="949325"/>
            <a:ext cx="1622425" cy="1622425"/>
          </a:xfrm>
          <a:prstGeom prst="rect">
            <a:avLst/>
          </a:prstGeom>
        </p:spPr>
      </p:pic>
      <p:pic>
        <p:nvPicPr>
          <p:cNvPr id="7" name="遭">
            <a:hlinkClick r:id="" action="ppaction://media"/>
            <a:extLst>
              <a:ext uri="{FF2B5EF4-FFF2-40B4-BE49-F238E27FC236}">
                <a16:creationId xmlns:a16="http://schemas.microsoft.com/office/drawing/2014/main" id="{AEC5F031-FCF7-4676-ABFD-99D2CB09192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94503" y="949325"/>
            <a:ext cx="1622425" cy="1622425"/>
          </a:xfrm>
          <a:prstGeom prst="rect">
            <a:avLst/>
          </a:prstGeom>
        </p:spPr>
      </p:pic>
      <p:pic>
        <p:nvPicPr>
          <p:cNvPr id="8" name="贪">
            <a:hlinkClick r:id="" action="ppaction://media"/>
            <a:extLst>
              <a:ext uri="{FF2B5EF4-FFF2-40B4-BE49-F238E27FC236}">
                <a16:creationId xmlns:a16="http://schemas.microsoft.com/office/drawing/2014/main" id="{BD4766B0-0607-4795-8FDA-B599E1B6228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5473" y="3091266"/>
            <a:ext cx="1622425" cy="1622425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9E9963C8-DAFA-4058-A4F0-889447F59C35}"/>
              </a:ext>
            </a:extLst>
          </p:cNvPr>
          <p:cNvSpPr/>
          <p:nvPr/>
        </p:nvSpPr>
        <p:spPr>
          <a:xfrm>
            <a:off x="1276350" y="1112434"/>
            <a:ext cx="785490" cy="12688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A87123D-0B24-4BF3-BA1C-EBFF32DB95D3}"/>
              </a:ext>
            </a:extLst>
          </p:cNvPr>
          <p:cNvSpPr/>
          <p:nvPr/>
        </p:nvSpPr>
        <p:spPr>
          <a:xfrm>
            <a:off x="7343779" y="1112435"/>
            <a:ext cx="785490" cy="10783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5885BAC-62D8-4F68-B467-5F57AAC3D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136" y="949325"/>
            <a:ext cx="422372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注意区分：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“蹭”的右边是“曾”，“遭”的里面是“曹”。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C94926E-220F-487B-87A2-3DD7D2249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307" y="3394646"/>
            <a:ext cx="57768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上半部分是“今”，不是“令”，书写时注意不要多写一点。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5909020-3D1D-4511-A8BF-457010BF64D9}"/>
              </a:ext>
            </a:extLst>
          </p:cNvPr>
          <p:cNvSpPr/>
          <p:nvPr/>
        </p:nvSpPr>
        <p:spPr>
          <a:xfrm>
            <a:off x="685800" y="3297695"/>
            <a:ext cx="1477639" cy="6047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9338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3" grpId="1"/>
      <p:bldP spid="16" grpId="0"/>
      <p:bldP spid="16" grpId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F1A7DFFD-5EFD-46A1-AD94-4BE36D0C1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31397"/>
              </p:ext>
            </p:extLst>
          </p:nvPr>
        </p:nvGraphicFramePr>
        <p:xfrm>
          <a:off x="242570" y="889000"/>
          <a:ext cx="8695690" cy="4024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692617885"/>
                    </a:ext>
                  </a:extLst>
                </a:gridCol>
                <a:gridCol w="4427220">
                  <a:extLst>
                    <a:ext uri="{9D8B030D-6E8A-4147-A177-3AD203B41FA5}">
                      <a16:colId xmlns:a16="http://schemas.microsoft.com/office/drawing/2014/main" val="1774589068"/>
                    </a:ext>
                  </a:extLst>
                </a:gridCol>
                <a:gridCol w="3025140">
                  <a:extLst>
                    <a:ext uri="{9D8B030D-6E8A-4147-A177-3AD203B41FA5}">
                      <a16:colId xmlns:a16="http://schemas.microsoft.com/office/drawing/2014/main" val="3271479105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词语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原文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意思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262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无忧无虑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906037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屏息凝视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09724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变化多端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494131"/>
                  </a:ext>
                </a:extLst>
              </a:tr>
              <a:tr h="9042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枝折花落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362894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生</a:t>
                      </a: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气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勃勃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4587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B734DD-A4C1-40D4-BCE1-94782E6C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294" y="1286833"/>
            <a:ext cx="4571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自然段：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它会找个暖和的地方，成天睡大觉，无忧无虑，什么事也不过问。”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99A6CEE-426B-4BC7-848E-F2E483AAF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294" y="1994719"/>
            <a:ext cx="4548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自然段：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它屏息凝视，一连就是几个钟头，非把老鼠等出来不可！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9D021D0-6633-4CAC-9AD2-FC5772AAE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170" y="2702605"/>
            <a:ext cx="4533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自然段：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它还会丰富多腔地叫唤，长短不同，粗细各异，变化多端。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908D5ED-DF55-4CF0-ACD7-1FF7C677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644" y="3482055"/>
            <a:ext cx="4548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自然段：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它们在花盆里摔跤，抱着花枝打秋千，所过之处，枝折花落。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25AD912-8912-474F-8B44-5E799DA1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232" y="4281153"/>
            <a:ext cx="4548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自然段：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你见了，绝不会责打它们，它们是那么生气勃勃，天真可爱！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6AECFAE-890B-4ECF-9C69-4C3A8E0CA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316874"/>
            <a:ext cx="2990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指猫会找个暖和的地方睡一整天的觉，没有一点儿忧虑。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8A2502B-268B-4F38-B3A3-F2BC71A0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49" y="2031110"/>
            <a:ext cx="2990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指猫为了抓老鼠可以连续几个小时屏住呼吸，一直盯着。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83AC7E6D-897D-4282-B5AF-D91C2A86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67" y="2831963"/>
            <a:ext cx="2895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指猫的叫声变化多种多样。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18E3E277-8E17-4F48-801C-41B97481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164" y="3340577"/>
            <a:ext cx="2966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指猫在花盆里摔跤，抱着花枝打秋千，它们经过的地方树枝断了，花落了。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57FA83A-F1CC-4F68-942E-331438EB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984" y="4366796"/>
            <a:ext cx="29049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latinLnBrk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指猫很有生机、很有活力。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EC92EE6-314A-400F-A0E0-F6FBFE89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39207"/>
            <a:ext cx="8076565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请同学们在课文中找到下面这些词语，并联系上下文猜猜它们的意思。</a:t>
            </a:r>
          </a:p>
        </p:txBody>
      </p:sp>
    </p:spTree>
    <p:extLst>
      <p:ext uri="{BB962C8B-B14F-4D97-AF65-F5344CB8AC3E}">
        <p14:creationId xmlns:p14="http://schemas.microsoft.com/office/powerpoint/2010/main" val="41736110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寒露1"/>
  <p:tag name="KSO_WPP_MARK_KEY" val="ed632875-6376-4166-b0e8-e01d787504df"/>
  <p:tag name="COMMONDATA" val="eyJoZGlkIjoiZDgyMTkxMzdjOGIzZjUwMzNjZjEzZGJlZjc1ZmY1ZG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2761</Words>
  <PresentationFormat>全屏显示(16:9)</PresentationFormat>
  <Paragraphs>286</Paragraphs>
  <Slides>27</Slides>
  <Notes>27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黑体</vt:lpstr>
      <vt:lpstr>楷体</vt:lpstr>
      <vt:lpstr>宋体</vt:lpstr>
      <vt:lpstr>Arial</vt:lpstr>
      <vt:lpstr>Calibri</vt:lpstr>
      <vt:lpstr>Calibri Light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易提分旗舰店; yitifen.tmall.com;</Manager>
  <Company>易提分旗舰店; yitifen.tmall.com;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易提分旗舰店; yitifen.tmall.com;</dc:title>
  <dc:subject>易提分旗舰店; yitifen.tmall.com;</dc:subject>
  <dc:creator>易提分旗舰店; yitifen.tmall.com</dc:creator>
  <dc:description>易提分旗舰店; yitifen.tmall.com;</dc:description>
  <dcterms:created xsi:type="dcterms:W3CDTF">2019-09-11T02:43:00Z</dcterms:created>
  <dcterms:modified xsi:type="dcterms:W3CDTF">2023-01-28T09:18:25Z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2BF8C7002ECA43FBA0F4355FED29E2EB</vt:lpwstr>
  </property>
  <property fmtid="{D5CDD505-2E9C-101B-9397-08002B2CF9AE}" pid="3" name="KSOProductBuildVer">
    <vt:lpwstr>2052-11.1.0.12763</vt:lpwstr>
  </property>
</Properties>
</file>