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Lst>
  <p:notesMasterIdLst>
    <p:notesMasterId r:id="rId5"/>
  </p:notesMasterIdLst>
  <p:sldIdLst>
    <p:sldId id="256" r:id="rId4"/>
    <p:sldId id="541" r:id="rId6"/>
    <p:sldId id="616" r:id="rId7"/>
    <p:sldId id="697" r:id="rId8"/>
    <p:sldId id="635" r:id="rId9"/>
    <p:sldId id="698" r:id="rId10"/>
    <p:sldId id="699" r:id="rId11"/>
    <p:sldId id="637" r:id="rId12"/>
    <p:sldId id="700" r:id="rId13"/>
    <p:sldId id="701" r:id="rId14"/>
    <p:sldId id="638" r:id="rId15"/>
    <p:sldId id="702" r:id="rId16"/>
    <p:sldId id="704" r:id="rId17"/>
    <p:sldId id="703" r:id="rId18"/>
    <p:sldId id="705" r:id="rId19"/>
    <p:sldId id="706" r:id="rId20"/>
    <p:sldId id="707" r:id="rId21"/>
    <p:sldId id="708" r:id="rId22"/>
    <p:sldId id="710" r:id="rId23"/>
    <p:sldId id="584" r:id="rId24"/>
    <p:sldId id="557" r:id="rId25"/>
    <p:sldId id="680" r:id="rId26"/>
    <p:sldId id="681" r:id="rId27"/>
    <p:sldId id="651" r:id="rId28"/>
    <p:sldId id="652" r:id="rId29"/>
    <p:sldId id="653" r:id="rId30"/>
    <p:sldId id="654" r:id="rId31"/>
    <p:sldId id="675" r:id="rId32"/>
    <p:sldId id="676" r:id="rId33"/>
    <p:sldId id="677" r:id="rId34"/>
    <p:sldId id="679" r:id="rId35"/>
    <p:sldId id="595" r:id="rId36"/>
    <p:sldId id="673" r:id="rId37"/>
    <p:sldId id="659" r:id="rId38"/>
    <p:sldId id="660" r:id="rId39"/>
    <p:sldId id="678" r:id="rId40"/>
    <p:sldId id="663" r:id="rId41"/>
    <p:sldId id="672" r:id="rId42"/>
  </p:sldIdLst>
  <p:sldSz cx="9144000" cy="5143500" type="screen16x9"/>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4"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EAF7"/>
    <a:srgbClr val="FEF7F5"/>
    <a:srgbClr val="D2D2D2"/>
    <a:srgbClr val="FFFFFF"/>
    <a:srgbClr val="FABEC7"/>
    <a:srgbClr val="ECF9FD"/>
    <a:srgbClr val="87A8DD"/>
    <a:srgbClr val="A8CEEE"/>
    <a:srgbClr val="F799AA"/>
    <a:srgbClr val="F796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660"/>
  </p:normalViewPr>
  <p:slideViewPr>
    <p:cSldViewPr snapToGrid="0" showGuides="1">
      <p:cViewPr varScale="1">
        <p:scale>
          <a:sx n="73" d="100"/>
          <a:sy n="73" d="100"/>
        </p:scale>
        <p:origin x="66" y="636"/>
      </p:cViewPr>
      <p:guideLst>
        <p:guide orient="horz" pos="161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7" Type="http://schemas.openxmlformats.org/officeDocument/2006/relationships/tags" Target="tags/tag5.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FF65E4D0-BD80-4F1B-9148-FEF8C8F4B862}"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3441EDED-8A58-4199-B326-5F6CDA3B2A2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dirty="0"/>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dirty="0"/>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易提分旗舰店 </a:t>
            </a:r>
            <a:r>
              <a:rPr lang="en-US" altLang="zh-CN"/>
              <a:t>yitifen.tmall.com</a:t>
            </a:r>
            <a:endParaRPr lang="zh-CN" altLang="en-US" dirty="0"/>
          </a:p>
        </p:txBody>
      </p:sp>
      <p:sp>
        <p:nvSpPr>
          <p:cNvPr id="4" name="灯片编号占位符 3"/>
          <p:cNvSpPr>
            <a:spLocks noGrp="1"/>
          </p:cNvSpPr>
          <p:nvPr>
            <p:ph type="sldNum" sz="quarter" idx="5"/>
          </p:nvPr>
        </p:nvSpPr>
        <p:spPr/>
        <p:txBody>
          <a:bodyPr/>
          <a:lstStyle/>
          <a:p>
            <a:fld id="{3441EDED-8A58-4199-B326-5F6CDA3B2A24}"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grpSp>
        <p:nvGrpSpPr>
          <p:cNvPr id="2" name="组合 1"/>
          <p:cNvGrpSpPr/>
          <p:nvPr userDrawn="1"/>
        </p:nvGrpSpPr>
        <p:grpSpPr>
          <a:xfrm>
            <a:off x="99575" y="25961"/>
            <a:ext cx="9021321" cy="5003037"/>
            <a:chOff x="99575" y="25961"/>
            <a:chExt cx="9021321" cy="5003037"/>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5018" y="25961"/>
              <a:ext cx="1285878" cy="683977"/>
            </a:xfrm>
            <a:prstGeom prst="rect">
              <a:avLst/>
            </a:prstGeom>
          </p:spPr>
        </p:pic>
        <p:grpSp>
          <p:nvGrpSpPr>
            <p:cNvPr id="5" name="组合 4"/>
            <p:cNvGrpSpPr/>
            <p:nvPr userDrawn="1"/>
          </p:nvGrpSpPr>
          <p:grpSpPr>
            <a:xfrm>
              <a:off x="882688" y="364502"/>
              <a:ext cx="8055572" cy="4541901"/>
              <a:chOff x="882688" y="364502"/>
              <a:chExt cx="8055572" cy="4541901"/>
            </a:xfrm>
          </p:grpSpPr>
          <p:cxnSp>
            <p:nvCxnSpPr>
              <p:cNvPr id="7" name="直接连接符 6"/>
              <p:cNvCxnSpPr/>
              <p:nvPr/>
            </p:nvCxnSpPr>
            <p:spPr>
              <a:xfrm flipH="1">
                <a:off x="882688" y="4906403"/>
                <a:ext cx="8055572" cy="0"/>
              </a:xfrm>
              <a:prstGeom prst="line">
                <a:avLst/>
              </a:prstGeom>
              <a:ln w="57150">
                <a:solidFill>
                  <a:srgbClr val="82A6DC"/>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3" idx="1"/>
              </p:cNvCxnSpPr>
              <p:nvPr/>
            </p:nvCxnSpPr>
            <p:spPr>
              <a:xfrm flipH="1" flipV="1">
                <a:off x="1200156" y="364502"/>
                <a:ext cx="6634862" cy="3448"/>
              </a:xfrm>
              <a:prstGeom prst="line">
                <a:avLst/>
              </a:prstGeom>
              <a:ln w="57150">
                <a:solidFill>
                  <a:srgbClr val="82A6DC"/>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userDrawn="1"/>
          </p:nvGrpSpPr>
          <p:grpSpPr>
            <a:xfrm flipV="1">
              <a:off x="99575" y="4783808"/>
              <a:ext cx="783112" cy="245190"/>
              <a:chOff x="816949" y="456978"/>
              <a:chExt cx="783112" cy="245190"/>
            </a:xfrm>
          </p:grpSpPr>
          <p:sp>
            <p:nvSpPr>
              <p:cNvPr id="11" name="平行四边形 10"/>
              <p:cNvSpPr/>
              <p:nvPr/>
            </p:nvSpPr>
            <p:spPr>
              <a:xfrm rot="10800000" flipH="1">
                <a:off x="816949" y="456978"/>
                <a:ext cx="187900" cy="245190"/>
              </a:xfrm>
              <a:prstGeom prst="parallelogram">
                <a:avLst>
                  <a:gd name="adj" fmla="val 25061"/>
                </a:avLst>
              </a:prstGeom>
              <a:solidFill>
                <a:srgbClr val="F57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2" name="平行四边形 11"/>
              <p:cNvSpPr/>
              <p:nvPr/>
            </p:nvSpPr>
            <p:spPr>
              <a:xfrm rot="10800000" flipH="1">
                <a:off x="1017549" y="456978"/>
                <a:ext cx="187900" cy="245190"/>
              </a:xfrm>
              <a:prstGeom prst="parallelogram">
                <a:avLst>
                  <a:gd name="adj" fmla="val 25061"/>
                </a:avLst>
              </a:prstGeom>
              <a:solidFill>
                <a:srgbClr val="84C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3" name="平行四边形 12"/>
              <p:cNvSpPr/>
              <p:nvPr/>
            </p:nvSpPr>
            <p:spPr>
              <a:xfrm rot="10800000" flipH="1">
                <a:off x="1224261" y="456978"/>
                <a:ext cx="187900" cy="245190"/>
              </a:xfrm>
              <a:prstGeom prst="parallelogram">
                <a:avLst>
                  <a:gd name="adj" fmla="val 25061"/>
                </a:avLst>
              </a:prstGeom>
              <a:solidFill>
                <a:srgbClr val="F4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4" name="平行四边形 13"/>
              <p:cNvSpPr/>
              <p:nvPr/>
            </p:nvSpPr>
            <p:spPr>
              <a:xfrm rot="10800000" flipH="1">
                <a:off x="1412161" y="456978"/>
                <a:ext cx="187900" cy="245190"/>
              </a:xfrm>
              <a:prstGeom prst="parallelogram">
                <a:avLst>
                  <a:gd name="adj" fmla="val 25061"/>
                </a:avLst>
              </a:prstGeom>
              <a:solidFill>
                <a:srgbClr val="89E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grpSp>
      <p:pic>
        <p:nvPicPr>
          <p:cNvPr id="18435" name="Picture 3" descr="E:\王文沁\居家办公\11.22\图片1.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238" t="9332" r="5019" b="9692"/>
          <a:stretch>
            <a:fillRect/>
          </a:stretch>
        </p:blipFill>
        <p:spPr bwMode="auto">
          <a:xfrm>
            <a:off x="52795" y="176495"/>
            <a:ext cx="1809092" cy="376014"/>
          </a:xfrm>
          <a:prstGeom prst="roundRect">
            <a:avLst>
              <a:gd name="adj" fmla="val 50000"/>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3"/>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l="5740" r="6297"/>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5450" y="1835150"/>
            <a:ext cx="1189038"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8953104">
            <a:off x="-490538" y="-325438"/>
            <a:ext cx="1965326"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01025" y="3643313"/>
            <a:ext cx="116046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188" y="206216"/>
            <a:ext cx="8229386" cy="857250"/>
          </a:xfrm>
          <a:prstGeom prst="rect">
            <a:avLst/>
          </a:prstGeom>
        </p:spPr>
        <p:txBody>
          <a:bodyPr lIns="68580" tIns="34290" rIns="68580" bIns="34290"/>
          <a:lstStyle/>
          <a:p>
            <a:r>
              <a:rPr lang="zh-CN" altLang="en-US" smtClean="0"/>
              <a:t>单击此处编辑母版标题样式</a:t>
            </a:r>
            <a:endParaRPr lang="zh-CN" altLang="en-US"/>
          </a:p>
        </p:txBody>
      </p:sp>
      <p:sp>
        <p:nvSpPr>
          <p:cNvPr id="3" name="内容占位符 2"/>
          <p:cNvSpPr>
            <a:spLocks noGrp="1"/>
          </p:cNvSpPr>
          <p:nvPr>
            <p:ph idx="1"/>
          </p:nvPr>
        </p:nvSpPr>
        <p:spPr>
          <a:xfrm>
            <a:off x="457188" y="1200150"/>
            <a:ext cx="8229386" cy="3394710"/>
          </a:xfrm>
          <a:prstGeom prst="rect">
            <a:avLst/>
          </a:prstGeom>
        </p:spPr>
        <p:txBody>
          <a:bodyPr lIns="68580" tIns="34290" rIns="68580" bIns="3429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85782" y="4686300"/>
            <a:ext cx="1904950" cy="342900"/>
          </a:xfrm>
        </p:spPr>
        <p:txBody>
          <a:bodyPr lIns="68580" tIns="34290" rIns="68580" bIns="34290"/>
          <a:lstStyle/>
          <a:p>
            <a:pPr lvl="0"/>
            <a:endParaRPr lang="zh-CN" altLang="en-US" dirty="0">
              <a:latin typeface="Times New Roman" panose="02020603050405020304" pitchFamily="18" charset="0"/>
            </a:endParaRPr>
          </a:p>
        </p:txBody>
      </p:sp>
      <p:sp>
        <p:nvSpPr>
          <p:cNvPr id="5" name="页脚占位符 4"/>
          <p:cNvSpPr>
            <a:spLocks noGrp="1"/>
          </p:cNvSpPr>
          <p:nvPr>
            <p:ph type="ftr" sz="quarter" idx="11"/>
          </p:nvPr>
        </p:nvSpPr>
        <p:spPr>
          <a:xfrm>
            <a:off x="3124119" y="4686300"/>
            <a:ext cx="2895525" cy="342900"/>
          </a:xfrm>
        </p:spPr>
        <p:txBody>
          <a:bodyPr lIns="68580" tIns="34290" rIns="68580" bIns="34290"/>
          <a:lstStyle/>
          <a:p>
            <a:pPr lvl="0"/>
            <a:endParaRPr lang="zh-CN" altLang="en-US" dirty="0">
              <a:latin typeface="Times New Roman" panose="02020603050405020304" pitchFamily="18" charset="0"/>
            </a:endParaRPr>
          </a:p>
        </p:txBody>
      </p:sp>
      <p:sp>
        <p:nvSpPr>
          <p:cNvPr id="6" name="灯片编号占位符 5"/>
          <p:cNvSpPr>
            <a:spLocks noGrp="1"/>
          </p:cNvSpPr>
          <p:nvPr>
            <p:ph type="sldNum" sz="quarter" idx="12"/>
          </p:nvPr>
        </p:nvSpPr>
        <p:spPr>
          <a:xfrm>
            <a:off x="6553030" y="4686300"/>
            <a:ext cx="1904950" cy="342900"/>
          </a:xfrm>
        </p:spPr>
        <p:txBody>
          <a:bodyPr lIns="68580" tIns="34290" rIns="68580" bIns="34290"/>
          <a:lstStyle/>
          <a:p>
            <a:pPr lvl="0"/>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advClick="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F6FAF4"/>
        </a:solidFill>
        <a:effectLst/>
      </p:bgPr>
    </p:bg>
    <p:spTree>
      <p:nvGrpSpPr>
        <p:cNvPr id="1" name=""/>
        <p:cNvGrpSpPr/>
        <p:nvPr/>
      </p:nvGrpSpPr>
      <p:grpSpPr>
        <a:xfrm>
          <a:off x="0" y="0"/>
          <a:ext cx="0" cy="0"/>
          <a:chOff x="0" y="0"/>
          <a:chExt cx="0" cy="0"/>
        </a:xfrm>
      </p:grpSpPr>
      <p:grpSp>
        <p:nvGrpSpPr>
          <p:cNvPr id="19" name="组合 18"/>
          <p:cNvGrpSpPr/>
          <p:nvPr userDrawn="1"/>
        </p:nvGrpSpPr>
        <p:grpSpPr>
          <a:xfrm>
            <a:off x="63428" y="25961"/>
            <a:ext cx="9057468" cy="5003037"/>
            <a:chOff x="63428" y="25961"/>
            <a:chExt cx="9057468" cy="5003037"/>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5018" y="25961"/>
              <a:ext cx="1285878" cy="683977"/>
            </a:xfrm>
            <a:prstGeom prst="rect">
              <a:avLst/>
            </a:prstGeom>
          </p:spPr>
        </p:pic>
        <p:grpSp>
          <p:nvGrpSpPr>
            <p:cNvPr id="5" name="组合 4"/>
            <p:cNvGrpSpPr/>
            <p:nvPr userDrawn="1"/>
          </p:nvGrpSpPr>
          <p:grpSpPr>
            <a:xfrm>
              <a:off x="882687" y="364502"/>
              <a:ext cx="7943543" cy="4541901"/>
              <a:chOff x="882687" y="364502"/>
              <a:chExt cx="7943543" cy="4541901"/>
            </a:xfrm>
          </p:grpSpPr>
          <p:cxnSp>
            <p:nvCxnSpPr>
              <p:cNvPr id="7" name="直接连接符 6"/>
              <p:cNvCxnSpPr/>
              <p:nvPr/>
            </p:nvCxnSpPr>
            <p:spPr>
              <a:xfrm flipH="1">
                <a:off x="882687" y="4906403"/>
                <a:ext cx="7943543" cy="0"/>
              </a:xfrm>
              <a:prstGeom prst="line">
                <a:avLst/>
              </a:prstGeom>
              <a:ln w="57150">
                <a:solidFill>
                  <a:srgbClr val="82A6DC"/>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3" idx="1"/>
              </p:cNvCxnSpPr>
              <p:nvPr/>
            </p:nvCxnSpPr>
            <p:spPr>
              <a:xfrm flipH="1" flipV="1">
                <a:off x="1200156" y="364502"/>
                <a:ext cx="6634862" cy="3448"/>
              </a:xfrm>
              <a:prstGeom prst="line">
                <a:avLst/>
              </a:prstGeom>
              <a:ln w="57150">
                <a:solidFill>
                  <a:srgbClr val="82A6DC"/>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userDrawn="1"/>
          </p:nvGrpSpPr>
          <p:grpSpPr>
            <a:xfrm flipV="1">
              <a:off x="99575" y="4783808"/>
              <a:ext cx="783112" cy="245190"/>
              <a:chOff x="816949" y="456978"/>
              <a:chExt cx="783112" cy="245190"/>
            </a:xfrm>
          </p:grpSpPr>
          <p:sp>
            <p:nvSpPr>
              <p:cNvPr id="11" name="平行四边形 10"/>
              <p:cNvSpPr/>
              <p:nvPr/>
            </p:nvSpPr>
            <p:spPr>
              <a:xfrm rot="10800000" flipH="1">
                <a:off x="816949" y="456978"/>
                <a:ext cx="187900" cy="245190"/>
              </a:xfrm>
              <a:prstGeom prst="parallelogram">
                <a:avLst>
                  <a:gd name="adj" fmla="val 25061"/>
                </a:avLst>
              </a:prstGeom>
              <a:solidFill>
                <a:srgbClr val="F57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2" name="平行四边形 11"/>
              <p:cNvSpPr/>
              <p:nvPr/>
            </p:nvSpPr>
            <p:spPr>
              <a:xfrm rot="10800000" flipH="1">
                <a:off x="1017549" y="456978"/>
                <a:ext cx="187900" cy="245190"/>
              </a:xfrm>
              <a:prstGeom prst="parallelogram">
                <a:avLst>
                  <a:gd name="adj" fmla="val 25061"/>
                </a:avLst>
              </a:prstGeom>
              <a:solidFill>
                <a:srgbClr val="84C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3" name="平行四边形 12"/>
              <p:cNvSpPr/>
              <p:nvPr/>
            </p:nvSpPr>
            <p:spPr>
              <a:xfrm rot="10800000" flipH="1">
                <a:off x="1224261" y="456978"/>
                <a:ext cx="187900" cy="245190"/>
              </a:xfrm>
              <a:prstGeom prst="parallelogram">
                <a:avLst>
                  <a:gd name="adj" fmla="val 25061"/>
                </a:avLst>
              </a:prstGeom>
              <a:solidFill>
                <a:srgbClr val="F4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4" name="平行四边形 13"/>
              <p:cNvSpPr/>
              <p:nvPr/>
            </p:nvSpPr>
            <p:spPr>
              <a:xfrm rot="10800000" flipH="1">
                <a:off x="1412161" y="456978"/>
                <a:ext cx="187900" cy="245190"/>
              </a:xfrm>
              <a:prstGeom prst="parallelogram">
                <a:avLst>
                  <a:gd name="adj" fmla="val 25061"/>
                </a:avLst>
              </a:prstGeom>
              <a:solidFill>
                <a:srgbClr val="89E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pic>
          <p:nvPicPr>
            <p:cNvPr id="17" name="图片 16"/>
            <p:cNvPicPr>
              <a:picLocks noChangeAspect="1"/>
            </p:cNvPicPr>
            <p:nvPr userDrawn="1"/>
          </p:nvPicPr>
          <p:blipFill rotWithShape="1">
            <a:blip r:embed="rId3"/>
            <a:srcRect l="933" r="243"/>
            <a:stretch>
              <a:fillRect/>
            </a:stretch>
          </p:blipFill>
          <p:spPr>
            <a:xfrm>
              <a:off x="63428" y="159088"/>
              <a:ext cx="1787823" cy="387814"/>
            </a:xfrm>
            <a:prstGeom prst="roundRect">
              <a:avLst>
                <a:gd name="adj" fmla="val 50000"/>
              </a:avLst>
            </a:prstGeom>
            <a:effectLst>
              <a:outerShdw blurRad="50800" dist="38100" dir="2700000" algn="tl" rotWithShape="0">
                <a:prstClr val="black">
                  <a:alpha val="40000"/>
                </a:prstClr>
              </a:outerShdw>
            </a:effectLst>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grpSp>
        <p:nvGrpSpPr>
          <p:cNvPr id="2" name="组合 1"/>
          <p:cNvGrpSpPr/>
          <p:nvPr userDrawn="1"/>
        </p:nvGrpSpPr>
        <p:grpSpPr>
          <a:xfrm>
            <a:off x="55015" y="25961"/>
            <a:ext cx="9065881" cy="5054938"/>
            <a:chOff x="55015" y="25961"/>
            <a:chExt cx="9065881" cy="5054938"/>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5018" y="25961"/>
              <a:ext cx="1285878" cy="683977"/>
            </a:xfrm>
            <a:prstGeom prst="rect">
              <a:avLst/>
            </a:prstGeom>
          </p:spPr>
        </p:pic>
        <p:sp>
          <p:nvSpPr>
            <p:cNvPr id="4" name="矩形: 圆角 3"/>
            <p:cNvSpPr/>
            <p:nvPr userDrawn="1"/>
          </p:nvSpPr>
          <p:spPr>
            <a:xfrm>
              <a:off x="6013622" y="4685688"/>
              <a:ext cx="3066081" cy="395211"/>
            </a:xfrm>
            <a:prstGeom prst="roundRect">
              <a:avLst>
                <a:gd name="adj" fmla="val 50000"/>
              </a:avLst>
            </a:prstGeom>
            <a:solidFill>
              <a:srgbClr val="82A6D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882687" y="364502"/>
              <a:ext cx="6952331" cy="4541901"/>
              <a:chOff x="882687" y="364502"/>
              <a:chExt cx="6952331" cy="4541901"/>
            </a:xfrm>
          </p:grpSpPr>
          <p:cxnSp>
            <p:nvCxnSpPr>
              <p:cNvPr id="7" name="直接连接符 6"/>
              <p:cNvCxnSpPr/>
              <p:nvPr/>
            </p:nvCxnSpPr>
            <p:spPr>
              <a:xfrm flipH="1">
                <a:off x="882687" y="4906403"/>
                <a:ext cx="5425245" cy="0"/>
              </a:xfrm>
              <a:prstGeom prst="line">
                <a:avLst/>
              </a:prstGeom>
              <a:ln w="57150">
                <a:solidFill>
                  <a:srgbClr val="82A6DC"/>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3" idx="1"/>
              </p:cNvCxnSpPr>
              <p:nvPr/>
            </p:nvCxnSpPr>
            <p:spPr>
              <a:xfrm flipH="1" flipV="1">
                <a:off x="1200156" y="364502"/>
                <a:ext cx="6634862" cy="3448"/>
              </a:xfrm>
              <a:prstGeom prst="line">
                <a:avLst/>
              </a:prstGeom>
              <a:ln w="57150">
                <a:solidFill>
                  <a:srgbClr val="82A6DC"/>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userDrawn="1"/>
          </p:nvGrpSpPr>
          <p:grpSpPr>
            <a:xfrm flipV="1">
              <a:off x="99575" y="4783808"/>
              <a:ext cx="783112" cy="245190"/>
              <a:chOff x="816949" y="456978"/>
              <a:chExt cx="783112" cy="245190"/>
            </a:xfrm>
          </p:grpSpPr>
          <p:sp>
            <p:nvSpPr>
              <p:cNvPr id="11" name="平行四边形 10"/>
              <p:cNvSpPr/>
              <p:nvPr/>
            </p:nvSpPr>
            <p:spPr>
              <a:xfrm rot="10800000" flipH="1">
                <a:off x="816949" y="456978"/>
                <a:ext cx="187900" cy="245190"/>
              </a:xfrm>
              <a:prstGeom prst="parallelogram">
                <a:avLst>
                  <a:gd name="adj" fmla="val 25061"/>
                </a:avLst>
              </a:prstGeom>
              <a:solidFill>
                <a:srgbClr val="F57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2" name="平行四边形 11"/>
              <p:cNvSpPr/>
              <p:nvPr/>
            </p:nvSpPr>
            <p:spPr>
              <a:xfrm rot="10800000" flipH="1">
                <a:off x="1017549" y="456978"/>
                <a:ext cx="187900" cy="245190"/>
              </a:xfrm>
              <a:prstGeom prst="parallelogram">
                <a:avLst>
                  <a:gd name="adj" fmla="val 25061"/>
                </a:avLst>
              </a:prstGeom>
              <a:solidFill>
                <a:srgbClr val="84C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3" name="平行四边形 12"/>
              <p:cNvSpPr/>
              <p:nvPr/>
            </p:nvSpPr>
            <p:spPr>
              <a:xfrm rot="10800000" flipH="1">
                <a:off x="1224261" y="456978"/>
                <a:ext cx="187900" cy="245190"/>
              </a:xfrm>
              <a:prstGeom prst="parallelogram">
                <a:avLst>
                  <a:gd name="adj" fmla="val 25061"/>
                </a:avLst>
              </a:prstGeom>
              <a:solidFill>
                <a:srgbClr val="F4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4" name="平行四边形 13"/>
              <p:cNvSpPr/>
              <p:nvPr/>
            </p:nvSpPr>
            <p:spPr>
              <a:xfrm rot="10800000" flipH="1">
                <a:off x="1412161" y="456978"/>
                <a:ext cx="187900" cy="245190"/>
              </a:xfrm>
              <a:prstGeom prst="parallelogram">
                <a:avLst>
                  <a:gd name="adj" fmla="val 25061"/>
                </a:avLst>
              </a:prstGeom>
              <a:solidFill>
                <a:srgbClr val="89E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pic>
          <p:nvPicPr>
            <p:cNvPr id="15" name="图片 14"/>
            <p:cNvPicPr>
              <a:picLocks noChangeAspect="1"/>
            </p:cNvPicPr>
            <p:nvPr userDrawn="1"/>
          </p:nvPicPr>
          <p:blipFill>
            <a:blip r:embed="rId3"/>
            <a:stretch>
              <a:fillRect/>
            </a:stretch>
          </p:blipFill>
          <p:spPr>
            <a:xfrm>
              <a:off x="55015" y="159088"/>
              <a:ext cx="1809092" cy="389927"/>
            </a:xfrm>
            <a:prstGeom prst="roundRect">
              <a:avLst>
                <a:gd name="adj" fmla="val 50000"/>
              </a:avLst>
            </a:prstGeom>
            <a:effectLst>
              <a:outerShdw blurRad="50800" dist="38100" dir="2700000" algn="tl" rotWithShape="0">
                <a:prstClr val="black">
                  <a:alpha val="40000"/>
                </a:prstClr>
              </a:outerShdw>
            </a:effectLst>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grpSp>
        <p:nvGrpSpPr>
          <p:cNvPr id="2" name="组合 1"/>
          <p:cNvGrpSpPr/>
          <p:nvPr userDrawn="1"/>
        </p:nvGrpSpPr>
        <p:grpSpPr>
          <a:xfrm>
            <a:off x="52794" y="25961"/>
            <a:ext cx="9068102" cy="5054938"/>
            <a:chOff x="52794" y="25961"/>
            <a:chExt cx="9068102" cy="5054938"/>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5018" y="25961"/>
              <a:ext cx="1285878" cy="683977"/>
            </a:xfrm>
            <a:prstGeom prst="rect">
              <a:avLst/>
            </a:prstGeom>
          </p:spPr>
        </p:pic>
        <p:sp>
          <p:nvSpPr>
            <p:cNvPr id="4" name="矩形: 圆角 3"/>
            <p:cNvSpPr/>
            <p:nvPr userDrawn="1"/>
          </p:nvSpPr>
          <p:spPr>
            <a:xfrm>
              <a:off x="6013622" y="4685688"/>
              <a:ext cx="3066081" cy="395211"/>
            </a:xfrm>
            <a:prstGeom prst="roundRect">
              <a:avLst>
                <a:gd name="adj" fmla="val 50000"/>
              </a:avLst>
            </a:prstGeom>
            <a:solidFill>
              <a:srgbClr val="82A6D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882687" y="364502"/>
              <a:ext cx="6952331" cy="4541901"/>
              <a:chOff x="882687" y="364502"/>
              <a:chExt cx="6952331" cy="4541901"/>
            </a:xfrm>
          </p:grpSpPr>
          <p:cxnSp>
            <p:nvCxnSpPr>
              <p:cNvPr id="7" name="直接连接符 6"/>
              <p:cNvCxnSpPr/>
              <p:nvPr/>
            </p:nvCxnSpPr>
            <p:spPr>
              <a:xfrm flipH="1">
                <a:off x="882687" y="4906403"/>
                <a:ext cx="5425245" cy="0"/>
              </a:xfrm>
              <a:prstGeom prst="line">
                <a:avLst/>
              </a:prstGeom>
              <a:ln w="57150">
                <a:solidFill>
                  <a:srgbClr val="82A6DC"/>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3" idx="1"/>
              </p:cNvCxnSpPr>
              <p:nvPr/>
            </p:nvCxnSpPr>
            <p:spPr>
              <a:xfrm flipH="1" flipV="1">
                <a:off x="1200156" y="364502"/>
                <a:ext cx="6634862" cy="3448"/>
              </a:xfrm>
              <a:prstGeom prst="line">
                <a:avLst/>
              </a:prstGeom>
              <a:ln w="57150">
                <a:solidFill>
                  <a:srgbClr val="82A6DC"/>
                </a:solidFill>
              </a:ln>
            </p:spPr>
            <p:style>
              <a:lnRef idx="1">
                <a:schemeClr val="accent1"/>
              </a:lnRef>
              <a:fillRef idx="0">
                <a:schemeClr val="accent1"/>
              </a:fillRef>
              <a:effectRef idx="0">
                <a:schemeClr val="accent1"/>
              </a:effectRef>
              <a:fontRef idx="minor">
                <a:schemeClr val="tx1"/>
              </a:fontRef>
            </p:style>
          </p:cxnSp>
        </p:grpSp>
        <p:pic>
          <p:nvPicPr>
            <p:cNvPr id="9" name="图片 8"/>
            <p:cNvPicPr>
              <a:picLocks noChangeAspect="1"/>
            </p:cNvPicPr>
            <p:nvPr userDrawn="1"/>
          </p:nvPicPr>
          <p:blipFill>
            <a:blip r:embed="rId3"/>
            <a:stretch>
              <a:fillRect/>
            </a:stretch>
          </p:blipFill>
          <p:spPr>
            <a:xfrm>
              <a:off x="52794" y="159088"/>
              <a:ext cx="1809092" cy="395211"/>
            </a:xfrm>
            <a:prstGeom prst="roundRect">
              <a:avLst>
                <a:gd name="adj" fmla="val 50000"/>
              </a:avLst>
            </a:prstGeom>
            <a:effectLst>
              <a:outerShdw blurRad="50800" dist="38100" dir="2700000" algn="tl" rotWithShape="0">
                <a:prstClr val="black">
                  <a:alpha val="40000"/>
                </a:prstClr>
              </a:outerShdw>
            </a:effectLst>
          </p:spPr>
        </p:pic>
        <p:grpSp>
          <p:nvGrpSpPr>
            <p:cNvPr id="10" name="组合 9"/>
            <p:cNvGrpSpPr/>
            <p:nvPr userDrawn="1"/>
          </p:nvGrpSpPr>
          <p:grpSpPr>
            <a:xfrm flipV="1">
              <a:off x="99575" y="4783808"/>
              <a:ext cx="783112" cy="245190"/>
              <a:chOff x="816949" y="456978"/>
              <a:chExt cx="783112" cy="245190"/>
            </a:xfrm>
          </p:grpSpPr>
          <p:sp>
            <p:nvSpPr>
              <p:cNvPr id="11" name="平行四边形 10"/>
              <p:cNvSpPr/>
              <p:nvPr/>
            </p:nvSpPr>
            <p:spPr>
              <a:xfrm rot="10800000" flipH="1">
                <a:off x="816949" y="456978"/>
                <a:ext cx="187900" cy="245190"/>
              </a:xfrm>
              <a:prstGeom prst="parallelogram">
                <a:avLst>
                  <a:gd name="adj" fmla="val 25061"/>
                </a:avLst>
              </a:prstGeom>
              <a:solidFill>
                <a:srgbClr val="F57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2" name="平行四边形 11"/>
              <p:cNvSpPr/>
              <p:nvPr/>
            </p:nvSpPr>
            <p:spPr>
              <a:xfrm rot="10800000" flipH="1">
                <a:off x="1017549" y="456978"/>
                <a:ext cx="187900" cy="245190"/>
              </a:xfrm>
              <a:prstGeom prst="parallelogram">
                <a:avLst>
                  <a:gd name="adj" fmla="val 25061"/>
                </a:avLst>
              </a:prstGeom>
              <a:solidFill>
                <a:srgbClr val="84C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3" name="平行四边形 12"/>
              <p:cNvSpPr/>
              <p:nvPr/>
            </p:nvSpPr>
            <p:spPr>
              <a:xfrm rot="10800000" flipH="1">
                <a:off x="1224261" y="456978"/>
                <a:ext cx="187900" cy="245190"/>
              </a:xfrm>
              <a:prstGeom prst="parallelogram">
                <a:avLst>
                  <a:gd name="adj" fmla="val 25061"/>
                </a:avLst>
              </a:prstGeom>
              <a:solidFill>
                <a:srgbClr val="F4B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14" name="平行四边形 13"/>
              <p:cNvSpPr/>
              <p:nvPr/>
            </p:nvSpPr>
            <p:spPr>
              <a:xfrm rot="10800000" flipH="1">
                <a:off x="1412161" y="456978"/>
                <a:ext cx="187900" cy="245190"/>
              </a:xfrm>
              <a:prstGeom prst="parallelogram">
                <a:avLst>
                  <a:gd name="adj" fmla="val 25061"/>
                </a:avLst>
              </a:prstGeom>
              <a:solidFill>
                <a:srgbClr val="89E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image" Target="../media/image13.jpeg"/><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6FAF4"/>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5.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microsoft.com/office/2007/relationships/hdphoto" Target="../media/image28.wdp"/><Relationship Id="rId3" Type="http://schemas.openxmlformats.org/officeDocument/2006/relationships/image" Target="../media/image27.png"/><Relationship Id="rId2" Type="http://schemas.microsoft.com/office/2007/relationships/hdphoto" Target="../media/image26.wdp"/><Relationship Id="rId1"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image" Target="../media/image14.pn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14.png"/><Relationship Id="rId2" Type="http://schemas.openxmlformats.org/officeDocument/2006/relationships/tags" Target="../tags/tag2.xml"/><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bwMode="auto">
          <a:xfrm>
            <a:off x="578485" y="1174750"/>
            <a:ext cx="7811770" cy="75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defRPr>
                <a:solidFill>
                  <a:schemeClr val="tx1"/>
                </a:solidFill>
                <a:latin typeface="Calibri" panose="020F0502020204030204" pitchFamily="34" charset="0"/>
                <a:ea typeface="宋体" panose="02010600030101010101" pitchFamily="2" charset="-122"/>
              </a:defRPr>
            </a:lvl1pPr>
            <a:lvl2pPr marL="742950" indent="-285750" defTabSz="850900">
              <a:defRPr>
                <a:solidFill>
                  <a:schemeClr val="tx1"/>
                </a:solidFill>
                <a:latin typeface="Calibri" panose="020F0502020204030204" pitchFamily="34" charset="0"/>
                <a:ea typeface="宋体" panose="02010600030101010101" pitchFamily="2" charset="-122"/>
              </a:defRPr>
            </a:lvl2pPr>
            <a:lvl3pPr marL="1143000" indent="-228600" defTabSz="850900">
              <a:defRPr>
                <a:solidFill>
                  <a:schemeClr val="tx1"/>
                </a:solidFill>
                <a:latin typeface="Calibri" panose="020F0502020204030204" pitchFamily="34" charset="0"/>
                <a:ea typeface="宋体" panose="02010600030101010101" pitchFamily="2" charset="-122"/>
              </a:defRPr>
            </a:lvl3pPr>
            <a:lvl4pPr marL="1600200" indent="-228600" defTabSz="850900">
              <a:defRPr>
                <a:solidFill>
                  <a:schemeClr val="tx1"/>
                </a:solidFill>
                <a:latin typeface="Calibri" panose="020F0502020204030204" pitchFamily="34" charset="0"/>
                <a:ea typeface="宋体" panose="02010600030101010101" pitchFamily="2" charset="-122"/>
              </a:defRPr>
            </a:lvl4pPr>
            <a:lvl5pPr marL="2057400" indent="-228600" defTabSz="850900">
              <a:defRPr>
                <a:solidFill>
                  <a:schemeClr val="tx1"/>
                </a:solidFill>
                <a:latin typeface="Calibri" panose="020F0502020204030204" pitchFamily="34" charset="0"/>
                <a:ea typeface="宋体" panose="02010600030101010101" pitchFamily="2" charset="-122"/>
              </a:defRPr>
            </a:lvl5pPr>
            <a:lvl6pPr marL="2514600" indent="-228600" defTabSz="8509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509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509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509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000" b="1"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rPr>
              <a:t>快乐读书吧</a:t>
            </a:r>
            <a:endParaRPr lang="zh-CN" altLang="en-US" sz="4000" b="1"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endParaRPr>
          </a:p>
          <a:p>
            <a:pPr algn="ctr" eaLnBrk="1" hangingPunct="1">
              <a:buFont typeface="Arial" panose="020B0604020202020204" pitchFamily="34" charset="0"/>
              <a:buNone/>
            </a:pPr>
            <a:r>
              <a:rPr lang="zh-CN" altLang="en-US" sz="4000" b="1" dirty="0">
                <a:latin typeface="楷体" panose="02010609060101010101" pitchFamily="49" charset="-122"/>
                <a:ea typeface="楷体" panose="02010609060101010101" pitchFamily="49" charset="-122"/>
              </a:rPr>
              <a:t>《十万个为什么》</a:t>
            </a:r>
            <a:endParaRPr lang="zh-CN" altLang="en-US" sz="4000" b="1" dirty="0">
              <a:latin typeface="楷体" panose="02010609060101010101" pitchFamily="49" charset="-122"/>
              <a:ea typeface="楷体" panose="02010609060101010101" pitchFamily="49" charset="-122"/>
            </a:endParaRPr>
          </a:p>
        </p:txBody>
      </p:sp>
      <p:pic>
        <p:nvPicPr>
          <p:cNvPr id="9" name="图片 8"/>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2965450" y="2639060"/>
            <a:ext cx="2729230" cy="2384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t="44771" b="8632"/>
          <a:stretch>
            <a:fillRect/>
          </a:stretch>
        </p:blipFill>
        <p:spPr>
          <a:xfrm>
            <a:off x="-34294" y="3268980"/>
            <a:ext cx="4950311" cy="1887379"/>
          </a:xfrm>
          <a:prstGeom prst="rect">
            <a:avLst/>
          </a:prstGeom>
        </p:spPr>
      </p:pic>
      <p:grpSp>
        <p:nvGrpSpPr>
          <p:cNvPr id="11" name="组合 10"/>
          <p:cNvGrpSpPr/>
          <p:nvPr/>
        </p:nvGrpSpPr>
        <p:grpSpPr>
          <a:xfrm>
            <a:off x="-109072" y="296227"/>
            <a:ext cx="2506354" cy="852488"/>
            <a:chOff x="-111985" y="-57194"/>
            <a:chExt cx="3427776" cy="1136795"/>
          </a:xfrm>
        </p:grpSpPr>
        <p:cxnSp>
          <p:nvCxnSpPr>
            <p:cNvPr id="12" name="直接连接符 11"/>
            <p:cNvCxnSpPr/>
            <p:nvPr/>
          </p:nvCxnSpPr>
          <p:spPr>
            <a:xfrm>
              <a:off x="611368" y="694880"/>
              <a:ext cx="0" cy="384721"/>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44339" y="1039226"/>
              <a:ext cx="1490427"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918742" y="178827"/>
              <a:ext cx="139704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15791" y="196658"/>
              <a:ext cx="0" cy="64107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l="-8510" t="64450" r="63336" b="-6857"/>
            <a:stretch>
              <a:fillRect/>
            </a:stretch>
          </p:blipFill>
          <p:spPr>
            <a:xfrm>
              <a:off x="-111985" y="-57194"/>
              <a:ext cx="1152128" cy="914751"/>
            </a:xfrm>
            <a:prstGeom prst="rect">
              <a:avLst/>
            </a:prstGeom>
          </p:spPr>
        </p:pic>
      </p:grpSp>
      <p:sp>
        <p:nvSpPr>
          <p:cNvPr id="10" name="文本框 14"/>
          <p:cNvSpPr txBox="1"/>
          <p:nvPr/>
        </p:nvSpPr>
        <p:spPr>
          <a:xfrm>
            <a:off x="553002" y="541972"/>
            <a:ext cx="2020516" cy="576263"/>
          </a:xfrm>
          <a:prstGeom prst="rect">
            <a:avLst/>
          </a:prstGeom>
          <a:noFill/>
        </p:spPr>
        <p:txBody>
          <a:bodyPr wrap="square" lIns="68580" tIns="34290" rIns="68580" bIns="34290" rtlCol="0">
            <a:spAutoFit/>
          </a:bodyPr>
          <a:lstStyle/>
          <a:p>
            <a:r>
              <a:rPr lang="zh-CN" altLang="en-US" sz="3300" b="1" dirty="0">
                <a:latin typeface="楷体" panose="02010609060101010101" pitchFamily="49" charset="-122"/>
                <a:ea typeface="楷体" panose="02010609060101010101" pitchFamily="49" charset="-122"/>
              </a:rPr>
              <a:t>小贴士</a:t>
            </a:r>
            <a:endParaRPr lang="zh-CN" altLang="en-US" sz="3300" b="1" dirty="0">
              <a:latin typeface="楷体" panose="02010609060101010101" pitchFamily="49" charset="-122"/>
              <a:ea typeface="楷体" panose="02010609060101010101" pitchFamily="49" charset="-122"/>
            </a:endParaRPr>
          </a:p>
        </p:txBody>
      </p:sp>
      <p:grpSp>
        <p:nvGrpSpPr>
          <p:cNvPr id="4" name="组合 14"/>
          <p:cNvGrpSpPr/>
          <p:nvPr/>
        </p:nvGrpSpPr>
        <p:grpSpPr>
          <a:xfrm>
            <a:off x="289597" y="1205389"/>
            <a:ext cx="3626640" cy="3422809"/>
            <a:chOff x="5397881" y="402935"/>
            <a:chExt cx="6571877" cy="9293994"/>
          </a:xfrm>
        </p:grpSpPr>
        <p:pic>
          <p:nvPicPr>
            <p:cNvPr id="5" name="图片 4" descr="图片4.png"/>
            <p:cNvPicPr>
              <a:picLocks noChangeAspect="1"/>
            </p:cNvPicPr>
            <p:nvPr/>
          </p:nvPicPr>
          <p:blipFill>
            <a:blip r:embed="rId3" cstate="print"/>
            <a:stretch>
              <a:fillRect/>
            </a:stretch>
          </p:blipFill>
          <p:spPr>
            <a:xfrm>
              <a:off x="5397881" y="402935"/>
              <a:ext cx="6571877" cy="9293994"/>
            </a:xfrm>
            <a:prstGeom prst="rect">
              <a:avLst/>
            </a:prstGeom>
          </p:spPr>
        </p:pic>
        <p:sp>
          <p:nvSpPr>
            <p:cNvPr id="7" name="TextBox 13"/>
            <p:cNvSpPr txBox="1"/>
            <p:nvPr/>
          </p:nvSpPr>
          <p:spPr>
            <a:xfrm>
              <a:off x="6193184" y="2211968"/>
              <a:ext cx="5480379" cy="5264968"/>
            </a:xfrm>
            <a:prstGeom prst="rect">
              <a:avLst/>
            </a:prstGeom>
            <a:noFill/>
          </p:spPr>
          <p:txBody>
            <a:bodyPr wrap="square" rtlCol="0">
              <a:spAutoFit/>
            </a:bodyPr>
            <a:lstStyle/>
            <a:p>
              <a:r>
                <a:rPr lang="zh-CN" altLang="en-US" sz="3600" b="1" dirty="0">
                  <a:latin typeface="楷体" panose="02010609060101010101" pitchFamily="49" charset="-122"/>
                  <a:ea typeface="楷体" panose="02010609060101010101" pitchFamily="49" charset="-122"/>
                  <a:cs typeface="楷体" panose="02010609060101010101" pitchFamily="49" charset="-122"/>
                </a:rPr>
                <a:t> </a:t>
              </a:r>
              <a:r>
                <a:rPr lang="zh-CN" altLang="en-US" sz="2100" b="1" dirty="0">
                  <a:latin typeface="楷体" panose="02010609060101010101" pitchFamily="49" charset="-122"/>
                  <a:ea typeface="楷体" panose="02010609060101010101" pitchFamily="49" charset="-122"/>
                  <a:cs typeface="楷体" panose="02010609060101010101" pitchFamily="49" charset="-122"/>
                </a:rPr>
                <a:t>阅读科普作品的时候，可能会遇到一些不理解的科学术语。这时要运用在课上学过的方法，试着去理解。</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p:txBody>
        </p:sp>
      </p:grpSp>
      <p:grpSp>
        <p:nvGrpSpPr>
          <p:cNvPr id="8" name="组合 14"/>
          <p:cNvGrpSpPr/>
          <p:nvPr/>
        </p:nvGrpSpPr>
        <p:grpSpPr>
          <a:xfrm>
            <a:off x="4422081" y="1310640"/>
            <a:ext cx="3488033" cy="3211830"/>
            <a:chOff x="4663379" y="341769"/>
            <a:chExt cx="6571877" cy="9293994"/>
          </a:xfrm>
        </p:grpSpPr>
        <p:pic>
          <p:nvPicPr>
            <p:cNvPr id="9" name="图片 8" descr="图片4.png"/>
            <p:cNvPicPr>
              <a:picLocks noChangeAspect="1"/>
            </p:cNvPicPr>
            <p:nvPr/>
          </p:nvPicPr>
          <p:blipFill>
            <a:blip r:embed="rId3" cstate="print">
              <a:grayscl/>
            </a:blip>
            <a:stretch>
              <a:fillRect/>
            </a:stretch>
          </p:blipFill>
          <p:spPr>
            <a:xfrm>
              <a:off x="4663379" y="341769"/>
              <a:ext cx="6571877" cy="9293994"/>
            </a:xfrm>
            <a:prstGeom prst="rect">
              <a:avLst/>
            </a:prstGeom>
          </p:spPr>
        </p:pic>
        <p:sp>
          <p:nvSpPr>
            <p:cNvPr id="17" name="TextBox 13"/>
            <p:cNvSpPr txBox="1"/>
            <p:nvPr/>
          </p:nvSpPr>
          <p:spPr>
            <a:xfrm>
              <a:off x="5502698" y="2432369"/>
              <a:ext cx="5480377" cy="4675679"/>
            </a:xfrm>
            <a:prstGeom prst="rect">
              <a:avLst/>
            </a:prstGeom>
            <a:noFill/>
          </p:spPr>
          <p:txBody>
            <a:bodyPr wrap="square" rtlCol="0">
              <a:spAutoFit/>
            </a:bodyPr>
            <a:lstStyle/>
            <a:p>
              <a:r>
                <a:rPr lang="zh-CN" altLang="en-US" sz="3600" b="1" dirty="0">
                  <a:latin typeface="楷体" panose="02010609060101010101" pitchFamily="49" charset="-122"/>
                  <a:ea typeface="楷体" panose="02010609060101010101" pitchFamily="49" charset="-122"/>
                  <a:cs typeface="楷体" panose="02010609060101010101" pitchFamily="49" charset="-122"/>
                </a:rPr>
                <a:t> </a:t>
              </a:r>
              <a:r>
                <a:rPr lang="zh-CN" altLang="en-US" sz="2100" b="1" dirty="0">
                  <a:solidFill>
                    <a:srgbClr val="FF0000"/>
                  </a:solidFill>
                  <a:latin typeface="楷体" panose="02010609060101010101" pitchFamily="49" charset="-122"/>
                  <a:ea typeface="楷体" panose="02010609060101010101" pitchFamily="49" charset="-122"/>
                  <a:cs typeface="楷体" panose="02010609060101010101" pitchFamily="49" charset="-122"/>
                </a:rPr>
                <a:t>读完后还可以查一查，书中谈到的一些科学问题，现在有什么新的研究成果。</a:t>
              </a:r>
              <a:endParaRPr lang="zh-CN" altLang="en-US" sz="2100" b="1" dirty="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6013622" y="4702199"/>
            <a:ext cx="3066081" cy="359778"/>
          </a:xfrm>
          <a:prstGeom prst="rect">
            <a:avLst/>
          </a:prstGeom>
          <a:ln>
            <a:noFill/>
          </a:ln>
        </p:spPr>
        <p:txBody>
          <a:bodyPr wrap="square">
            <a:spAutoFit/>
          </a:bodyPr>
          <a:lstStyle/>
          <a:p>
            <a:pPr algn="ctr">
              <a:lnSpc>
                <a:spcPct val="110000"/>
              </a:lnSpc>
              <a:defRPr/>
            </a:pPr>
            <a:r>
              <a:rPr lang="zh-CN" altLang="en-US" b="1" dirty="0">
                <a:solidFill>
                  <a:schemeClr val="bg1"/>
                </a:solidFill>
                <a:latin typeface="楷体" panose="02010609060101010101" pitchFamily="49" charset="-122"/>
                <a:ea typeface="楷体" panose="02010609060101010101" pitchFamily="49" charset="-122"/>
              </a:rPr>
              <a:t>选自“课中导学单”活动一</a:t>
            </a:r>
            <a:endParaRPr lang="en-US" altLang="zh-CN" b="1" dirty="0">
              <a:solidFill>
                <a:schemeClr val="bg1"/>
              </a:solidFill>
              <a:latin typeface="楷体" panose="02010609060101010101" pitchFamily="49" charset="-122"/>
              <a:ea typeface="楷体" panose="02010609060101010101" pitchFamily="49" charset="-122"/>
            </a:endParaRPr>
          </a:p>
        </p:txBody>
      </p:sp>
      <p:sp>
        <p:nvSpPr>
          <p:cNvPr id="5" name="矩形 4"/>
          <p:cNvSpPr/>
          <p:nvPr/>
        </p:nvSpPr>
        <p:spPr>
          <a:xfrm>
            <a:off x="360279" y="542621"/>
            <a:ext cx="8423441" cy="508665"/>
          </a:xfrm>
          <a:prstGeom prst="rect">
            <a:avLst/>
          </a:prstGeom>
        </p:spPr>
        <p:txBody>
          <a:bodyPr wrap="square">
            <a:spAutoFit/>
          </a:bodyPr>
          <a:lstStyle/>
          <a:p>
            <a:pPr>
              <a:lnSpc>
                <a:spcPct val="120000"/>
              </a:lnSpc>
              <a:defRPr/>
            </a:pPr>
            <a:r>
              <a:rPr lang="zh-CN" altLang="en-US" sz="2600" b="1" kern="100" dirty="0">
                <a:latin typeface="宋体" panose="02010600030101010101" pitchFamily="2" charset="-122"/>
                <a:ea typeface="宋体" panose="02010600030101010101" pitchFamily="2" charset="-122"/>
                <a:cs typeface="Times New Roman" panose="02020603050405020304" pitchFamily="18" charset="0"/>
              </a:rPr>
              <a:t>活动一：复习回顾，梳理提炼。</a:t>
            </a:r>
            <a:endParaRPr lang="en-US" altLang="zh-CN" sz="2600" b="1"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8" name="矩形 7"/>
          <p:cNvSpPr/>
          <p:nvPr/>
        </p:nvSpPr>
        <p:spPr>
          <a:xfrm>
            <a:off x="360279" y="995860"/>
            <a:ext cx="8423441" cy="988797"/>
          </a:xfrm>
          <a:prstGeom prst="rect">
            <a:avLst/>
          </a:prstGeom>
        </p:spPr>
        <p:txBody>
          <a:bodyPr wrap="square">
            <a:spAutoFit/>
          </a:bodyPr>
          <a:lstStyle/>
          <a:p>
            <a:pPr>
              <a:lnSpc>
                <a:spcPct val="120000"/>
              </a:lnSpc>
              <a:defRPr/>
            </a:pPr>
            <a:r>
              <a:rPr lang="zh-CN" altLang="en-US" sz="2600" b="1" kern="100" dirty="0">
                <a:latin typeface="楷体" panose="02010609060101010101" pitchFamily="49" charset="-122"/>
                <a:ea typeface="楷体" panose="02010609060101010101" pitchFamily="49" charset="-122"/>
                <a:cs typeface="Times New Roman" panose="02020603050405020304" pitchFamily="18" charset="0"/>
              </a:rPr>
              <a:t>    想一想：在阅读科普文章的时候，你会运用哪些阅读策略？</a:t>
            </a:r>
            <a:endParaRPr lang="en-US" altLang="zh-CN" sz="26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11" name="矩形 10"/>
          <p:cNvSpPr/>
          <p:nvPr/>
        </p:nvSpPr>
        <p:spPr>
          <a:xfrm>
            <a:off x="360279" y="1958576"/>
            <a:ext cx="8423441" cy="476669"/>
          </a:xfrm>
          <a:prstGeom prst="rect">
            <a:avLst/>
          </a:prstGeom>
        </p:spPr>
        <p:txBody>
          <a:bodyPr wrap="square">
            <a:spAutoFit/>
          </a:bodyPr>
          <a:lstStyle/>
          <a:p>
            <a:pPr>
              <a:lnSpc>
                <a:spcPct val="120000"/>
              </a:lnSpc>
              <a:defRPr/>
            </a:pPr>
            <a:r>
              <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1.</a:t>
            </a:r>
            <a:r>
              <a:rPr lang="zh-CN" altLang="en-US"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提问：边读边想，提出问题，试着解答。</a:t>
            </a:r>
            <a:endPar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2" name="矩形 11"/>
          <p:cNvSpPr/>
          <p:nvPr/>
        </p:nvSpPr>
        <p:spPr>
          <a:xfrm>
            <a:off x="360279" y="2435245"/>
            <a:ext cx="8423441" cy="920124"/>
          </a:xfrm>
          <a:prstGeom prst="rect">
            <a:avLst/>
          </a:prstGeom>
        </p:spPr>
        <p:txBody>
          <a:bodyPr wrap="square">
            <a:spAutoFit/>
          </a:bodyPr>
          <a:lstStyle/>
          <a:p>
            <a:pPr>
              <a:lnSpc>
                <a:spcPct val="120000"/>
              </a:lnSpc>
              <a:defRPr/>
            </a:pPr>
            <a:r>
              <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a:t>
            </a:r>
            <a:r>
              <a:rPr lang="zh-CN" altLang="en-US"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查资料：查一查，看书中谈到的一些科学问题，现在有什么新的研究成果。</a:t>
            </a:r>
            <a:endPar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3" name="矩形 12"/>
          <p:cNvSpPr/>
          <p:nvPr/>
        </p:nvSpPr>
        <p:spPr>
          <a:xfrm>
            <a:off x="360279" y="3313984"/>
            <a:ext cx="8423441" cy="919867"/>
          </a:xfrm>
          <a:prstGeom prst="rect">
            <a:avLst/>
          </a:prstGeom>
        </p:spPr>
        <p:txBody>
          <a:bodyPr wrap="square">
            <a:spAutoFit/>
          </a:bodyPr>
          <a:lstStyle/>
          <a:p>
            <a:pPr>
              <a:lnSpc>
                <a:spcPct val="120000"/>
              </a:lnSpc>
              <a:defRPr/>
            </a:pPr>
            <a:r>
              <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3.</a:t>
            </a:r>
            <a:r>
              <a:rPr lang="zh-CN" altLang="en-US"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记知识：科普文章涉及很多知识，读的时候，我们可以尝试记一记。</a:t>
            </a:r>
            <a:endPar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4" name="矩形 13"/>
          <p:cNvSpPr/>
          <p:nvPr/>
        </p:nvSpPr>
        <p:spPr>
          <a:xfrm>
            <a:off x="360279" y="4208700"/>
            <a:ext cx="8423441" cy="476669"/>
          </a:xfrm>
          <a:prstGeom prst="rect">
            <a:avLst/>
          </a:prstGeom>
        </p:spPr>
        <p:txBody>
          <a:bodyPr wrap="square">
            <a:spAutoFit/>
          </a:bodyPr>
          <a:lstStyle/>
          <a:p>
            <a:pPr>
              <a:lnSpc>
                <a:spcPct val="120000"/>
              </a:lnSpc>
              <a:defRPr/>
            </a:pPr>
            <a:r>
              <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4.</a:t>
            </a:r>
            <a:r>
              <a:rPr lang="zh-CN" altLang="en-US" sz="2400" b="1" kern="100" dirty="0">
                <a:ln/>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Times New Roman" panose="02020603050405020304" pitchFamily="18" charset="0"/>
              </a:rPr>
              <a:t>作批注</a:t>
            </a:r>
            <a:r>
              <a:rPr lang="zh-CN" altLang="en-US"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：读到精彩的地方，如果有感触，可以作一些批注。</a:t>
            </a:r>
            <a:endPar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827088" y="1347788"/>
            <a:ext cx="7775575"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3200" b="1">
                <a:solidFill>
                  <a:srgbClr val="0000FF"/>
                </a:solidFill>
                <a:latin typeface="楷体" panose="02010609060101010101" pitchFamily="49" charset="-122"/>
                <a:ea typeface="楷体" panose="02010609060101010101" pitchFamily="49" charset="-122"/>
              </a:rPr>
              <a:t>    一边阅读一边写批注是很好的学习方法。读文章的时候，遇到写得好的地方、有疑问的地方、有启发的地方，都可以写批注。可以圈画相应的词句，也可以在旁边空白处写写批语。</a:t>
            </a:r>
            <a:endParaRPr lang="zh-CN" altLang="en-US" sz="3200" b="1">
              <a:solidFill>
                <a:srgbClr val="0000FF"/>
              </a:solidFill>
              <a:latin typeface="楷体" panose="02010609060101010101" pitchFamily="49" charset="-122"/>
              <a:ea typeface="楷体" panose="02010609060101010101" pitchFamily="49" charset="-122"/>
            </a:endParaRPr>
          </a:p>
        </p:txBody>
      </p:sp>
      <p:sp>
        <p:nvSpPr>
          <p:cNvPr id="32771" name="矩形 3"/>
          <p:cNvSpPr>
            <a:spLocks noChangeArrowheads="1"/>
          </p:cNvSpPr>
          <p:nvPr/>
        </p:nvSpPr>
        <p:spPr bwMode="auto">
          <a:xfrm>
            <a:off x="3706813" y="339725"/>
            <a:ext cx="172878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4000" b="1">
                <a:solidFill>
                  <a:srgbClr val="7030A0"/>
                </a:solidFill>
                <a:latin typeface="楷体" panose="02010609060101010101" pitchFamily="49" charset="-122"/>
                <a:ea typeface="楷体" panose="02010609060101010101" pitchFamily="49" charset="-122"/>
              </a:rPr>
              <a:t>写批注</a:t>
            </a:r>
            <a:endParaRPr lang="zh-CN" altLang="en-US" sz="4000" b="1">
              <a:solidFill>
                <a:srgbClr val="7030A0"/>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86714" y="270034"/>
            <a:ext cx="2506354" cy="852488"/>
            <a:chOff x="-111985" y="-57194"/>
            <a:chExt cx="3427776" cy="1136795"/>
          </a:xfrm>
        </p:grpSpPr>
        <p:cxnSp>
          <p:nvCxnSpPr>
            <p:cNvPr id="12" name="直接连接符 11"/>
            <p:cNvCxnSpPr/>
            <p:nvPr/>
          </p:nvCxnSpPr>
          <p:spPr>
            <a:xfrm>
              <a:off x="611368" y="694880"/>
              <a:ext cx="0" cy="384721"/>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44339" y="1039226"/>
              <a:ext cx="1490427"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918742" y="178827"/>
              <a:ext cx="139704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315791" y="196658"/>
              <a:ext cx="0" cy="64107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l="-8510" t="64450" r="63336" b="-6857"/>
            <a:stretch>
              <a:fillRect/>
            </a:stretch>
          </p:blipFill>
          <p:spPr>
            <a:xfrm>
              <a:off x="-111985" y="-57194"/>
              <a:ext cx="1152128" cy="914751"/>
            </a:xfrm>
            <a:prstGeom prst="rect">
              <a:avLst/>
            </a:prstGeom>
          </p:spPr>
        </p:pic>
      </p:grpSp>
      <p:sp>
        <p:nvSpPr>
          <p:cNvPr id="10" name="文本框 14"/>
          <p:cNvSpPr txBox="1"/>
          <p:nvPr/>
        </p:nvSpPr>
        <p:spPr>
          <a:xfrm>
            <a:off x="475359" y="515779"/>
            <a:ext cx="2770231" cy="576263"/>
          </a:xfrm>
          <a:prstGeom prst="rect">
            <a:avLst/>
          </a:prstGeom>
          <a:noFill/>
        </p:spPr>
        <p:txBody>
          <a:bodyPr wrap="square" lIns="68580" tIns="34290" rIns="68580" bIns="34290" rtlCol="0">
            <a:spAutoFit/>
          </a:bodyPr>
          <a:lstStyle/>
          <a:p>
            <a:r>
              <a:rPr lang="zh-CN" altLang="en-US" sz="3300" b="1" dirty="0">
                <a:latin typeface="楷体" panose="02010609060101010101" pitchFamily="49" charset="-122"/>
                <a:ea typeface="楷体" panose="02010609060101010101" pitchFamily="49" charset="-122"/>
              </a:rPr>
              <a:t>阅读方法</a:t>
            </a:r>
            <a:endParaRPr lang="zh-CN" altLang="en-US" sz="3300" b="1" dirty="0">
              <a:latin typeface="楷体" panose="02010609060101010101" pitchFamily="49" charset="-122"/>
              <a:ea typeface="楷体" panose="02010609060101010101" pitchFamily="49" charset="-122"/>
            </a:endParaRPr>
          </a:p>
        </p:txBody>
      </p:sp>
      <p:sp>
        <p:nvSpPr>
          <p:cNvPr id="5" name="文本框 4"/>
          <p:cNvSpPr txBox="1"/>
          <p:nvPr/>
        </p:nvSpPr>
        <p:spPr>
          <a:xfrm>
            <a:off x="1044076" y="1122521"/>
            <a:ext cx="4531632" cy="575945"/>
          </a:xfrm>
          <a:prstGeom prst="rect">
            <a:avLst/>
          </a:prstGeom>
          <a:noFill/>
        </p:spPr>
        <p:txBody>
          <a:bodyPr wrap="square" lIns="68580" tIns="34290" rIns="68580" bIns="34290" rtlCol="0" anchor="t">
            <a:spAutoFit/>
          </a:bodyPr>
          <a:lstStyle/>
          <a:p>
            <a:r>
              <a:rPr lang="zh-CN" altLang="en-US" sz="33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一、制定阅读计划</a:t>
            </a:r>
            <a:endParaRPr lang="zh-CN" altLang="en-US" sz="33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文本框 3"/>
          <p:cNvSpPr txBox="1"/>
          <p:nvPr/>
        </p:nvSpPr>
        <p:spPr>
          <a:xfrm>
            <a:off x="475696" y="1698784"/>
            <a:ext cx="8216858" cy="3057525"/>
          </a:xfrm>
          <a:prstGeom prst="rect">
            <a:avLst/>
          </a:prstGeom>
          <a:noFill/>
        </p:spPr>
        <p:txBody>
          <a:bodyPr wrap="square" lIns="68580" tIns="34290" rIns="68580" bIns="34290" rtlCol="0" anchor="t">
            <a:spAutoFit/>
          </a:bodyPr>
          <a:lstStyle/>
          <a:p>
            <a:pPr>
              <a:lnSpc>
                <a:spcPct val="120000"/>
              </a:lnSpc>
            </a:pPr>
            <a:r>
              <a:rPr lang="en-US" altLang="zh-CN" sz="2700" b="1">
                <a:latin typeface="宋体" panose="02010600030101010101" pitchFamily="2" charset="-122"/>
                <a:ea typeface="宋体" panose="02010600030101010101" pitchFamily="2" charset="-122"/>
                <a:cs typeface="宋体" panose="02010600030101010101" pitchFamily="2" charset="-122"/>
              </a:rPr>
              <a:t>    </a:t>
            </a:r>
            <a:r>
              <a:rPr lang="zh-CN" altLang="en-US" sz="2700" b="1" kern="100" dirty="0">
                <a:latin typeface="楷体" panose="02010609060101010101" pitchFamily="49" charset="-122"/>
                <a:ea typeface="楷体" panose="02010609060101010101" pitchFamily="49" charset="-122"/>
                <a:cs typeface="Times New Roman" panose="02020603050405020304" pitchFamily="18" charset="0"/>
              </a:rPr>
              <a:t>看看书的目录，说说分别由几个部分组成；根据自己的阅读速度，估算出读完整本书需要的时间，完成下面的阅读计划表。</a:t>
            </a:r>
            <a:endParaRPr lang="zh-CN" altLang="en-US" sz="2700" b="1" kern="100" dirty="0">
              <a:latin typeface="楷体" panose="02010609060101010101" pitchFamily="49" charset="-122"/>
              <a:ea typeface="楷体" panose="02010609060101010101" pitchFamily="49" charset="-122"/>
              <a:cs typeface="Times New Roman" panose="02020603050405020304" pitchFamily="18" charset="0"/>
            </a:endParaRPr>
          </a:p>
          <a:p>
            <a:pPr>
              <a:lnSpc>
                <a:spcPct val="120000"/>
              </a:lnSpc>
            </a:pPr>
            <a:r>
              <a:rPr lang="en-US" altLang="zh-CN" sz="2700" b="1" kern="100" dirty="0">
                <a:latin typeface="楷体" panose="02010609060101010101" pitchFamily="49" charset="-122"/>
                <a:ea typeface="楷体" panose="02010609060101010101" pitchFamily="49" charset="-122"/>
                <a:cs typeface="Times New Roman" panose="02020603050405020304" pitchFamily="18" charset="0"/>
                <a:sym typeface="+mn-ea"/>
              </a:rPr>
              <a:t>  </a:t>
            </a:r>
            <a:r>
              <a:rPr lang="zh-CN" altLang="en-US" sz="2700" b="1" kern="100" dirty="0">
                <a:latin typeface="楷体" panose="02010609060101010101" pitchFamily="49" charset="-122"/>
                <a:ea typeface="楷体" panose="02010609060101010101" pitchFamily="49" charset="-122"/>
                <a:cs typeface="Times New Roman" panose="02020603050405020304" pitchFamily="18" charset="0"/>
                <a:sym typeface="+mn-ea"/>
              </a:rPr>
              <a:t>“小组交流主题容”一栏选择自己感兴趣的话题发言，可以围绕</a:t>
            </a:r>
            <a:r>
              <a:rPr lang="zh-CN" altLang="en-US" sz="27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自己的阅读收获</a:t>
            </a:r>
            <a:r>
              <a:rPr lang="zh-CN" altLang="en-US" sz="2700" b="1" kern="100" dirty="0">
                <a:latin typeface="楷体" panose="02010609060101010101" pitchFamily="49" charset="-122"/>
                <a:ea typeface="楷体" panose="02010609060101010101" pitchFamily="49" charset="-122"/>
                <a:cs typeface="Times New Roman" panose="02020603050405020304" pitchFamily="18" charset="0"/>
                <a:sym typeface="+mn-ea"/>
              </a:rPr>
              <a:t>、</a:t>
            </a:r>
            <a:r>
              <a:rPr lang="zh-CN" altLang="en-US" sz="27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作者的解释是否有道理</a:t>
            </a:r>
            <a:r>
              <a:rPr lang="zh-CN" altLang="en-US" sz="2700" b="1" kern="100" dirty="0">
                <a:latin typeface="楷体" panose="02010609060101010101" pitchFamily="49" charset="-122"/>
                <a:ea typeface="楷体" panose="02010609060101010101" pitchFamily="49" charset="-122"/>
                <a:cs typeface="Times New Roman" panose="02020603050405020304" pitchFamily="18" charset="0"/>
                <a:sym typeface="+mn-ea"/>
              </a:rPr>
              <a:t>、</a:t>
            </a:r>
            <a:r>
              <a:rPr lang="zh-CN" altLang="en-US" sz="27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mn-ea"/>
              </a:rPr>
              <a:t>有什么新的研究成果</a:t>
            </a:r>
            <a:r>
              <a:rPr lang="zh-CN" altLang="en-US" sz="2700" b="1" kern="100" dirty="0">
                <a:latin typeface="楷体" panose="02010609060101010101" pitchFamily="49" charset="-122"/>
                <a:ea typeface="楷体" panose="02010609060101010101" pitchFamily="49" charset="-122"/>
                <a:cs typeface="Times New Roman" panose="02020603050405020304" pitchFamily="18" charset="0"/>
                <a:sym typeface="+mn-ea"/>
              </a:rPr>
              <a:t>。</a:t>
            </a:r>
            <a:endParaRPr lang="zh-CN" altLang="en-US" sz="27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1"/>
          <p:cNvSpPr>
            <a:spLocks noChangeArrowheads="1"/>
          </p:cNvSpPr>
          <p:nvPr/>
        </p:nvSpPr>
        <p:spPr bwMode="auto">
          <a:xfrm>
            <a:off x="684213" y="325438"/>
            <a:ext cx="306863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3200" b="1">
                <a:latin typeface="宋体" panose="02010600030101010101" pitchFamily="2" charset="-122"/>
              </a:rPr>
              <a:t>制订阅读计划：</a:t>
            </a:r>
            <a:endParaRPr lang="zh-CN" altLang="en-US" sz="3200" b="1">
              <a:latin typeface="宋体" panose="02010600030101010101" pitchFamily="2" charset="-122"/>
            </a:endParaRPr>
          </a:p>
        </p:txBody>
      </p:sp>
      <p:sp>
        <p:nvSpPr>
          <p:cNvPr id="3" name="矩形 2"/>
          <p:cNvSpPr>
            <a:spLocks noChangeArrowheads="1"/>
          </p:cNvSpPr>
          <p:nvPr/>
        </p:nvSpPr>
        <p:spPr bwMode="auto">
          <a:xfrm>
            <a:off x="1475423" y="915670"/>
            <a:ext cx="6553200" cy="127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3200" b="1">
                <a:latin typeface="宋体" panose="02010600030101010101" pitchFamily="2" charset="-122"/>
              </a:rPr>
              <a:t>《</a:t>
            </a:r>
            <a:r>
              <a:rPr lang="zh-CN" altLang="en-US" sz="3200" b="1">
                <a:latin typeface="宋体" panose="02010600030101010101" pitchFamily="2" charset="-122"/>
              </a:rPr>
              <a:t>十万个为什么</a:t>
            </a:r>
            <a:r>
              <a:rPr lang="en-US" altLang="zh-CN" sz="3200" b="1">
                <a:latin typeface="宋体" panose="02010600030101010101" pitchFamily="2" charset="-122"/>
              </a:rPr>
              <a:t>》</a:t>
            </a:r>
            <a:r>
              <a:rPr lang="zh-CN" altLang="en-US" sz="3200" b="1">
                <a:latin typeface="宋体" panose="02010600030101010101" pitchFamily="2" charset="-122"/>
              </a:rPr>
              <a:t>阅读计划表</a:t>
            </a:r>
            <a:endParaRPr lang="en-US" altLang="zh-CN" sz="3200" b="1">
              <a:latin typeface="宋体" panose="02010600030101010101" pitchFamily="2" charset="-122"/>
            </a:endParaRPr>
          </a:p>
          <a:p>
            <a:pPr algn="r" eaLnBrk="1" hangingPunct="1">
              <a:lnSpc>
                <a:spcPct val="120000"/>
              </a:lnSpc>
            </a:pPr>
            <a:endParaRPr lang="zh-CN" altLang="en-US" sz="3200" b="1">
              <a:latin typeface="宋体" panose="02010600030101010101" pitchFamily="2" charset="-122"/>
            </a:endParaRPr>
          </a:p>
        </p:txBody>
      </p:sp>
      <p:graphicFrame>
        <p:nvGraphicFramePr>
          <p:cNvPr id="6" name="表格 5"/>
          <p:cNvGraphicFramePr>
            <a:graphicFrameLocks noGrp="1"/>
          </p:cNvGraphicFramePr>
          <p:nvPr>
            <p:custDataLst>
              <p:tags r:id="rId1"/>
            </p:custDataLst>
          </p:nvPr>
        </p:nvGraphicFramePr>
        <p:xfrm>
          <a:off x="467360" y="1779588"/>
          <a:ext cx="8280400" cy="2885440"/>
        </p:xfrm>
        <a:graphic>
          <a:graphicData uri="http://schemas.openxmlformats.org/drawingml/2006/table">
            <a:tbl>
              <a:tblPr firstRow="1" bandRow="1">
                <a:tableStyleId>{93296810-A885-4BE3-A3E7-6D5BEEA58F35}</a:tableStyleId>
              </a:tblPr>
              <a:tblGrid>
                <a:gridCol w="1511935"/>
                <a:gridCol w="2628265"/>
                <a:gridCol w="2070100"/>
                <a:gridCol w="2070100"/>
              </a:tblGrid>
              <a:tr h="675640">
                <a:tc>
                  <a:txBody>
                    <a:bodyPr/>
                    <a:lstStyle/>
                    <a:p>
                      <a:pPr algn="ctr"/>
                      <a:r>
                        <a:rPr lang="zh-CN" altLang="en-US" sz="2400" b="1" dirty="0">
                          <a:solidFill>
                            <a:schemeClr val="tx1"/>
                          </a:solidFill>
                          <a:latin typeface="+mn-ea"/>
                          <a:ea typeface="+mn-ea"/>
                        </a:rPr>
                        <a:t>时间</a:t>
                      </a:r>
                      <a:endParaRPr lang="zh-CN" altLang="en-US" sz="2400" b="1" dirty="0">
                        <a:solidFill>
                          <a:schemeClr val="tx1"/>
                        </a:solidFill>
                        <a:latin typeface="+mn-ea"/>
                        <a:ea typeface="+mn-ea"/>
                      </a:endParaRPr>
                    </a:p>
                  </a:txBody>
                  <a:tcPr marL="91434" marR="91434" marT="45730" marB="45730" anchor="ctr"/>
                </a:tc>
                <a:tc>
                  <a:txBody>
                    <a:bodyPr/>
                    <a:lstStyle/>
                    <a:p>
                      <a:pPr algn="ctr"/>
                      <a:r>
                        <a:rPr lang="zh-CN" altLang="en-US" sz="2400" b="1" dirty="0">
                          <a:solidFill>
                            <a:schemeClr val="tx1"/>
                          </a:solidFill>
                          <a:latin typeface="+mn-ea"/>
                          <a:ea typeface="+mn-ea"/>
                        </a:rPr>
                        <a:t>阅读章节</a:t>
                      </a:r>
                      <a:endParaRPr lang="zh-CN" altLang="en-US" sz="2400" b="1" dirty="0">
                        <a:solidFill>
                          <a:schemeClr val="tx1"/>
                        </a:solidFill>
                        <a:latin typeface="+mn-ea"/>
                        <a:ea typeface="+mn-ea"/>
                      </a:endParaRPr>
                    </a:p>
                  </a:txBody>
                  <a:tcPr marL="91434" marR="91434" marT="45730" marB="45730" anchor="ctr"/>
                </a:tc>
                <a:tc>
                  <a:txBody>
                    <a:bodyPr/>
                    <a:lstStyle/>
                    <a:p>
                      <a:pPr algn="ctr"/>
                      <a:r>
                        <a:rPr lang="zh-CN" altLang="en-US" sz="2400" b="1" dirty="0">
                          <a:solidFill>
                            <a:schemeClr val="tx1"/>
                          </a:solidFill>
                          <a:latin typeface="+mn-ea"/>
                          <a:ea typeface="+mn-ea"/>
                        </a:rPr>
                        <a:t>阅读时间</a:t>
                      </a:r>
                      <a:endParaRPr lang="zh-CN" altLang="en-US" sz="2400" b="1" dirty="0">
                        <a:solidFill>
                          <a:schemeClr val="tx1"/>
                        </a:solidFill>
                        <a:latin typeface="+mn-ea"/>
                        <a:ea typeface="+mn-ea"/>
                      </a:endParaRPr>
                    </a:p>
                  </a:txBody>
                  <a:tcPr marL="91434" marR="91434" marT="45730" marB="45730" anchor="ctr"/>
                </a:tc>
                <a:tc>
                  <a:txBody>
                    <a:bodyPr/>
                    <a:lstStyle/>
                    <a:p>
                      <a:pPr algn="ctr"/>
                      <a:r>
                        <a:rPr lang="zh-CN" altLang="en-US" sz="2400" b="1" dirty="0">
                          <a:solidFill>
                            <a:schemeClr val="tx1"/>
                          </a:solidFill>
                          <a:latin typeface="+mn-ea"/>
                          <a:ea typeface="+mn-ea"/>
                        </a:rPr>
                        <a:t>小组交流主题</a:t>
                      </a:r>
                      <a:endParaRPr lang="en-US" altLang="zh-CN" sz="2400" b="1" dirty="0">
                        <a:solidFill>
                          <a:schemeClr val="tx1"/>
                        </a:solidFill>
                        <a:latin typeface="+mn-ea"/>
                        <a:ea typeface="+mn-ea"/>
                      </a:endParaRPr>
                    </a:p>
                  </a:txBody>
                  <a:tcPr marL="91434" marR="91434" marT="45730" marB="45730" anchor="ctr"/>
                </a:tc>
              </a:tr>
              <a:tr h="704822">
                <a:tc>
                  <a:txBody>
                    <a:bodyPr/>
                    <a:lstStyle/>
                    <a:p>
                      <a:pPr algn="ctr"/>
                      <a:r>
                        <a:rPr lang="zh-CN" altLang="en-US" sz="2400" b="1" dirty="0">
                          <a:solidFill>
                            <a:schemeClr val="tx1"/>
                          </a:solidFill>
                          <a:latin typeface="+mn-ea"/>
                          <a:ea typeface="+mn-ea"/>
                        </a:rPr>
                        <a:t>第</a:t>
                      </a:r>
                      <a:r>
                        <a:rPr lang="en-US" altLang="zh-CN" sz="2400" b="1" dirty="0">
                          <a:solidFill>
                            <a:schemeClr val="tx1"/>
                          </a:solidFill>
                          <a:latin typeface="+mn-ea"/>
                          <a:ea typeface="+mn-ea"/>
                        </a:rPr>
                        <a:t>1</a:t>
                      </a:r>
                      <a:r>
                        <a:rPr lang="zh-CN" altLang="en-US" sz="2400" b="1" dirty="0">
                          <a:solidFill>
                            <a:schemeClr val="tx1"/>
                          </a:solidFill>
                          <a:latin typeface="+mn-ea"/>
                          <a:ea typeface="+mn-ea"/>
                        </a:rPr>
                        <a:t>周</a:t>
                      </a:r>
                      <a:endParaRPr lang="zh-CN" altLang="en-US" sz="2400" b="1" dirty="0">
                        <a:solidFill>
                          <a:schemeClr val="tx1"/>
                        </a:solidFill>
                        <a:latin typeface="+mn-ea"/>
                        <a:ea typeface="+mn-ea"/>
                      </a:endParaRPr>
                    </a:p>
                  </a:txBody>
                  <a:tcPr marL="91434" marR="91434" marT="45730" marB="45730" anchor="ctr"/>
                </a:tc>
                <a:tc>
                  <a:txBody>
                    <a:bodyPr/>
                    <a:lstStyle/>
                    <a:p>
                      <a:pPr algn="ctr"/>
                      <a:endParaRPr lang="zh-CN" altLang="en-US" sz="3200" dirty="0">
                        <a:solidFill>
                          <a:schemeClr val="tx1"/>
                        </a:solidFill>
                        <a:latin typeface="+mn-ea"/>
                        <a:ea typeface="+mn-ea"/>
                      </a:endParaRPr>
                    </a:p>
                  </a:txBody>
                  <a:tcPr marL="91434" marR="91434" marT="45730" marB="45730" anchor="ctr"/>
                </a:tc>
                <a:tc>
                  <a:txBody>
                    <a:bodyPr/>
                    <a:lstStyle/>
                    <a:p>
                      <a:pPr algn="ctr"/>
                      <a:r>
                        <a:rPr lang="zh-CN" altLang="en-US" sz="1800" b="1">
                          <a:solidFill>
                            <a:schemeClr val="tx1"/>
                          </a:solidFill>
                          <a:latin typeface="+mn-ea"/>
                          <a:ea typeface="+mn-ea"/>
                        </a:rPr>
                        <a:t>每天读（</a:t>
                      </a:r>
                      <a:r>
                        <a:rPr lang="en-US" altLang="zh-CN" sz="1800" b="1">
                          <a:solidFill>
                            <a:schemeClr val="tx1"/>
                          </a:solidFill>
                          <a:latin typeface="+mn-ea"/>
                          <a:ea typeface="+mn-ea"/>
                        </a:rPr>
                        <a:t>  </a:t>
                      </a:r>
                      <a:r>
                        <a:rPr lang="zh-CN" altLang="en-US" sz="1800" b="1">
                          <a:solidFill>
                            <a:schemeClr val="tx1"/>
                          </a:solidFill>
                          <a:latin typeface="+mn-ea"/>
                          <a:ea typeface="+mn-ea"/>
                        </a:rPr>
                        <a:t>）分钟</a:t>
                      </a:r>
                      <a:endParaRPr lang="zh-CN" altLang="en-US" sz="1800" b="1">
                        <a:solidFill>
                          <a:schemeClr val="tx1"/>
                        </a:solidFill>
                        <a:latin typeface="+mn-ea"/>
                        <a:ea typeface="+mn-ea"/>
                      </a:endParaRPr>
                    </a:p>
                  </a:txBody>
                  <a:tcPr marL="91434" marR="91434" marT="45730" marB="45730" anchor="ctr"/>
                </a:tc>
                <a:tc>
                  <a:txBody>
                    <a:bodyPr/>
                    <a:lstStyle/>
                    <a:p>
                      <a:pPr algn="ctr"/>
                      <a:endParaRPr lang="zh-CN" altLang="en-US" sz="3200">
                        <a:solidFill>
                          <a:schemeClr val="tx1"/>
                        </a:solidFill>
                        <a:latin typeface="+mn-ea"/>
                        <a:ea typeface="+mn-ea"/>
                      </a:endParaRPr>
                    </a:p>
                  </a:txBody>
                  <a:tcPr marL="91434" marR="91434" marT="45730" marB="45730" anchor="ctr"/>
                </a:tc>
              </a:tr>
              <a:tr h="75247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1" dirty="0">
                          <a:solidFill>
                            <a:schemeClr val="tx1"/>
                          </a:solidFill>
                          <a:latin typeface="+mn-ea"/>
                          <a:ea typeface="+mn-ea"/>
                        </a:rPr>
                        <a:t>第</a:t>
                      </a:r>
                      <a:r>
                        <a:rPr lang="en-US" altLang="zh-CN" sz="2400" b="1" dirty="0">
                          <a:solidFill>
                            <a:schemeClr val="tx1"/>
                          </a:solidFill>
                          <a:latin typeface="+mn-ea"/>
                          <a:ea typeface="+mn-ea"/>
                        </a:rPr>
                        <a:t>2</a:t>
                      </a:r>
                      <a:r>
                        <a:rPr lang="zh-CN" altLang="en-US" sz="2400" b="1" dirty="0">
                          <a:solidFill>
                            <a:schemeClr val="tx1"/>
                          </a:solidFill>
                          <a:latin typeface="+mn-ea"/>
                          <a:ea typeface="+mn-ea"/>
                        </a:rPr>
                        <a:t>周</a:t>
                      </a:r>
                      <a:endParaRPr lang="zh-CN" altLang="en-US" sz="2400" b="1" dirty="0">
                        <a:solidFill>
                          <a:schemeClr val="tx1"/>
                        </a:solidFill>
                        <a:latin typeface="+mn-ea"/>
                        <a:ea typeface="+mn-ea"/>
                      </a:endParaRPr>
                    </a:p>
                  </a:txBody>
                  <a:tcPr marL="91434" marR="91434" marT="45730" marB="45730" anchor="ctr"/>
                </a:tc>
                <a:tc>
                  <a:txBody>
                    <a:bodyPr/>
                    <a:lstStyle/>
                    <a:p>
                      <a:pPr algn="ctr"/>
                      <a:endParaRPr lang="zh-CN" altLang="en-US" sz="3200" dirty="0">
                        <a:solidFill>
                          <a:schemeClr val="tx1"/>
                        </a:solidFill>
                        <a:latin typeface="+mn-ea"/>
                        <a:ea typeface="+mn-ea"/>
                      </a:endParaRPr>
                    </a:p>
                  </a:txBody>
                  <a:tcPr marL="91434" marR="91434" marT="45730" marB="45730" anchor="ctr"/>
                </a:tc>
                <a:tc>
                  <a:txBody>
                    <a:bodyPr/>
                    <a:lstStyle/>
                    <a:p>
                      <a:pPr algn="ctr"/>
                      <a:r>
                        <a:rPr lang="zh-CN" altLang="en-US" sz="1800" b="1">
                          <a:solidFill>
                            <a:schemeClr val="tx1"/>
                          </a:solidFill>
                          <a:latin typeface="+mn-ea"/>
                          <a:sym typeface="+mn-ea"/>
                        </a:rPr>
                        <a:t>每天读（</a:t>
                      </a:r>
                      <a:r>
                        <a:rPr lang="en-US" altLang="zh-CN" sz="1800" b="1">
                          <a:solidFill>
                            <a:schemeClr val="tx1"/>
                          </a:solidFill>
                          <a:latin typeface="+mn-ea"/>
                          <a:sym typeface="+mn-ea"/>
                        </a:rPr>
                        <a:t>  </a:t>
                      </a:r>
                      <a:r>
                        <a:rPr lang="zh-CN" altLang="en-US" sz="1800" b="1">
                          <a:solidFill>
                            <a:schemeClr val="tx1"/>
                          </a:solidFill>
                          <a:latin typeface="+mn-ea"/>
                          <a:sym typeface="+mn-ea"/>
                        </a:rPr>
                        <a:t>）分钟</a:t>
                      </a:r>
                      <a:endParaRPr lang="zh-CN" altLang="en-US" sz="1800" b="1" dirty="0">
                        <a:solidFill>
                          <a:schemeClr val="tx1"/>
                        </a:solidFill>
                        <a:latin typeface="+mn-ea"/>
                        <a:ea typeface="+mn-ea"/>
                        <a:sym typeface="+mn-ea"/>
                      </a:endParaRPr>
                    </a:p>
                  </a:txBody>
                  <a:tcPr marL="91434" marR="91434" marT="45730" marB="45730" anchor="ctr"/>
                </a:tc>
                <a:tc>
                  <a:txBody>
                    <a:bodyPr/>
                    <a:lstStyle/>
                    <a:p>
                      <a:pPr algn="ctr"/>
                      <a:endParaRPr lang="zh-CN" altLang="en-US" sz="3200" dirty="0">
                        <a:solidFill>
                          <a:schemeClr val="tx1"/>
                        </a:solidFill>
                        <a:latin typeface="+mn-ea"/>
                        <a:ea typeface="+mn-ea"/>
                      </a:endParaRPr>
                    </a:p>
                  </a:txBody>
                  <a:tcPr marL="91434" marR="91434" marT="45730" marB="45730" anchor="ctr"/>
                </a:tc>
              </a:tr>
              <a:tr h="752475">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a:solidFill>
                            <a:schemeClr val="tx1"/>
                          </a:solidFill>
                          <a:latin typeface="+mn-ea"/>
                          <a:ea typeface="+mn-ea"/>
                        </a:rPr>
                        <a:t>……</a:t>
                      </a:r>
                      <a:endParaRPr lang="en-US" altLang="zh-CN" sz="2400" b="1" dirty="0">
                        <a:solidFill>
                          <a:schemeClr val="tx1"/>
                        </a:solidFill>
                        <a:latin typeface="+mn-ea"/>
                        <a:ea typeface="+mn-ea"/>
                      </a:endParaRPr>
                    </a:p>
                  </a:txBody>
                  <a:tcPr marL="91434" marR="91434" marT="45730" marB="45730" anchor="ctr"/>
                </a:tc>
                <a:tc>
                  <a:txBody>
                    <a:bodyPr/>
                    <a:p>
                      <a:pPr algn="ctr">
                        <a:buNone/>
                      </a:pPr>
                      <a:endParaRPr lang="zh-CN" altLang="en-US" sz="3200" dirty="0">
                        <a:solidFill>
                          <a:schemeClr val="tx1"/>
                        </a:solidFill>
                        <a:latin typeface="+mn-ea"/>
                        <a:ea typeface="+mn-ea"/>
                      </a:endParaRPr>
                    </a:p>
                  </a:txBody>
                  <a:tcPr marL="91434" marR="91434" marT="45730" marB="45730" anchor="ctr"/>
                </a:tc>
                <a:tc>
                  <a:txBody>
                    <a:bodyPr/>
                    <a:p>
                      <a:pPr algn="ctr">
                        <a:buNone/>
                      </a:pPr>
                      <a:endParaRPr lang="zh-CN" altLang="en-US" sz="1800" b="1" dirty="0">
                        <a:solidFill>
                          <a:schemeClr val="tx1"/>
                        </a:solidFill>
                        <a:latin typeface="+mn-ea"/>
                        <a:ea typeface="+mn-ea"/>
                        <a:sym typeface="+mn-ea"/>
                      </a:endParaRPr>
                    </a:p>
                  </a:txBody>
                  <a:tcPr marL="91434" marR="91434" marT="45730" marB="45730" anchor="ctr"/>
                </a:tc>
                <a:tc>
                  <a:txBody>
                    <a:bodyPr/>
                    <a:p>
                      <a:pPr algn="ctr">
                        <a:buNone/>
                      </a:pPr>
                      <a:endParaRPr lang="zh-CN" altLang="en-US" sz="3200" dirty="0">
                        <a:solidFill>
                          <a:schemeClr val="tx1"/>
                        </a:solidFill>
                        <a:latin typeface="+mn-ea"/>
                        <a:ea typeface="+mn-ea"/>
                      </a:endParaRPr>
                    </a:p>
                  </a:txBody>
                  <a:tcPr marL="91434" marR="91434" marT="45730" marB="45730" anchor="ct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44076" y="1122521"/>
            <a:ext cx="4531632" cy="576263"/>
          </a:xfrm>
          <a:prstGeom prst="rect">
            <a:avLst/>
          </a:prstGeom>
          <a:noFill/>
        </p:spPr>
        <p:txBody>
          <a:bodyPr wrap="square" lIns="68580" tIns="34290" rIns="68580" bIns="34290" rtlCol="0" anchor="t">
            <a:spAutoFit/>
          </a:bodyPr>
          <a:lstStyle/>
          <a:p>
            <a:r>
              <a:rPr lang="zh-CN" altLang="en-US" sz="33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二、做好阅读记录。</a:t>
            </a:r>
            <a:endParaRPr lang="zh-CN" altLang="en-US" sz="33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文本框 3"/>
          <p:cNvSpPr txBox="1"/>
          <p:nvPr/>
        </p:nvSpPr>
        <p:spPr>
          <a:xfrm>
            <a:off x="619206" y="2030254"/>
            <a:ext cx="8216858" cy="1064895"/>
          </a:xfrm>
          <a:prstGeom prst="rect">
            <a:avLst/>
          </a:prstGeom>
          <a:noFill/>
        </p:spPr>
        <p:txBody>
          <a:bodyPr wrap="square" lIns="68580" tIns="34290" rIns="68580" bIns="34290" rtlCol="0" anchor="t">
            <a:spAutoFit/>
          </a:bodyPr>
          <a:lstStyle/>
          <a:p>
            <a:pPr>
              <a:lnSpc>
                <a:spcPct val="120000"/>
              </a:lnSpc>
            </a:pPr>
            <a:r>
              <a:rPr lang="en-US" altLang="zh-CN" sz="2700" b="1">
                <a:latin typeface="宋体" panose="02010600030101010101" pitchFamily="2" charset="-122"/>
                <a:ea typeface="宋体" panose="02010600030101010101" pitchFamily="2" charset="-122"/>
                <a:cs typeface="宋体" panose="02010600030101010101" pitchFamily="2" charset="-122"/>
              </a:rPr>
              <a:t>    </a:t>
            </a:r>
            <a:r>
              <a:rPr lang="zh-CN" altLang="en-US" sz="2700" b="1">
                <a:latin typeface="宋体" panose="02010600030101010101" pitchFamily="2" charset="-122"/>
                <a:ea typeface="宋体" panose="02010600030101010101" pitchFamily="2" charset="-122"/>
                <a:cs typeface="宋体" panose="02010600030101010101" pitchFamily="2" charset="-122"/>
              </a:rPr>
              <a:t>在读书的过程中，需要做好阅读记录，可以用</a:t>
            </a:r>
            <a:r>
              <a:rPr lang="en-US" altLang="zh-CN" sz="2700" b="1">
                <a:latin typeface="宋体" panose="02010600030101010101" pitchFamily="2" charset="-122"/>
                <a:ea typeface="宋体" panose="02010600030101010101" pitchFamily="2" charset="-122"/>
                <a:cs typeface="宋体" panose="02010600030101010101" pitchFamily="2" charset="-122"/>
              </a:rPr>
              <a:t>“</a:t>
            </a:r>
            <a:r>
              <a:rPr lang="zh-CN" altLang="en-US" sz="2700" b="1">
                <a:latin typeface="宋体" panose="02010600030101010101" pitchFamily="2" charset="-122"/>
                <a:ea typeface="宋体" panose="02010600030101010101" pitchFamily="2" charset="-122"/>
                <a:cs typeface="宋体" panose="02010600030101010101" pitchFamily="2" charset="-122"/>
              </a:rPr>
              <a:t>读书记录卡</a:t>
            </a:r>
            <a:r>
              <a:rPr lang="en-US" altLang="zh-CN" sz="2700" b="1">
                <a:latin typeface="宋体" panose="02010600030101010101" pitchFamily="2" charset="-122"/>
                <a:ea typeface="宋体" panose="02010600030101010101" pitchFamily="2" charset="-122"/>
                <a:cs typeface="宋体" panose="02010600030101010101" pitchFamily="2" charset="-122"/>
              </a:rPr>
              <a:t>”</a:t>
            </a:r>
            <a:r>
              <a:rPr lang="zh-CN" altLang="en-US" sz="2700" b="1">
                <a:latin typeface="宋体" panose="02010600030101010101" pitchFamily="2" charset="-122"/>
                <a:ea typeface="宋体" panose="02010600030101010101" pitchFamily="2" charset="-122"/>
                <a:cs typeface="宋体" panose="02010600030101010101" pitchFamily="2" charset="-122"/>
              </a:rPr>
              <a:t>的形式来记录。</a:t>
            </a:r>
            <a:endParaRPr lang="zh-CN" altLang="en-US" sz="27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1691640" y="339408"/>
            <a:ext cx="65532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en-US" altLang="zh-CN" sz="3200" b="1">
                <a:latin typeface="宋体" panose="02010600030101010101" pitchFamily="2" charset="-122"/>
              </a:rPr>
              <a:t>《</a:t>
            </a:r>
            <a:r>
              <a:rPr lang="zh-CN" altLang="en-US" sz="3200" b="1">
                <a:latin typeface="宋体" panose="02010600030101010101" pitchFamily="2" charset="-122"/>
              </a:rPr>
              <a:t>十万个为什么</a:t>
            </a:r>
            <a:r>
              <a:rPr lang="en-US" altLang="zh-CN" sz="3200" b="1">
                <a:latin typeface="宋体" panose="02010600030101010101" pitchFamily="2" charset="-122"/>
              </a:rPr>
              <a:t>》</a:t>
            </a:r>
            <a:r>
              <a:rPr lang="zh-CN" altLang="en-US" sz="3200" b="1">
                <a:latin typeface="宋体" panose="02010600030101010101" pitchFamily="2" charset="-122"/>
              </a:rPr>
              <a:t>阅读记录单</a:t>
            </a:r>
            <a:endParaRPr lang="zh-CN" altLang="en-US" sz="3200" b="1">
              <a:latin typeface="宋体" panose="02010600030101010101" pitchFamily="2" charset="-122"/>
            </a:endParaRPr>
          </a:p>
        </p:txBody>
      </p:sp>
      <p:graphicFrame>
        <p:nvGraphicFramePr>
          <p:cNvPr id="6" name="表格 5"/>
          <p:cNvGraphicFramePr>
            <a:graphicFrameLocks noGrp="1"/>
          </p:cNvGraphicFramePr>
          <p:nvPr>
            <p:custDataLst>
              <p:tags r:id="rId1"/>
            </p:custDataLst>
          </p:nvPr>
        </p:nvGraphicFramePr>
        <p:xfrm>
          <a:off x="611188" y="1131570"/>
          <a:ext cx="7740650" cy="3508386"/>
        </p:xfrm>
        <a:graphic>
          <a:graphicData uri="http://schemas.openxmlformats.org/drawingml/2006/table">
            <a:tbl>
              <a:tblPr firstRow="1" bandRow="1">
                <a:tableStyleId>{93296810-A885-4BE3-A3E7-6D5BEEA58F35}</a:tableStyleId>
              </a:tblPr>
              <a:tblGrid>
                <a:gridCol w="1188100"/>
                <a:gridCol w="1512127"/>
                <a:gridCol w="1699260"/>
                <a:gridCol w="1523321"/>
                <a:gridCol w="1817842"/>
              </a:tblGrid>
              <a:tr h="1066760">
                <a:tc>
                  <a:txBody>
                    <a:bodyPr/>
                    <a:lstStyle/>
                    <a:p>
                      <a:pPr algn="ctr"/>
                      <a:r>
                        <a:rPr lang="zh-CN" altLang="en-US" sz="1800" dirty="0">
                          <a:solidFill>
                            <a:schemeClr val="tx1"/>
                          </a:solidFill>
                          <a:latin typeface="+mn-ea"/>
                          <a:ea typeface="+mn-ea"/>
                        </a:rPr>
                        <a:t>旅行</a:t>
                      </a:r>
                      <a:endParaRPr lang="zh-CN" altLang="en-US" sz="1800" dirty="0">
                        <a:solidFill>
                          <a:schemeClr val="tx1"/>
                        </a:solidFill>
                        <a:latin typeface="+mn-ea"/>
                        <a:ea typeface="+mn-ea"/>
                      </a:endParaRPr>
                    </a:p>
                    <a:p>
                      <a:pPr algn="ctr"/>
                      <a:r>
                        <a:rPr lang="zh-CN" altLang="en-US" sz="1800" dirty="0">
                          <a:solidFill>
                            <a:schemeClr val="tx1"/>
                          </a:solidFill>
                          <a:latin typeface="+mn-ea"/>
                          <a:ea typeface="+mn-ea"/>
                        </a:rPr>
                        <a:t>站点</a:t>
                      </a:r>
                      <a:endParaRPr lang="zh-CN" altLang="en-US" sz="1800" dirty="0">
                        <a:solidFill>
                          <a:schemeClr val="tx1"/>
                        </a:solidFill>
                        <a:latin typeface="+mn-ea"/>
                        <a:ea typeface="+mn-ea"/>
                      </a:endParaRPr>
                    </a:p>
                  </a:txBody>
                  <a:tcPr marL="91438" marR="91438" marT="45702" marB="45702" anchor="ctr"/>
                </a:tc>
                <a:tc>
                  <a:txBody>
                    <a:bodyPr/>
                    <a:lstStyle/>
                    <a:p>
                      <a:pPr algn="ctr"/>
                      <a:r>
                        <a:rPr lang="zh-CN" altLang="en-US" sz="1800" b="1" dirty="0">
                          <a:solidFill>
                            <a:schemeClr val="tx1"/>
                          </a:solidFill>
                          <a:latin typeface="+mn-ea"/>
                          <a:ea typeface="+mn-ea"/>
                        </a:rPr>
                        <a:t>感兴趣</a:t>
                      </a:r>
                      <a:endParaRPr lang="zh-CN" altLang="en-US" sz="1800" b="1" dirty="0">
                        <a:solidFill>
                          <a:schemeClr val="tx1"/>
                        </a:solidFill>
                        <a:latin typeface="+mn-ea"/>
                        <a:ea typeface="+mn-ea"/>
                      </a:endParaRPr>
                    </a:p>
                    <a:p>
                      <a:pPr algn="ctr"/>
                      <a:r>
                        <a:rPr lang="zh-CN" altLang="en-US" sz="1800" b="1" dirty="0">
                          <a:solidFill>
                            <a:schemeClr val="tx1"/>
                          </a:solidFill>
                          <a:latin typeface="+mn-ea"/>
                          <a:ea typeface="+mn-ea"/>
                        </a:rPr>
                        <a:t>的问题</a:t>
                      </a:r>
                      <a:endParaRPr lang="zh-CN" altLang="en-US" sz="1800" b="1" dirty="0">
                        <a:solidFill>
                          <a:schemeClr val="tx1"/>
                        </a:solidFill>
                        <a:latin typeface="+mn-ea"/>
                        <a:ea typeface="+mn-ea"/>
                      </a:endParaRPr>
                    </a:p>
                  </a:txBody>
                  <a:tcPr marL="91438" marR="91438" marT="45702" marB="45702" anchor="ctr"/>
                </a:tc>
                <a:tc>
                  <a:txBody>
                    <a:bodyPr/>
                    <a:lstStyle/>
                    <a:p>
                      <a:pPr algn="ctr"/>
                      <a:r>
                        <a:rPr lang="zh-CN" altLang="en-US" sz="1800" b="1" dirty="0">
                          <a:solidFill>
                            <a:schemeClr val="tx1"/>
                          </a:solidFill>
                          <a:latin typeface="+mn-ea"/>
                          <a:ea typeface="+mn-ea"/>
                        </a:rPr>
                        <a:t>作者解释</a:t>
                      </a:r>
                      <a:endParaRPr lang="zh-CN" altLang="en-US" sz="1800" b="1" dirty="0">
                        <a:solidFill>
                          <a:schemeClr val="tx1"/>
                        </a:solidFill>
                        <a:latin typeface="+mn-ea"/>
                        <a:ea typeface="+mn-ea"/>
                      </a:endParaRPr>
                    </a:p>
                  </a:txBody>
                  <a:tcPr marL="91438" marR="91438" marT="45702" marB="45702" anchor="ctr"/>
                </a:tc>
                <a:tc>
                  <a:txBody>
                    <a:bodyPr/>
                    <a:lstStyle/>
                    <a:p>
                      <a:pPr algn="ctr"/>
                      <a:r>
                        <a:rPr lang="zh-CN" altLang="en-US" sz="1800" b="1" dirty="0">
                          <a:solidFill>
                            <a:schemeClr val="tx1"/>
                          </a:solidFill>
                          <a:latin typeface="+mn-ea"/>
                          <a:ea typeface="+mn-ea"/>
                        </a:rPr>
                        <a:t>我的思考（收获）</a:t>
                      </a:r>
                      <a:endParaRPr lang="zh-CN" altLang="en-US" sz="1800" b="1" dirty="0">
                        <a:solidFill>
                          <a:schemeClr val="tx1"/>
                        </a:solidFill>
                        <a:latin typeface="+mn-ea"/>
                        <a:ea typeface="+mn-ea"/>
                      </a:endParaRPr>
                    </a:p>
                  </a:txBody>
                  <a:tcPr marL="91438" marR="91438" marT="45702" marB="45702" anchor="ctr"/>
                </a:tc>
                <a:tc>
                  <a:txBody>
                    <a:bodyPr/>
                    <a:lstStyle/>
                    <a:p>
                      <a:pPr algn="ctr"/>
                      <a:r>
                        <a:rPr lang="zh-CN" altLang="en-US" sz="1800" dirty="0">
                          <a:solidFill>
                            <a:schemeClr val="tx1"/>
                          </a:solidFill>
                          <a:latin typeface="+mn-ea"/>
                          <a:ea typeface="+mn-ea"/>
                        </a:rPr>
                        <a:t>写作积累</a:t>
                      </a:r>
                      <a:endParaRPr lang="zh-CN" altLang="en-US" sz="1800" dirty="0">
                        <a:solidFill>
                          <a:schemeClr val="tx1"/>
                        </a:solidFill>
                        <a:latin typeface="+mn-ea"/>
                        <a:ea typeface="+mn-ea"/>
                      </a:endParaRPr>
                    </a:p>
                  </a:txBody>
                  <a:tcPr marL="91438" marR="91438" marT="45702" marB="45702" anchor="ctr"/>
                </a:tc>
              </a:tr>
              <a:tr h="704370">
                <a:tc>
                  <a:txBody>
                    <a:bodyPr/>
                    <a:lstStyle/>
                    <a:p>
                      <a:pPr algn="ctr"/>
                      <a:endParaRPr lang="zh-CN" altLang="en-US" sz="3200" dirty="0">
                        <a:solidFill>
                          <a:schemeClr val="tx1"/>
                        </a:solidFill>
                        <a:latin typeface="+mn-ea"/>
                        <a:ea typeface="+mn-ea"/>
                      </a:endParaRPr>
                    </a:p>
                  </a:txBody>
                  <a:tcPr marL="91438" marR="91438" marT="45702" marB="45702" anchor="ctr"/>
                </a:tc>
                <a:tc>
                  <a:txBody>
                    <a:bodyPr/>
                    <a:lstStyle/>
                    <a:p>
                      <a:pPr algn="ctr"/>
                      <a:endParaRPr lang="zh-CN" altLang="en-US" sz="3200" dirty="0">
                        <a:solidFill>
                          <a:schemeClr val="tx1"/>
                        </a:solidFill>
                        <a:latin typeface="+mn-ea"/>
                        <a:ea typeface="+mn-ea"/>
                      </a:endParaRPr>
                    </a:p>
                  </a:txBody>
                  <a:tcPr marL="91438" marR="91438" marT="45702" marB="45702" anchor="ctr"/>
                </a:tc>
                <a:tc>
                  <a:txBody>
                    <a:bodyPr/>
                    <a:lstStyle/>
                    <a:p>
                      <a:pPr algn="ctr"/>
                      <a:endParaRPr lang="zh-CN" altLang="en-US" sz="3200">
                        <a:solidFill>
                          <a:schemeClr val="tx1"/>
                        </a:solidFill>
                        <a:latin typeface="+mn-ea"/>
                        <a:ea typeface="+mn-ea"/>
                      </a:endParaRPr>
                    </a:p>
                  </a:txBody>
                  <a:tcPr marL="91438" marR="91438" marT="45702" marB="45702" anchor="ctr"/>
                </a:tc>
                <a:tc gridSpan="2">
                  <a:txBody>
                    <a:bodyPr/>
                    <a:lstStyle/>
                    <a:p>
                      <a:pPr algn="ctr"/>
                      <a:endParaRPr lang="zh-CN" altLang="en-US" sz="3200" dirty="0">
                        <a:solidFill>
                          <a:schemeClr val="tx1"/>
                        </a:solidFill>
                        <a:latin typeface="+mn-ea"/>
                        <a:ea typeface="+mn-ea"/>
                      </a:endParaRPr>
                    </a:p>
                  </a:txBody>
                  <a:tcPr marL="91438" marR="91438" marT="45702" marB="45702" anchor="ctr"/>
                </a:tc>
                <a:tc hMerge="1">
                  <a:tcPr/>
                </a:tc>
              </a:tr>
              <a:tr h="57908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3200" b="1" dirty="0">
                        <a:solidFill>
                          <a:schemeClr val="tx1"/>
                        </a:solidFill>
                        <a:latin typeface="+mn-ea"/>
                        <a:ea typeface="+mn-ea"/>
                      </a:endParaRPr>
                    </a:p>
                  </a:txBody>
                  <a:tcPr marL="91438" marR="91438" marT="45702" marB="45702" anchor="ctr"/>
                </a:tc>
                <a:tc>
                  <a:txBody>
                    <a:bodyPr/>
                    <a:lstStyle/>
                    <a:p>
                      <a:pPr algn="ctr"/>
                      <a:endParaRPr lang="zh-CN" altLang="en-US" sz="3200" dirty="0">
                        <a:solidFill>
                          <a:schemeClr val="tx1"/>
                        </a:solidFill>
                        <a:latin typeface="+mn-ea"/>
                        <a:ea typeface="+mn-ea"/>
                      </a:endParaRPr>
                    </a:p>
                  </a:txBody>
                  <a:tcPr marL="91438" marR="91438" marT="45702" marB="45702" anchor="ctr"/>
                </a:tc>
                <a:tc>
                  <a:txBody>
                    <a:bodyPr/>
                    <a:lstStyle/>
                    <a:p>
                      <a:pPr algn="ctr"/>
                      <a:endParaRPr lang="zh-CN" altLang="en-US" sz="3200" dirty="0">
                        <a:solidFill>
                          <a:schemeClr val="tx1"/>
                        </a:solidFill>
                        <a:latin typeface="+mn-ea"/>
                        <a:ea typeface="+mn-ea"/>
                      </a:endParaRPr>
                    </a:p>
                  </a:txBody>
                  <a:tcPr marL="91438" marR="91438" marT="45702" marB="45702" anchor="ctr"/>
                </a:tc>
                <a:tc gridSpan="2">
                  <a:txBody>
                    <a:bodyPr/>
                    <a:lstStyle/>
                    <a:p>
                      <a:pPr algn="ctr"/>
                      <a:endParaRPr lang="zh-CN" altLang="en-US" sz="3200" dirty="0">
                        <a:solidFill>
                          <a:schemeClr val="tx1"/>
                        </a:solidFill>
                        <a:latin typeface="+mn-ea"/>
                        <a:ea typeface="+mn-ea"/>
                      </a:endParaRPr>
                    </a:p>
                  </a:txBody>
                  <a:tcPr marL="91438" marR="91438" marT="45702" marB="45702" anchor="ctr"/>
                </a:tc>
                <a:tc hMerge="1">
                  <a:tcPr/>
                </a:tc>
              </a:tr>
              <a:tr h="57908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3200" b="1" dirty="0">
                        <a:solidFill>
                          <a:schemeClr val="tx1"/>
                        </a:solidFill>
                        <a:latin typeface="+mn-ea"/>
                        <a:ea typeface="+mn-ea"/>
                      </a:endParaRPr>
                    </a:p>
                  </a:txBody>
                  <a:tcPr marL="91438" marR="91438" marT="45702" marB="45702" anchor="ctr"/>
                </a:tc>
                <a:tc>
                  <a:txBody>
                    <a:bodyPr/>
                    <a:lstStyle/>
                    <a:p>
                      <a:pPr algn="ctr"/>
                      <a:endParaRPr lang="zh-CN" altLang="en-US" sz="3200" dirty="0">
                        <a:solidFill>
                          <a:schemeClr val="tx1"/>
                        </a:solidFill>
                        <a:latin typeface="+mn-ea"/>
                        <a:ea typeface="+mn-ea"/>
                      </a:endParaRPr>
                    </a:p>
                  </a:txBody>
                  <a:tcPr marL="91438" marR="91438" marT="45702" marB="45702" anchor="ctr"/>
                </a:tc>
                <a:tc>
                  <a:txBody>
                    <a:bodyPr/>
                    <a:lstStyle/>
                    <a:p>
                      <a:pPr algn="ctr"/>
                      <a:endParaRPr lang="zh-CN" altLang="en-US" sz="3200" dirty="0">
                        <a:solidFill>
                          <a:schemeClr val="tx1"/>
                        </a:solidFill>
                        <a:latin typeface="+mn-ea"/>
                        <a:ea typeface="+mn-ea"/>
                      </a:endParaRPr>
                    </a:p>
                  </a:txBody>
                  <a:tcPr marL="91438" marR="91438" marT="45702" marB="45702" anchor="ctr"/>
                </a:tc>
                <a:tc gridSpan="2">
                  <a:txBody>
                    <a:bodyPr/>
                    <a:lstStyle/>
                    <a:p>
                      <a:pPr algn="ctr"/>
                      <a:endParaRPr lang="zh-CN" altLang="en-US" sz="3200" dirty="0">
                        <a:solidFill>
                          <a:schemeClr val="tx1"/>
                        </a:solidFill>
                        <a:latin typeface="+mn-ea"/>
                        <a:ea typeface="+mn-ea"/>
                      </a:endParaRPr>
                    </a:p>
                  </a:txBody>
                  <a:tcPr marL="91438" marR="91438" marT="45702" marB="45702" anchor="ctr"/>
                </a:tc>
                <a:tc hMerge="1">
                  <a:tcPr/>
                </a:tc>
              </a:tr>
              <a:tr h="579082">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3200" b="1" dirty="0">
                        <a:solidFill>
                          <a:schemeClr val="tx1"/>
                        </a:solidFill>
                        <a:latin typeface="+mn-ea"/>
                        <a:ea typeface="+mn-ea"/>
                      </a:endParaRPr>
                    </a:p>
                  </a:txBody>
                  <a:tcPr marL="91438" marR="91438" marT="45702" marB="45702" anchor="ctr"/>
                </a:tc>
                <a:tc>
                  <a:txBody>
                    <a:bodyPr/>
                    <a:lstStyle/>
                    <a:p>
                      <a:pPr algn="ctr"/>
                      <a:endParaRPr lang="zh-CN" altLang="en-US" sz="3200" dirty="0">
                        <a:solidFill>
                          <a:schemeClr val="tx1"/>
                        </a:solidFill>
                        <a:latin typeface="+mn-ea"/>
                        <a:ea typeface="+mn-ea"/>
                      </a:endParaRPr>
                    </a:p>
                  </a:txBody>
                  <a:tcPr marL="91438" marR="91438" marT="45702" marB="45702" anchor="ctr"/>
                </a:tc>
                <a:tc>
                  <a:txBody>
                    <a:bodyPr/>
                    <a:lstStyle/>
                    <a:p>
                      <a:pPr algn="ctr"/>
                      <a:endParaRPr lang="zh-CN" altLang="en-US" sz="3200" dirty="0">
                        <a:solidFill>
                          <a:schemeClr val="tx1"/>
                        </a:solidFill>
                        <a:latin typeface="+mn-ea"/>
                        <a:ea typeface="+mn-ea"/>
                      </a:endParaRPr>
                    </a:p>
                  </a:txBody>
                  <a:tcPr marL="91438" marR="91438" marT="45702" marB="45702" anchor="ctr"/>
                </a:tc>
                <a:tc gridSpan="2">
                  <a:txBody>
                    <a:bodyPr/>
                    <a:lstStyle/>
                    <a:p>
                      <a:pPr algn="ctr"/>
                      <a:endParaRPr lang="zh-CN" altLang="en-US" sz="3200" dirty="0">
                        <a:solidFill>
                          <a:schemeClr val="tx1"/>
                        </a:solidFill>
                        <a:latin typeface="+mn-ea"/>
                        <a:ea typeface="+mn-ea"/>
                      </a:endParaRPr>
                    </a:p>
                  </a:txBody>
                  <a:tcPr marL="91438" marR="91438" marT="45702" marB="45702" anchor="ctr"/>
                </a:tc>
                <a:tc hMerge="1">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7701" y="364808"/>
            <a:ext cx="2229616" cy="948214"/>
            <a:chOff x="1054975" y="262082"/>
            <a:chExt cx="2567616" cy="1264285"/>
          </a:xfrm>
        </p:grpSpPr>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4975" y="262082"/>
              <a:ext cx="2567616" cy="1264285"/>
            </a:xfrm>
            <a:prstGeom prst="rect">
              <a:avLst/>
            </a:prstGeom>
          </p:spPr>
        </p:pic>
        <p:sp>
          <p:nvSpPr>
            <p:cNvPr id="24" name="Text Box 2"/>
            <p:cNvSpPr txBox="1">
              <a:spLocks noChangeArrowheads="1"/>
            </p:cNvSpPr>
            <p:nvPr/>
          </p:nvSpPr>
          <p:spPr bwMode="auto">
            <a:xfrm>
              <a:off x="1759342" y="571327"/>
              <a:ext cx="176945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zh-CN" altLang="en-US" sz="2700" dirty="0">
                <a:solidFill>
                  <a:schemeClr val="tx1">
                    <a:lumMod val="75000"/>
                    <a:lumOff val="25000"/>
                  </a:schemeClr>
                </a:solidFill>
                <a:latin typeface="黑体" panose="02010609060101010101" pitchFamily="49" charset="-122"/>
                <a:ea typeface="黑体" panose="02010609060101010101" pitchFamily="49" charset="-122"/>
              </a:endParaRPr>
            </a:p>
          </p:txBody>
        </p:sp>
        <p:sp>
          <p:nvSpPr>
            <p:cNvPr id="22" name="文本框 6"/>
            <p:cNvSpPr txBox="1"/>
            <p:nvPr/>
          </p:nvSpPr>
          <p:spPr>
            <a:xfrm>
              <a:off x="1242019" y="528147"/>
              <a:ext cx="2380572" cy="763285"/>
            </a:xfrm>
            <a:prstGeom prst="rect">
              <a:avLst/>
            </a:prstGeom>
            <a:noFill/>
          </p:spPr>
          <p:txBody>
            <a:bodyPr wrap="square" rtlCol="0" anchor="t">
              <a:spAutoFit/>
            </a:bodyPr>
            <a:lstStyle/>
            <a:p>
              <a:pPr>
                <a:lnSpc>
                  <a:spcPct val="130000"/>
                </a:lnSpc>
              </a:pPr>
              <a:r>
                <a:rPr lang="zh-CN" altLang="en-US" sz="2400" b="1" dirty="0">
                  <a:solidFill>
                    <a:srgbClr val="1D4B1C"/>
                  </a:solidFill>
                  <a:latin typeface="微软雅黑" panose="020B0503020204020204" charset="-122"/>
                  <a:ea typeface="微软雅黑" panose="020B0503020204020204" charset="-122"/>
                </a:rPr>
                <a:t>科普作品推荐</a:t>
              </a:r>
              <a:endParaRPr lang="zh-CN" altLang="en-US" sz="2400" b="1" dirty="0">
                <a:solidFill>
                  <a:srgbClr val="1D4B1C"/>
                </a:solidFill>
                <a:latin typeface="微软雅黑" panose="020B0503020204020204" charset="-122"/>
                <a:ea typeface="微软雅黑" panose="020B0503020204020204" charset="-122"/>
              </a:endParaRPr>
            </a:p>
          </p:txBody>
        </p:sp>
      </p:grpSp>
      <p:pic>
        <p:nvPicPr>
          <p:cNvPr id="12" name="图片 11"/>
          <p:cNvPicPr>
            <a:picLocks noChangeAspect="1"/>
          </p:cNvPicPr>
          <p:nvPr/>
        </p:nvPicPr>
        <p:blipFill>
          <a:blip r:embed="rId2" cstate="print">
            <a:clrChange>
              <a:clrFrom>
                <a:srgbClr val="FFFFFF">
                  <a:alpha val="100000"/>
                </a:srgbClr>
              </a:clrFrom>
              <a:clrTo>
                <a:srgbClr val="FFFFFF">
                  <a:alpha val="100000"/>
                  <a:alpha val="0"/>
                </a:srgbClr>
              </a:clrTo>
            </a:clrChange>
            <a:lum bright="-6000"/>
          </a:blip>
          <a:srcRect t="5666"/>
          <a:stretch>
            <a:fillRect/>
          </a:stretch>
        </p:blipFill>
        <p:spPr>
          <a:xfrm rot="180000">
            <a:off x="153849" y="453867"/>
            <a:ext cx="509178" cy="1015841"/>
          </a:xfrm>
          <a:prstGeom prst="rect">
            <a:avLst/>
          </a:prstGeom>
        </p:spPr>
      </p:pic>
      <p:sp>
        <p:nvSpPr>
          <p:cNvPr id="5" name="文本框 4"/>
          <p:cNvSpPr txBox="1"/>
          <p:nvPr/>
        </p:nvSpPr>
        <p:spPr>
          <a:xfrm>
            <a:off x="270545" y="1515904"/>
            <a:ext cx="3653298" cy="1084913"/>
          </a:xfrm>
          <a:prstGeom prst="rect">
            <a:avLst/>
          </a:prstGeom>
          <a:noFill/>
        </p:spPr>
        <p:txBody>
          <a:bodyPr wrap="square" lIns="68580" tIns="34290" rIns="68580" bIns="34290" rtlCol="0" anchor="t">
            <a:spAutoFit/>
          </a:bodyPr>
          <a:lstStyle/>
          <a:p>
            <a:r>
              <a:rPr lang="zh-CN" altLang="en-US" sz="3300" b="1" dirty="0">
                <a:latin typeface="楷体" panose="02010609060101010101" pitchFamily="49" charset="-122"/>
                <a:ea typeface="楷体" panose="02010609060101010101" pitchFamily="49" charset="-122"/>
                <a:cs typeface="楷体" panose="02010609060101010101" pitchFamily="49" charset="-122"/>
                <a:sym typeface="+mn-ea"/>
              </a:rPr>
              <a:t>李四光</a:t>
            </a:r>
            <a:endParaRPr lang="zh-CN" altLang="en-US" sz="3300" b="1" dirty="0">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3300" b="1" dirty="0">
                <a:latin typeface="楷体" panose="02010609060101010101" pitchFamily="49" charset="-122"/>
                <a:ea typeface="楷体" panose="02010609060101010101" pitchFamily="49" charset="-122"/>
                <a:cs typeface="楷体" panose="02010609060101010101" pitchFamily="49" charset="-122"/>
                <a:sym typeface="+mn-ea"/>
              </a:rPr>
              <a:t>《看看我们的地球》</a:t>
            </a:r>
            <a:endParaRPr lang="zh-CN" altLang="en-US" sz="3300" b="1" dirty="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4" name="文本框 3"/>
          <p:cNvSpPr txBox="1"/>
          <p:nvPr/>
        </p:nvSpPr>
        <p:spPr>
          <a:xfrm>
            <a:off x="1975743" y="3549968"/>
            <a:ext cx="4287284" cy="1083945"/>
          </a:xfrm>
          <a:prstGeom prst="rect">
            <a:avLst/>
          </a:prstGeom>
          <a:noFill/>
        </p:spPr>
        <p:txBody>
          <a:bodyPr wrap="square" lIns="68580" tIns="34290" rIns="68580" bIns="34290" rtlCol="0" anchor="t">
            <a:spAutoFit/>
          </a:bodyPr>
          <a:lstStyle/>
          <a:p>
            <a:r>
              <a:rPr lang="zh-CN" altLang="en-US" sz="3300" b="1" dirty="0">
                <a:latin typeface="楷体" panose="02010609060101010101" pitchFamily="49" charset="-122"/>
                <a:ea typeface="楷体" panose="02010609060101010101" pitchFamily="49" charset="-122"/>
                <a:cs typeface="楷体" panose="02010609060101010101" pitchFamily="49" charset="-122"/>
                <a:sym typeface="+mn-ea"/>
              </a:rPr>
              <a:t>高士其</a:t>
            </a:r>
            <a:endParaRPr lang="zh-CN" altLang="en-US" sz="3300" b="1" dirty="0">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3300" b="1" dirty="0">
                <a:latin typeface="楷体" panose="02010609060101010101" pitchFamily="49" charset="-122"/>
                <a:ea typeface="楷体" panose="02010609060101010101" pitchFamily="49" charset="-122"/>
                <a:cs typeface="楷体" panose="02010609060101010101" pitchFamily="49" charset="-122"/>
                <a:sym typeface="+mn-ea"/>
              </a:rPr>
              <a:t>《灰尘的旅行》</a:t>
            </a:r>
            <a:endParaRPr lang="zh-CN" altLang="en-US" sz="3300" b="1" dirty="0">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6" name="图片 5"/>
          <p:cNvPicPr>
            <a:picLocks noChangeAspect="1"/>
          </p:cNvPicPr>
          <p:nvPr/>
        </p:nvPicPr>
        <p:blipFill>
          <a:blip r:embed="rId3"/>
          <a:stretch>
            <a:fillRect/>
          </a:stretch>
        </p:blipFill>
        <p:spPr>
          <a:xfrm>
            <a:off x="4123857" y="759619"/>
            <a:ext cx="2500638" cy="2500313"/>
          </a:xfrm>
          <a:prstGeom prst="rect">
            <a:avLst/>
          </a:prstGeom>
        </p:spPr>
      </p:pic>
      <p:pic>
        <p:nvPicPr>
          <p:cNvPr id="8" name="图片 7"/>
          <p:cNvPicPr>
            <a:picLocks noChangeAspect="1"/>
          </p:cNvPicPr>
          <p:nvPr/>
        </p:nvPicPr>
        <p:blipFill>
          <a:blip r:embed="rId4"/>
          <a:stretch>
            <a:fillRect/>
          </a:stretch>
        </p:blipFill>
        <p:spPr>
          <a:xfrm>
            <a:off x="6264787" y="2600816"/>
            <a:ext cx="2311066" cy="250031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41995" y="3513322"/>
            <a:ext cx="4574474" cy="1084913"/>
          </a:xfrm>
          <a:prstGeom prst="rect">
            <a:avLst/>
          </a:prstGeom>
          <a:noFill/>
        </p:spPr>
        <p:txBody>
          <a:bodyPr wrap="square" lIns="68580" tIns="34290" rIns="68580" bIns="34290" rtlCol="0" anchor="t">
            <a:spAutoFit/>
          </a:bodyPr>
          <a:lstStyle/>
          <a:p>
            <a:r>
              <a:rPr lang="zh-CN" altLang="en-US" sz="3300" b="1" dirty="0">
                <a:latin typeface="楷体" panose="02010609060101010101" pitchFamily="49" charset="-122"/>
                <a:ea typeface="楷体" panose="02010609060101010101" pitchFamily="49" charset="-122"/>
                <a:cs typeface="楷体" panose="02010609060101010101" pitchFamily="49" charset="-122"/>
                <a:sym typeface="+mn-ea"/>
              </a:rPr>
              <a:t>贾兰坡</a:t>
            </a:r>
            <a:endParaRPr lang="zh-CN" altLang="en-US" sz="3300" b="1" dirty="0">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3300" b="1" dirty="0">
                <a:latin typeface="楷体" panose="02010609060101010101" pitchFamily="49" charset="-122"/>
                <a:ea typeface="楷体" panose="02010609060101010101" pitchFamily="49" charset="-122"/>
                <a:cs typeface="楷体" panose="02010609060101010101" pitchFamily="49" charset="-122"/>
                <a:sym typeface="+mn-ea"/>
              </a:rPr>
              <a:t>《人类起源的演化过程》</a:t>
            </a:r>
            <a:endParaRPr lang="zh-CN" altLang="en-US" sz="3300" b="1" dirty="0">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3" name="图片 2"/>
          <p:cNvPicPr>
            <a:picLocks noChangeAspect="1"/>
          </p:cNvPicPr>
          <p:nvPr/>
        </p:nvPicPr>
        <p:blipFill>
          <a:blip r:embed="rId1"/>
          <a:stretch>
            <a:fillRect/>
          </a:stretch>
        </p:blipFill>
        <p:spPr>
          <a:xfrm>
            <a:off x="2696949" y="681541"/>
            <a:ext cx="2500638" cy="263128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23850" y="1635125"/>
            <a:ext cx="6984365" cy="2447925"/>
          </a:xfrm>
          <a:prstGeom prst="roundRect">
            <a:avLst/>
          </a:prstGeom>
          <a:solidFill>
            <a:schemeClr val="bg2">
              <a:lumMod val="90000"/>
            </a:schemeClr>
          </a:solidFill>
        </p:spPr>
        <p:style>
          <a:lnRef idx="1">
            <a:schemeClr val="accent6"/>
          </a:lnRef>
          <a:fillRef idx="2">
            <a:schemeClr val="accent6"/>
          </a:fillRef>
          <a:effectRef idx="1">
            <a:schemeClr val="accent6"/>
          </a:effectRef>
          <a:fontRef idx="minor">
            <a:schemeClr val="dk1"/>
          </a:fontRef>
        </p:style>
        <p:txBody>
          <a:bodyPr rtlCol="0" anchor="ctr"/>
          <a:p>
            <a:pPr algn="ctr"/>
            <a:endParaRPr lang="zh-CN" altLang="en-US"/>
          </a:p>
        </p:txBody>
      </p:sp>
      <p:sp>
        <p:nvSpPr>
          <p:cNvPr id="3" name="文本框 2"/>
          <p:cNvSpPr txBox="1"/>
          <p:nvPr/>
        </p:nvSpPr>
        <p:spPr>
          <a:xfrm>
            <a:off x="1835775" y="555091"/>
            <a:ext cx="3571387" cy="576263"/>
          </a:xfrm>
          <a:prstGeom prst="rect">
            <a:avLst/>
          </a:prstGeom>
          <a:noFill/>
        </p:spPr>
        <p:txBody>
          <a:bodyPr wrap="square" lIns="68580" tIns="34290" rIns="68580" bIns="34290" rtlCol="0" anchor="t">
            <a:spAutoFit/>
          </a:bodyPr>
          <a:lstStyle/>
          <a:p>
            <a:r>
              <a:rPr lang="zh-CN" altLang="en-US" sz="3300" b="1">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cs typeface="楷体" panose="02010609060101010101" pitchFamily="49" charset="-122"/>
                <a:sym typeface="+mn-ea"/>
              </a:rPr>
              <a:t>《十万个为什么》</a:t>
            </a:r>
            <a:endParaRPr lang="zh-CN" altLang="en-US" sz="3300" b="1">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6" name="图片 5"/>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6228080" y="51435"/>
            <a:ext cx="2582545" cy="2256790"/>
          </a:xfrm>
          <a:prstGeom prst="rect">
            <a:avLst/>
          </a:prstGeom>
        </p:spPr>
      </p:pic>
      <p:sp>
        <p:nvSpPr>
          <p:cNvPr id="2" name="文本框 1"/>
          <p:cNvSpPr txBox="1"/>
          <p:nvPr/>
        </p:nvSpPr>
        <p:spPr>
          <a:xfrm>
            <a:off x="611505" y="1844040"/>
            <a:ext cx="6370955" cy="2153285"/>
          </a:xfrm>
          <a:prstGeom prst="rect">
            <a:avLst/>
          </a:prstGeom>
          <a:noFill/>
        </p:spPr>
        <p:txBody>
          <a:bodyPr wrap="square" rtlCol="0">
            <a:spAutoFit/>
          </a:bodyPr>
          <a:p>
            <a:r>
              <a:rPr lang="en-US" altLang="zh-CN" sz="2400">
                <a:ln w="22225">
                  <a:solidFill>
                    <a:schemeClr val="accent2"/>
                  </a:solidFill>
                  <a:prstDash val="solid"/>
                </a:ln>
                <a:solidFill>
                  <a:schemeClr val="accent2">
                    <a:lumMod val="40000"/>
                    <a:lumOff val="60000"/>
                  </a:schemeClr>
                </a:solidFill>
                <a:effectLst/>
              </a:rPr>
              <a:t>  </a:t>
            </a:r>
            <a:r>
              <a:rPr lang="zh-CN" altLang="en-US" sz="2400">
                <a:ln w="22225">
                  <a:solidFill>
                    <a:schemeClr val="accent2"/>
                  </a:solidFill>
                  <a:prstDash val="solid"/>
                </a:ln>
                <a:solidFill>
                  <a:srgbClr val="FF0000"/>
                </a:solidFill>
                <a:effectLst/>
              </a:rPr>
              <a:t>叶永烈</a:t>
            </a:r>
            <a:r>
              <a:rPr lang="zh-CN" altLang="en-US" sz="1800"/>
              <a:t>：</a:t>
            </a:r>
            <a:r>
              <a:rPr lang="en-US" altLang="zh-CN" sz="1800"/>
              <a:t>  </a:t>
            </a:r>
            <a:r>
              <a:rPr lang="zh-CN" altLang="en-US" sz="1800"/>
              <a:t>从</a:t>
            </a:r>
            <a:r>
              <a:rPr lang="en-US" altLang="zh-CN" sz="1800"/>
              <a:t>11</a:t>
            </a:r>
            <a:r>
              <a:rPr lang="zh-CN" altLang="en-US" sz="1800"/>
              <a:t>岁起发表作品，</a:t>
            </a:r>
            <a:r>
              <a:rPr lang="en-US" altLang="zh-CN" sz="1800"/>
              <a:t>19</a:t>
            </a:r>
            <a:r>
              <a:rPr lang="zh-CN" altLang="en-US" sz="1800"/>
              <a:t>岁写作第一本书，</a:t>
            </a:r>
            <a:r>
              <a:rPr lang="en-US" altLang="zh-CN" sz="1800"/>
              <a:t>20</a:t>
            </a:r>
            <a:r>
              <a:rPr lang="zh-CN" altLang="en-US" sz="1800"/>
              <a:t>岁成为《十万个为什么》的主要作者，</a:t>
            </a:r>
            <a:r>
              <a:rPr lang="en-US" altLang="zh-CN" sz="1800"/>
              <a:t>21</a:t>
            </a:r>
            <a:r>
              <a:rPr lang="zh-CN" altLang="en-US" sz="1800"/>
              <a:t>岁写出《小灵通漫游未来》，出版</a:t>
            </a:r>
            <a:r>
              <a:rPr lang="en-US" altLang="zh-CN" sz="1800"/>
              <a:t>180</a:t>
            </a:r>
            <a:r>
              <a:rPr lang="zh-CN" altLang="en-US" sz="1800"/>
              <a:t>多部著作。</a:t>
            </a:r>
            <a:endParaRPr lang="zh-CN" altLang="en-US" sz="1800"/>
          </a:p>
          <a:p>
            <a:endParaRPr lang="zh-CN" altLang="en-US" sz="1800"/>
          </a:p>
          <a:p>
            <a:r>
              <a:rPr lang="zh-CN" altLang="en-US" sz="2000">
                <a:ln w="22225">
                  <a:solidFill>
                    <a:schemeClr val="accent2"/>
                  </a:solidFill>
                  <a:prstDash val="solid"/>
                </a:ln>
                <a:solidFill>
                  <a:schemeClr val="accent2">
                    <a:lumMod val="40000"/>
                    <a:lumOff val="60000"/>
                  </a:schemeClr>
                </a:solidFill>
                <a:effectLst/>
              </a:rPr>
              <a:t>《十万个为什么》</a:t>
            </a:r>
            <a:r>
              <a:rPr lang="zh-CN" altLang="en-US" sz="1800"/>
              <a:t>是</a:t>
            </a:r>
            <a:r>
              <a:rPr lang="en-US" altLang="zh-CN" sz="1800"/>
              <a:t>20</a:t>
            </a:r>
            <a:r>
              <a:rPr lang="zh-CN" altLang="en-US" sz="1800"/>
              <a:t>世纪</a:t>
            </a:r>
            <a:r>
              <a:rPr lang="en-US" altLang="zh-CN" sz="1800"/>
              <a:t>60</a:t>
            </a:r>
            <a:r>
              <a:rPr lang="zh-CN" altLang="en-US" sz="1800"/>
              <a:t>年代出版的一套青少年科普读物，最新版是第六版。</a:t>
            </a:r>
            <a:r>
              <a:rPr lang="en-US" altLang="zh-CN" sz="1800"/>
              <a:t>50</a:t>
            </a:r>
            <a:r>
              <a:rPr lang="zh-CN" altLang="en-US" sz="1800"/>
              <a:t>年来发行量超过一亿，是新中国几代青少年的科学启蒙读物。</a:t>
            </a:r>
            <a:endParaRPr lang="zh-CN" altLang="en-US" sz="1800"/>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2306153" y="126403"/>
            <a:ext cx="453169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000" b="1" dirty="0">
                <a:latin typeface="黑体" panose="02010609060101010101" pitchFamily="49" charset="-122"/>
                <a:ea typeface="黑体" panose="02010609060101010101" pitchFamily="49" charset="-122"/>
              </a:rPr>
              <a:t>提出问题，导入阅读主题</a:t>
            </a:r>
            <a:endParaRPr lang="zh-CN" altLang="en-US" sz="3000" b="1" dirty="0">
              <a:latin typeface="黑体" panose="02010609060101010101" pitchFamily="49" charset="-122"/>
              <a:ea typeface="黑体" panose="02010609060101010101" pitchFamily="49" charset="-122"/>
            </a:endParaRPr>
          </a:p>
        </p:txBody>
      </p:sp>
      <p:sp>
        <p:nvSpPr>
          <p:cNvPr id="3" name="标题 1"/>
          <p:cNvSpPr txBox="1"/>
          <p:nvPr/>
        </p:nvSpPr>
        <p:spPr bwMode="auto">
          <a:xfrm>
            <a:off x="117255" y="100038"/>
            <a:ext cx="16201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defRPr>
                <a:solidFill>
                  <a:schemeClr val="tx1"/>
                </a:solidFill>
                <a:latin typeface="Calibri" panose="020F0502020204030204" pitchFamily="34" charset="0"/>
                <a:ea typeface="宋体" panose="02010600030101010101" pitchFamily="2" charset="-122"/>
              </a:defRPr>
            </a:lvl1pPr>
            <a:lvl2pPr marL="742950" indent="-285750" defTabSz="850900">
              <a:defRPr>
                <a:solidFill>
                  <a:schemeClr val="tx1"/>
                </a:solidFill>
                <a:latin typeface="Calibri" panose="020F0502020204030204" pitchFamily="34" charset="0"/>
                <a:ea typeface="宋体" panose="02010600030101010101" pitchFamily="2" charset="-122"/>
              </a:defRPr>
            </a:lvl2pPr>
            <a:lvl3pPr marL="1143000" indent="-228600" defTabSz="850900">
              <a:defRPr>
                <a:solidFill>
                  <a:schemeClr val="tx1"/>
                </a:solidFill>
                <a:latin typeface="Calibri" panose="020F0502020204030204" pitchFamily="34" charset="0"/>
                <a:ea typeface="宋体" panose="02010600030101010101" pitchFamily="2" charset="-122"/>
              </a:defRPr>
            </a:lvl3pPr>
            <a:lvl4pPr marL="1600200" indent="-228600" defTabSz="850900">
              <a:defRPr>
                <a:solidFill>
                  <a:schemeClr val="tx1"/>
                </a:solidFill>
                <a:latin typeface="Calibri" panose="020F0502020204030204" pitchFamily="34" charset="0"/>
                <a:ea typeface="宋体" panose="02010600030101010101" pitchFamily="2" charset="-122"/>
              </a:defRPr>
            </a:lvl4pPr>
            <a:lvl5pPr marL="2057400" indent="-228600" defTabSz="850900">
              <a:defRPr>
                <a:solidFill>
                  <a:schemeClr val="tx1"/>
                </a:solidFill>
                <a:latin typeface="Calibri" panose="020F0502020204030204" pitchFamily="34" charset="0"/>
                <a:ea typeface="宋体" panose="02010600030101010101" pitchFamily="2" charset="-122"/>
              </a:defRPr>
            </a:lvl5pPr>
            <a:lvl6pPr marL="2514600" indent="-228600" defTabSz="8509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509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509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509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solidFill>
                  <a:schemeClr val="accent6">
                    <a:lumMod val="50000"/>
                  </a:schemeClr>
                </a:solidFill>
                <a:latin typeface="楷体" panose="02010609060101010101" pitchFamily="49" charset="-122"/>
                <a:ea typeface="楷体" panose="02010609060101010101" pitchFamily="49" charset="-122"/>
              </a:rPr>
              <a:t>第</a:t>
            </a:r>
            <a:r>
              <a:rPr lang="en-US" altLang="zh-CN" sz="3200" b="1" dirty="0">
                <a:solidFill>
                  <a:schemeClr val="accent6">
                    <a:lumMod val="50000"/>
                  </a:schemeClr>
                </a:solidFill>
                <a:latin typeface="楷体" panose="02010609060101010101" pitchFamily="49" charset="-122"/>
                <a:ea typeface="楷体" panose="02010609060101010101" pitchFamily="49" charset="-122"/>
              </a:rPr>
              <a:t>1</a:t>
            </a:r>
            <a:r>
              <a:rPr lang="zh-CN" altLang="en-US" sz="3200" b="1" dirty="0">
                <a:solidFill>
                  <a:schemeClr val="accent6">
                    <a:lumMod val="50000"/>
                  </a:schemeClr>
                </a:solidFill>
                <a:latin typeface="楷体" panose="02010609060101010101" pitchFamily="49" charset="-122"/>
                <a:ea typeface="楷体" panose="02010609060101010101" pitchFamily="49" charset="-122"/>
              </a:rPr>
              <a:t>课时</a:t>
            </a:r>
            <a:endParaRPr lang="zh-CN" altLang="en-US" sz="3200" b="1" dirty="0">
              <a:solidFill>
                <a:schemeClr val="accent6">
                  <a:lumMod val="50000"/>
                </a:schemeClr>
              </a:solidFill>
              <a:latin typeface="楷体" panose="02010609060101010101" pitchFamily="49" charset="-122"/>
              <a:ea typeface="楷体" panose="02010609060101010101" pitchFamily="49" charset="-122"/>
            </a:endParaRPr>
          </a:p>
        </p:txBody>
      </p:sp>
      <p:sp>
        <p:nvSpPr>
          <p:cNvPr id="7" name="矩形 6"/>
          <p:cNvSpPr/>
          <p:nvPr/>
        </p:nvSpPr>
        <p:spPr>
          <a:xfrm>
            <a:off x="387792" y="905240"/>
            <a:ext cx="8368415" cy="1057790"/>
          </a:xfrm>
          <a:prstGeom prst="rect">
            <a:avLst/>
          </a:prstGeom>
        </p:spPr>
        <p:txBody>
          <a:bodyPr wrap="square">
            <a:spAutoFit/>
          </a:bodyPr>
          <a:lstStyle/>
          <a:p>
            <a:pPr>
              <a:lnSpc>
                <a:spcPct val="120000"/>
              </a:lnSpc>
              <a:defRPr/>
            </a:pPr>
            <a:r>
              <a:rPr lang="zh-CN" altLang="en-US" sz="2800" b="1" kern="100" dirty="0">
                <a:latin typeface="楷体" panose="02010609060101010101" pitchFamily="49" charset="-122"/>
                <a:ea typeface="楷体" panose="02010609060101010101" pitchFamily="49" charset="-122"/>
                <a:cs typeface="Times New Roman" panose="02020603050405020304" pitchFamily="18" charset="0"/>
              </a:rPr>
              <a:t>    蓝天、森林、大海，蕴藏着自然的奥秘；过去、现在、未来，述说着科技的精彩</a:t>
            </a:r>
            <a:r>
              <a:rPr lang="en-US" altLang="zh-CN" sz="2800" b="1" kern="100" dirty="0">
                <a:latin typeface="楷体" panose="02010609060101010101" pitchFamily="49" charset="-122"/>
                <a:ea typeface="楷体" panose="02010609060101010101" pitchFamily="49" charset="-122"/>
                <a:cs typeface="Times New Roman" panose="02020603050405020304" pitchFamily="18" charset="0"/>
              </a:rPr>
              <a:t>……</a:t>
            </a:r>
            <a:endParaRPr lang="zh-CN" altLang="en-US" sz="28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8" name="矩形 7"/>
          <p:cNvSpPr/>
          <p:nvPr/>
        </p:nvSpPr>
        <p:spPr>
          <a:xfrm>
            <a:off x="387792" y="2124939"/>
            <a:ext cx="8368415" cy="1057790"/>
          </a:xfrm>
          <a:prstGeom prst="rect">
            <a:avLst/>
          </a:prstGeom>
        </p:spPr>
        <p:txBody>
          <a:bodyPr wrap="square">
            <a:spAutoFit/>
          </a:bodyPr>
          <a:lstStyle/>
          <a:p>
            <a:pPr marL="457200" indent="-457200">
              <a:lnSpc>
                <a:spcPct val="120000"/>
              </a:lnSpc>
              <a:buFont typeface="Wingdings" panose="05000000000000000000" pitchFamily="2" charset="2"/>
              <a:buChar char="p"/>
              <a:defRPr/>
            </a:pPr>
            <a:r>
              <a:rPr lang="zh-CN" altLang="en-US" sz="2800" b="1" kern="100" dirty="0">
                <a:latin typeface="宋体" panose="02010600030101010101" pitchFamily="2" charset="-122"/>
                <a:ea typeface="宋体" panose="02010600030101010101" pitchFamily="2" charset="-122"/>
                <a:cs typeface="Times New Roman" panose="02020603050405020304" pitchFamily="18" charset="0"/>
              </a:rPr>
              <a:t>在这个单元，我们学会了提出问题并尝试解决，你还可以提出什么问题？</a:t>
            </a:r>
            <a:endParaRPr lang="zh-CN" altLang="en-US" sz="2800" b="1"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9" name="矩形 8"/>
          <p:cNvSpPr>
            <a:spLocks noChangeArrowheads="1"/>
          </p:cNvSpPr>
          <p:nvPr/>
        </p:nvSpPr>
        <p:spPr bwMode="auto">
          <a:xfrm>
            <a:off x="269214" y="3268454"/>
            <a:ext cx="8605572" cy="1574855"/>
          </a:xfrm>
          <a:prstGeom prst="rect">
            <a:avLst/>
          </a:prstGeom>
          <a:noFill/>
          <a:ln>
            <a:noFill/>
          </a:ln>
        </p:spPr>
        <p:txBody>
          <a:bodyPr vert="horz" wrap="square">
            <a:spAutoFit/>
          </a:bodyPr>
          <a:lstStyle/>
          <a:p>
            <a:pPr>
              <a:lnSpc>
                <a:spcPct val="120000"/>
              </a:lnSpc>
              <a:defRPr/>
            </a:pPr>
            <a:r>
              <a:rPr lang="zh-CN" altLang="en-US" sz="2800" b="1" dirty="0">
                <a:solidFill>
                  <a:srgbClr val="0066CC"/>
                </a:solidFill>
                <a:latin typeface="楷体" panose="02010609060101010101" pitchFamily="49" charset="-122"/>
                <a:ea typeface="楷体" panose="02010609060101010101" pitchFamily="49" charset="-122"/>
              </a:rPr>
              <a:t>    为什么水能灭火？</a:t>
            </a:r>
            <a:endParaRPr lang="en-US" altLang="zh-CN" sz="2800" b="1" dirty="0">
              <a:solidFill>
                <a:srgbClr val="0066CC"/>
              </a:solidFill>
              <a:latin typeface="楷体" panose="02010609060101010101" pitchFamily="49" charset="-122"/>
              <a:ea typeface="楷体" panose="02010609060101010101" pitchFamily="49" charset="-122"/>
            </a:endParaRPr>
          </a:p>
          <a:p>
            <a:pPr>
              <a:lnSpc>
                <a:spcPct val="120000"/>
              </a:lnSpc>
              <a:defRPr/>
            </a:pPr>
            <a:r>
              <a:rPr lang="zh-CN" altLang="en-US" sz="2800" b="1" dirty="0">
                <a:solidFill>
                  <a:srgbClr val="0066CC"/>
                </a:solidFill>
                <a:latin typeface="楷体" panose="02010609060101010101" pitchFamily="49" charset="-122"/>
                <a:ea typeface="楷体" panose="02010609060101010101" pitchFamily="49" charset="-122"/>
              </a:rPr>
              <a:t>    为什么天是蓝的？</a:t>
            </a:r>
            <a:endParaRPr lang="en-US" altLang="zh-CN" sz="2800" b="1" dirty="0">
              <a:solidFill>
                <a:srgbClr val="0066CC"/>
              </a:solidFill>
              <a:latin typeface="楷体" panose="02010609060101010101" pitchFamily="49" charset="-122"/>
              <a:ea typeface="楷体" panose="02010609060101010101" pitchFamily="49" charset="-122"/>
            </a:endParaRPr>
          </a:p>
          <a:p>
            <a:pPr>
              <a:lnSpc>
                <a:spcPct val="120000"/>
              </a:lnSpc>
              <a:defRPr/>
            </a:pPr>
            <a:r>
              <a:rPr lang="zh-CN" altLang="en-US" sz="2800" b="1" dirty="0">
                <a:solidFill>
                  <a:srgbClr val="0066CC"/>
                </a:solidFill>
                <a:latin typeface="楷体" panose="02010609060101010101" pitchFamily="49" charset="-122"/>
                <a:ea typeface="楷体" panose="02010609060101010101" pitchFamily="49" charset="-122"/>
              </a:rPr>
              <a:t>    船为什么能浮在水上？</a:t>
            </a:r>
            <a:endParaRPr lang="en-US" altLang="zh-CN" sz="2800" b="1" dirty="0">
              <a:solidFill>
                <a:srgbClr val="0066CC"/>
              </a:solidFill>
              <a:latin typeface="楷体" panose="02010609060101010101" pitchFamily="49" charset="-122"/>
              <a:ea typeface="楷体" panose="02010609060101010101" pitchFamily="49" charset="-122"/>
            </a:endParaRPr>
          </a:p>
        </p:txBody>
      </p:sp>
      <p:sp>
        <p:nvSpPr>
          <p:cNvPr id="10" name="矩形: 圆角 9"/>
          <p:cNvSpPr/>
          <p:nvPr/>
        </p:nvSpPr>
        <p:spPr>
          <a:xfrm>
            <a:off x="5448300" y="3609610"/>
            <a:ext cx="2181225" cy="628650"/>
          </a:xfrm>
          <a:prstGeom prst="roundRect">
            <a:avLst/>
          </a:prstGeom>
          <a:solidFill>
            <a:srgbClr val="FEF7F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宋体" panose="02010600030101010101" pitchFamily="2" charset="-122"/>
                <a:ea typeface="宋体" panose="02010600030101010101" pitchFamily="2" charset="-122"/>
              </a:rPr>
              <a:t>读科普作品</a:t>
            </a:r>
            <a:endParaRPr lang="zh-CN" altLang="en-US" sz="2800" b="1" dirty="0">
              <a:solidFill>
                <a:schemeClr val="tx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2"/>
          <p:cNvSpPr/>
          <p:nvPr/>
        </p:nvSpPr>
        <p:spPr>
          <a:xfrm>
            <a:off x="1435947" y="1262567"/>
            <a:ext cx="6272101" cy="737585"/>
          </a:xfrm>
          <a:prstGeom prst="roundRect">
            <a:avLst>
              <a:gd name="adj" fmla="val 14038"/>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800" b="1" dirty="0">
                <a:solidFill>
                  <a:schemeClr val="tx1"/>
                </a:solidFill>
                <a:latin typeface="宋体" panose="02010600030101010101" pitchFamily="2" charset="-122"/>
                <a:ea typeface="宋体" panose="02010600030101010101" pitchFamily="2" charset="-122"/>
              </a:rPr>
              <a:t>快乐读书吧：十万个为什么（导读课）</a:t>
            </a:r>
            <a:endParaRPr lang="en-US" altLang="zh-CN" sz="2400" b="1" dirty="0">
              <a:solidFill>
                <a:schemeClr val="tx1"/>
              </a:solidFill>
              <a:latin typeface="宋体" panose="02010600030101010101" pitchFamily="2" charset="-122"/>
              <a:ea typeface="宋体" panose="02010600030101010101" pitchFamily="2" charset="-122"/>
            </a:endParaRPr>
          </a:p>
        </p:txBody>
      </p:sp>
      <p:grpSp>
        <p:nvGrpSpPr>
          <p:cNvPr id="2" name="组合 1"/>
          <p:cNvGrpSpPr/>
          <p:nvPr/>
        </p:nvGrpSpPr>
        <p:grpSpPr>
          <a:xfrm>
            <a:off x="997145" y="2548198"/>
            <a:ext cx="6710903" cy="1247126"/>
            <a:chOff x="997145" y="2548198"/>
            <a:chExt cx="6710903" cy="1247126"/>
          </a:xfrm>
        </p:grpSpPr>
        <p:sp>
          <p:nvSpPr>
            <p:cNvPr id="5" name="矩形: 圆角 12"/>
            <p:cNvSpPr/>
            <p:nvPr/>
          </p:nvSpPr>
          <p:spPr>
            <a:xfrm>
              <a:off x="4284326" y="2852985"/>
              <a:ext cx="1314302" cy="609575"/>
            </a:xfrm>
            <a:prstGeom prst="roundRect">
              <a:avLst>
                <a:gd name="adj" fmla="val 14038"/>
              </a:avLst>
            </a:prstGeom>
            <a:noFill/>
            <a:ln w="28575">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600" b="1" dirty="0">
                  <a:solidFill>
                    <a:schemeClr val="tx1"/>
                  </a:solidFill>
                  <a:latin typeface="宋体" panose="02010600030101010101" pitchFamily="2" charset="-122"/>
                  <a:ea typeface="宋体" panose="02010600030101010101" pitchFamily="2" charset="-122"/>
                </a:rPr>
                <a:t>读什么</a:t>
              </a:r>
              <a:endParaRPr lang="en-US" altLang="zh-CN" sz="2600" b="1" dirty="0">
                <a:solidFill>
                  <a:schemeClr val="tx1"/>
                </a:solidFill>
                <a:latin typeface="宋体" panose="02010600030101010101" pitchFamily="2" charset="-122"/>
                <a:ea typeface="宋体" panose="02010600030101010101" pitchFamily="2" charset="-122"/>
              </a:endParaRPr>
            </a:p>
          </p:txBody>
        </p:sp>
        <p:grpSp>
          <p:nvGrpSpPr>
            <p:cNvPr id="21" name="组合 20"/>
            <p:cNvGrpSpPr/>
            <p:nvPr/>
          </p:nvGrpSpPr>
          <p:grpSpPr>
            <a:xfrm>
              <a:off x="997145" y="2548198"/>
              <a:ext cx="2935644" cy="609575"/>
              <a:chOff x="997145" y="2548198"/>
              <a:chExt cx="2935644" cy="609575"/>
            </a:xfrm>
          </p:grpSpPr>
          <p:sp>
            <p:nvSpPr>
              <p:cNvPr id="8" name="矩形: 圆角 12"/>
              <p:cNvSpPr/>
              <p:nvPr/>
            </p:nvSpPr>
            <p:spPr>
              <a:xfrm>
                <a:off x="997145" y="2548198"/>
                <a:ext cx="1665839" cy="609575"/>
              </a:xfrm>
              <a:prstGeom prst="roundRect">
                <a:avLst>
                  <a:gd name="adj" fmla="val 14038"/>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600" b="1" dirty="0">
                    <a:solidFill>
                      <a:schemeClr val="tx1"/>
                    </a:solidFill>
                    <a:latin typeface="宋体" panose="02010600030101010101" pitchFamily="2" charset="-122"/>
                    <a:ea typeface="宋体" panose="02010600030101010101" pitchFamily="2" charset="-122"/>
                  </a:rPr>
                  <a:t>内容有趣</a:t>
                </a:r>
                <a:endParaRPr lang="en-US" altLang="zh-CN" sz="2600" b="1" dirty="0">
                  <a:solidFill>
                    <a:schemeClr val="tx1"/>
                  </a:solidFill>
                  <a:latin typeface="宋体" panose="02010600030101010101" pitchFamily="2" charset="-122"/>
                  <a:ea typeface="宋体" panose="02010600030101010101" pitchFamily="2" charset="-122"/>
                </a:endParaRPr>
              </a:p>
            </p:txBody>
          </p:sp>
          <p:sp>
            <p:nvSpPr>
              <p:cNvPr id="10" name="矩形: 圆角 12"/>
              <p:cNvSpPr/>
              <p:nvPr/>
            </p:nvSpPr>
            <p:spPr>
              <a:xfrm>
                <a:off x="2662984" y="2548198"/>
                <a:ext cx="1269805" cy="609575"/>
              </a:xfrm>
              <a:prstGeom prst="roundRect">
                <a:avLst>
                  <a:gd name="adj" fmla="val 14038"/>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600" b="1" dirty="0">
                    <a:solidFill>
                      <a:schemeClr val="tx1"/>
                    </a:solidFill>
                    <a:latin typeface="宋体" panose="02010600030101010101" pitchFamily="2" charset="-122"/>
                    <a:ea typeface="宋体" panose="02010600030101010101" pitchFamily="2" charset="-122"/>
                  </a:rPr>
                  <a:t>读书名</a:t>
                </a:r>
                <a:endParaRPr lang="en-US" altLang="zh-CN" sz="2600" b="1" dirty="0">
                  <a:solidFill>
                    <a:schemeClr val="tx1"/>
                  </a:solidFill>
                  <a:latin typeface="宋体" panose="02010600030101010101" pitchFamily="2" charset="-122"/>
                  <a:ea typeface="宋体" panose="02010600030101010101" pitchFamily="2" charset="-122"/>
                </a:endParaRPr>
              </a:p>
            </p:txBody>
          </p:sp>
        </p:grpSp>
        <p:grpSp>
          <p:nvGrpSpPr>
            <p:cNvPr id="22" name="组合 21"/>
            <p:cNvGrpSpPr/>
            <p:nvPr/>
          </p:nvGrpSpPr>
          <p:grpSpPr>
            <a:xfrm>
              <a:off x="997145" y="3185749"/>
              <a:ext cx="2935644" cy="609575"/>
              <a:chOff x="997145" y="3185749"/>
              <a:chExt cx="2935644" cy="609575"/>
            </a:xfrm>
          </p:grpSpPr>
          <p:sp>
            <p:nvSpPr>
              <p:cNvPr id="9" name="矩形: 圆角 12"/>
              <p:cNvSpPr/>
              <p:nvPr/>
            </p:nvSpPr>
            <p:spPr>
              <a:xfrm>
                <a:off x="997145" y="3185749"/>
                <a:ext cx="1665839" cy="609575"/>
              </a:xfrm>
              <a:prstGeom prst="roundRect">
                <a:avLst>
                  <a:gd name="adj" fmla="val 14038"/>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600" b="1" dirty="0">
                    <a:solidFill>
                      <a:schemeClr val="tx1"/>
                    </a:solidFill>
                    <a:latin typeface="宋体" panose="02010600030101010101" pitchFamily="2" charset="-122"/>
                    <a:ea typeface="宋体" panose="02010600030101010101" pitchFamily="2" charset="-122"/>
                  </a:rPr>
                  <a:t>语言生动</a:t>
                </a:r>
                <a:endParaRPr lang="en-US" altLang="zh-CN" sz="2600" b="1" dirty="0">
                  <a:solidFill>
                    <a:schemeClr val="tx1"/>
                  </a:solidFill>
                  <a:latin typeface="宋体" panose="02010600030101010101" pitchFamily="2" charset="-122"/>
                  <a:ea typeface="宋体" panose="02010600030101010101" pitchFamily="2" charset="-122"/>
                </a:endParaRPr>
              </a:p>
            </p:txBody>
          </p:sp>
          <p:sp>
            <p:nvSpPr>
              <p:cNvPr id="17" name="矩形: 圆角 12"/>
              <p:cNvSpPr/>
              <p:nvPr/>
            </p:nvSpPr>
            <p:spPr>
              <a:xfrm>
                <a:off x="2662984" y="3185749"/>
                <a:ext cx="1269805" cy="609575"/>
              </a:xfrm>
              <a:prstGeom prst="roundRect">
                <a:avLst>
                  <a:gd name="adj" fmla="val 14038"/>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600" b="1" dirty="0">
                    <a:solidFill>
                      <a:schemeClr val="tx1"/>
                    </a:solidFill>
                    <a:latin typeface="宋体" panose="02010600030101010101" pitchFamily="2" charset="-122"/>
                    <a:ea typeface="宋体" panose="02010600030101010101" pitchFamily="2" charset="-122"/>
                  </a:rPr>
                  <a:t>读目录</a:t>
                </a:r>
                <a:endParaRPr lang="en-US" altLang="zh-CN" sz="2600" b="1" dirty="0">
                  <a:solidFill>
                    <a:schemeClr val="tx1"/>
                  </a:solidFill>
                  <a:latin typeface="宋体" panose="02010600030101010101" pitchFamily="2" charset="-122"/>
                  <a:ea typeface="宋体" panose="02010600030101010101" pitchFamily="2" charset="-122"/>
                </a:endParaRPr>
              </a:p>
            </p:txBody>
          </p:sp>
        </p:grpSp>
        <p:sp>
          <p:nvSpPr>
            <p:cNvPr id="18" name="矩形: 圆角 12"/>
            <p:cNvSpPr/>
            <p:nvPr/>
          </p:nvSpPr>
          <p:spPr>
            <a:xfrm>
              <a:off x="6042209" y="2548198"/>
              <a:ext cx="1665839" cy="609575"/>
            </a:xfrm>
            <a:prstGeom prst="roundRect">
              <a:avLst>
                <a:gd name="adj" fmla="val 14038"/>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600" b="1" dirty="0">
                  <a:solidFill>
                    <a:schemeClr val="tx1"/>
                  </a:solidFill>
                  <a:latin typeface="宋体" panose="02010600030101010101" pitchFamily="2" charset="-122"/>
                  <a:ea typeface="宋体" panose="02010600030101010101" pitchFamily="2" charset="-122"/>
                </a:rPr>
                <a:t>阅读方法</a:t>
              </a:r>
              <a:endParaRPr lang="en-US" altLang="zh-CN" sz="2600" b="1" dirty="0">
                <a:solidFill>
                  <a:schemeClr val="tx1"/>
                </a:solidFill>
                <a:latin typeface="宋体" panose="02010600030101010101" pitchFamily="2" charset="-122"/>
                <a:ea typeface="宋体" panose="02010600030101010101" pitchFamily="2" charset="-122"/>
              </a:endParaRPr>
            </a:p>
          </p:txBody>
        </p:sp>
        <p:sp>
          <p:nvSpPr>
            <p:cNvPr id="19" name="矩形: 圆角 12"/>
            <p:cNvSpPr/>
            <p:nvPr/>
          </p:nvSpPr>
          <p:spPr>
            <a:xfrm>
              <a:off x="6042209" y="3185749"/>
              <a:ext cx="1665839" cy="609575"/>
            </a:xfrm>
            <a:prstGeom prst="roundRect">
              <a:avLst>
                <a:gd name="adj" fmla="val 14038"/>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600" b="1" dirty="0">
                  <a:solidFill>
                    <a:schemeClr val="tx1"/>
                  </a:solidFill>
                  <a:latin typeface="宋体" panose="02010600030101010101" pitchFamily="2" charset="-122"/>
                  <a:ea typeface="宋体" panose="02010600030101010101" pitchFamily="2" charset="-122"/>
                </a:rPr>
                <a:t>阅读计划</a:t>
              </a:r>
              <a:endParaRPr lang="en-US" altLang="zh-CN" sz="2600" b="1" dirty="0">
                <a:solidFill>
                  <a:schemeClr val="tx1"/>
                </a:solidFill>
                <a:latin typeface="宋体" panose="02010600030101010101" pitchFamily="2" charset="-122"/>
                <a:ea typeface="宋体" panose="02010600030101010101" pitchFamily="2" charset="-122"/>
              </a:endParaRPr>
            </a:p>
          </p:txBody>
        </p:sp>
        <p:sp>
          <p:nvSpPr>
            <p:cNvPr id="20" name="右大括号 19"/>
            <p:cNvSpPr/>
            <p:nvPr/>
          </p:nvSpPr>
          <p:spPr>
            <a:xfrm>
              <a:off x="3932789" y="2840285"/>
              <a:ext cx="210586" cy="737585"/>
            </a:xfrm>
            <a:prstGeom prst="rightBrace">
              <a:avLst>
                <a:gd name="adj1" fmla="val 53564"/>
                <a:gd name="adj2" fmla="val 50000"/>
              </a:avLst>
            </a:prstGeom>
            <a:ln w="19050">
              <a:solidFill>
                <a:srgbClr val="A8CE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2717720" y="146490"/>
            <a:ext cx="3708560" cy="553998"/>
          </a:xfrm>
          <a:prstGeom prst="rect">
            <a:avLst/>
          </a:prstGeom>
          <a:solidFill>
            <a:srgbClr val="F6FAF4"/>
          </a:solidFill>
          <a:ln>
            <a:noFill/>
          </a:ln>
        </p:spPr>
        <p:txBody>
          <a:bodyPr wrap="square">
            <a:spAutoFit/>
          </a:bodyPr>
          <a:lstStyle>
            <a:defPPr>
              <a:defRPr lang="en-US"/>
            </a:defPPr>
            <a:lvl1pPr algn="ctr">
              <a:defRPr sz="3000" b="1">
                <a:latin typeface="黑体" panose="02010609060101010101" pitchFamily="49" charset="-122"/>
                <a:ea typeface="黑体" panose="02010609060101010101" pitchFamily="49"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聚焦内容，分享体验</a:t>
            </a:r>
            <a:endParaRPr lang="zh-CN" altLang="en-US" dirty="0"/>
          </a:p>
        </p:txBody>
      </p:sp>
      <p:sp>
        <p:nvSpPr>
          <p:cNvPr id="4" name="标题 1"/>
          <p:cNvSpPr txBox="1"/>
          <p:nvPr/>
        </p:nvSpPr>
        <p:spPr bwMode="auto">
          <a:xfrm>
            <a:off x="117255" y="602958"/>
            <a:ext cx="16201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defRPr>
                <a:solidFill>
                  <a:schemeClr val="tx1"/>
                </a:solidFill>
                <a:latin typeface="Calibri" panose="020F0502020204030204" pitchFamily="34" charset="0"/>
                <a:ea typeface="宋体" panose="02010600030101010101" pitchFamily="2" charset="-122"/>
              </a:defRPr>
            </a:lvl1pPr>
            <a:lvl2pPr marL="742950" indent="-285750" defTabSz="850900">
              <a:defRPr>
                <a:solidFill>
                  <a:schemeClr val="tx1"/>
                </a:solidFill>
                <a:latin typeface="Calibri" panose="020F0502020204030204" pitchFamily="34" charset="0"/>
                <a:ea typeface="宋体" panose="02010600030101010101" pitchFamily="2" charset="-122"/>
              </a:defRPr>
            </a:lvl2pPr>
            <a:lvl3pPr marL="1143000" indent="-228600" defTabSz="850900">
              <a:defRPr>
                <a:solidFill>
                  <a:schemeClr val="tx1"/>
                </a:solidFill>
                <a:latin typeface="Calibri" panose="020F0502020204030204" pitchFamily="34" charset="0"/>
                <a:ea typeface="宋体" panose="02010600030101010101" pitchFamily="2" charset="-122"/>
              </a:defRPr>
            </a:lvl3pPr>
            <a:lvl4pPr marL="1600200" indent="-228600" defTabSz="850900">
              <a:defRPr>
                <a:solidFill>
                  <a:schemeClr val="tx1"/>
                </a:solidFill>
                <a:latin typeface="Calibri" panose="020F0502020204030204" pitchFamily="34" charset="0"/>
                <a:ea typeface="宋体" panose="02010600030101010101" pitchFamily="2" charset="-122"/>
              </a:defRPr>
            </a:lvl4pPr>
            <a:lvl5pPr marL="2057400" indent="-228600" defTabSz="850900">
              <a:defRPr>
                <a:solidFill>
                  <a:schemeClr val="tx1"/>
                </a:solidFill>
                <a:latin typeface="Calibri" panose="020F0502020204030204" pitchFamily="34" charset="0"/>
                <a:ea typeface="宋体" panose="02010600030101010101" pitchFamily="2" charset="-122"/>
              </a:defRPr>
            </a:lvl5pPr>
            <a:lvl6pPr marL="2514600" indent="-228600" defTabSz="8509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509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509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509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solidFill>
                  <a:schemeClr val="accent6">
                    <a:lumMod val="50000"/>
                  </a:schemeClr>
                </a:solidFill>
                <a:latin typeface="楷体" panose="02010609060101010101" pitchFamily="49" charset="-122"/>
                <a:ea typeface="楷体" panose="02010609060101010101" pitchFamily="49" charset="-122"/>
              </a:rPr>
              <a:t>第</a:t>
            </a:r>
            <a:r>
              <a:rPr lang="en-US" altLang="zh-CN" sz="3200" b="1" dirty="0">
                <a:solidFill>
                  <a:schemeClr val="accent6">
                    <a:lumMod val="50000"/>
                  </a:schemeClr>
                </a:solidFill>
                <a:latin typeface="楷体" panose="02010609060101010101" pitchFamily="49" charset="-122"/>
                <a:ea typeface="楷体" panose="02010609060101010101" pitchFamily="49" charset="-122"/>
              </a:rPr>
              <a:t>2</a:t>
            </a:r>
            <a:r>
              <a:rPr lang="zh-CN" altLang="en-US" sz="3200" b="1" dirty="0">
                <a:solidFill>
                  <a:schemeClr val="accent6">
                    <a:lumMod val="50000"/>
                  </a:schemeClr>
                </a:solidFill>
                <a:latin typeface="楷体" panose="02010609060101010101" pitchFamily="49" charset="-122"/>
                <a:ea typeface="楷体" panose="02010609060101010101" pitchFamily="49" charset="-122"/>
              </a:rPr>
              <a:t>课时</a:t>
            </a:r>
            <a:endParaRPr lang="zh-CN" altLang="en-US" sz="3200" b="1" dirty="0">
              <a:solidFill>
                <a:schemeClr val="accent6">
                  <a:lumMod val="50000"/>
                </a:schemeClr>
              </a:solidFill>
              <a:latin typeface="楷体" panose="02010609060101010101" pitchFamily="49" charset="-122"/>
              <a:ea typeface="楷体" panose="02010609060101010101" pitchFamily="49" charset="-122"/>
            </a:endParaRPr>
          </a:p>
        </p:txBody>
      </p:sp>
      <p:sp>
        <p:nvSpPr>
          <p:cNvPr id="3" name="矩形 2"/>
          <p:cNvSpPr/>
          <p:nvPr/>
        </p:nvSpPr>
        <p:spPr>
          <a:xfrm flipH="1">
            <a:off x="6013622" y="4702199"/>
            <a:ext cx="3066081" cy="359778"/>
          </a:xfrm>
          <a:prstGeom prst="rect">
            <a:avLst/>
          </a:prstGeom>
          <a:ln>
            <a:noFill/>
          </a:ln>
        </p:spPr>
        <p:txBody>
          <a:bodyPr wrap="square">
            <a:spAutoFit/>
          </a:bodyPr>
          <a:lstStyle/>
          <a:p>
            <a:pPr algn="ctr">
              <a:lnSpc>
                <a:spcPct val="110000"/>
              </a:lnSpc>
              <a:defRPr/>
            </a:pPr>
            <a:r>
              <a:rPr lang="zh-CN" altLang="en-US" b="1" dirty="0">
                <a:solidFill>
                  <a:schemeClr val="bg1"/>
                </a:solidFill>
                <a:latin typeface="楷体" panose="02010609060101010101" pitchFamily="49" charset="-122"/>
                <a:ea typeface="楷体" panose="02010609060101010101" pitchFamily="49" charset="-122"/>
              </a:rPr>
              <a:t>选自“课中导学单”活动一</a:t>
            </a:r>
            <a:endParaRPr lang="en-US" altLang="zh-CN" b="1" dirty="0">
              <a:solidFill>
                <a:schemeClr val="bg1"/>
              </a:solidFill>
              <a:latin typeface="楷体" panose="02010609060101010101" pitchFamily="49" charset="-122"/>
              <a:ea typeface="楷体" panose="02010609060101010101" pitchFamily="49" charset="-122"/>
            </a:endParaRPr>
          </a:p>
        </p:txBody>
      </p:sp>
      <p:sp>
        <p:nvSpPr>
          <p:cNvPr id="5" name="矩形 4"/>
          <p:cNvSpPr/>
          <p:nvPr/>
        </p:nvSpPr>
        <p:spPr>
          <a:xfrm>
            <a:off x="251460" y="1139685"/>
            <a:ext cx="8666465" cy="444674"/>
          </a:xfrm>
          <a:prstGeom prst="rect">
            <a:avLst/>
          </a:prstGeom>
        </p:spPr>
        <p:txBody>
          <a:bodyPr wrap="square">
            <a:spAutoFit/>
          </a:bodyPr>
          <a:lstStyle/>
          <a:p>
            <a:pPr>
              <a:lnSpc>
                <a:spcPct val="120000"/>
              </a:lnSpc>
              <a:defRPr/>
            </a:pPr>
            <a:r>
              <a:rPr lang="zh-CN" altLang="en-US" sz="2200" b="1" kern="100" dirty="0">
                <a:latin typeface="宋体" panose="02010600030101010101" pitchFamily="2" charset="-122"/>
                <a:ea typeface="宋体" panose="02010600030101010101" pitchFamily="2" charset="-122"/>
                <a:cs typeface="Times New Roman" panose="02020603050405020304" pitchFamily="18" charset="0"/>
              </a:rPr>
              <a:t>活动一：读中检测，我来问，你来答。</a:t>
            </a:r>
            <a:endParaRPr lang="en-US" altLang="zh-CN" sz="2200" b="1" kern="100" dirty="0">
              <a:latin typeface="宋体" panose="02010600030101010101" pitchFamily="2" charset="-122"/>
              <a:ea typeface="宋体" panose="02010600030101010101" pitchFamily="2" charset="-122"/>
              <a:cs typeface="Times New Roman" panose="02020603050405020304" pitchFamily="18" charset="0"/>
            </a:endParaRPr>
          </a:p>
        </p:txBody>
      </p:sp>
      <p:grpSp>
        <p:nvGrpSpPr>
          <p:cNvPr id="11" name="组合 10"/>
          <p:cNvGrpSpPr/>
          <p:nvPr/>
        </p:nvGrpSpPr>
        <p:grpSpPr>
          <a:xfrm>
            <a:off x="360280" y="1690614"/>
            <a:ext cx="4068846" cy="2801508"/>
            <a:chOff x="360280" y="1614414"/>
            <a:chExt cx="4068846" cy="2801508"/>
          </a:xfrm>
        </p:grpSpPr>
        <p:sp>
          <p:nvSpPr>
            <p:cNvPr id="7" name="矩形: 圆角 6"/>
            <p:cNvSpPr/>
            <p:nvPr/>
          </p:nvSpPr>
          <p:spPr>
            <a:xfrm>
              <a:off x="360280" y="1809750"/>
              <a:ext cx="4068846" cy="2606172"/>
            </a:xfrm>
            <a:prstGeom prst="roundRect">
              <a:avLst>
                <a:gd name="adj" fmla="val 6831"/>
              </a:avLst>
            </a:prstGeom>
            <a:solidFill>
              <a:srgbClr val="FFFFFF"/>
            </a:solidFill>
            <a:ln w="19050">
              <a:solidFill>
                <a:srgbClr val="87A8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圆角 8"/>
            <p:cNvSpPr/>
            <p:nvPr/>
          </p:nvSpPr>
          <p:spPr>
            <a:xfrm>
              <a:off x="1821038" y="1614414"/>
              <a:ext cx="1147329" cy="389659"/>
            </a:xfrm>
            <a:prstGeom prst="roundRect">
              <a:avLst>
                <a:gd name="adj" fmla="val 50000"/>
              </a:avLst>
            </a:prstGeom>
            <a:solidFill>
              <a:srgbClr val="ECF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宋体" panose="02010600030101010101" pitchFamily="2" charset="-122"/>
                  <a:ea typeface="宋体" panose="02010600030101010101" pitchFamily="2" charset="-122"/>
                </a:rPr>
                <a:t>第一组</a:t>
              </a:r>
              <a:endParaRPr lang="zh-CN" altLang="en-US" sz="2000" b="1" dirty="0">
                <a:solidFill>
                  <a:schemeClr val="tx1"/>
                </a:solidFill>
                <a:latin typeface="宋体" panose="02010600030101010101" pitchFamily="2" charset="-122"/>
                <a:ea typeface="宋体" panose="02010600030101010101" pitchFamily="2" charset="-122"/>
              </a:endParaRPr>
            </a:p>
          </p:txBody>
        </p:sp>
        <p:sp>
          <p:nvSpPr>
            <p:cNvPr id="10" name="矩形 9"/>
            <p:cNvSpPr/>
            <p:nvPr/>
          </p:nvSpPr>
          <p:spPr>
            <a:xfrm>
              <a:off x="360280" y="2046095"/>
              <a:ext cx="4068846" cy="2259273"/>
            </a:xfrm>
            <a:prstGeom prst="rect">
              <a:avLst/>
            </a:prstGeom>
          </p:spPr>
          <p:txBody>
            <a:bodyPr wrap="square">
              <a:spAutoFit/>
            </a:bodyPr>
            <a:lstStyle/>
            <a:p>
              <a:pPr>
                <a:lnSpc>
                  <a:spcPct val="120000"/>
                </a:lnSpc>
                <a:defRPr/>
              </a:pPr>
              <a:r>
                <a:rPr lang="en-US" altLang="zh-CN" sz="2000" b="1" kern="100" dirty="0">
                  <a:latin typeface="楷体" panose="02010609060101010101" pitchFamily="49" charset="-122"/>
                  <a:ea typeface="楷体" panose="02010609060101010101" pitchFamily="49" charset="-122"/>
                  <a:cs typeface="Times New Roman" panose="02020603050405020304" pitchFamily="18" charset="0"/>
                </a:rPr>
                <a:t>1.</a:t>
              </a:r>
              <a:r>
                <a:rPr lang="zh-CN" altLang="en-US" sz="2000" b="1" kern="100" dirty="0">
                  <a:latin typeface="楷体" panose="02010609060101010101" pitchFamily="49" charset="-122"/>
                  <a:ea typeface="楷体" panose="02010609060101010101" pitchFamily="49" charset="-122"/>
                  <a:cs typeface="Times New Roman" panose="02020603050405020304" pitchFamily="18" charset="0"/>
                </a:rPr>
                <a:t>为什么我们要喝水？</a:t>
              </a: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a:p>
              <a:pPr>
                <a:lnSpc>
                  <a:spcPct val="120000"/>
                </a:lnSpc>
                <a:defRPr/>
              </a:pPr>
              <a:r>
                <a:rPr lang="en-US" altLang="zh-CN" sz="2000" b="1" kern="100" dirty="0">
                  <a:latin typeface="楷体" panose="02010609060101010101" pitchFamily="49" charset="-122"/>
                  <a:ea typeface="楷体" panose="02010609060101010101" pitchFamily="49" charset="-122"/>
                  <a:cs typeface="Times New Roman" panose="02020603050405020304" pitchFamily="18" charset="0"/>
                </a:rPr>
                <a:t>2.</a:t>
              </a:r>
              <a:r>
                <a:rPr lang="zh-CN" altLang="en-US" sz="2000" b="1" kern="100" dirty="0">
                  <a:latin typeface="楷体" panose="02010609060101010101" pitchFamily="49" charset="-122"/>
                  <a:ea typeface="楷体" panose="02010609060101010101" pitchFamily="49" charset="-122"/>
                  <a:cs typeface="Times New Roman" panose="02020603050405020304" pitchFamily="18" charset="0"/>
                </a:rPr>
                <a:t>水会不会炸毁房屋？</a:t>
              </a: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a:p>
              <a:pPr>
                <a:lnSpc>
                  <a:spcPct val="120000"/>
                </a:lnSpc>
                <a:defRPr/>
              </a:pPr>
              <a:r>
                <a:rPr lang="en-US" altLang="zh-CN" sz="2000" b="1" kern="100" dirty="0">
                  <a:latin typeface="楷体" panose="02010609060101010101" pitchFamily="49" charset="-122"/>
                  <a:ea typeface="楷体" panose="02010609060101010101" pitchFamily="49" charset="-122"/>
                  <a:cs typeface="Times New Roman" panose="02020603050405020304" pitchFamily="18" charset="0"/>
                </a:rPr>
                <a:t>3.</a:t>
              </a:r>
              <a:r>
                <a:rPr lang="zh-CN" altLang="en-US" sz="2000" b="1" kern="100" dirty="0">
                  <a:latin typeface="楷体" panose="02010609060101010101" pitchFamily="49" charset="-122"/>
                  <a:ea typeface="楷体" panose="02010609060101010101" pitchFamily="49" charset="-122"/>
                  <a:cs typeface="Times New Roman" panose="02020603050405020304" pitchFamily="18" charset="0"/>
                </a:rPr>
                <a:t>有没有不透明的水和透明的铁？</a:t>
              </a: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a:p>
              <a:pPr>
                <a:lnSpc>
                  <a:spcPct val="120000"/>
                </a:lnSpc>
                <a:defRPr/>
              </a:pPr>
              <a:r>
                <a:rPr lang="en-US" altLang="zh-CN" sz="2000" b="1" kern="100" dirty="0">
                  <a:latin typeface="楷体" panose="02010609060101010101" pitchFamily="49" charset="-122"/>
                  <a:ea typeface="楷体" panose="02010609060101010101" pitchFamily="49" charset="-122"/>
                  <a:cs typeface="Times New Roman" panose="02020603050405020304" pitchFamily="18" charset="0"/>
                </a:rPr>
                <a:t>4.</a:t>
              </a:r>
              <a:r>
                <a:rPr lang="zh-CN" altLang="en-US" sz="2000" b="1" kern="100" dirty="0">
                  <a:latin typeface="楷体" panose="02010609060101010101" pitchFamily="49" charset="-122"/>
                  <a:ea typeface="楷体" panose="02010609060101010101" pitchFamily="49" charset="-122"/>
                  <a:cs typeface="Times New Roman" panose="02020603050405020304" pitchFamily="18" charset="0"/>
                </a:rPr>
                <a:t>炉子里火旺的时候，为什么呼呼直响？</a:t>
              </a: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a:p>
              <a:pPr>
                <a:lnSpc>
                  <a:spcPct val="120000"/>
                </a:lnSpc>
                <a:defRPr/>
              </a:pPr>
              <a:r>
                <a:rPr lang="en-US" altLang="zh-CN" sz="2000" b="1" kern="100" dirty="0">
                  <a:latin typeface="楷体" panose="02010609060101010101" pitchFamily="49" charset="-122"/>
                  <a:ea typeface="楷体" panose="02010609060101010101" pitchFamily="49" charset="-122"/>
                  <a:cs typeface="Times New Roman" panose="02020603050405020304" pitchFamily="18" charset="0"/>
                </a:rPr>
                <a:t>5.</a:t>
              </a:r>
              <a:r>
                <a:rPr lang="zh-CN" altLang="en-US" sz="2000" b="1" kern="100" dirty="0">
                  <a:latin typeface="楷体" panose="02010609060101010101" pitchFamily="49" charset="-122"/>
                  <a:ea typeface="楷体" panose="02010609060101010101" pitchFamily="49" charset="-122"/>
                  <a:cs typeface="Times New Roman" panose="02020603050405020304" pitchFamily="18" charset="0"/>
                </a:rPr>
                <a:t>为什么水能灭火？</a:t>
              </a: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p:txBody>
        </p:sp>
      </p:grpSp>
      <p:grpSp>
        <p:nvGrpSpPr>
          <p:cNvPr id="12" name="组合 11"/>
          <p:cNvGrpSpPr/>
          <p:nvPr/>
        </p:nvGrpSpPr>
        <p:grpSpPr>
          <a:xfrm>
            <a:off x="4718042" y="1690614"/>
            <a:ext cx="4068846" cy="2801508"/>
            <a:chOff x="360280" y="1614414"/>
            <a:chExt cx="4068846" cy="2801508"/>
          </a:xfrm>
        </p:grpSpPr>
        <p:sp>
          <p:nvSpPr>
            <p:cNvPr id="13" name="矩形: 圆角 12"/>
            <p:cNvSpPr/>
            <p:nvPr/>
          </p:nvSpPr>
          <p:spPr>
            <a:xfrm>
              <a:off x="360280" y="1809750"/>
              <a:ext cx="4068846" cy="2606172"/>
            </a:xfrm>
            <a:prstGeom prst="roundRect">
              <a:avLst>
                <a:gd name="adj" fmla="val 6831"/>
              </a:avLst>
            </a:prstGeom>
            <a:solidFill>
              <a:srgbClr val="FFFFFF"/>
            </a:solidFill>
            <a:ln w="19050">
              <a:solidFill>
                <a:srgbClr val="87A8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p:cNvSpPr/>
            <p:nvPr/>
          </p:nvSpPr>
          <p:spPr>
            <a:xfrm>
              <a:off x="1821038" y="1614414"/>
              <a:ext cx="1147329" cy="389659"/>
            </a:xfrm>
            <a:prstGeom prst="roundRect">
              <a:avLst>
                <a:gd name="adj" fmla="val 50000"/>
              </a:avLst>
            </a:prstGeom>
            <a:solidFill>
              <a:srgbClr val="ECF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宋体" panose="02010600030101010101" pitchFamily="2" charset="-122"/>
                  <a:ea typeface="宋体" panose="02010600030101010101" pitchFamily="2" charset="-122"/>
                </a:rPr>
                <a:t>第二组</a:t>
              </a:r>
              <a:endParaRPr lang="zh-CN" altLang="en-US" sz="2000" b="1" dirty="0">
                <a:solidFill>
                  <a:schemeClr val="tx1"/>
                </a:solidFill>
                <a:latin typeface="宋体" panose="02010600030101010101" pitchFamily="2" charset="-122"/>
                <a:ea typeface="宋体" panose="02010600030101010101" pitchFamily="2" charset="-122"/>
              </a:endParaRPr>
            </a:p>
          </p:txBody>
        </p:sp>
        <p:sp>
          <p:nvSpPr>
            <p:cNvPr id="15" name="矩形 14"/>
            <p:cNvSpPr/>
            <p:nvPr/>
          </p:nvSpPr>
          <p:spPr>
            <a:xfrm>
              <a:off x="360280" y="2046095"/>
              <a:ext cx="4068846" cy="2259273"/>
            </a:xfrm>
            <a:prstGeom prst="rect">
              <a:avLst/>
            </a:prstGeom>
          </p:spPr>
          <p:txBody>
            <a:bodyPr wrap="square">
              <a:spAutoFit/>
            </a:bodyPr>
            <a:lstStyle/>
            <a:p>
              <a:pPr>
                <a:lnSpc>
                  <a:spcPct val="120000"/>
                </a:lnSpc>
                <a:defRPr/>
              </a:pPr>
              <a:r>
                <a:rPr lang="en-US" altLang="zh-CN" sz="2000" b="1" kern="100" dirty="0">
                  <a:latin typeface="楷体" panose="02010609060101010101" pitchFamily="49" charset="-122"/>
                  <a:ea typeface="楷体" panose="02010609060101010101" pitchFamily="49" charset="-122"/>
                  <a:cs typeface="Times New Roman" panose="02020603050405020304" pitchFamily="18" charset="0"/>
                </a:rPr>
                <a:t>6.</a:t>
              </a:r>
              <a:r>
                <a:rPr lang="zh-CN" altLang="en-US" sz="2000" b="1" kern="100" dirty="0">
                  <a:latin typeface="楷体" panose="02010609060101010101" pitchFamily="49" charset="-122"/>
                  <a:ea typeface="楷体" panose="02010609060101010101" pitchFamily="49" charset="-122"/>
                  <a:cs typeface="Times New Roman" panose="02020603050405020304" pitchFamily="18" charset="0"/>
                </a:rPr>
                <a:t>为什么穿上冰刀不能在地板上滑溜？</a:t>
              </a: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a:p>
              <a:pPr>
                <a:lnSpc>
                  <a:spcPct val="120000"/>
                </a:lnSpc>
                <a:defRPr/>
              </a:pPr>
              <a:r>
                <a:rPr lang="en-US" altLang="zh-CN" sz="2000" b="1" kern="100" dirty="0">
                  <a:latin typeface="楷体" panose="02010609060101010101" pitchFamily="49" charset="-122"/>
                  <a:ea typeface="楷体" panose="02010609060101010101" pitchFamily="49" charset="-122"/>
                  <a:cs typeface="Times New Roman" panose="02020603050405020304" pitchFamily="18" charset="0"/>
                </a:rPr>
                <a:t>7.</a:t>
              </a:r>
              <a:r>
                <a:rPr lang="zh-CN" altLang="en-US" sz="2000" b="1" kern="100" dirty="0">
                  <a:latin typeface="楷体" panose="02010609060101010101" pitchFamily="49" charset="-122"/>
                  <a:ea typeface="楷体" panose="02010609060101010101" pitchFamily="49" charset="-122"/>
                  <a:cs typeface="Times New Roman" panose="02020603050405020304" pitchFamily="18" charset="0"/>
                </a:rPr>
                <a:t>为什么火柴会着火？</a:t>
              </a: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a:p>
              <a:pPr>
                <a:lnSpc>
                  <a:spcPct val="120000"/>
                </a:lnSpc>
                <a:defRPr/>
              </a:pPr>
              <a:r>
                <a:rPr lang="en-US" altLang="zh-CN" sz="2000" b="1" kern="100" dirty="0">
                  <a:latin typeface="楷体" panose="02010609060101010101" pitchFamily="49" charset="-122"/>
                  <a:ea typeface="楷体" panose="02010609060101010101" pitchFamily="49" charset="-122"/>
                  <a:cs typeface="Times New Roman" panose="02020603050405020304" pitchFamily="18" charset="0"/>
                </a:rPr>
                <a:t>8.</a:t>
              </a:r>
              <a:r>
                <a:rPr lang="zh-CN" altLang="en-US" sz="2000" b="1" kern="100" dirty="0">
                  <a:latin typeface="楷体" panose="02010609060101010101" pitchFamily="49" charset="-122"/>
                  <a:ea typeface="楷体" panose="02010609060101010101" pitchFamily="49" charset="-122"/>
                  <a:cs typeface="Times New Roman" panose="02020603050405020304" pitchFamily="18" charset="0"/>
                </a:rPr>
                <a:t>炉子烧着以后，劈柴到哪里去了？</a:t>
              </a: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a:p>
              <a:pPr>
                <a:lnSpc>
                  <a:spcPct val="120000"/>
                </a:lnSpc>
                <a:defRPr/>
              </a:pPr>
              <a:r>
                <a:rPr lang="en-US" altLang="zh-CN" sz="2000" b="1" kern="100" dirty="0">
                  <a:latin typeface="楷体" panose="02010609060101010101" pitchFamily="49" charset="-122"/>
                  <a:ea typeface="楷体" panose="02010609060101010101" pitchFamily="49" charset="-122"/>
                  <a:cs typeface="Times New Roman" panose="02020603050405020304" pitchFamily="18" charset="0"/>
                </a:rPr>
                <a:t>9.</a:t>
              </a:r>
              <a:r>
                <a:rPr lang="zh-CN" altLang="en-US" sz="2000" b="1" kern="100" dirty="0">
                  <a:latin typeface="楷体" panose="02010609060101010101" pitchFamily="49" charset="-122"/>
                  <a:ea typeface="楷体" panose="02010609060101010101" pitchFamily="49" charset="-122"/>
                  <a:cs typeface="Times New Roman" panose="02020603050405020304" pitchFamily="18" charset="0"/>
                </a:rPr>
                <a:t>马铃薯是什么？</a:t>
              </a: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a:p>
              <a:pPr>
                <a:lnSpc>
                  <a:spcPct val="120000"/>
                </a:lnSpc>
                <a:defRPr/>
              </a:pPr>
              <a:r>
                <a:rPr lang="en-US" altLang="zh-CN" sz="2000" b="1" kern="100" dirty="0">
                  <a:latin typeface="楷体" panose="02010609060101010101" pitchFamily="49" charset="-122"/>
                  <a:ea typeface="楷体" panose="02010609060101010101" pitchFamily="49" charset="-122"/>
                  <a:cs typeface="Times New Roman" panose="02020603050405020304" pitchFamily="18" charset="0"/>
                </a:rPr>
                <a:t>10.</a:t>
              </a:r>
              <a:r>
                <a:rPr lang="zh-CN" altLang="en-US" sz="2000" b="1" kern="100" dirty="0">
                  <a:latin typeface="楷体" panose="02010609060101010101" pitchFamily="49" charset="-122"/>
                  <a:ea typeface="楷体" panose="02010609060101010101" pitchFamily="49" charset="-122"/>
                  <a:cs typeface="Times New Roman" panose="02020603050405020304" pitchFamily="18" charset="0"/>
                </a:rPr>
                <a:t>为什么我们不吃生马铃薯？</a:t>
              </a: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7792" y="327436"/>
            <a:ext cx="8368415" cy="508665"/>
          </a:xfrm>
          <a:prstGeom prst="rect">
            <a:avLst/>
          </a:prstGeom>
        </p:spPr>
        <p:txBody>
          <a:bodyPr wrap="square">
            <a:spAutoFit/>
          </a:bodyPr>
          <a:lstStyle/>
          <a:p>
            <a:pPr marL="457200" indent="-457200">
              <a:lnSpc>
                <a:spcPct val="120000"/>
              </a:lnSpc>
              <a:buFont typeface="Wingdings" panose="05000000000000000000" pitchFamily="2" charset="2"/>
              <a:buChar char="p"/>
              <a:defRPr/>
            </a:pPr>
            <a:r>
              <a:rPr lang="zh-CN" altLang="en-US" sz="2600" b="1" kern="100" dirty="0">
                <a:latin typeface="宋体" panose="02010600030101010101" pitchFamily="2" charset="-122"/>
                <a:ea typeface="宋体" panose="02010600030101010101" pitchFamily="2" charset="-122"/>
                <a:cs typeface="Times New Roman" panose="02020603050405020304" pitchFamily="18" charset="0"/>
              </a:rPr>
              <a:t>玩游戏：我来导，你来演。</a:t>
            </a:r>
            <a:endParaRPr lang="zh-CN" altLang="en-US" sz="2600" b="1" kern="100" dirty="0">
              <a:latin typeface="宋体" panose="02010600030101010101" pitchFamily="2" charset="-122"/>
              <a:ea typeface="宋体" panose="02010600030101010101" pitchFamily="2" charset="-122"/>
              <a:cs typeface="Times New Roman" panose="02020603050405020304" pitchFamily="18" charset="0"/>
            </a:endParaRPr>
          </a:p>
        </p:txBody>
      </p:sp>
      <p:grpSp>
        <p:nvGrpSpPr>
          <p:cNvPr id="5" name="组合 4"/>
          <p:cNvGrpSpPr/>
          <p:nvPr/>
        </p:nvGrpSpPr>
        <p:grpSpPr>
          <a:xfrm>
            <a:off x="527367" y="1151930"/>
            <a:ext cx="8089265" cy="1432280"/>
            <a:chOff x="213360" y="529478"/>
            <a:chExt cx="8089265" cy="1432280"/>
          </a:xfrm>
        </p:grpSpPr>
        <p:sp>
          <p:nvSpPr>
            <p:cNvPr id="6" name="矩形: 圆角 18"/>
            <p:cNvSpPr/>
            <p:nvPr/>
          </p:nvSpPr>
          <p:spPr>
            <a:xfrm>
              <a:off x="213360" y="548200"/>
              <a:ext cx="8089265" cy="1413558"/>
            </a:xfrm>
            <a:prstGeom prst="roundRect">
              <a:avLst>
                <a:gd name="adj" fmla="val 6657"/>
              </a:avLst>
            </a:prstGeom>
            <a:solidFill>
              <a:srgbClr val="FAFBF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7" name="矩形 6"/>
            <p:cNvSpPr>
              <a:spLocks noChangeArrowheads="1"/>
            </p:cNvSpPr>
            <p:nvPr/>
          </p:nvSpPr>
          <p:spPr bwMode="auto">
            <a:xfrm>
              <a:off x="317015" y="529478"/>
              <a:ext cx="7881953" cy="136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1">
                <a:lnSpc>
                  <a:spcPct val="120000"/>
                </a:lnSpc>
              </a:pPr>
              <a:r>
                <a:rPr lang="zh-CN" altLang="en-US" sz="2400" b="1" dirty="0">
                  <a:latin typeface="楷体" panose="02010609060101010101" pitchFamily="49" charset="-122"/>
                  <a:ea typeface="楷体" panose="02010609060101010101" pitchFamily="49" charset="-122"/>
                </a:rPr>
                <a:t>游戏规则：</a:t>
              </a:r>
              <a:endParaRPr lang="en-US" altLang="zh-CN" sz="2400" b="1" dirty="0">
                <a:latin typeface="楷体" panose="02010609060101010101" pitchFamily="49" charset="-122"/>
                <a:ea typeface="楷体" panose="02010609060101010101" pitchFamily="49" charset="-122"/>
              </a:endParaRPr>
            </a:p>
            <a:p>
              <a:pPr latinLnBrk="1">
                <a:lnSpc>
                  <a:spcPct val="120000"/>
                </a:lnSpc>
              </a:pPr>
              <a:r>
                <a:rPr lang="zh-CN" altLang="en-US" sz="2400" b="1" dirty="0">
                  <a:latin typeface="楷体" panose="02010609060101010101" pitchFamily="49" charset="-122"/>
                  <a:ea typeface="楷体" panose="02010609060101010101" pitchFamily="49" charset="-122"/>
                </a:rPr>
                <a:t>    假如你是米</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伊林，站在一个个“旅行站点”前，试着仿照课本选段中提问的方式进行提问。</a:t>
              </a:r>
              <a:endParaRPr lang="en-US" altLang="zh-CN" sz="2400" b="1" dirty="0">
                <a:latin typeface="楷体" panose="02010609060101010101" pitchFamily="49" charset="-122"/>
                <a:ea typeface="楷体" panose="02010609060101010101" pitchFamily="49" charset="-122"/>
              </a:endParaRPr>
            </a:p>
          </p:txBody>
        </p:sp>
      </p:grpSp>
      <p:sp>
        <p:nvSpPr>
          <p:cNvPr id="8" name="矩形 7"/>
          <p:cNvSpPr>
            <a:spLocks noChangeArrowheads="1"/>
          </p:cNvSpPr>
          <p:nvPr/>
        </p:nvSpPr>
        <p:spPr bwMode="auto">
          <a:xfrm>
            <a:off x="631022" y="3761978"/>
            <a:ext cx="7881953" cy="9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1">
              <a:lnSpc>
                <a:spcPct val="120000"/>
              </a:lnSpc>
            </a:pPr>
            <a:r>
              <a:rPr lang="zh-CN" altLang="en-US" sz="2400" b="1" dirty="0">
                <a:latin typeface="楷体" panose="02010609060101010101" pitchFamily="49" charset="-122"/>
                <a:ea typeface="楷体" panose="02010609060101010101" pitchFamily="49" charset="-122"/>
              </a:rPr>
              <a:t>    水为什么能灭火？人们为什么用水来洗涤？人怎样迫使肥皂泡工作？为什么我们要喝水？水会不会炸毁房屋？</a:t>
            </a:r>
            <a:endParaRPr lang="en-US" altLang="zh-CN" sz="2400" b="1" dirty="0">
              <a:latin typeface="楷体" panose="02010609060101010101" pitchFamily="49" charset="-122"/>
              <a:ea typeface="楷体" panose="02010609060101010101" pitchFamily="49" charset="-122"/>
            </a:endParaRPr>
          </a:p>
        </p:txBody>
      </p:sp>
      <p:sp>
        <p:nvSpPr>
          <p:cNvPr id="9" name="矩形: 圆角 8"/>
          <p:cNvSpPr/>
          <p:nvPr/>
        </p:nvSpPr>
        <p:spPr>
          <a:xfrm>
            <a:off x="527367" y="3070530"/>
            <a:ext cx="3968433" cy="483177"/>
          </a:xfrm>
          <a:prstGeom prst="roundRect">
            <a:avLst/>
          </a:prstGeom>
          <a:solidFill>
            <a:srgbClr val="E4E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宋体" panose="02010600030101010101" pitchFamily="2" charset="-122"/>
                <a:ea typeface="宋体" panose="02010600030101010101" pitchFamily="2" charset="-122"/>
              </a:rPr>
              <a:t>站在水龙头前，你会想</a:t>
            </a:r>
            <a:r>
              <a:rPr lang="en-US" altLang="zh-CN" sz="2400" b="1" dirty="0">
                <a:solidFill>
                  <a:schemeClr val="tx1"/>
                </a:solidFill>
                <a:latin typeface="宋体" panose="02010600030101010101" pitchFamily="2" charset="-122"/>
                <a:ea typeface="宋体" panose="02010600030101010101" pitchFamily="2" charset="-122"/>
              </a:rPr>
              <a:t>——</a:t>
            </a:r>
            <a:endParaRPr lang="zh-CN" altLang="en-US" sz="2400" b="1" dirty="0">
              <a:solidFill>
                <a:schemeClr val="tx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631022" y="1254295"/>
            <a:ext cx="7881953" cy="136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1">
              <a:lnSpc>
                <a:spcPct val="120000"/>
              </a:lnSpc>
            </a:pPr>
            <a:r>
              <a:rPr lang="zh-CN" altLang="en-US" sz="2400" b="1" dirty="0">
                <a:latin typeface="楷体" panose="02010609060101010101" pitchFamily="49" charset="-122"/>
                <a:ea typeface="楷体" panose="02010609060101010101" pitchFamily="49" charset="-122"/>
              </a:rPr>
              <a:t>    人什么时候开始会取火？为什么火柴会着火？火柴是什么时候发明的？为什么水不会燃烧？炉子烧着以后，劈的柴到哪里去了？炉子里火旺的时候，为什么呼呼直响？</a:t>
            </a:r>
            <a:endParaRPr lang="en-US" altLang="zh-CN" sz="2400" b="1" dirty="0">
              <a:latin typeface="楷体" panose="02010609060101010101" pitchFamily="49" charset="-122"/>
              <a:ea typeface="楷体" panose="02010609060101010101" pitchFamily="49" charset="-122"/>
            </a:endParaRPr>
          </a:p>
        </p:txBody>
      </p:sp>
      <p:sp>
        <p:nvSpPr>
          <p:cNvPr id="3" name="矩形: 圆角 2"/>
          <p:cNvSpPr/>
          <p:nvPr/>
        </p:nvSpPr>
        <p:spPr>
          <a:xfrm>
            <a:off x="527368" y="590555"/>
            <a:ext cx="3635924" cy="483177"/>
          </a:xfrm>
          <a:prstGeom prst="roundRect">
            <a:avLst/>
          </a:prstGeom>
          <a:solidFill>
            <a:srgbClr val="E4E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宋体" panose="02010600030101010101" pitchFamily="2" charset="-122"/>
                <a:ea typeface="宋体" panose="02010600030101010101" pitchFamily="2" charset="-122"/>
              </a:rPr>
              <a:t>走到炉子旁，你会想</a:t>
            </a:r>
            <a:r>
              <a:rPr lang="en-US" altLang="zh-CN" sz="2400" b="1" dirty="0">
                <a:solidFill>
                  <a:schemeClr val="tx1"/>
                </a:solidFill>
                <a:latin typeface="宋体" panose="02010600030101010101" pitchFamily="2" charset="-122"/>
                <a:ea typeface="宋体" panose="02010600030101010101" pitchFamily="2" charset="-122"/>
              </a:rPr>
              <a:t>——</a:t>
            </a:r>
            <a:endParaRPr lang="zh-CN" altLang="en-US" sz="2400" b="1" dirty="0">
              <a:solidFill>
                <a:schemeClr val="tx1"/>
              </a:solidFill>
              <a:latin typeface="宋体" panose="02010600030101010101" pitchFamily="2" charset="-122"/>
              <a:ea typeface="宋体" panose="02010600030101010101" pitchFamily="2" charset="-122"/>
            </a:endParaRPr>
          </a:p>
        </p:txBody>
      </p:sp>
      <p:sp>
        <p:nvSpPr>
          <p:cNvPr id="4" name="矩形 3"/>
          <p:cNvSpPr>
            <a:spLocks noChangeArrowheads="1"/>
          </p:cNvSpPr>
          <p:nvPr/>
        </p:nvSpPr>
        <p:spPr bwMode="auto">
          <a:xfrm>
            <a:off x="631022" y="3616493"/>
            <a:ext cx="7881953" cy="92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1">
              <a:lnSpc>
                <a:spcPct val="120000"/>
              </a:lnSpc>
            </a:pPr>
            <a:r>
              <a:rPr lang="zh-CN" altLang="en-US" sz="2400" b="1" dirty="0">
                <a:latin typeface="楷体" panose="02010609060101010101" pitchFamily="49" charset="-122"/>
                <a:ea typeface="楷体" panose="02010609060101010101" pitchFamily="49" charset="-122"/>
              </a:rPr>
              <a:t>    古时候的人吃什么？我们喝茶和咖啡有多久了？从前的人吃东西用什么工具，怎么吃？</a:t>
            </a:r>
            <a:endParaRPr lang="en-US" altLang="zh-CN" sz="2400" b="1" dirty="0">
              <a:latin typeface="楷体" panose="02010609060101010101" pitchFamily="49" charset="-122"/>
              <a:ea typeface="楷体" panose="02010609060101010101" pitchFamily="49" charset="-122"/>
            </a:endParaRPr>
          </a:p>
        </p:txBody>
      </p:sp>
      <p:sp>
        <p:nvSpPr>
          <p:cNvPr id="5" name="矩形: 圆角 4"/>
          <p:cNvSpPr/>
          <p:nvPr/>
        </p:nvSpPr>
        <p:spPr>
          <a:xfrm>
            <a:off x="527368" y="2952753"/>
            <a:ext cx="3635924" cy="483177"/>
          </a:xfrm>
          <a:prstGeom prst="roundRect">
            <a:avLst/>
          </a:prstGeom>
          <a:solidFill>
            <a:srgbClr val="E4E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宋体" panose="02010600030101010101" pitchFamily="2" charset="-122"/>
                <a:ea typeface="宋体" panose="02010600030101010101" pitchFamily="2" charset="-122"/>
              </a:rPr>
              <a:t>坐到餐桌旁，你会想</a:t>
            </a:r>
            <a:r>
              <a:rPr lang="en-US" altLang="zh-CN" sz="2400" b="1" dirty="0">
                <a:solidFill>
                  <a:schemeClr val="tx1"/>
                </a:solidFill>
                <a:latin typeface="宋体" panose="02010600030101010101" pitchFamily="2" charset="-122"/>
                <a:ea typeface="宋体" panose="02010600030101010101" pitchFamily="2" charset="-122"/>
              </a:rPr>
              <a:t>——</a:t>
            </a:r>
            <a:endParaRPr lang="zh-CN" altLang="en-US" sz="2400" b="1" dirty="0">
              <a:solidFill>
                <a:schemeClr val="tx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532292" y="146490"/>
            <a:ext cx="4079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000" b="1" dirty="0">
                <a:latin typeface="黑体" panose="02010609060101010101" pitchFamily="49" charset="-122"/>
                <a:ea typeface="黑体" panose="02010609060101010101" pitchFamily="49" charset="-122"/>
              </a:rPr>
              <a:t>聚焦写法，分享体验</a:t>
            </a:r>
            <a:endParaRPr lang="zh-CN" altLang="en-US" sz="3000" b="1" dirty="0">
              <a:latin typeface="黑体" panose="02010609060101010101" pitchFamily="49" charset="-122"/>
              <a:ea typeface="黑体" panose="02010609060101010101" pitchFamily="49" charset="-122"/>
            </a:endParaRPr>
          </a:p>
        </p:txBody>
      </p:sp>
      <p:sp>
        <p:nvSpPr>
          <p:cNvPr id="2" name="矩形 1"/>
          <p:cNvSpPr/>
          <p:nvPr/>
        </p:nvSpPr>
        <p:spPr>
          <a:xfrm>
            <a:off x="387792" y="687702"/>
            <a:ext cx="8368415" cy="508665"/>
          </a:xfrm>
          <a:prstGeom prst="rect">
            <a:avLst/>
          </a:prstGeom>
        </p:spPr>
        <p:txBody>
          <a:bodyPr wrap="square">
            <a:spAutoFit/>
          </a:bodyPr>
          <a:lstStyle/>
          <a:p>
            <a:pPr marL="457200" indent="-457200">
              <a:lnSpc>
                <a:spcPct val="120000"/>
              </a:lnSpc>
              <a:buFont typeface="Wingdings" panose="05000000000000000000" pitchFamily="2" charset="2"/>
              <a:buChar char="p"/>
              <a:defRPr/>
            </a:pPr>
            <a:r>
              <a:rPr lang="zh-CN" altLang="en-US" sz="2600" b="1" kern="100" dirty="0">
                <a:latin typeface="宋体" panose="02010600030101010101" pitchFamily="2" charset="-122"/>
                <a:ea typeface="宋体" panose="02010600030101010101" pitchFamily="2" charset="-122"/>
                <a:cs typeface="Times New Roman" panose="02020603050405020304" pitchFamily="18" charset="0"/>
              </a:rPr>
              <a:t>看一看“厨房实验室”中的选段。</a:t>
            </a:r>
            <a:endParaRPr lang="zh-CN" altLang="en-US" sz="2600" b="1"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6" name="矩形: 圆角 5"/>
          <p:cNvSpPr/>
          <p:nvPr/>
        </p:nvSpPr>
        <p:spPr>
          <a:xfrm>
            <a:off x="419100" y="1303018"/>
            <a:ext cx="1587500" cy="518161"/>
          </a:xfrm>
          <a:prstGeom prst="roundRect">
            <a:avLst>
              <a:gd name="adj" fmla="val 49020"/>
            </a:avLst>
          </a:prstGeom>
          <a:solidFill>
            <a:srgbClr val="82A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黑体" panose="02010609060101010101" pitchFamily="49" charset="-122"/>
                <a:ea typeface="黑体" panose="02010609060101010101" pitchFamily="49" charset="-122"/>
              </a:rPr>
              <a:t>补充资料</a:t>
            </a:r>
            <a:endParaRPr lang="zh-CN" altLang="en-US" sz="2400" b="1" dirty="0">
              <a:latin typeface="黑体" panose="02010609060101010101" pitchFamily="49" charset="-122"/>
              <a:ea typeface="黑体" panose="02010609060101010101" pitchFamily="49" charset="-122"/>
            </a:endParaRPr>
          </a:p>
        </p:txBody>
      </p:sp>
      <p:grpSp>
        <p:nvGrpSpPr>
          <p:cNvPr id="7" name="组合 6"/>
          <p:cNvGrpSpPr/>
          <p:nvPr/>
        </p:nvGrpSpPr>
        <p:grpSpPr>
          <a:xfrm>
            <a:off x="394624" y="1898081"/>
            <a:ext cx="8414096" cy="2963391"/>
            <a:chOff x="394624" y="943043"/>
            <a:chExt cx="8414096" cy="2963391"/>
          </a:xfrm>
        </p:grpSpPr>
        <p:sp>
          <p:nvSpPr>
            <p:cNvPr id="8" name="矩形 7"/>
            <p:cNvSpPr/>
            <p:nvPr/>
          </p:nvSpPr>
          <p:spPr>
            <a:xfrm>
              <a:off x="394624" y="1430435"/>
              <a:ext cx="8414096" cy="2475999"/>
            </a:xfrm>
            <a:prstGeom prst="rect">
              <a:avLst/>
            </a:prstGeom>
          </p:spPr>
          <p:txBody>
            <a:bodyPr wrap="square">
              <a:spAutoFit/>
            </a:bodyPr>
            <a:lstStyle/>
            <a:p>
              <a:pPr>
                <a:lnSpc>
                  <a:spcPct val="120000"/>
                </a:lnSpc>
                <a:defRPr/>
              </a:pPr>
              <a:r>
                <a:rPr lang="zh-CN" altLang="en-US" sz="2200" b="1" kern="100" dirty="0">
                  <a:latin typeface="楷体" panose="02010609060101010101" pitchFamily="49" charset="-122"/>
                  <a:ea typeface="楷体" panose="02010609060101010101" pitchFamily="49" charset="-122"/>
                  <a:cs typeface="Times New Roman" panose="02020603050405020304" pitchFamily="18" charset="0"/>
                </a:rPr>
                <a:t>    干燥的松树劈柴烧得旺旺的，噼啪作响。愉快的火焰像个乡村的乐师，使得聚会在炉灶上的群众都蹦蹦跳跳：蓝色的搪瓷茶壶把自己的盖子像帽子一样抛向空中，回头又立刻接住；生铁的平锅吱吱地响，高兴得直颤动。连那大铜炖锅也忘记了自己的尊严，在用力翻滚着，把沸水溅到自己的邻居</a:t>
              </a:r>
              <a:r>
                <a:rPr lang="en-US" altLang="zh-CN" sz="2200" b="1"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200" b="1" kern="100" dirty="0">
                  <a:latin typeface="楷体" panose="02010609060101010101" pitchFamily="49" charset="-122"/>
                  <a:ea typeface="楷体" panose="02010609060101010101" pitchFamily="49" charset="-122"/>
                  <a:cs typeface="Times New Roman" panose="02020603050405020304" pitchFamily="18" charset="0"/>
                </a:rPr>
                <a:t>卑微的生铁小锅上。</a:t>
              </a:r>
              <a:endParaRPr lang="zh-CN" altLang="en-US" sz="2200" b="1" kern="100" dirty="0">
                <a:latin typeface="楷体" panose="02010609060101010101" pitchFamily="49" charset="-122"/>
                <a:ea typeface="楷体" panose="02010609060101010101" pitchFamily="49" charset="-122"/>
                <a:cs typeface="Times New Roman" panose="02020603050405020304" pitchFamily="18" charset="0"/>
              </a:endParaRPr>
            </a:p>
            <a:p>
              <a:pPr algn="r">
                <a:lnSpc>
                  <a:spcPct val="120000"/>
                </a:lnSpc>
                <a:defRPr/>
              </a:pPr>
              <a:r>
                <a:rPr lang="en-US" altLang="zh-CN" sz="2200" b="1"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200" b="1" kern="100" dirty="0">
                  <a:latin typeface="楷体" panose="02010609060101010101" pitchFamily="49" charset="-122"/>
                  <a:ea typeface="楷体" panose="02010609060101010101" pitchFamily="49" charset="-122"/>
                  <a:cs typeface="Times New Roman" panose="02020603050405020304" pitchFamily="18" charset="0"/>
                </a:rPr>
                <a:t>米</a:t>
              </a:r>
              <a:r>
                <a:rPr lang="en-US" altLang="zh-CN" sz="2200" b="1"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200" b="1" kern="100" dirty="0">
                  <a:latin typeface="楷体" panose="02010609060101010101" pitchFamily="49" charset="-122"/>
                  <a:ea typeface="楷体" panose="02010609060101010101" pitchFamily="49" charset="-122"/>
                  <a:cs typeface="Times New Roman" panose="02020603050405020304" pitchFamily="18" charset="0"/>
                </a:rPr>
                <a:t>伊林</a:t>
              </a:r>
              <a:r>
                <a:rPr lang="en-US" altLang="zh-CN" sz="2200" b="1"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200" b="1" kern="100" dirty="0">
                  <a:latin typeface="楷体" panose="02010609060101010101" pitchFamily="49" charset="-122"/>
                  <a:ea typeface="楷体" panose="02010609060101010101" pitchFamily="49" charset="-122"/>
                  <a:cs typeface="Times New Roman" panose="02020603050405020304" pitchFamily="18" charset="0"/>
                </a:rPr>
                <a:t>十万个为什么</a:t>
              </a:r>
              <a:r>
                <a:rPr lang="en-US" altLang="zh-CN" sz="2200" b="1" kern="100" dirty="0">
                  <a:latin typeface="楷体" panose="02010609060101010101" pitchFamily="49" charset="-122"/>
                  <a:ea typeface="楷体" panose="02010609060101010101" pitchFamily="49" charset="-122"/>
                  <a:cs typeface="Times New Roman" panose="02020603050405020304" pitchFamily="18" charset="0"/>
                </a:rPr>
                <a:t>》</a:t>
              </a:r>
              <a:endParaRPr lang="zh-CN" altLang="en-US" sz="22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9" name="矩形 8"/>
            <p:cNvSpPr/>
            <p:nvPr/>
          </p:nvSpPr>
          <p:spPr>
            <a:xfrm>
              <a:off x="394624" y="943043"/>
              <a:ext cx="8353164" cy="476669"/>
            </a:xfrm>
            <a:prstGeom prst="rect">
              <a:avLst/>
            </a:prstGeom>
          </p:spPr>
          <p:txBody>
            <a:bodyPr wrap="square">
              <a:spAutoFit/>
            </a:bodyPr>
            <a:lstStyle/>
            <a:p>
              <a:pPr>
                <a:lnSpc>
                  <a:spcPct val="120000"/>
                </a:lnSpc>
                <a:defRPr/>
              </a:pPr>
              <a:r>
                <a:rPr lang="zh-CN" altLang="en-US" sz="2400" b="1" kern="100" dirty="0">
                  <a:latin typeface="宋体" panose="02010600030101010101" pitchFamily="2" charset="-122"/>
                  <a:ea typeface="宋体" panose="02010600030101010101" pitchFamily="2" charset="-122"/>
                  <a:cs typeface="Times New Roman" panose="02020603050405020304" pitchFamily="18" charset="0"/>
                </a:rPr>
                <a:t>名著片段：</a:t>
              </a:r>
              <a:endParaRPr lang="zh-CN" altLang="en-US" sz="2400" b="1" kern="100" dirty="0">
                <a:latin typeface="宋体" panose="02010600030101010101" pitchFamily="2" charset="-122"/>
                <a:ea typeface="宋体" panose="02010600030101010101" pitchFamily="2"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7792" y="332102"/>
            <a:ext cx="8368415" cy="540725"/>
          </a:xfrm>
          <a:prstGeom prst="rect">
            <a:avLst/>
          </a:prstGeom>
        </p:spPr>
        <p:txBody>
          <a:bodyPr wrap="square">
            <a:spAutoFit/>
          </a:bodyPr>
          <a:lstStyle/>
          <a:p>
            <a:pPr marL="457200" indent="-457200">
              <a:lnSpc>
                <a:spcPct val="120000"/>
              </a:lnSpc>
              <a:buFont typeface="Wingdings" panose="05000000000000000000" pitchFamily="2" charset="2"/>
              <a:buChar char="p"/>
              <a:defRPr/>
            </a:pPr>
            <a:r>
              <a:rPr lang="zh-CN" altLang="en-US" sz="2800" b="1" kern="100" dirty="0">
                <a:latin typeface="宋体" panose="02010600030101010101" pitchFamily="2" charset="-122"/>
                <a:ea typeface="宋体" panose="02010600030101010101" pitchFamily="2" charset="-122"/>
                <a:cs typeface="Times New Roman" panose="02020603050405020304" pitchFamily="18" charset="0"/>
              </a:rPr>
              <a:t>读了这段文字，你发现了什么？</a:t>
            </a:r>
            <a:endParaRPr lang="zh-CN" altLang="en-US" sz="2800" b="1"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4" name="矩形 3"/>
          <p:cNvSpPr>
            <a:spLocks noChangeArrowheads="1"/>
          </p:cNvSpPr>
          <p:nvPr/>
        </p:nvSpPr>
        <p:spPr bwMode="auto">
          <a:xfrm>
            <a:off x="269214" y="1014215"/>
            <a:ext cx="8605572" cy="1057790"/>
          </a:xfrm>
          <a:prstGeom prst="rect">
            <a:avLst/>
          </a:prstGeom>
          <a:noFill/>
          <a:ln>
            <a:noFill/>
          </a:ln>
        </p:spPr>
        <p:txBody>
          <a:bodyPr vert="horz" wrap="square">
            <a:spAutoFit/>
          </a:bodyPr>
          <a:lstStyle/>
          <a:p>
            <a:pPr>
              <a:lnSpc>
                <a:spcPct val="120000"/>
              </a:lnSpc>
              <a:defRPr/>
            </a:pPr>
            <a:r>
              <a:rPr lang="zh-CN" altLang="en-US" sz="2800" b="1" dirty="0">
                <a:solidFill>
                  <a:srgbClr val="0066CC"/>
                </a:solidFill>
                <a:latin typeface="楷体" panose="02010609060101010101" pitchFamily="49" charset="-122"/>
                <a:ea typeface="楷体" panose="02010609060101010101" pitchFamily="49" charset="-122"/>
              </a:rPr>
              <a:t>    我发现作者运用了很多种修辞手法，比如比喻、拟人等。</a:t>
            </a:r>
            <a:endParaRPr lang="en-US" altLang="zh-CN" sz="2800" b="1" dirty="0">
              <a:solidFill>
                <a:srgbClr val="0066CC"/>
              </a:solidFill>
              <a:latin typeface="楷体" panose="02010609060101010101" pitchFamily="49" charset="-122"/>
              <a:ea typeface="楷体" panose="02010609060101010101" pitchFamily="49" charset="-122"/>
            </a:endParaRPr>
          </a:p>
        </p:txBody>
      </p:sp>
      <p:sp>
        <p:nvSpPr>
          <p:cNvPr id="5" name="矩形 4"/>
          <p:cNvSpPr/>
          <p:nvPr/>
        </p:nvSpPr>
        <p:spPr>
          <a:xfrm>
            <a:off x="451330" y="2213393"/>
            <a:ext cx="8241339" cy="2608984"/>
          </a:xfrm>
          <a:prstGeom prst="rect">
            <a:avLst/>
          </a:prstGeom>
        </p:spPr>
        <p:txBody>
          <a:bodyPr wrap="square">
            <a:spAutoFit/>
          </a:bodyPr>
          <a:lstStyle/>
          <a:p>
            <a:pPr>
              <a:lnSpc>
                <a:spcPct val="120000"/>
              </a:lnSpc>
              <a:defRPr/>
            </a:pPr>
            <a:r>
              <a:rPr lang="zh-CN" altLang="en-US" sz="2800" b="1" kern="100" dirty="0">
                <a:latin typeface="楷体" panose="02010609060101010101" pitchFamily="49" charset="-122"/>
                <a:ea typeface="楷体" panose="02010609060101010101" pitchFamily="49" charset="-122"/>
                <a:cs typeface="Times New Roman" panose="02020603050405020304" pitchFamily="18" charset="0"/>
              </a:rPr>
              <a:t>    内容丰富，文字生动，思想活泼，段落简短。</a:t>
            </a:r>
            <a:endParaRPr lang="en-US" altLang="zh-CN" sz="2800" b="1" kern="100" dirty="0">
              <a:latin typeface="楷体" panose="02010609060101010101" pitchFamily="49" charset="-122"/>
              <a:ea typeface="楷体" panose="02010609060101010101" pitchFamily="49" charset="-122"/>
              <a:cs typeface="Times New Roman" panose="02020603050405020304" pitchFamily="18" charset="0"/>
            </a:endParaRPr>
          </a:p>
          <a:p>
            <a:pPr algn="r">
              <a:lnSpc>
                <a:spcPct val="120000"/>
              </a:lnSpc>
              <a:defRPr/>
            </a:pPr>
            <a:r>
              <a:rPr lang="en-US" altLang="zh-CN" sz="2800" b="1"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b="1" kern="100" dirty="0">
                <a:latin typeface="楷体" panose="02010609060101010101" pitchFamily="49" charset="-122"/>
                <a:ea typeface="楷体" panose="02010609060101010101" pitchFamily="49" charset="-122"/>
                <a:cs typeface="Times New Roman" panose="02020603050405020304" pitchFamily="18" charset="0"/>
              </a:rPr>
              <a:t>高士其</a:t>
            </a:r>
            <a:endParaRPr lang="zh-CN" altLang="en-US" sz="2800" b="1" kern="100" dirty="0">
              <a:latin typeface="楷体" panose="02010609060101010101" pitchFamily="49" charset="-122"/>
              <a:ea typeface="楷体" panose="02010609060101010101" pitchFamily="49" charset="-122"/>
              <a:cs typeface="Times New Roman" panose="02020603050405020304" pitchFamily="18" charset="0"/>
            </a:endParaRPr>
          </a:p>
          <a:p>
            <a:pPr>
              <a:lnSpc>
                <a:spcPct val="120000"/>
              </a:lnSpc>
              <a:defRPr/>
            </a:pPr>
            <a:r>
              <a:rPr lang="zh-CN" altLang="en-US" sz="2800" b="1" kern="100" dirty="0">
                <a:latin typeface="楷体" panose="02010609060101010101" pitchFamily="49" charset="-122"/>
                <a:ea typeface="楷体" panose="02010609060101010101" pitchFamily="49" charset="-122"/>
                <a:cs typeface="Times New Roman" panose="02020603050405020304" pitchFamily="18" charset="0"/>
              </a:rPr>
              <a:t>    他有着简明扼要地描述复杂现象和奥妙事物的罕见才能。</a:t>
            </a:r>
            <a:endParaRPr lang="en-US" altLang="zh-CN" sz="2800" b="1" kern="100" dirty="0">
              <a:latin typeface="楷体" panose="02010609060101010101" pitchFamily="49" charset="-122"/>
              <a:ea typeface="楷体" panose="02010609060101010101" pitchFamily="49" charset="-122"/>
              <a:cs typeface="Times New Roman" panose="02020603050405020304" pitchFamily="18" charset="0"/>
            </a:endParaRPr>
          </a:p>
          <a:p>
            <a:pPr algn="r">
              <a:lnSpc>
                <a:spcPct val="120000"/>
              </a:lnSpc>
              <a:defRPr/>
            </a:pPr>
            <a:r>
              <a:rPr lang="en-US" altLang="zh-CN" sz="2800" b="1"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b="1" kern="100" dirty="0">
                <a:latin typeface="楷体" panose="02010609060101010101" pitchFamily="49" charset="-122"/>
                <a:ea typeface="楷体" panose="02010609060101010101" pitchFamily="49" charset="-122"/>
                <a:cs typeface="Times New Roman" panose="02020603050405020304" pitchFamily="18" charset="0"/>
              </a:rPr>
              <a:t>高尔基</a:t>
            </a:r>
            <a:endParaRPr lang="zh-CN" altLang="en-US" sz="2800" b="1" kern="100"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H="1">
            <a:off x="6013622" y="4702199"/>
            <a:ext cx="3066081" cy="359778"/>
          </a:xfrm>
          <a:prstGeom prst="rect">
            <a:avLst/>
          </a:prstGeom>
          <a:ln>
            <a:noFill/>
          </a:ln>
        </p:spPr>
        <p:txBody>
          <a:bodyPr wrap="square">
            <a:spAutoFit/>
          </a:bodyPr>
          <a:lstStyle/>
          <a:p>
            <a:pPr algn="ctr">
              <a:lnSpc>
                <a:spcPct val="110000"/>
              </a:lnSpc>
              <a:defRPr/>
            </a:pPr>
            <a:r>
              <a:rPr lang="zh-CN" altLang="en-US" b="1" dirty="0">
                <a:solidFill>
                  <a:schemeClr val="bg1"/>
                </a:solidFill>
                <a:latin typeface="楷体" panose="02010609060101010101" pitchFamily="49" charset="-122"/>
                <a:ea typeface="楷体" panose="02010609060101010101" pitchFamily="49" charset="-122"/>
              </a:rPr>
              <a:t>选自“课中导学单”活动二</a:t>
            </a:r>
            <a:endParaRPr lang="en-US" altLang="zh-CN" b="1" dirty="0">
              <a:solidFill>
                <a:schemeClr val="bg1"/>
              </a:solidFill>
              <a:latin typeface="楷体" panose="02010609060101010101" pitchFamily="49" charset="-122"/>
              <a:ea typeface="楷体" panose="02010609060101010101" pitchFamily="49" charset="-122"/>
            </a:endParaRPr>
          </a:p>
        </p:txBody>
      </p:sp>
      <p:sp>
        <p:nvSpPr>
          <p:cNvPr id="4" name="矩形 3"/>
          <p:cNvSpPr/>
          <p:nvPr/>
        </p:nvSpPr>
        <p:spPr>
          <a:xfrm>
            <a:off x="251460" y="898227"/>
            <a:ext cx="8666465" cy="476669"/>
          </a:xfrm>
          <a:prstGeom prst="rect">
            <a:avLst/>
          </a:prstGeom>
        </p:spPr>
        <p:txBody>
          <a:bodyPr wrap="square">
            <a:spAutoFit/>
          </a:bodyPr>
          <a:lstStyle/>
          <a:p>
            <a:pPr>
              <a:lnSpc>
                <a:spcPct val="120000"/>
              </a:lnSpc>
              <a:defRPr/>
            </a:pPr>
            <a:r>
              <a:rPr lang="zh-CN" altLang="en-US" sz="2400" b="1" kern="100" dirty="0">
                <a:latin typeface="宋体" panose="02010600030101010101" pitchFamily="2" charset="-122"/>
                <a:ea typeface="宋体" panose="02010600030101010101" pitchFamily="2" charset="-122"/>
                <a:cs typeface="Times New Roman" panose="02020603050405020304" pitchFamily="18" charset="0"/>
              </a:rPr>
              <a:t>活动二：仿写书评。</a:t>
            </a:r>
            <a:endParaRPr lang="en-US" altLang="zh-CN" sz="2400" b="1"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7" name="矩形 6"/>
          <p:cNvSpPr/>
          <p:nvPr/>
        </p:nvSpPr>
        <p:spPr>
          <a:xfrm>
            <a:off x="251460" y="1542348"/>
            <a:ext cx="8666465" cy="2492990"/>
          </a:xfrm>
          <a:prstGeom prst="rect">
            <a:avLst/>
          </a:prstGeom>
        </p:spPr>
        <p:txBody>
          <a:bodyPr wrap="square">
            <a:spAutoFit/>
          </a:bodyPr>
          <a:lstStyle/>
          <a:p>
            <a:pPr latinLnBrk="1">
              <a:lnSpc>
                <a:spcPct val="130000"/>
              </a:lnSpc>
              <a:defRPr/>
            </a:pPr>
            <a:r>
              <a:rPr lang="zh-CN" altLang="en-US" sz="2400" b="1" kern="100" dirty="0">
                <a:latin typeface="楷体" panose="02010609060101010101" pitchFamily="49" charset="-122"/>
                <a:ea typeface="楷体" panose="02010609060101010101" pitchFamily="49" charset="-122"/>
                <a:cs typeface="Times New Roman" panose="02020603050405020304" pitchFamily="18" charset="0"/>
              </a:rPr>
              <a:t>    例</a:t>
            </a:r>
            <a:r>
              <a:rPr lang="en-US" altLang="zh-CN" sz="2400" b="1"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400" b="1" kern="100" dirty="0">
                <a:latin typeface="楷体" panose="02010609060101010101" pitchFamily="49" charset="-122"/>
                <a:ea typeface="楷体" panose="02010609060101010101" pitchFamily="49" charset="-122"/>
                <a:cs typeface="Times New Roman" panose="02020603050405020304" pitchFamily="18" charset="0"/>
              </a:rPr>
              <a:t>本书的语言生动活泼，深入浅出，作者凭借他那生花妙笔，逐一道破生活中的小秘密，让人印象深刻。</a:t>
            </a:r>
            <a:endParaRPr lang="zh-CN" altLang="en-US" sz="2400" b="1" kern="100" dirty="0">
              <a:latin typeface="楷体" panose="02010609060101010101" pitchFamily="49" charset="-122"/>
              <a:ea typeface="楷体" panose="02010609060101010101" pitchFamily="49" charset="-122"/>
              <a:cs typeface="Times New Roman" panose="02020603050405020304" pitchFamily="18" charset="0"/>
            </a:endParaRPr>
          </a:p>
          <a:p>
            <a:pPr latinLnBrk="1">
              <a:lnSpc>
                <a:spcPct val="130000"/>
              </a:lnSpc>
              <a:defRPr/>
            </a:pPr>
            <a:r>
              <a:rPr lang="zh-CN" altLang="en-US" sz="2400" b="1" kern="100" dirty="0">
                <a:latin typeface="楷体" panose="02010609060101010101" pitchFamily="49" charset="-122"/>
                <a:ea typeface="楷体" panose="02010609060101010101" pitchFamily="49" charset="-122"/>
                <a:cs typeface="Times New Roman" panose="02020603050405020304" pitchFamily="18" charset="0"/>
              </a:rPr>
              <a:t>    我的书评：</a:t>
            </a:r>
            <a:r>
              <a:rPr lang="en-US" altLang="zh-CN" sz="2400" b="1" kern="100" dirty="0">
                <a:latin typeface="楷体" panose="02010609060101010101" pitchFamily="49" charset="-122"/>
                <a:ea typeface="楷体" panose="02010609060101010101" pitchFamily="49" charset="-122"/>
                <a:cs typeface="Times New Roman" panose="02020603050405020304" pitchFamily="18" charset="0"/>
              </a:rPr>
              <a:t>_________________________________________________________________________________________________________________________________________________</a:t>
            </a:r>
            <a:endParaRPr lang="en-US" altLang="zh-CN" sz="24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8" name="矩形 7"/>
          <p:cNvSpPr/>
          <p:nvPr/>
        </p:nvSpPr>
        <p:spPr>
          <a:xfrm>
            <a:off x="251460" y="2446715"/>
            <a:ext cx="8666465" cy="1464888"/>
          </a:xfrm>
          <a:prstGeom prst="rect">
            <a:avLst/>
          </a:prstGeom>
        </p:spPr>
        <p:txBody>
          <a:bodyPr wrap="square">
            <a:spAutoFit/>
          </a:bodyPr>
          <a:lstStyle/>
          <a:p>
            <a:pPr latinLnBrk="1">
              <a:lnSpc>
                <a:spcPct val="130000"/>
              </a:lnSpc>
              <a:defRPr/>
            </a:pPr>
            <a:r>
              <a:rPr lang="zh-CN" altLang="en-US"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              这本书用幽默浅显的语言，带着我们对一些看似简单却不容易回答出来的问题进行了探讨，不仅让我们学到了知识，还培养了我们思考问题、积极探究的思维能力。</a:t>
            </a:r>
            <a:endPar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532292" y="146490"/>
            <a:ext cx="4079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000" b="1" dirty="0">
                <a:latin typeface="黑体" panose="02010609060101010101" pitchFamily="49" charset="-122"/>
                <a:ea typeface="黑体" panose="02010609060101010101" pitchFamily="49" charset="-122"/>
              </a:rPr>
              <a:t>总结方法，拓展阅读</a:t>
            </a:r>
            <a:endParaRPr lang="zh-CN" altLang="en-US" sz="3000" b="1" dirty="0">
              <a:latin typeface="黑体" panose="02010609060101010101" pitchFamily="49" charset="-122"/>
              <a:ea typeface="黑体" panose="02010609060101010101" pitchFamily="49" charset="-122"/>
            </a:endParaRPr>
          </a:p>
        </p:txBody>
      </p:sp>
      <p:sp>
        <p:nvSpPr>
          <p:cNvPr id="2" name="矩形 1"/>
          <p:cNvSpPr/>
          <p:nvPr/>
        </p:nvSpPr>
        <p:spPr>
          <a:xfrm>
            <a:off x="387792" y="675088"/>
            <a:ext cx="8368415" cy="508665"/>
          </a:xfrm>
          <a:prstGeom prst="rect">
            <a:avLst/>
          </a:prstGeom>
        </p:spPr>
        <p:txBody>
          <a:bodyPr wrap="square">
            <a:spAutoFit/>
          </a:bodyPr>
          <a:lstStyle/>
          <a:p>
            <a:pPr marL="457200" indent="-457200">
              <a:lnSpc>
                <a:spcPct val="120000"/>
              </a:lnSpc>
              <a:buFont typeface="Wingdings" panose="05000000000000000000" pitchFamily="2" charset="2"/>
              <a:buChar char="p"/>
              <a:defRPr/>
            </a:pPr>
            <a:r>
              <a:rPr lang="zh-CN" altLang="en-US" sz="2600" b="1" kern="100" dirty="0">
                <a:latin typeface="宋体" panose="02010600030101010101" pitchFamily="2" charset="-122"/>
                <a:ea typeface="宋体" panose="02010600030101010101" pitchFamily="2" charset="-122"/>
                <a:cs typeface="Times New Roman" panose="02020603050405020304" pitchFamily="18" charset="0"/>
              </a:rPr>
              <a:t>看一看下面这几本科普读物的资料。</a:t>
            </a:r>
            <a:endParaRPr lang="zh-CN" altLang="en-US" sz="2600" b="1"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5" name="矩形 4"/>
          <p:cNvSpPr/>
          <p:nvPr/>
        </p:nvSpPr>
        <p:spPr>
          <a:xfrm>
            <a:off x="246776" y="1269999"/>
            <a:ext cx="8640603" cy="3701611"/>
          </a:xfrm>
          <a:prstGeom prst="rect">
            <a:avLst/>
          </a:prstGeom>
          <a:solidFill>
            <a:srgbClr val="FFFFFF"/>
          </a:solidFill>
          <a:ln w="28575">
            <a:solidFill>
              <a:srgbClr val="99CC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dirty="0">
                <a:solidFill>
                  <a:schemeClr val="tx1"/>
                </a:solidFill>
                <a:latin typeface="楷体" panose="02010609060101010101" pitchFamily="49" charset="-122"/>
                <a:ea typeface="楷体" panose="02010609060101010101" pitchFamily="49" charset="-122"/>
              </a:rPr>
              <a:t>书目一：中国的</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十万个为什么</a:t>
            </a:r>
            <a:r>
              <a:rPr lang="en-US" altLang="zh-CN" sz="2200" b="1" dirty="0">
                <a:solidFill>
                  <a:schemeClr val="tx1"/>
                </a:solidFill>
                <a:latin typeface="楷体" panose="02010609060101010101" pitchFamily="49" charset="-122"/>
                <a:ea typeface="楷体" panose="02010609060101010101" pitchFamily="49" charset="-122"/>
              </a:rPr>
              <a:t>》</a:t>
            </a:r>
            <a:endParaRPr lang="en-US" altLang="zh-CN" sz="2200" b="1" dirty="0">
              <a:solidFill>
                <a:schemeClr val="tx1"/>
              </a:solidFill>
              <a:latin typeface="楷体" panose="02010609060101010101" pitchFamily="49" charset="-122"/>
              <a:ea typeface="楷体" panose="02010609060101010101" pitchFamily="49" charset="-122"/>
            </a:endParaRPr>
          </a:p>
          <a:p>
            <a:pPr>
              <a:lnSpc>
                <a:spcPct val="120000"/>
              </a:lnSpc>
            </a:pPr>
            <a:r>
              <a:rPr lang="en-US" altLang="zh-CN" sz="2200" b="1" dirty="0">
                <a:solidFill>
                  <a:schemeClr val="tx1"/>
                </a:solidFill>
                <a:latin typeface="楷体" panose="02010609060101010101" pitchFamily="49" charset="-122"/>
                <a:ea typeface="楷体" panose="02010609060101010101" pitchFamily="49" charset="-122"/>
              </a:rPr>
              <a:t>    1961</a:t>
            </a:r>
            <a:r>
              <a:rPr lang="zh-CN" altLang="en-US" sz="2200" b="1" dirty="0">
                <a:solidFill>
                  <a:schemeClr val="tx1"/>
                </a:solidFill>
                <a:latin typeface="楷体" panose="02010609060101010101" pitchFamily="49" charset="-122"/>
                <a:ea typeface="楷体" panose="02010609060101010101" pitchFamily="49" charset="-122"/>
              </a:rPr>
              <a:t>年，中国的</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十万个为什么</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诞生了，书名借用了米</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伊林的标题。作家叶永烈撰写篇目最多，当时他还是北京大学大二的学生，他就是读着米</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伊林的厨房里的科学故事长大的。李四光、竺可桢、华罗庚、茅以升、苏步青等曾为该书第二版审稿。</a:t>
            </a:r>
            <a:endParaRPr lang="zh-CN" altLang="en-US" sz="2200" b="1" dirty="0">
              <a:solidFill>
                <a:schemeClr val="tx1"/>
              </a:solidFill>
              <a:latin typeface="楷体" panose="02010609060101010101" pitchFamily="49" charset="-122"/>
              <a:ea typeface="楷体" panose="02010609060101010101" pitchFamily="49" charset="-122"/>
            </a:endParaRPr>
          </a:p>
          <a:p>
            <a:pPr>
              <a:lnSpc>
                <a:spcPct val="120000"/>
              </a:lnSpc>
            </a:pPr>
            <a:r>
              <a:rPr lang="zh-CN" altLang="en-US" sz="2200" b="1" dirty="0">
                <a:solidFill>
                  <a:schemeClr val="tx1"/>
                </a:solidFill>
                <a:latin typeface="楷体" panose="02010609060101010101" pitchFamily="49" charset="-122"/>
                <a:ea typeface="楷体" panose="02010609060101010101" pitchFamily="49" charset="-122"/>
              </a:rPr>
              <a:t>    中国的</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十万个为什么</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丛书涵盖了数学、物理、化学、生物等领域，书中提出了许多有趣的问题：乘坐热气球能环游世界吗？时光能倒流吗？为什么飞机不像鸟儿一样扇翅飞行？地球究竟正在变冷还是变暖</a:t>
            </a:r>
            <a:r>
              <a:rPr lang="en-US" altLang="zh-CN" sz="2200" b="1" dirty="0">
                <a:solidFill>
                  <a:schemeClr val="tx1"/>
                </a:solidFill>
                <a:latin typeface="楷体" panose="02010609060101010101" pitchFamily="49" charset="-122"/>
                <a:ea typeface="楷体" panose="02010609060101010101" pitchFamily="49" charset="-122"/>
              </a:rPr>
              <a:t>……</a:t>
            </a:r>
            <a:endParaRPr lang="zh-CN" altLang="en-US" sz="2200" b="1"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776" y="711199"/>
            <a:ext cx="8640603" cy="1409701"/>
          </a:xfrm>
          <a:prstGeom prst="rect">
            <a:avLst/>
          </a:prstGeom>
          <a:solidFill>
            <a:srgbClr val="FFFFFF"/>
          </a:solidFill>
          <a:ln w="28575">
            <a:solidFill>
              <a:srgbClr val="99CC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2200" b="1" dirty="0">
                <a:solidFill>
                  <a:schemeClr val="tx1"/>
                </a:solidFill>
                <a:latin typeface="楷体" panose="02010609060101010101" pitchFamily="49" charset="-122"/>
                <a:ea typeface="楷体" panose="02010609060101010101" pitchFamily="49" charset="-122"/>
              </a:rPr>
              <a:t>    米</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伊林的</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十万个为什么</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讲述了关于日用品的科学知识。中国版的</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十万个为什么</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主要介绍了一些生活中常见现象背后的科学原理，它是中国第一本普及版的百科全书。</a:t>
            </a:r>
            <a:endParaRPr lang="zh-CN" altLang="en-US" sz="2200" b="1" dirty="0">
              <a:solidFill>
                <a:schemeClr val="tx1"/>
              </a:solidFill>
              <a:latin typeface="楷体" panose="02010609060101010101" pitchFamily="49" charset="-122"/>
              <a:ea typeface="楷体" panose="02010609060101010101" pitchFamily="49" charset="-122"/>
            </a:endParaRPr>
          </a:p>
        </p:txBody>
      </p:sp>
      <p:sp>
        <p:nvSpPr>
          <p:cNvPr id="6" name="矩形 5"/>
          <p:cNvSpPr/>
          <p:nvPr/>
        </p:nvSpPr>
        <p:spPr>
          <a:xfrm>
            <a:off x="246776" y="2349501"/>
            <a:ext cx="8640603" cy="2603499"/>
          </a:xfrm>
          <a:prstGeom prst="rect">
            <a:avLst/>
          </a:prstGeom>
          <a:solidFill>
            <a:srgbClr val="FFFFFF"/>
          </a:solidFill>
          <a:ln w="28575">
            <a:solidFill>
              <a:srgbClr val="FABEC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dirty="0">
                <a:solidFill>
                  <a:schemeClr val="tx1"/>
                </a:solidFill>
                <a:latin typeface="楷体" panose="02010609060101010101" pitchFamily="49" charset="-122"/>
                <a:ea typeface="楷体" panose="02010609060101010101" pitchFamily="49" charset="-122"/>
              </a:rPr>
              <a:t>书目二：李四光的</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看看我们的地球</a:t>
            </a:r>
            <a:r>
              <a:rPr lang="en-US" altLang="zh-CN" sz="2200" b="1" dirty="0">
                <a:solidFill>
                  <a:schemeClr val="tx1"/>
                </a:solidFill>
                <a:latin typeface="楷体" panose="02010609060101010101" pitchFamily="49" charset="-122"/>
                <a:ea typeface="楷体" panose="02010609060101010101" pitchFamily="49" charset="-122"/>
              </a:rPr>
              <a:t>》</a:t>
            </a:r>
            <a:endParaRPr lang="en-US" altLang="zh-CN" sz="2200" b="1" dirty="0">
              <a:solidFill>
                <a:schemeClr val="tx1"/>
              </a:solidFill>
              <a:latin typeface="楷体" panose="02010609060101010101" pitchFamily="49" charset="-122"/>
              <a:ea typeface="楷体" panose="02010609060101010101" pitchFamily="49" charset="-122"/>
            </a:endParaRPr>
          </a:p>
          <a:p>
            <a:pPr>
              <a:lnSpc>
                <a:spcPct val="120000"/>
              </a:lnSpc>
            </a:pPr>
            <a:r>
              <a:rPr lang="en-US" altLang="zh-CN" sz="2200" b="1" dirty="0">
                <a:solidFill>
                  <a:schemeClr val="tx1"/>
                </a:solidFill>
                <a:latin typeface="楷体" panose="02010609060101010101" pitchFamily="49" charset="-122"/>
                <a:ea typeface="楷体" panose="02010609060101010101" pitchFamily="49" charset="-122"/>
              </a:rPr>
              <a:t>    《</a:t>
            </a:r>
            <a:r>
              <a:rPr lang="zh-CN" altLang="en-US" sz="2200" b="1" dirty="0">
                <a:solidFill>
                  <a:schemeClr val="tx1"/>
                </a:solidFill>
                <a:latin typeface="楷体" panose="02010609060101010101" pitchFamily="49" charset="-122"/>
                <a:ea typeface="楷体" panose="02010609060101010101" pitchFamily="49" charset="-122"/>
              </a:rPr>
              <a:t>看看我们的地球</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是我国地质学家李四光的作品。这本书先从宇航员在太空遥望地球所看到的景象写起，引出了对地球的介绍；接着从地球在宇宙中的渺小、地球所拥有的自然资源有限而又被不加节制地开采或随意毁坏等方面，说明地球面临着资源枯竭的威胁。然后用科学家研究的成果证明，当地球资源枯竭时，人类无法移居到第二</a:t>
            </a:r>
            <a:endParaRPr lang="zh-CN" altLang="en-US" sz="2200" b="1"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776" y="711199"/>
            <a:ext cx="8640603" cy="1714501"/>
          </a:xfrm>
          <a:prstGeom prst="rect">
            <a:avLst/>
          </a:prstGeom>
          <a:solidFill>
            <a:srgbClr val="FFFFFF"/>
          </a:solidFill>
          <a:ln w="28575">
            <a:solidFill>
              <a:srgbClr val="FABEC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2200" b="1" dirty="0">
                <a:solidFill>
                  <a:schemeClr val="tx1"/>
                </a:solidFill>
                <a:latin typeface="楷体" panose="02010609060101010101" pitchFamily="49" charset="-122"/>
                <a:ea typeface="楷体" panose="02010609060101010101" pitchFamily="49" charset="-122"/>
              </a:rPr>
              <a:t>个合适的星球上；最后告诉读者：人类应该精心保护地球，保护地球的生态环境。</a:t>
            </a:r>
            <a:endParaRPr lang="zh-CN" altLang="en-US" sz="2200" b="1" dirty="0">
              <a:solidFill>
                <a:schemeClr val="tx1"/>
              </a:solidFill>
              <a:latin typeface="楷体" panose="02010609060101010101" pitchFamily="49" charset="-122"/>
              <a:ea typeface="楷体" panose="02010609060101010101" pitchFamily="49" charset="-122"/>
            </a:endParaRPr>
          </a:p>
          <a:p>
            <a:pPr>
              <a:lnSpc>
                <a:spcPct val="120000"/>
              </a:lnSpc>
            </a:pPr>
            <a:r>
              <a:rPr lang="zh-CN" altLang="en-US" sz="2200" b="1" dirty="0">
                <a:solidFill>
                  <a:schemeClr val="tx1"/>
                </a:solidFill>
                <a:latin typeface="楷体" panose="02010609060101010101" pitchFamily="49" charset="-122"/>
                <a:ea typeface="楷体" panose="02010609060101010101" pitchFamily="49" charset="-122"/>
              </a:rPr>
              <a:t>    本书采用了列数字、举例子等多种说明方法，科学地介绍了地球的多方面知识，有力地说明了“只有一个地球”的事实。</a:t>
            </a:r>
            <a:endParaRPr lang="zh-CN" altLang="en-US" sz="2200" b="1" dirty="0">
              <a:solidFill>
                <a:schemeClr val="tx1"/>
              </a:solidFill>
              <a:latin typeface="楷体" panose="02010609060101010101" pitchFamily="49" charset="-122"/>
              <a:ea typeface="楷体" panose="02010609060101010101" pitchFamily="49" charset="-122"/>
            </a:endParaRPr>
          </a:p>
        </p:txBody>
      </p:sp>
      <p:sp>
        <p:nvSpPr>
          <p:cNvPr id="3" name="矩形 2"/>
          <p:cNvSpPr/>
          <p:nvPr/>
        </p:nvSpPr>
        <p:spPr>
          <a:xfrm>
            <a:off x="251698" y="2609850"/>
            <a:ext cx="8640603" cy="2279650"/>
          </a:xfrm>
          <a:prstGeom prst="rect">
            <a:avLst/>
          </a:prstGeom>
          <a:solidFill>
            <a:srgbClr val="FFFFFF"/>
          </a:solidFill>
          <a:ln w="285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dirty="0">
                <a:solidFill>
                  <a:schemeClr val="tx1"/>
                </a:solidFill>
                <a:latin typeface="楷体" panose="02010609060101010101" pitchFamily="49" charset="-122"/>
                <a:ea typeface="楷体" panose="02010609060101010101" pitchFamily="49" charset="-122"/>
              </a:rPr>
              <a:t>书目三：高士其的</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灰尘的旅行</a:t>
            </a:r>
            <a:r>
              <a:rPr lang="en-US" altLang="zh-CN" sz="2200" b="1" dirty="0">
                <a:solidFill>
                  <a:schemeClr val="tx1"/>
                </a:solidFill>
                <a:latin typeface="楷体" panose="02010609060101010101" pitchFamily="49" charset="-122"/>
                <a:ea typeface="楷体" panose="02010609060101010101" pitchFamily="49" charset="-122"/>
              </a:rPr>
              <a:t>》</a:t>
            </a:r>
            <a:endParaRPr lang="en-US" altLang="zh-CN" sz="2200" b="1" dirty="0">
              <a:solidFill>
                <a:schemeClr val="tx1"/>
              </a:solidFill>
              <a:latin typeface="楷体" panose="02010609060101010101" pitchFamily="49" charset="-122"/>
              <a:ea typeface="楷体" panose="02010609060101010101" pitchFamily="49" charset="-122"/>
            </a:endParaRPr>
          </a:p>
          <a:p>
            <a:pPr>
              <a:lnSpc>
                <a:spcPct val="120000"/>
              </a:lnSpc>
            </a:pPr>
            <a:r>
              <a:rPr lang="en-US" altLang="zh-CN" sz="2200" b="1" dirty="0">
                <a:solidFill>
                  <a:schemeClr val="tx1"/>
                </a:solidFill>
                <a:latin typeface="楷体" panose="02010609060101010101" pitchFamily="49" charset="-122"/>
                <a:ea typeface="楷体" panose="02010609060101010101" pitchFamily="49" charset="-122"/>
              </a:rPr>
              <a:t>    《</a:t>
            </a:r>
            <a:r>
              <a:rPr lang="zh-CN" altLang="en-US" sz="2200" b="1" dirty="0">
                <a:solidFill>
                  <a:schemeClr val="tx1"/>
                </a:solidFill>
                <a:latin typeface="楷体" panose="02010609060101010101" pitchFamily="49" charset="-122"/>
                <a:ea typeface="楷体" panose="02010609060101010101" pitchFamily="49" charset="-122"/>
              </a:rPr>
              <a:t>灰尘的旅行</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（又名</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细菌世界历险记</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是科普作家高士其的作品精选集。全书分为科学趣谈、科学小品和科学童话三个部分，用通俗易懂的语言介绍了灰尘的特点、体积、大小、来源以及对人类健康的危害，使我们认识到为了健康必须控制灰尘，保护环境。</a:t>
            </a:r>
            <a:endParaRPr lang="zh-CN" altLang="en-US" sz="2200" b="1"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2306153" y="126403"/>
            <a:ext cx="453169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000" b="1" dirty="0">
                <a:latin typeface="黑体" panose="02010609060101010101" pitchFamily="49" charset="-122"/>
                <a:ea typeface="黑体" panose="02010609060101010101" pitchFamily="49" charset="-122"/>
              </a:rPr>
              <a:t>激发兴趣，感知全书梗概</a:t>
            </a:r>
            <a:endParaRPr lang="zh-CN" altLang="en-US" sz="3000" b="1" dirty="0">
              <a:latin typeface="黑体" panose="02010609060101010101" pitchFamily="49" charset="-122"/>
              <a:ea typeface="黑体" panose="02010609060101010101" pitchFamily="49" charset="-122"/>
            </a:endParaRPr>
          </a:p>
        </p:txBody>
      </p:sp>
      <p:sp>
        <p:nvSpPr>
          <p:cNvPr id="2" name="矩形 1"/>
          <p:cNvSpPr/>
          <p:nvPr/>
        </p:nvSpPr>
        <p:spPr>
          <a:xfrm>
            <a:off x="451330" y="860561"/>
            <a:ext cx="8241339" cy="1057790"/>
          </a:xfrm>
          <a:prstGeom prst="rect">
            <a:avLst/>
          </a:prstGeom>
        </p:spPr>
        <p:txBody>
          <a:bodyPr wrap="square">
            <a:spAutoFit/>
          </a:bodyPr>
          <a:lstStyle/>
          <a:p>
            <a:pPr>
              <a:lnSpc>
                <a:spcPct val="120000"/>
              </a:lnSpc>
              <a:defRPr/>
            </a:pPr>
            <a:r>
              <a:rPr lang="zh-CN" altLang="en-US" sz="2800" b="1" kern="100" dirty="0">
                <a:latin typeface="楷体" panose="02010609060101010101" pitchFamily="49" charset="-122"/>
                <a:ea typeface="楷体" panose="02010609060101010101" pitchFamily="49" charset="-122"/>
                <a:cs typeface="Times New Roman" panose="02020603050405020304" pitchFamily="18" charset="0"/>
              </a:rPr>
              <a:t>五千个哪里，七千个怎样，十万个为什么。</a:t>
            </a:r>
            <a:endParaRPr lang="en-US" altLang="zh-CN" sz="2800" b="1" kern="100" dirty="0">
              <a:latin typeface="楷体" panose="02010609060101010101" pitchFamily="49" charset="-122"/>
              <a:ea typeface="楷体" panose="02010609060101010101" pitchFamily="49" charset="-122"/>
              <a:cs typeface="Times New Roman" panose="02020603050405020304" pitchFamily="18" charset="0"/>
            </a:endParaRPr>
          </a:p>
          <a:p>
            <a:pPr algn="r">
              <a:lnSpc>
                <a:spcPct val="120000"/>
              </a:lnSpc>
              <a:defRPr/>
            </a:pPr>
            <a:r>
              <a:rPr lang="en-US" altLang="zh-CN" sz="2800" b="1"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b="1" kern="100" dirty="0">
                <a:latin typeface="楷体" panose="02010609060101010101" pitchFamily="49" charset="-122"/>
                <a:ea typeface="楷体" panose="02010609060101010101" pitchFamily="49" charset="-122"/>
                <a:cs typeface="Times New Roman" panose="02020603050405020304" pitchFamily="18" charset="0"/>
              </a:rPr>
              <a:t>吉卜林</a:t>
            </a:r>
            <a:endParaRPr lang="zh-CN" altLang="en-US" sz="28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 name="矩形 2"/>
          <p:cNvSpPr/>
          <p:nvPr/>
        </p:nvSpPr>
        <p:spPr>
          <a:xfrm>
            <a:off x="387792" y="2239255"/>
            <a:ext cx="8368415" cy="1057790"/>
          </a:xfrm>
          <a:prstGeom prst="rect">
            <a:avLst/>
          </a:prstGeom>
        </p:spPr>
        <p:txBody>
          <a:bodyPr wrap="square">
            <a:spAutoFit/>
          </a:bodyPr>
          <a:lstStyle/>
          <a:p>
            <a:pPr marL="457200" indent="-457200">
              <a:lnSpc>
                <a:spcPct val="120000"/>
              </a:lnSpc>
              <a:buFont typeface="Wingdings" panose="05000000000000000000" pitchFamily="2" charset="2"/>
              <a:buChar char="p"/>
              <a:defRPr/>
            </a:pPr>
            <a:r>
              <a:rPr lang="zh-CN" altLang="en-US" sz="2800" b="1" kern="100" dirty="0">
                <a:latin typeface="宋体" panose="02010600030101010101" pitchFamily="2" charset="-122"/>
                <a:ea typeface="宋体" panose="02010600030101010101" pitchFamily="2" charset="-122"/>
                <a:cs typeface="Times New Roman" panose="02020603050405020304" pitchFamily="18" charset="0"/>
              </a:rPr>
              <a:t>这句话中藏着一本科普书籍的名字，你知道是什么吗？</a:t>
            </a:r>
            <a:endParaRPr lang="zh-CN" altLang="en-US" sz="2800" b="1"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7" name="矩形: 圆角 6"/>
          <p:cNvSpPr/>
          <p:nvPr/>
        </p:nvSpPr>
        <p:spPr>
          <a:xfrm>
            <a:off x="4768850" y="905011"/>
            <a:ext cx="2238375" cy="479289"/>
          </a:xfrm>
          <a:prstGeom prst="roundRect">
            <a:avLst/>
          </a:prstGeom>
          <a:noFill/>
          <a:ln w="19050">
            <a:solidFill>
              <a:srgbClr val="A8C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a:spLocks noChangeArrowheads="1"/>
          </p:cNvSpPr>
          <p:nvPr/>
        </p:nvSpPr>
        <p:spPr bwMode="auto">
          <a:xfrm>
            <a:off x="269214" y="3617949"/>
            <a:ext cx="8605572" cy="540725"/>
          </a:xfrm>
          <a:prstGeom prst="rect">
            <a:avLst/>
          </a:prstGeom>
          <a:noFill/>
          <a:ln>
            <a:noFill/>
          </a:ln>
        </p:spPr>
        <p:txBody>
          <a:bodyPr vert="horz" wrap="square">
            <a:spAutoFit/>
          </a:bodyPr>
          <a:lstStyle/>
          <a:p>
            <a:pPr>
              <a:lnSpc>
                <a:spcPct val="120000"/>
              </a:lnSpc>
              <a:defRPr/>
            </a:pPr>
            <a:r>
              <a:rPr lang="en-US" altLang="zh-CN" sz="2800" b="1" dirty="0">
                <a:solidFill>
                  <a:srgbClr val="0066CC"/>
                </a:solidFill>
                <a:latin typeface="楷体" panose="02010609060101010101" pitchFamily="49" charset="-122"/>
                <a:ea typeface="楷体" panose="02010609060101010101" pitchFamily="49" charset="-122"/>
              </a:rPr>
              <a:t>    《</a:t>
            </a:r>
            <a:r>
              <a:rPr lang="zh-CN" altLang="en-US" sz="2800" b="1" dirty="0">
                <a:solidFill>
                  <a:srgbClr val="0066CC"/>
                </a:solidFill>
                <a:latin typeface="楷体" panose="02010609060101010101" pitchFamily="49" charset="-122"/>
                <a:ea typeface="楷体" panose="02010609060101010101" pitchFamily="49" charset="-122"/>
              </a:rPr>
              <a:t>十万个为什么</a:t>
            </a:r>
            <a:r>
              <a:rPr lang="en-US" altLang="zh-CN" sz="2800" b="1" dirty="0">
                <a:solidFill>
                  <a:srgbClr val="0066CC"/>
                </a:solidFill>
                <a:latin typeface="楷体" panose="02010609060101010101" pitchFamily="49" charset="-122"/>
                <a:ea typeface="楷体" panose="02010609060101010101" pitchFamily="49" charset="-122"/>
              </a:rPr>
              <a:t>》    ——</a:t>
            </a:r>
            <a:r>
              <a:rPr lang="zh-CN" altLang="en-US" sz="2800" b="1" dirty="0">
                <a:solidFill>
                  <a:srgbClr val="0066CC"/>
                </a:solidFill>
                <a:latin typeface="楷体" panose="02010609060101010101" pitchFamily="49" charset="-122"/>
                <a:ea typeface="楷体" panose="02010609060101010101" pitchFamily="49" charset="-122"/>
              </a:rPr>
              <a:t>米</a:t>
            </a:r>
            <a:r>
              <a:rPr lang="en-US" altLang="zh-CN" sz="2800" b="1" dirty="0">
                <a:solidFill>
                  <a:srgbClr val="0066CC"/>
                </a:solidFill>
                <a:latin typeface="楷体" panose="02010609060101010101" pitchFamily="49" charset="-122"/>
                <a:ea typeface="楷体" panose="02010609060101010101" pitchFamily="49" charset="-122"/>
              </a:rPr>
              <a:t>·</a:t>
            </a:r>
            <a:r>
              <a:rPr lang="zh-CN" altLang="en-US" sz="2800" b="1" dirty="0">
                <a:solidFill>
                  <a:srgbClr val="0066CC"/>
                </a:solidFill>
                <a:latin typeface="楷体" panose="02010609060101010101" pitchFamily="49" charset="-122"/>
                <a:ea typeface="楷体" panose="02010609060101010101" pitchFamily="49" charset="-122"/>
              </a:rPr>
              <a:t>伊林</a:t>
            </a:r>
            <a:endParaRPr lang="en-US" altLang="zh-CN" sz="2800" b="1" dirty="0">
              <a:solidFill>
                <a:srgbClr val="0066CC"/>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776" y="1047749"/>
            <a:ext cx="8640603" cy="3048001"/>
          </a:xfrm>
          <a:prstGeom prst="rect">
            <a:avLst/>
          </a:prstGeom>
          <a:solidFill>
            <a:srgbClr val="FFFFFF"/>
          </a:solidFill>
          <a:ln w="28575">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200" b="1" dirty="0">
                <a:solidFill>
                  <a:schemeClr val="tx1"/>
                </a:solidFill>
                <a:latin typeface="楷体" panose="02010609060101010101" pitchFamily="49" charset="-122"/>
                <a:ea typeface="楷体" panose="02010609060101010101" pitchFamily="49" charset="-122"/>
              </a:rPr>
              <a:t>书目四：贾兰坡的</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人类起源的演化过程</a:t>
            </a:r>
            <a:r>
              <a:rPr lang="en-US" altLang="zh-CN" sz="2200" b="1" dirty="0">
                <a:solidFill>
                  <a:schemeClr val="tx1"/>
                </a:solidFill>
                <a:latin typeface="楷体" panose="02010609060101010101" pitchFamily="49" charset="-122"/>
                <a:ea typeface="楷体" panose="02010609060101010101" pitchFamily="49" charset="-122"/>
              </a:rPr>
              <a:t>》</a:t>
            </a:r>
            <a:endParaRPr lang="en-US" altLang="zh-CN" sz="2200" b="1" dirty="0">
              <a:solidFill>
                <a:schemeClr val="tx1"/>
              </a:solidFill>
              <a:latin typeface="楷体" panose="02010609060101010101" pitchFamily="49" charset="-122"/>
              <a:ea typeface="楷体" panose="02010609060101010101" pitchFamily="49" charset="-122"/>
            </a:endParaRPr>
          </a:p>
          <a:p>
            <a:pPr>
              <a:lnSpc>
                <a:spcPct val="120000"/>
              </a:lnSpc>
            </a:pPr>
            <a:r>
              <a:rPr lang="en-US" altLang="zh-CN" sz="2200" b="1" dirty="0">
                <a:solidFill>
                  <a:schemeClr val="tx1"/>
                </a:solidFill>
                <a:latin typeface="楷体" panose="02010609060101010101" pitchFamily="49" charset="-122"/>
                <a:ea typeface="楷体" panose="02010609060101010101" pitchFamily="49" charset="-122"/>
              </a:rPr>
              <a:t>    《</a:t>
            </a:r>
            <a:r>
              <a:rPr lang="zh-CN" altLang="en-US" sz="2200" b="1" dirty="0">
                <a:solidFill>
                  <a:schemeClr val="tx1"/>
                </a:solidFill>
                <a:latin typeface="楷体" panose="02010609060101010101" pitchFamily="49" charset="-122"/>
                <a:ea typeface="楷体" panose="02010609060101010101" pitchFamily="49" charset="-122"/>
              </a:rPr>
              <a:t>人类起源的演化过程</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又名</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爷爷的爷爷从哪里来</a:t>
            </a:r>
            <a:r>
              <a:rPr lang="en-US" altLang="zh-CN" sz="2200" b="1" dirty="0">
                <a:solidFill>
                  <a:schemeClr val="tx1"/>
                </a:solidFill>
                <a:latin typeface="楷体" panose="02010609060101010101" pitchFamily="49" charset="-122"/>
                <a:ea typeface="楷体" panose="02010609060101010101" pitchFamily="49" charset="-122"/>
              </a:rPr>
              <a:t>》</a:t>
            </a:r>
            <a:r>
              <a:rPr lang="zh-CN" altLang="en-US" sz="2200" b="1" dirty="0">
                <a:solidFill>
                  <a:schemeClr val="tx1"/>
                </a:solidFill>
                <a:latin typeface="楷体" panose="02010609060101010101" pitchFamily="49" charset="-122"/>
                <a:ea typeface="楷体" panose="02010609060101010101" pitchFamily="49" charset="-122"/>
              </a:rPr>
              <a:t>，是我国著名的旧石器学家、古人类学家贾兰坡先生的一本有关人类起源探索的著作。本书是贾兰坡专门为解答“我们是从哪里来的”这个问题而写的科普书。全书以第一人称的写法，向大家讲述一个个娓娓动听的研究中国古人类历史的故事，为读者解析了古人类的演化过程和人类的起源问题。</a:t>
            </a:r>
            <a:endParaRPr lang="zh-CN" altLang="en-US" sz="2200" b="1"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7792" y="131211"/>
            <a:ext cx="8368415" cy="540725"/>
          </a:xfrm>
          <a:prstGeom prst="rect">
            <a:avLst/>
          </a:prstGeom>
        </p:spPr>
        <p:txBody>
          <a:bodyPr wrap="square">
            <a:spAutoFit/>
          </a:bodyPr>
          <a:lstStyle/>
          <a:p>
            <a:pPr marL="457200" indent="-457200">
              <a:lnSpc>
                <a:spcPct val="120000"/>
              </a:lnSpc>
              <a:buFont typeface="Wingdings" panose="05000000000000000000" pitchFamily="2" charset="2"/>
              <a:buChar char="p"/>
              <a:defRPr/>
            </a:pPr>
            <a:r>
              <a:rPr lang="zh-CN" altLang="en-US" sz="2800" b="1" kern="100" dirty="0">
                <a:latin typeface="宋体" panose="02010600030101010101" pitchFamily="2" charset="-122"/>
                <a:ea typeface="宋体" panose="02010600030101010101" pitchFamily="2" charset="-122"/>
                <a:cs typeface="Times New Roman" panose="02020603050405020304" pitchFamily="18" charset="0"/>
              </a:rPr>
              <a:t>你们有什么好的阅读方法？</a:t>
            </a:r>
            <a:endParaRPr lang="zh-CN" altLang="en-US" sz="2800" b="1"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3" name="矩形 2"/>
          <p:cNvSpPr>
            <a:spLocks noChangeArrowheads="1"/>
          </p:cNvSpPr>
          <p:nvPr/>
        </p:nvSpPr>
        <p:spPr bwMode="auto">
          <a:xfrm>
            <a:off x="269214" y="803747"/>
            <a:ext cx="8605572" cy="988797"/>
          </a:xfrm>
          <a:prstGeom prst="rect">
            <a:avLst/>
          </a:prstGeom>
          <a:noFill/>
          <a:ln>
            <a:noFill/>
          </a:ln>
        </p:spPr>
        <p:txBody>
          <a:bodyPr vert="horz" wrap="square">
            <a:spAutoFit/>
          </a:bodyPr>
          <a:lstStyle/>
          <a:p>
            <a:pPr>
              <a:lnSpc>
                <a:spcPct val="120000"/>
              </a:lnSpc>
              <a:defRPr/>
            </a:pPr>
            <a:r>
              <a:rPr lang="zh-CN" altLang="en-US" sz="2600" b="1" dirty="0">
                <a:solidFill>
                  <a:srgbClr val="0066CC"/>
                </a:solidFill>
                <a:latin typeface="楷体" panose="02010609060101010101" pitchFamily="49" charset="-122"/>
                <a:ea typeface="楷体" panose="02010609060101010101" pitchFamily="49" charset="-122"/>
              </a:rPr>
              <a:t>    阅读科普作品的时候，碰到不懂的科学术语，我通常联系上下文来理解，或者查找相关资料帮助理解。</a:t>
            </a:r>
            <a:endParaRPr lang="en-US" altLang="zh-CN" sz="2600" b="1" dirty="0">
              <a:solidFill>
                <a:srgbClr val="0066CC"/>
              </a:solidFill>
              <a:latin typeface="楷体" panose="02010609060101010101" pitchFamily="49" charset="-122"/>
              <a:ea typeface="楷体" panose="02010609060101010101" pitchFamily="49" charset="-122"/>
            </a:endParaRPr>
          </a:p>
        </p:txBody>
      </p:sp>
      <p:sp>
        <p:nvSpPr>
          <p:cNvPr id="5" name="矩形 4"/>
          <p:cNvSpPr>
            <a:spLocks noChangeArrowheads="1"/>
          </p:cNvSpPr>
          <p:nvPr/>
        </p:nvSpPr>
        <p:spPr bwMode="auto">
          <a:xfrm>
            <a:off x="269214" y="1805710"/>
            <a:ext cx="8605572" cy="988797"/>
          </a:xfrm>
          <a:prstGeom prst="rect">
            <a:avLst/>
          </a:prstGeom>
          <a:noFill/>
          <a:ln>
            <a:noFill/>
          </a:ln>
        </p:spPr>
        <p:txBody>
          <a:bodyPr vert="horz" wrap="square">
            <a:spAutoFit/>
          </a:bodyPr>
          <a:lstStyle/>
          <a:p>
            <a:pPr>
              <a:lnSpc>
                <a:spcPct val="120000"/>
              </a:lnSpc>
              <a:defRPr/>
            </a:pPr>
            <a:r>
              <a:rPr lang="zh-CN" altLang="en-US" sz="2600" b="1" dirty="0">
                <a:solidFill>
                  <a:srgbClr val="0066CC"/>
                </a:solidFill>
                <a:latin typeface="楷体" panose="02010609060101010101" pitchFamily="49" charset="-122"/>
                <a:ea typeface="楷体" panose="02010609060101010101" pitchFamily="49" charset="-122"/>
              </a:rPr>
              <a:t>    在阅读的时候，我在书中写了不少批注，还写了读书笔记呢！</a:t>
            </a:r>
            <a:endParaRPr lang="en-US" altLang="zh-CN" sz="2600" b="1" dirty="0">
              <a:solidFill>
                <a:srgbClr val="0066CC"/>
              </a:solidFill>
              <a:latin typeface="楷体" panose="02010609060101010101" pitchFamily="49" charset="-122"/>
              <a:ea typeface="楷体" panose="02010609060101010101" pitchFamily="49" charset="-122"/>
            </a:endParaRPr>
          </a:p>
        </p:txBody>
      </p:sp>
      <p:sp>
        <p:nvSpPr>
          <p:cNvPr id="6" name="矩形 5"/>
          <p:cNvSpPr>
            <a:spLocks noChangeArrowheads="1"/>
          </p:cNvSpPr>
          <p:nvPr/>
        </p:nvSpPr>
        <p:spPr bwMode="auto">
          <a:xfrm>
            <a:off x="269214" y="2775343"/>
            <a:ext cx="8605572" cy="988797"/>
          </a:xfrm>
          <a:prstGeom prst="rect">
            <a:avLst/>
          </a:prstGeom>
          <a:noFill/>
          <a:ln>
            <a:noFill/>
          </a:ln>
        </p:spPr>
        <p:txBody>
          <a:bodyPr vert="horz" wrap="square">
            <a:spAutoFit/>
          </a:bodyPr>
          <a:lstStyle/>
          <a:p>
            <a:pPr>
              <a:lnSpc>
                <a:spcPct val="120000"/>
              </a:lnSpc>
              <a:defRPr/>
            </a:pPr>
            <a:r>
              <a:rPr lang="zh-CN" altLang="en-US" sz="2600" b="1" dirty="0">
                <a:solidFill>
                  <a:srgbClr val="0066CC"/>
                </a:solidFill>
                <a:latin typeface="楷体" panose="02010609060101010101" pitchFamily="49" charset="-122"/>
                <a:ea typeface="楷体" panose="02010609060101010101" pitchFamily="49" charset="-122"/>
              </a:rPr>
              <a:t>    读科普作品，我长知识啦！读完后，我准备制作一份科普小报。</a:t>
            </a:r>
            <a:endParaRPr lang="en-US" altLang="zh-CN" sz="2600" b="1" dirty="0">
              <a:solidFill>
                <a:srgbClr val="0066CC"/>
              </a:solidFill>
              <a:latin typeface="楷体" panose="02010609060101010101" pitchFamily="49" charset="-122"/>
              <a:ea typeface="楷体" panose="02010609060101010101" pitchFamily="49" charset="-122"/>
            </a:endParaRPr>
          </a:p>
        </p:txBody>
      </p:sp>
      <p:sp>
        <p:nvSpPr>
          <p:cNvPr id="7" name="矩形 6"/>
          <p:cNvSpPr>
            <a:spLocks noChangeArrowheads="1"/>
          </p:cNvSpPr>
          <p:nvPr/>
        </p:nvSpPr>
        <p:spPr bwMode="auto">
          <a:xfrm>
            <a:off x="269214" y="3764140"/>
            <a:ext cx="8605572" cy="988797"/>
          </a:xfrm>
          <a:prstGeom prst="rect">
            <a:avLst/>
          </a:prstGeom>
          <a:noFill/>
          <a:ln>
            <a:noFill/>
          </a:ln>
        </p:spPr>
        <p:txBody>
          <a:bodyPr vert="horz" wrap="square">
            <a:spAutoFit/>
          </a:bodyPr>
          <a:lstStyle/>
          <a:p>
            <a:pPr>
              <a:lnSpc>
                <a:spcPct val="120000"/>
              </a:lnSpc>
              <a:defRPr/>
            </a:pPr>
            <a:r>
              <a:rPr lang="zh-CN" altLang="en-US" sz="2600" b="1" dirty="0">
                <a:solidFill>
                  <a:srgbClr val="0066CC"/>
                </a:solidFill>
                <a:latin typeface="楷体" panose="02010609060101010101" pitchFamily="49" charset="-122"/>
                <a:ea typeface="楷体" panose="02010609060101010101" pitchFamily="49" charset="-122"/>
              </a:rPr>
              <a:t>    科普作品中的小故事很有意思，读完后，我要和同学交流心得。</a:t>
            </a:r>
            <a:endParaRPr lang="en-US" altLang="zh-CN" sz="2600" b="1" dirty="0">
              <a:solidFill>
                <a:srgbClr val="0066CC"/>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365" y="123478"/>
            <a:ext cx="2124075" cy="604781"/>
          </a:xfrm>
          <a:prstGeom prst="rect">
            <a:avLst/>
          </a:prstGeom>
        </p:spPr>
        <p:txBody>
          <a:bodyPr>
            <a:spAutoFit/>
          </a:bodyPr>
          <a:lstStyle/>
          <a:p>
            <a:pPr algn="ctr" eaLnBrk="1" hangingPunct="1">
              <a:lnSpc>
                <a:spcPct val="120000"/>
              </a:lnSpc>
              <a:defRPr/>
            </a:pPr>
            <a:r>
              <a:rPr lang="zh-CN" altLang="en-US" sz="3200" b="1" dirty="0">
                <a:latin typeface="宋体" panose="02010600030101010101" pitchFamily="2" charset="-122"/>
                <a:ea typeface="宋体" panose="02010600030101010101" pitchFamily="2" charset="-122"/>
              </a:rPr>
              <a:t>板书设计</a:t>
            </a:r>
            <a:endParaRPr lang="en-US" altLang="zh-CN" sz="3200" b="1" dirty="0">
              <a:latin typeface="宋体" panose="02010600030101010101" pitchFamily="2" charset="-122"/>
              <a:ea typeface="宋体" panose="02010600030101010101" pitchFamily="2" charset="-122"/>
            </a:endParaRPr>
          </a:p>
        </p:txBody>
      </p:sp>
      <p:sp>
        <p:nvSpPr>
          <p:cNvPr id="3" name="矩形 2"/>
          <p:cNvSpPr/>
          <p:nvPr/>
        </p:nvSpPr>
        <p:spPr>
          <a:xfrm>
            <a:off x="39365" y="123478"/>
            <a:ext cx="2124075" cy="604781"/>
          </a:xfrm>
          <a:prstGeom prst="rect">
            <a:avLst/>
          </a:prstGeom>
        </p:spPr>
        <p:txBody>
          <a:bodyPr>
            <a:spAutoFit/>
          </a:bodyPr>
          <a:lstStyle/>
          <a:p>
            <a:pPr algn="ctr" eaLnBrk="1" hangingPunct="1">
              <a:lnSpc>
                <a:spcPct val="120000"/>
              </a:lnSpc>
              <a:defRPr/>
            </a:pPr>
            <a:r>
              <a:rPr lang="zh-CN" altLang="en-US" sz="3200" b="1" dirty="0">
                <a:latin typeface="宋体" panose="02010600030101010101" pitchFamily="2" charset="-122"/>
                <a:ea typeface="宋体" panose="02010600030101010101" pitchFamily="2" charset="-122"/>
              </a:rPr>
              <a:t>板书设计</a:t>
            </a:r>
            <a:endParaRPr lang="en-US" altLang="zh-CN" sz="3200" b="1" dirty="0">
              <a:latin typeface="宋体" panose="02010600030101010101" pitchFamily="2" charset="-122"/>
              <a:ea typeface="宋体" panose="02010600030101010101" pitchFamily="2" charset="-122"/>
            </a:endParaRPr>
          </a:p>
        </p:txBody>
      </p:sp>
      <p:sp>
        <p:nvSpPr>
          <p:cNvPr id="4" name="矩形: 圆角 12"/>
          <p:cNvSpPr/>
          <p:nvPr/>
        </p:nvSpPr>
        <p:spPr>
          <a:xfrm>
            <a:off x="1435947" y="1262567"/>
            <a:ext cx="6272101" cy="737585"/>
          </a:xfrm>
          <a:prstGeom prst="roundRect">
            <a:avLst>
              <a:gd name="adj" fmla="val 14038"/>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800" b="1" dirty="0">
                <a:solidFill>
                  <a:schemeClr val="tx1"/>
                </a:solidFill>
                <a:latin typeface="宋体" panose="02010600030101010101" pitchFamily="2" charset="-122"/>
                <a:ea typeface="宋体" panose="02010600030101010101" pitchFamily="2" charset="-122"/>
              </a:rPr>
              <a:t>快乐读书吧：十万个为什么（推进课）</a:t>
            </a:r>
            <a:endParaRPr lang="en-US" altLang="zh-CN" sz="2400" b="1" dirty="0">
              <a:solidFill>
                <a:schemeClr val="tx1"/>
              </a:solidFill>
              <a:latin typeface="宋体" panose="02010600030101010101" pitchFamily="2" charset="-122"/>
              <a:ea typeface="宋体" panose="02010600030101010101" pitchFamily="2" charset="-122"/>
            </a:endParaRPr>
          </a:p>
        </p:txBody>
      </p:sp>
      <p:sp>
        <p:nvSpPr>
          <p:cNvPr id="7" name="矩形: 圆角 12"/>
          <p:cNvSpPr/>
          <p:nvPr/>
        </p:nvSpPr>
        <p:spPr>
          <a:xfrm>
            <a:off x="3352519" y="2477434"/>
            <a:ext cx="2438955" cy="609575"/>
          </a:xfrm>
          <a:prstGeom prst="roundRect">
            <a:avLst>
              <a:gd name="adj" fmla="val 14038"/>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600" b="1" dirty="0">
                <a:solidFill>
                  <a:schemeClr val="tx1"/>
                </a:solidFill>
                <a:latin typeface="宋体" panose="02010600030101010101" pitchFamily="2" charset="-122"/>
                <a:ea typeface="宋体" panose="02010600030101010101" pitchFamily="2" charset="-122"/>
              </a:rPr>
              <a:t>分享阅读经验</a:t>
            </a:r>
            <a:endParaRPr lang="en-US" altLang="zh-CN" sz="2600" b="1" dirty="0">
              <a:solidFill>
                <a:schemeClr val="tx1"/>
              </a:solidFill>
              <a:latin typeface="宋体" panose="02010600030101010101" pitchFamily="2" charset="-122"/>
              <a:ea typeface="宋体" panose="02010600030101010101" pitchFamily="2" charset="-122"/>
            </a:endParaRPr>
          </a:p>
        </p:txBody>
      </p:sp>
      <p:sp>
        <p:nvSpPr>
          <p:cNvPr id="9" name="矩形: 圆角 12"/>
          <p:cNvSpPr/>
          <p:nvPr/>
        </p:nvSpPr>
        <p:spPr>
          <a:xfrm>
            <a:off x="3352519" y="3169952"/>
            <a:ext cx="2438955" cy="609575"/>
          </a:xfrm>
          <a:prstGeom prst="roundRect">
            <a:avLst>
              <a:gd name="adj" fmla="val 14038"/>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600" b="1" dirty="0">
                <a:solidFill>
                  <a:schemeClr val="tx1"/>
                </a:solidFill>
                <a:latin typeface="宋体" panose="02010600030101010101" pitchFamily="2" charset="-122"/>
                <a:ea typeface="宋体" panose="02010600030101010101" pitchFamily="2" charset="-122"/>
              </a:rPr>
              <a:t>掌握阅读方法</a:t>
            </a:r>
            <a:endParaRPr lang="en-US" altLang="zh-CN" sz="2600" b="1" dirty="0">
              <a:solidFill>
                <a:schemeClr val="tx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2727507" y="146490"/>
            <a:ext cx="3688987" cy="553998"/>
          </a:xfrm>
          <a:prstGeom prst="rect">
            <a:avLst/>
          </a:prstGeom>
          <a:solidFill>
            <a:srgbClr val="F6FAF4"/>
          </a:solidFill>
          <a:ln>
            <a:noFill/>
          </a:ln>
        </p:spPr>
        <p:txBody>
          <a:bodyPr wrap="square">
            <a:spAutoFit/>
          </a:bodyPr>
          <a:lstStyle>
            <a:defPPr>
              <a:defRPr lang="en-US"/>
            </a:defPPr>
            <a:lvl1pPr algn="ctr">
              <a:defRPr sz="3000" b="1">
                <a:latin typeface="黑体" panose="02010609060101010101" pitchFamily="49" charset="-122"/>
                <a:ea typeface="黑体" panose="02010609060101010101" pitchFamily="49"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梳理结构，整合信息</a:t>
            </a:r>
            <a:endParaRPr lang="zh-CN" altLang="en-US" dirty="0"/>
          </a:p>
        </p:txBody>
      </p:sp>
      <p:sp>
        <p:nvSpPr>
          <p:cNvPr id="4" name="标题 1"/>
          <p:cNvSpPr txBox="1"/>
          <p:nvPr/>
        </p:nvSpPr>
        <p:spPr bwMode="auto">
          <a:xfrm>
            <a:off x="117255" y="602958"/>
            <a:ext cx="16201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0900">
              <a:defRPr>
                <a:solidFill>
                  <a:schemeClr val="tx1"/>
                </a:solidFill>
                <a:latin typeface="Calibri" panose="020F0502020204030204" pitchFamily="34" charset="0"/>
                <a:ea typeface="宋体" panose="02010600030101010101" pitchFamily="2" charset="-122"/>
              </a:defRPr>
            </a:lvl1pPr>
            <a:lvl2pPr marL="742950" indent="-285750" defTabSz="850900">
              <a:defRPr>
                <a:solidFill>
                  <a:schemeClr val="tx1"/>
                </a:solidFill>
                <a:latin typeface="Calibri" panose="020F0502020204030204" pitchFamily="34" charset="0"/>
                <a:ea typeface="宋体" panose="02010600030101010101" pitchFamily="2" charset="-122"/>
              </a:defRPr>
            </a:lvl2pPr>
            <a:lvl3pPr marL="1143000" indent="-228600" defTabSz="850900">
              <a:defRPr>
                <a:solidFill>
                  <a:schemeClr val="tx1"/>
                </a:solidFill>
                <a:latin typeface="Calibri" panose="020F0502020204030204" pitchFamily="34" charset="0"/>
                <a:ea typeface="宋体" panose="02010600030101010101" pitchFamily="2" charset="-122"/>
              </a:defRPr>
            </a:lvl3pPr>
            <a:lvl4pPr marL="1600200" indent="-228600" defTabSz="850900">
              <a:defRPr>
                <a:solidFill>
                  <a:schemeClr val="tx1"/>
                </a:solidFill>
                <a:latin typeface="Calibri" panose="020F0502020204030204" pitchFamily="34" charset="0"/>
                <a:ea typeface="宋体" panose="02010600030101010101" pitchFamily="2" charset="-122"/>
              </a:defRPr>
            </a:lvl4pPr>
            <a:lvl5pPr marL="2057400" indent="-228600" defTabSz="850900">
              <a:defRPr>
                <a:solidFill>
                  <a:schemeClr val="tx1"/>
                </a:solidFill>
                <a:latin typeface="Calibri" panose="020F0502020204030204" pitchFamily="34" charset="0"/>
                <a:ea typeface="宋体" panose="02010600030101010101" pitchFamily="2" charset="-122"/>
              </a:defRPr>
            </a:lvl5pPr>
            <a:lvl6pPr marL="2514600" indent="-228600" defTabSz="8509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8509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8509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8509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solidFill>
                  <a:schemeClr val="accent6">
                    <a:lumMod val="50000"/>
                  </a:schemeClr>
                </a:solidFill>
                <a:latin typeface="楷体" panose="02010609060101010101" pitchFamily="49" charset="-122"/>
                <a:ea typeface="楷体" panose="02010609060101010101" pitchFamily="49" charset="-122"/>
              </a:rPr>
              <a:t>第</a:t>
            </a:r>
            <a:r>
              <a:rPr lang="en-US" altLang="zh-CN" sz="3200" b="1" dirty="0">
                <a:solidFill>
                  <a:schemeClr val="accent6">
                    <a:lumMod val="50000"/>
                  </a:schemeClr>
                </a:solidFill>
                <a:latin typeface="楷体" panose="02010609060101010101" pitchFamily="49" charset="-122"/>
                <a:ea typeface="楷体" panose="02010609060101010101" pitchFamily="49" charset="-122"/>
              </a:rPr>
              <a:t>3</a:t>
            </a:r>
            <a:r>
              <a:rPr lang="zh-CN" altLang="en-US" sz="3200" b="1" dirty="0">
                <a:solidFill>
                  <a:schemeClr val="accent6">
                    <a:lumMod val="50000"/>
                  </a:schemeClr>
                </a:solidFill>
                <a:latin typeface="楷体" panose="02010609060101010101" pitchFamily="49" charset="-122"/>
                <a:ea typeface="楷体" panose="02010609060101010101" pitchFamily="49" charset="-122"/>
              </a:rPr>
              <a:t>课时</a:t>
            </a:r>
            <a:endParaRPr lang="zh-CN" altLang="en-US" sz="3200" b="1" dirty="0">
              <a:solidFill>
                <a:schemeClr val="accent6">
                  <a:lumMod val="50000"/>
                </a:schemeClr>
              </a:solidFill>
              <a:latin typeface="楷体" panose="02010609060101010101" pitchFamily="49" charset="-122"/>
              <a:ea typeface="楷体" panose="02010609060101010101" pitchFamily="49" charset="-122"/>
            </a:endParaRPr>
          </a:p>
        </p:txBody>
      </p:sp>
      <p:sp>
        <p:nvSpPr>
          <p:cNvPr id="5" name="矩形 4"/>
          <p:cNvSpPr/>
          <p:nvPr/>
        </p:nvSpPr>
        <p:spPr>
          <a:xfrm flipH="1">
            <a:off x="6013622" y="4702199"/>
            <a:ext cx="3066081" cy="359778"/>
          </a:xfrm>
          <a:prstGeom prst="rect">
            <a:avLst/>
          </a:prstGeom>
          <a:ln>
            <a:noFill/>
          </a:ln>
        </p:spPr>
        <p:txBody>
          <a:bodyPr wrap="square">
            <a:spAutoFit/>
          </a:bodyPr>
          <a:lstStyle/>
          <a:p>
            <a:pPr algn="ctr">
              <a:lnSpc>
                <a:spcPct val="110000"/>
              </a:lnSpc>
              <a:defRPr/>
            </a:pPr>
            <a:r>
              <a:rPr lang="zh-CN" altLang="en-US" b="1" dirty="0">
                <a:solidFill>
                  <a:schemeClr val="bg1"/>
                </a:solidFill>
                <a:latin typeface="楷体" panose="02010609060101010101" pitchFamily="49" charset="-122"/>
                <a:ea typeface="楷体" panose="02010609060101010101" pitchFamily="49" charset="-122"/>
              </a:rPr>
              <a:t>选自“课中导学单”活动一</a:t>
            </a:r>
            <a:endParaRPr lang="en-US" altLang="zh-CN" b="1" dirty="0">
              <a:solidFill>
                <a:schemeClr val="bg1"/>
              </a:solidFill>
              <a:latin typeface="楷体" panose="02010609060101010101" pitchFamily="49" charset="-122"/>
              <a:ea typeface="楷体" panose="02010609060101010101" pitchFamily="49" charset="-122"/>
            </a:endParaRPr>
          </a:p>
        </p:txBody>
      </p:sp>
      <p:sp>
        <p:nvSpPr>
          <p:cNvPr id="6" name="矩形 5"/>
          <p:cNvSpPr/>
          <p:nvPr/>
        </p:nvSpPr>
        <p:spPr>
          <a:xfrm>
            <a:off x="251460" y="1078725"/>
            <a:ext cx="8666465" cy="1257395"/>
          </a:xfrm>
          <a:prstGeom prst="rect">
            <a:avLst/>
          </a:prstGeom>
        </p:spPr>
        <p:txBody>
          <a:bodyPr wrap="square">
            <a:spAutoFit/>
          </a:bodyPr>
          <a:lstStyle/>
          <a:p>
            <a:pPr>
              <a:lnSpc>
                <a:spcPct val="120000"/>
              </a:lnSpc>
              <a:defRPr/>
            </a:pPr>
            <a:r>
              <a:rPr lang="zh-CN" altLang="en-US" sz="2200" b="1" kern="100" dirty="0">
                <a:latin typeface="宋体" panose="02010600030101010101" pitchFamily="2" charset="-122"/>
                <a:ea typeface="宋体" panose="02010600030101010101" pitchFamily="2" charset="-122"/>
                <a:cs typeface="Times New Roman" panose="02020603050405020304" pitchFamily="18" charset="0"/>
              </a:rPr>
              <a:t>活动一：运用思维导图，梳理结构。</a:t>
            </a:r>
            <a:endParaRPr lang="en-US" altLang="zh-CN" sz="2200" b="1" kern="100" dirty="0">
              <a:latin typeface="宋体" panose="02010600030101010101" pitchFamily="2" charset="-122"/>
              <a:ea typeface="宋体" panose="02010600030101010101" pitchFamily="2" charset="-122"/>
              <a:cs typeface="Times New Roman" panose="02020603050405020304" pitchFamily="18" charset="0"/>
            </a:endParaRPr>
          </a:p>
          <a:p>
            <a:pPr>
              <a:lnSpc>
                <a:spcPct val="120000"/>
              </a:lnSpc>
              <a:defRPr/>
            </a:pPr>
            <a:r>
              <a:rPr lang="zh-CN" altLang="en-US" sz="2200" b="1" kern="100" dirty="0">
                <a:latin typeface="宋体" panose="02010600030101010101" pitchFamily="2" charset="-122"/>
                <a:ea typeface="宋体" panose="02010600030101010101" pitchFamily="2" charset="-122"/>
                <a:cs typeface="Times New Roman" panose="02020603050405020304" pitchFamily="18" charset="0"/>
              </a:rPr>
              <a:t>    </a:t>
            </a:r>
            <a:r>
              <a:rPr lang="zh-CN" altLang="en-US" sz="2200" b="1" kern="100" dirty="0">
                <a:latin typeface="楷体" panose="02010609060101010101" pitchFamily="49" charset="-122"/>
                <a:ea typeface="楷体" panose="02010609060101010101" pitchFamily="49" charset="-122"/>
                <a:cs typeface="Times New Roman" panose="02020603050405020304" pitchFamily="18" charset="0"/>
              </a:rPr>
              <a:t>下面是老师绘制的</a:t>
            </a:r>
            <a:r>
              <a:rPr lang="en-US" altLang="zh-CN" sz="2200" b="1"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200" b="1" kern="100" dirty="0">
                <a:latin typeface="楷体" panose="02010609060101010101" pitchFamily="49" charset="-122"/>
                <a:ea typeface="楷体" panose="02010609060101010101" pitchFamily="49" charset="-122"/>
                <a:cs typeface="Times New Roman" panose="02020603050405020304" pitchFamily="18" charset="0"/>
              </a:rPr>
              <a:t>灰尘的旅行</a:t>
            </a:r>
            <a:r>
              <a:rPr lang="en-US" altLang="zh-CN" sz="2200" b="1"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200" b="1" kern="100" dirty="0">
                <a:latin typeface="楷体" panose="02010609060101010101" pitchFamily="49" charset="-122"/>
                <a:ea typeface="楷体" panose="02010609060101010101" pitchFamily="49" charset="-122"/>
                <a:cs typeface="Times New Roman" panose="02020603050405020304" pitchFamily="18" charset="0"/>
              </a:rPr>
              <a:t>的思维导图，请同学们仿照示例，绘制自己熟悉的一本书的思维导图。</a:t>
            </a:r>
            <a:endParaRPr lang="en-US" altLang="zh-CN" sz="22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10" name="矩形 9"/>
          <p:cNvSpPr/>
          <p:nvPr/>
        </p:nvSpPr>
        <p:spPr>
          <a:xfrm>
            <a:off x="251460" y="2344761"/>
            <a:ext cx="8666465" cy="444674"/>
          </a:xfrm>
          <a:prstGeom prst="rect">
            <a:avLst/>
          </a:prstGeom>
        </p:spPr>
        <p:txBody>
          <a:bodyPr wrap="square">
            <a:spAutoFit/>
          </a:bodyPr>
          <a:lstStyle/>
          <a:p>
            <a:pPr>
              <a:lnSpc>
                <a:spcPct val="120000"/>
              </a:lnSpc>
              <a:defRPr/>
            </a:pPr>
            <a:r>
              <a:rPr lang="en-US" altLang="zh-CN" sz="2200" b="1"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200" b="1" kern="100" dirty="0">
                <a:latin typeface="宋体" panose="02010600030101010101" pitchFamily="2" charset="-122"/>
                <a:ea typeface="宋体" panose="02010600030101010101" pitchFamily="2" charset="-122"/>
                <a:cs typeface="Times New Roman" panose="02020603050405020304" pitchFamily="18" charset="0"/>
              </a:rPr>
              <a:t>示例</a:t>
            </a:r>
            <a:r>
              <a:rPr lang="en-US" altLang="zh-CN" sz="2200" b="1" kern="100" dirty="0">
                <a:latin typeface="宋体" panose="02010600030101010101" pitchFamily="2" charset="-122"/>
                <a:ea typeface="宋体" panose="02010600030101010101" pitchFamily="2" charset="-122"/>
                <a:cs typeface="Times New Roman" panose="02020603050405020304" pitchFamily="18" charset="0"/>
              </a:rPr>
              <a:t>】</a:t>
            </a:r>
            <a:endParaRPr lang="en-US" altLang="zh-CN" sz="2200" b="1" kern="100" dirty="0">
              <a:latin typeface="楷体" panose="02010609060101010101" pitchFamily="49" charset="-122"/>
              <a:ea typeface="楷体" panose="02010609060101010101" pitchFamily="49" charset="-122"/>
              <a:cs typeface="Times New Roman" panose="02020603050405020304" pitchFamily="18" charset="0"/>
            </a:endParaRPr>
          </a:p>
        </p:txBody>
      </p:sp>
      <p:grpSp>
        <p:nvGrpSpPr>
          <p:cNvPr id="25" name="组合 24"/>
          <p:cNvGrpSpPr/>
          <p:nvPr/>
        </p:nvGrpSpPr>
        <p:grpSpPr>
          <a:xfrm>
            <a:off x="220980" y="2912544"/>
            <a:ext cx="8366760" cy="1666545"/>
            <a:chOff x="220980" y="3029727"/>
            <a:chExt cx="8366760" cy="1666545"/>
          </a:xfrm>
        </p:grpSpPr>
        <p:sp>
          <p:nvSpPr>
            <p:cNvPr id="9" name="矩形: 圆角 8"/>
            <p:cNvSpPr/>
            <p:nvPr/>
          </p:nvSpPr>
          <p:spPr>
            <a:xfrm>
              <a:off x="4522469" y="3029727"/>
              <a:ext cx="434340" cy="1666545"/>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宋体" panose="02010600030101010101" pitchFamily="2" charset="-122"/>
                  <a:ea typeface="宋体" panose="02010600030101010101" pitchFamily="2" charset="-122"/>
                </a:rPr>
                <a:t>灰尘的旅行</a:t>
              </a:r>
              <a:endParaRPr lang="zh-CN" altLang="en-US" sz="2000" b="1" dirty="0">
                <a:solidFill>
                  <a:schemeClr val="tx1"/>
                </a:solidFill>
                <a:latin typeface="宋体" panose="02010600030101010101" pitchFamily="2" charset="-122"/>
                <a:ea typeface="宋体" panose="02010600030101010101" pitchFamily="2" charset="-122"/>
              </a:endParaRPr>
            </a:p>
          </p:txBody>
        </p:sp>
        <p:sp>
          <p:nvSpPr>
            <p:cNvPr id="11" name="矩形: 圆角 10"/>
            <p:cNvSpPr/>
            <p:nvPr/>
          </p:nvSpPr>
          <p:spPr>
            <a:xfrm>
              <a:off x="3444240" y="3488443"/>
              <a:ext cx="781049" cy="749112"/>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楷体" panose="02010609060101010101" pitchFamily="49" charset="-122"/>
                  <a:ea typeface="楷体" panose="02010609060101010101" pitchFamily="49" charset="-122"/>
                </a:rPr>
                <a:t>人类监督</a:t>
              </a:r>
              <a:endParaRPr lang="zh-CN" altLang="en-US" sz="2000" b="1" dirty="0">
                <a:solidFill>
                  <a:schemeClr val="tx1"/>
                </a:solidFill>
                <a:latin typeface="楷体" panose="02010609060101010101" pitchFamily="49" charset="-122"/>
                <a:ea typeface="楷体" panose="02010609060101010101" pitchFamily="49" charset="-122"/>
              </a:endParaRPr>
            </a:p>
          </p:txBody>
        </p:sp>
        <p:sp>
          <p:nvSpPr>
            <p:cNvPr id="12" name="矩形: 圆角 11"/>
            <p:cNvSpPr/>
            <p:nvPr/>
          </p:nvSpPr>
          <p:spPr>
            <a:xfrm>
              <a:off x="5253989" y="3488443"/>
              <a:ext cx="1024891" cy="749112"/>
            </a:xfrm>
            <a:prstGeom prst="roundRect">
              <a:avLst>
                <a:gd name="adj" fmla="val 11581"/>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楷体" panose="02010609060101010101" pitchFamily="49" charset="-122"/>
                  <a:ea typeface="楷体" panose="02010609060101010101" pitchFamily="49" charset="-122"/>
                </a:rPr>
                <a:t>灰尘的作用</a:t>
              </a:r>
              <a:endParaRPr lang="zh-CN" altLang="en-US" sz="2000" b="1" dirty="0">
                <a:solidFill>
                  <a:schemeClr val="tx1"/>
                </a:solidFill>
                <a:latin typeface="楷体" panose="02010609060101010101" pitchFamily="49" charset="-122"/>
                <a:ea typeface="楷体" panose="02010609060101010101" pitchFamily="49" charset="-122"/>
              </a:endParaRPr>
            </a:p>
          </p:txBody>
        </p:sp>
        <p:cxnSp>
          <p:nvCxnSpPr>
            <p:cNvPr id="14" name="直接连接符 13"/>
            <p:cNvCxnSpPr>
              <a:stCxn id="11" idx="3"/>
              <a:endCxn id="9" idx="1"/>
            </p:cNvCxnSpPr>
            <p:nvPr/>
          </p:nvCxnSpPr>
          <p:spPr>
            <a:xfrm>
              <a:off x="4225289" y="3862999"/>
              <a:ext cx="297180" cy="1"/>
            </a:xfrm>
            <a:prstGeom prst="line">
              <a:avLst/>
            </a:prstGeom>
            <a:ln w="76200">
              <a:solidFill>
                <a:srgbClr val="D2D2D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9" idx="3"/>
              <a:endCxn id="12" idx="1"/>
            </p:cNvCxnSpPr>
            <p:nvPr/>
          </p:nvCxnSpPr>
          <p:spPr>
            <a:xfrm flipV="1">
              <a:off x="4956809" y="3862999"/>
              <a:ext cx="297180" cy="1"/>
            </a:xfrm>
            <a:prstGeom prst="line">
              <a:avLst/>
            </a:prstGeom>
            <a:ln w="76200">
              <a:solidFill>
                <a:srgbClr val="D2D2D2"/>
              </a:solidFill>
            </a:ln>
          </p:spPr>
          <p:style>
            <a:lnRef idx="1">
              <a:schemeClr val="accent1"/>
            </a:lnRef>
            <a:fillRef idx="0">
              <a:schemeClr val="accent1"/>
            </a:fillRef>
            <a:effectRef idx="0">
              <a:schemeClr val="accent1"/>
            </a:effectRef>
            <a:fontRef idx="minor">
              <a:schemeClr val="tx1"/>
            </a:fontRef>
          </p:style>
        </p:cxnSp>
        <p:sp>
          <p:nvSpPr>
            <p:cNvPr id="18" name="右中括号 17"/>
            <p:cNvSpPr/>
            <p:nvPr/>
          </p:nvSpPr>
          <p:spPr>
            <a:xfrm>
              <a:off x="3176096" y="3403220"/>
              <a:ext cx="160020" cy="925485"/>
            </a:xfrm>
            <a:prstGeom prst="rightBracket">
              <a:avLst>
                <a:gd name="adj" fmla="val 301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矩形 18"/>
            <p:cNvSpPr/>
            <p:nvPr/>
          </p:nvSpPr>
          <p:spPr>
            <a:xfrm>
              <a:off x="724823" y="3196913"/>
              <a:ext cx="2529840" cy="412613"/>
            </a:xfrm>
            <a:prstGeom prst="rect">
              <a:avLst/>
            </a:prstGeom>
          </p:spPr>
          <p:txBody>
            <a:bodyPr wrap="square">
              <a:spAutoFit/>
            </a:bodyPr>
            <a:lstStyle/>
            <a:p>
              <a:pPr>
                <a:lnSpc>
                  <a:spcPct val="120000"/>
                </a:lnSpc>
                <a:defRPr/>
              </a:pPr>
              <a:r>
                <a:rPr lang="zh-CN" altLang="en-US" sz="2000" b="1" kern="100" dirty="0">
                  <a:latin typeface="楷体" panose="02010609060101010101" pitchFamily="49" charset="-122"/>
                  <a:ea typeface="楷体" panose="02010609060101010101" pitchFamily="49" charset="-122"/>
                  <a:cs typeface="Times New Roman" panose="02020603050405020304" pitchFamily="18" charset="0"/>
                </a:rPr>
                <a:t>铺柏油路、喷洒街道</a:t>
              </a: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0" name="矩形 19"/>
            <p:cNvSpPr/>
            <p:nvPr/>
          </p:nvSpPr>
          <p:spPr>
            <a:xfrm>
              <a:off x="220980" y="3659656"/>
              <a:ext cx="3033683" cy="412613"/>
            </a:xfrm>
            <a:prstGeom prst="rect">
              <a:avLst/>
            </a:prstGeom>
          </p:spPr>
          <p:txBody>
            <a:bodyPr wrap="square">
              <a:spAutoFit/>
            </a:bodyPr>
            <a:lstStyle/>
            <a:p>
              <a:pPr>
                <a:lnSpc>
                  <a:spcPct val="120000"/>
                </a:lnSpc>
                <a:defRPr/>
              </a:pPr>
              <a:r>
                <a:rPr lang="zh-CN" altLang="en-US" sz="2000" b="1" kern="100" dirty="0">
                  <a:latin typeface="楷体" panose="02010609060101010101" pitchFamily="49" charset="-122"/>
                  <a:ea typeface="楷体" panose="02010609060101010101" pitchFamily="49" charset="-122"/>
                  <a:cs typeface="Times New Roman" panose="02020603050405020304" pitchFamily="18" charset="0"/>
                </a:rPr>
                <a:t>把城市和工业园变成花园</a:t>
              </a: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1" name="矩形 20"/>
            <p:cNvSpPr/>
            <p:nvPr/>
          </p:nvSpPr>
          <p:spPr>
            <a:xfrm>
              <a:off x="220980" y="4122399"/>
              <a:ext cx="3033683" cy="412613"/>
            </a:xfrm>
            <a:prstGeom prst="rect">
              <a:avLst/>
            </a:prstGeom>
          </p:spPr>
          <p:txBody>
            <a:bodyPr wrap="square">
              <a:spAutoFit/>
            </a:bodyPr>
            <a:lstStyle/>
            <a:p>
              <a:pPr>
                <a:lnSpc>
                  <a:spcPct val="120000"/>
                </a:lnSpc>
                <a:defRPr/>
              </a:pPr>
              <a:r>
                <a:rPr lang="zh-CN" altLang="en-US" sz="2000" b="1" kern="100" dirty="0">
                  <a:latin typeface="楷体" panose="02010609060101010101" pitchFamily="49" charset="-122"/>
                  <a:ea typeface="楷体" panose="02010609060101010101" pitchFamily="49" charset="-122"/>
                  <a:cs typeface="Times New Roman" panose="02020603050405020304" pitchFamily="18" charset="0"/>
                </a:rPr>
                <a:t>工厂通风设备和吸尘设备</a:t>
              </a: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2" name="右中括号 21"/>
            <p:cNvSpPr/>
            <p:nvPr/>
          </p:nvSpPr>
          <p:spPr>
            <a:xfrm flipH="1">
              <a:off x="6377940" y="3578635"/>
              <a:ext cx="160020" cy="574654"/>
            </a:xfrm>
            <a:prstGeom prst="rightBracket">
              <a:avLst>
                <a:gd name="adj" fmla="val 301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矩形 22"/>
            <p:cNvSpPr/>
            <p:nvPr/>
          </p:nvSpPr>
          <p:spPr>
            <a:xfrm>
              <a:off x="6590330" y="3372328"/>
              <a:ext cx="1997410" cy="412613"/>
            </a:xfrm>
            <a:prstGeom prst="rect">
              <a:avLst/>
            </a:prstGeom>
          </p:spPr>
          <p:txBody>
            <a:bodyPr wrap="square">
              <a:spAutoFit/>
            </a:bodyPr>
            <a:lstStyle/>
            <a:p>
              <a:pPr>
                <a:lnSpc>
                  <a:spcPct val="120000"/>
                </a:lnSpc>
                <a:defRPr/>
              </a:pPr>
              <a:r>
                <a:rPr lang="zh-CN" altLang="en-US" sz="2000" b="1" kern="100" dirty="0">
                  <a:latin typeface="楷体" panose="02010609060101010101" pitchFamily="49" charset="-122"/>
                  <a:ea typeface="楷体" panose="02010609060101010101" pitchFamily="49" charset="-122"/>
                  <a:cs typeface="Times New Roman" panose="02020603050405020304" pitchFamily="18" charset="0"/>
                </a:rPr>
                <a:t>制造云雾和雨点</a:t>
              </a: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4" name="矩形 23"/>
            <p:cNvSpPr/>
            <p:nvPr/>
          </p:nvSpPr>
          <p:spPr>
            <a:xfrm>
              <a:off x="6590330" y="3916092"/>
              <a:ext cx="1212550" cy="412613"/>
            </a:xfrm>
            <a:prstGeom prst="rect">
              <a:avLst/>
            </a:prstGeom>
          </p:spPr>
          <p:txBody>
            <a:bodyPr wrap="square">
              <a:spAutoFit/>
            </a:bodyPr>
            <a:lstStyle/>
            <a:p>
              <a:pPr>
                <a:lnSpc>
                  <a:spcPct val="120000"/>
                </a:lnSpc>
                <a:defRPr/>
              </a:pPr>
              <a:r>
                <a:rPr lang="zh-CN" altLang="en-US" sz="2000" b="1" kern="100" dirty="0">
                  <a:latin typeface="楷体" panose="02010609060101010101" pitchFamily="49" charset="-122"/>
                  <a:ea typeface="楷体" panose="02010609060101010101" pitchFamily="49" charset="-122"/>
                  <a:cs typeface="Times New Roman" panose="02020603050405020304" pitchFamily="18" charset="0"/>
                </a:rPr>
                <a:t>降低温度</a:t>
              </a:r>
              <a:endParaRPr lang="en-US" altLang="zh-CN" sz="2000" b="1" kern="100" dirty="0">
                <a:latin typeface="楷体" panose="02010609060101010101" pitchFamily="49" charset="-122"/>
                <a:ea typeface="楷体" panose="02010609060101010101" pitchFamily="49" charset="-122"/>
                <a:cs typeface="Times New Roman" panose="02020603050405020304" pitchFamily="18"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H="1">
            <a:off x="6013622" y="4702199"/>
            <a:ext cx="3066081" cy="359778"/>
          </a:xfrm>
          <a:prstGeom prst="rect">
            <a:avLst/>
          </a:prstGeom>
          <a:ln>
            <a:noFill/>
          </a:ln>
        </p:spPr>
        <p:txBody>
          <a:bodyPr wrap="square">
            <a:spAutoFit/>
          </a:bodyPr>
          <a:lstStyle/>
          <a:p>
            <a:pPr algn="ctr">
              <a:lnSpc>
                <a:spcPct val="110000"/>
              </a:lnSpc>
              <a:defRPr/>
            </a:pPr>
            <a:r>
              <a:rPr lang="zh-CN" altLang="en-US" b="1" dirty="0">
                <a:solidFill>
                  <a:schemeClr val="bg1"/>
                </a:solidFill>
                <a:latin typeface="楷体" panose="02010609060101010101" pitchFamily="49" charset="-122"/>
                <a:ea typeface="楷体" panose="02010609060101010101" pitchFamily="49" charset="-122"/>
              </a:rPr>
              <a:t>选自“课中导学单”活动一</a:t>
            </a:r>
            <a:endParaRPr lang="en-US" altLang="zh-CN" b="1" dirty="0">
              <a:solidFill>
                <a:schemeClr val="bg1"/>
              </a:solidFill>
              <a:latin typeface="楷体" panose="02010609060101010101" pitchFamily="49" charset="-122"/>
              <a:ea typeface="楷体" panose="02010609060101010101" pitchFamily="49" charset="-122"/>
            </a:endParaRPr>
          </a:p>
        </p:txBody>
      </p:sp>
      <p:grpSp>
        <p:nvGrpSpPr>
          <p:cNvPr id="17" name="组合 16"/>
          <p:cNvGrpSpPr/>
          <p:nvPr/>
        </p:nvGrpSpPr>
        <p:grpSpPr>
          <a:xfrm>
            <a:off x="296862" y="620545"/>
            <a:ext cx="8550276" cy="4032719"/>
            <a:chOff x="296862" y="620545"/>
            <a:chExt cx="8550276" cy="4032719"/>
          </a:xfrm>
        </p:grpSpPr>
        <p:grpSp>
          <p:nvGrpSpPr>
            <p:cNvPr id="4" name="组合 3"/>
            <p:cNvGrpSpPr/>
            <p:nvPr/>
          </p:nvGrpSpPr>
          <p:grpSpPr>
            <a:xfrm>
              <a:off x="296862" y="620545"/>
              <a:ext cx="8550276" cy="4032719"/>
              <a:chOff x="317500" y="1873695"/>
              <a:chExt cx="8550276" cy="4032719"/>
            </a:xfrm>
          </p:grpSpPr>
          <p:sp>
            <p:nvSpPr>
              <p:cNvPr id="10" name="右中括号 9"/>
              <p:cNvSpPr/>
              <p:nvPr/>
            </p:nvSpPr>
            <p:spPr>
              <a:xfrm>
                <a:off x="3447602" y="3046186"/>
                <a:ext cx="287568" cy="1639553"/>
              </a:xfrm>
              <a:prstGeom prst="rightBracket">
                <a:avLst>
                  <a:gd name="adj" fmla="val 8137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矩形: 圆角 4"/>
              <p:cNvSpPr/>
              <p:nvPr/>
            </p:nvSpPr>
            <p:spPr>
              <a:xfrm>
                <a:off x="4522469" y="3029727"/>
                <a:ext cx="434340" cy="1666545"/>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宋体" panose="02010600030101010101" pitchFamily="2" charset="-122"/>
                    <a:ea typeface="宋体" panose="02010600030101010101" pitchFamily="2" charset="-122"/>
                  </a:rPr>
                  <a:t>灰尘的旅行</a:t>
                </a:r>
                <a:endParaRPr lang="zh-CN" altLang="en-US" sz="2000" b="1" dirty="0">
                  <a:solidFill>
                    <a:schemeClr val="tx1"/>
                  </a:solidFill>
                  <a:latin typeface="宋体" panose="02010600030101010101" pitchFamily="2" charset="-122"/>
                  <a:ea typeface="宋体" panose="02010600030101010101" pitchFamily="2" charset="-122"/>
                </a:endParaRPr>
              </a:p>
            </p:txBody>
          </p:sp>
          <p:sp>
            <p:nvSpPr>
              <p:cNvPr id="6" name="矩形: 圆角 5"/>
              <p:cNvSpPr/>
              <p:nvPr/>
            </p:nvSpPr>
            <p:spPr>
              <a:xfrm>
                <a:off x="3176096" y="3488443"/>
                <a:ext cx="1049193" cy="749112"/>
              </a:xfrm>
              <a:prstGeom prst="roundRect">
                <a:avLst>
                  <a:gd name="adj" fmla="val 9886"/>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楷体" panose="02010609060101010101" pitchFamily="49" charset="-122"/>
                    <a:ea typeface="楷体" panose="02010609060101010101" pitchFamily="49" charset="-122"/>
                  </a:rPr>
                  <a:t>灰尘来自哪里</a:t>
                </a:r>
                <a:endParaRPr lang="zh-CN" altLang="en-US" sz="2000" b="1" dirty="0">
                  <a:solidFill>
                    <a:schemeClr val="tx1"/>
                  </a:solidFill>
                  <a:latin typeface="楷体" panose="02010609060101010101" pitchFamily="49" charset="-122"/>
                  <a:ea typeface="楷体" panose="02010609060101010101" pitchFamily="49" charset="-122"/>
                </a:endParaRPr>
              </a:p>
            </p:txBody>
          </p:sp>
          <p:sp>
            <p:nvSpPr>
              <p:cNvPr id="7" name="矩形: 圆角 6"/>
              <p:cNvSpPr/>
              <p:nvPr/>
            </p:nvSpPr>
            <p:spPr>
              <a:xfrm>
                <a:off x="5253989" y="3488443"/>
                <a:ext cx="1024891" cy="749112"/>
              </a:xfrm>
              <a:prstGeom prst="roundRect">
                <a:avLst>
                  <a:gd name="adj" fmla="val 11581"/>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楷体" panose="02010609060101010101" pitchFamily="49" charset="-122"/>
                    <a:ea typeface="楷体" panose="02010609060101010101" pitchFamily="49" charset="-122"/>
                  </a:rPr>
                  <a:t>灰尘的危害</a:t>
                </a:r>
                <a:endParaRPr lang="zh-CN" altLang="en-US" sz="2000" b="1" dirty="0">
                  <a:solidFill>
                    <a:schemeClr val="tx1"/>
                  </a:solidFill>
                  <a:latin typeface="楷体" panose="02010609060101010101" pitchFamily="49" charset="-122"/>
                  <a:ea typeface="楷体" panose="02010609060101010101" pitchFamily="49" charset="-122"/>
                </a:endParaRPr>
              </a:p>
            </p:txBody>
          </p:sp>
          <p:cxnSp>
            <p:nvCxnSpPr>
              <p:cNvPr id="8" name="直接连接符 7"/>
              <p:cNvCxnSpPr>
                <a:stCxn id="6" idx="3"/>
                <a:endCxn id="5" idx="1"/>
              </p:cNvCxnSpPr>
              <p:nvPr/>
            </p:nvCxnSpPr>
            <p:spPr>
              <a:xfrm>
                <a:off x="4225289" y="3862999"/>
                <a:ext cx="297180" cy="1"/>
              </a:xfrm>
              <a:prstGeom prst="line">
                <a:avLst/>
              </a:prstGeom>
              <a:ln w="76200">
                <a:solidFill>
                  <a:srgbClr val="D2D2D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5" idx="3"/>
                <a:endCxn id="7" idx="1"/>
              </p:cNvCxnSpPr>
              <p:nvPr/>
            </p:nvCxnSpPr>
            <p:spPr>
              <a:xfrm flipV="1">
                <a:off x="4956809" y="3862999"/>
                <a:ext cx="297180" cy="1"/>
              </a:xfrm>
              <a:prstGeom prst="line">
                <a:avLst/>
              </a:prstGeom>
              <a:ln w="76200">
                <a:solidFill>
                  <a:srgbClr val="D2D2D2"/>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816990" y="2673251"/>
                <a:ext cx="718211" cy="712952"/>
              </a:xfrm>
              <a:prstGeom prst="rect">
                <a:avLst/>
              </a:prstGeom>
            </p:spPr>
            <p:txBody>
              <a:bodyPr wrap="square">
                <a:spAutoFit/>
              </a:bodyPr>
              <a:lstStyle/>
              <a:p>
                <a:pPr>
                  <a:lnSpc>
                    <a:spcPct val="120000"/>
                  </a:lnSpc>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天然灰尘</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14" name="右中括号 13"/>
              <p:cNvSpPr/>
              <p:nvPr/>
            </p:nvSpPr>
            <p:spPr>
              <a:xfrm flipH="1">
                <a:off x="6377940" y="2508248"/>
                <a:ext cx="160020" cy="2782041"/>
              </a:xfrm>
              <a:prstGeom prst="rightBracket">
                <a:avLst>
                  <a:gd name="adj" fmla="val 301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矩形 14"/>
              <p:cNvSpPr/>
              <p:nvPr/>
            </p:nvSpPr>
            <p:spPr>
              <a:xfrm>
                <a:off x="6590330" y="2293382"/>
                <a:ext cx="1569195" cy="380553"/>
              </a:xfrm>
              <a:prstGeom prst="rect">
                <a:avLst/>
              </a:prstGeom>
            </p:spPr>
            <p:txBody>
              <a:bodyPr wrap="square">
                <a:spAutoFit/>
              </a:bodyPr>
              <a:lstStyle/>
              <a:p>
                <a:pPr>
                  <a:lnSpc>
                    <a:spcPct val="120000"/>
                  </a:lnSpc>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弄脏新鲜空气</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16" name="矩形 15"/>
              <p:cNvSpPr/>
              <p:nvPr/>
            </p:nvSpPr>
            <p:spPr>
              <a:xfrm>
                <a:off x="6590330" y="2622682"/>
                <a:ext cx="2277446" cy="712952"/>
              </a:xfrm>
              <a:prstGeom prst="rect">
                <a:avLst/>
              </a:prstGeom>
            </p:spPr>
            <p:txBody>
              <a:bodyPr wrap="square">
                <a:spAutoFit/>
              </a:bodyPr>
              <a:lstStyle/>
              <a:p>
                <a:pPr>
                  <a:lnSpc>
                    <a:spcPct val="120000"/>
                  </a:lnSpc>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弄脏汽车、房屋、墙壁、家具、衣服等</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0" name="矩形 19"/>
              <p:cNvSpPr/>
              <p:nvPr/>
            </p:nvSpPr>
            <p:spPr>
              <a:xfrm>
                <a:off x="2816990" y="4323336"/>
                <a:ext cx="718211" cy="712952"/>
              </a:xfrm>
              <a:prstGeom prst="rect">
                <a:avLst/>
              </a:prstGeom>
            </p:spPr>
            <p:txBody>
              <a:bodyPr wrap="square">
                <a:spAutoFit/>
              </a:bodyPr>
              <a:lstStyle/>
              <a:p>
                <a:pPr>
                  <a:lnSpc>
                    <a:spcPct val="120000"/>
                  </a:lnSpc>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人为灰尘</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1" name="右中括号 20"/>
              <p:cNvSpPr/>
              <p:nvPr/>
            </p:nvSpPr>
            <p:spPr>
              <a:xfrm>
                <a:off x="2729827" y="2053904"/>
                <a:ext cx="121957" cy="1342831"/>
              </a:xfrm>
              <a:prstGeom prst="rightBracket">
                <a:avLst>
                  <a:gd name="adj" fmla="val 8137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矩形 21"/>
              <p:cNvSpPr/>
              <p:nvPr/>
            </p:nvSpPr>
            <p:spPr>
              <a:xfrm>
                <a:off x="984475" y="1873695"/>
                <a:ext cx="1867309" cy="380553"/>
              </a:xfrm>
              <a:prstGeom prst="rect">
                <a:avLst/>
              </a:prstGeom>
            </p:spPr>
            <p:txBody>
              <a:bodyPr wrap="square">
                <a:spAutoFit/>
              </a:bodyPr>
              <a:lstStyle/>
              <a:p>
                <a:pPr>
                  <a:lnSpc>
                    <a:spcPct val="120000"/>
                  </a:lnSpc>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山地岩石的碎末</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3" name="矩形 22"/>
              <p:cNvSpPr/>
              <p:nvPr/>
            </p:nvSpPr>
            <p:spPr>
              <a:xfrm>
                <a:off x="984475" y="2202593"/>
                <a:ext cx="1867309" cy="380553"/>
              </a:xfrm>
              <a:prstGeom prst="rect">
                <a:avLst/>
              </a:prstGeom>
            </p:spPr>
            <p:txBody>
              <a:bodyPr wrap="square">
                <a:spAutoFit/>
              </a:bodyPr>
              <a:lstStyle/>
              <a:p>
                <a:pPr>
                  <a:lnSpc>
                    <a:spcPct val="120000"/>
                  </a:lnSpc>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田野的干燥土末</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4" name="矩形 23"/>
              <p:cNvSpPr/>
              <p:nvPr/>
            </p:nvSpPr>
            <p:spPr>
              <a:xfrm>
                <a:off x="781050" y="2532538"/>
                <a:ext cx="2070734" cy="380553"/>
              </a:xfrm>
              <a:prstGeom prst="rect">
                <a:avLst/>
              </a:prstGeom>
            </p:spPr>
            <p:txBody>
              <a:bodyPr wrap="square">
                <a:spAutoFit/>
              </a:bodyPr>
              <a:lstStyle/>
              <a:p>
                <a:pPr>
                  <a:lnSpc>
                    <a:spcPct val="120000"/>
                  </a:lnSpc>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浪花蒸发后的粉末</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5" name="矩形 24"/>
              <p:cNvSpPr/>
              <p:nvPr/>
            </p:nvSpPr>
            <p:spPr>
              <a:xfrm>
                <a:off x="1951678" y="2850737"/>
                <a:ext cx="900105" cy="380553"/>
              </a:xfrm>
              <a:prstGeom prst="rect">
                <a:avLst/>
              </a:prstGeom>
            </p:spPr>
            <p:txBody>
              <a:bodyPr wrap="square">
                <a:spAutoFit/>
              </a:bodyPr>
              <a:lstStyle/>
              <a:p>
                <a:pPr>
                  <a:lnSpc>
                    <a:spcPct val="120000"/>
                  </a:lnSpc>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火山灰</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6" name="矩形 25"/>
              <p:cNvSpPr/>
              <p:nvPr/>
            </p:nvSpPr>
            <p:spPr>
              <a:xfrm>
                <a:off x="1238250" y="3169150"/>
                <a:ext cx="1613534" cy="380553"/>
              </a:xfrm>
              <a:prstGeom prst="rect">
                <a:avLst/>
              </a:prstGeom>
            </p:spPr>
            <p:txBody>
              <a:bodyPr wrap="square">
                <a:spAutoFit/>
              </a:bodyPr>
              <a:lstStyle/>
              <a:p>
                <a:pPr>
                  <a:lnSpc>
                    <a:spcPct val="120000"/>
                  </a:lnSpc>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星际空间粉尘</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7" name="矩形 26"/>
              <p:cNvSpPr/>
              <p:nvPr/>
            </p:nvSpPr>
            <p:spPr>
              <a:xfrm>
                <a:off x="1471612" y="3509865"/>
                <a:ext cx="1380171" cy="380553"/>
              </a:xfrm>
              <a:prstGeom prst="rect">
                <a:avLst/>
              </a:prstGeom>
            </p:spPr>
            <p:txBody>
              <a:bodyPr wrap="square">
                <a:spAutoFit/>
              </a:bodyPr>
              <a:lstStyle/>
              <a:p>
                <a:pPr>
                  <a:lnSpc>
                    <a:spcPct val="120000"/>
                  </a:lnSpc>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烟囱的灰尘</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8" name="右中括号 27"/>
              <p:cNvSpPr/>
              <p:nvPr/>
            </p:nvSpPr>
            <p:spPr>
              <a:xfrm>
                <a:off x="2729827" y="3706877"/>
                <a:ext cx="121957" cy="2042467"/>
              </a:xfrm>
              <a:prstGeom prst="rightBracket">
                <a:avLst>
                  <a:gd name="adj" fmla="val 8137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矩形 28"/>
              <p:cNvSpPr/>
              <p:nvPr/>
            </p:nvSpPr>
            <p:spPr>
              <a:xfrm>
                <a:off x="317500" y="3848497"/>
                <a:ext cx="2534284" cy="712952"/>
              </a:xfrm>
              <a:prstGeom prst="rect">
                <a:avLst/>
              </a:prstGeom>
            </p:spPr>
            <p:txBody>
              <a:bodyPr wrap="square">
                <a:spAutoFit/>
              </a:bodyPr>
              <a:lstStyle/>
              <a:p>
                <a:pPr>
                  <a:lnSpc>
                    <a:spcPct val="120000"/>
                  </a:lnSpc>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水泥厂、冶金厂、化工厂灰尘</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0" name="矩形 29"/>
              <p:cNvSpPr/>
              <p:nvPr/>
            </p:nvSpPr>
            <p:spPr>
              <a:xfrm>
                <a:off x="317500" y="4511555"/>
                <a:ext cx="2534284" cy="712952"/>
              </a:xfrm>
              <a:prstGeom prst="rect">
                <a:avLst/>
              </a:prstGeom>
            </p:spPr>
            <p:txBody>
              <a:bodyPr wrap="square">
                <a:spAutoFit/>
              </a:bodyPr>
              <a:lstStyle/>
              <a:p>
                <a:pPr>
                  <a:lnSpc>
                    <a:spcPct val="120000"/>
                  </a:lnSpc>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植物之家，如花粉、棉絮、柳絮</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1" name="矩形 30"/>
              <p:cNvSpPr/>
              <p:nvPr/>
            </p:nvSpPr>
            <p:spPr>
              <a:xfrm>
                <a:off x="317500" y="5193462"/>
                <a:ext cx="2534284" cy="712952"/>
              </a:xfrm>
              <a:prstGeom prst="rect">
                <a:avLst/>
              </a:prstGeom>
            </p:spPr>
            <p:txBody>
              <a:bodyPr wrap="square">
                <a:spAutoFit/>
              </a:bodyPr>
              <a:lstStyle/>
              <a:p>
                <a:pPr>
                  <a:lnSpc>
                    <a:spcPct val="120000"/>
                  </a:lnSpc>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动物之家，如粪便、鸟羽、虫卵</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2" name="矩形 31"/>
              <p:cNvSpPr/>
              <p:nvPr/>
            </p:nvSpPr>
            <p:spPr>
              <a:xfrm>
                <a:off x="6590330" y="3303431"/>
                <a:ext cx="2029795" cy="380553"/>
              </a:xfrm>
              <a:prstGeom prst="rect">
                <a:avLst/>
              </a:prstGeom>
            </p:spPr>
            <p:txBody>
              <a:bodyPr wrap="square">
                <a:spAutoFit/>
              </a:bodyPr>
              <a:lstStyle/>
              <a:p>
                <a:pPr>
                  <a:lnSpc>
                    <a:spcPct val="120000"/>
                  </a:lnSpc>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金属灰尘使人中毒</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3" name="矩形 32"/>
              <p:cNvSpPr/>
              <p:nvPr/>
            </p:nvSpPr>
            <p:spPr>
              <a:xfrm>
                <a:off x="6590330" y="3664934"/>
                <a:ext cx="1569195" cy="380553"/>
              </a:xfrm>
              <a:prstGeom prst="rect">
                <a:avLst/>
              </a:prstGeom>
            </p:spPr>
            <p:txBody>
              <a:bodyPr wrap="square">
                <a:spAutoFit/>
              </a:bodyPr>
              <a:lstStyle/>
              <a:p>
                <a:pPr>
                  <a:lnSpc>
                    <a:spcPct val="120000"/>
                  </a:lnSpc>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损害我们的肺</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4" name="矩形 33"/>
              <p:cNvSpPr/>
              <p:nvPr/>
            </p:nvSpPr>
            <p:spPr>
              <a:xfrm>
                <a:off x="6590330" y="4015836"/>
                <a:ext cx="1109681" cy="380553"/>
              </a:xfrm>
              <a:prstGeom prst="rect">
                <a:avLst/>
              </a:prstGeom>
            </p:spPr>
            <p:txBody>
              <a:bodyPr wrap="square">
                <a:spAutoFit/>
              </a:bodyPr>
              <a:lstStyle/>
              <a:p>
                <a:pPr>
                  <a:lnSpc>
                    <a:spcPct val="120000"/>
                  </a:lnSpc>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腐蚀皮肤</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5" name="矩形 34"/>
              <p:cNvSpPr/>
              <p:nvPr/>
            </p:nvSpPr>
            <p:spPr>
              <a:xfrm>
                <a:off x="6590330" y="4357378"/>
                <a:ext cx="1109681" cy="380553"/>
              </a:xfrm>
              <a:prstGeom prst="rect">
                <a:avLst/>
              </a:prstGeom>
            </p:spPr>
            <p:txBody>
              <a:bodyPr wrap="square">
                <a:spAutoFit/>
              </a:bodyPr>
              <a:lstStyle/>
              <a:p>
                <a:pPr>
                  <a:lnSpc>
                    <a:spcPct val="120000"/>
                  </a:lnSpc>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引起爆炸</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6" name="矩形 35"/>
              <p:cNvSpPr/>
              <p:nvPr/>
            </p:nvSpPr>
            <p:spPr>
              <a:xfrm>
                <a:off x="6590330" y="4710975"/>
                <a:ext cx="1569195" cy="380553"/>
              </a:xfrm>
              <a:prstGeom prst="rect">
                <a:avLst/>
              </a:prstGeom>
            </p:spPr>
            <p:txBody>
              <a:bodyPr wrap="square">
                <a:spAutoFit/>
              </a:bodyPr>
              <a:lstStyle/>
              <a:p>
                <a:pPr>
                  <a:lnSpc>
                    <a:spcPct val="120000"/>
                  </a:lnSpc>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造成严重事故</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7" name="矩形 36"/>
              <p:cNvSpPr/>
              <p:nvPr/>
            </p:nvSpPr>
            <p:spPr>
              <a:xfrm>
                <a:off x="6590330" y="5054972"/>
                <a:ext cx="1801195" cy="380553"/>
              </a:xfrm>
              <a:prstGeom prst="rect">
                <a:avLst/>
              </a:prstGeom>
            </p:spPr>
            <p:txBody>
              <a:bodyPr wrap="square">
                <a:spAutoFit/>
              </a:bodyPr>
              <a:lstStyle/>
              <a:p>
                <a:pPr>
                  <a:lnSpc>
                    <a:spcPct val="120000"/>
                  </a:lnSpc>
                  <a:defRPr/>
                </a:pPr>
                <a:r>
                  <a:rPr lang="zh-CN" altLang="en-US" b="1" kern="100" dirty="0">
                    <a:latin typeface="楷体" panose="02010609060101010101" pitchFamily="49" charset="-122"/>
                    <a:ea typeface="楷体" panose="02010609060101010101" pitchFamily="49" charset="-122"/>
                    <a:cs typeface="Times New Roman" panose="02020603050405020304" pitchFamily="18" charset="0"/>
                  </a:rPr>
                  <a:t>对健康造成威胁</a:t>
                </a:r>
                <a:endParaRPr lang="en-US" altLang="zh-CN"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8" name="矩形: 圆角 6"/>
              <p:cNvSpPr/>
              <p:nvPr/>
            </p:nvSpPr>
            <p:spPr>
              <a:xfrm>
                <a:off x="4106082" y="5152159"/>
                <a:ext cx="1263304" cy="749112"/>
              </a:xfrm>
              <a:prstGeom prst="roundRect">
                <a:avLst>
                  <a:gd name="adj" fmla="val 11581"/>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楷体" panose="02010609060101010101" pitchFamily="49" charset="-122"/>
                    <a:ea typeface="楷体" panose="02010609060101010101" pitchFamily="49" charset="-122"/>
                  </a:rPr>
                  <a:t>造福人类</a:t>
                </a:r>
                <a:endParaRPr lang="zh-CN" altLang="en-US" sz="2000" b="1" dirty="0">
                  <a:solidFill>
                    <a:schemeClr val="tx1"/>
                  </a:solidFill>
                  <a:latin typeface="楷体" panose="02010609060101010101" pitchFamily="49" charset="-122"/>
                  <a:ea typeface="楷体" panose="02010609060101010101" pitchFamily="49" charset="-122"/>
                </a:endParaRPr>
              </a:p>
            </p:txBody>
          </p:sp>
        </p:grpSp>
        <p:sp>
          <p:nvSpPr>
            <p:cNvPr id="13" name="椭圆 12"/>
            <p:cNvSpPr/>
            <p:nvPr/>
          </p:nvSpPr>
          <p:spPr>
            <a:xfrm>
              <a:off x="4679263" y="3509047"/>
              <a:ext cx="75666" cy="75666"/>
            </a:xfrm>
            <a:prstGeom prst="ellipse">
              <a:avLst/>
            </a:prstGeom>
            <a:solidFill>
              <a:srgbClr val="D2D2D2"/>
            </a:solidFill>
            <a:ln w="762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椭圆 39"/>
            <p:cNvSpPr/>
            <p:nvPr/>
          </p:nvSpPr>
          <p:spPr>
            <a:xfrm>
              <a:off x="4658102" y="3710728"/>
              <a:ext cx="117987" cy="117987"/>
            </a:xfrm>
            <a:prstGeom prst="ellipse">
              <a:avLst/>
            </a:prstGeom>
            <a:solidFill>
              <a:srgbClr val="D2D2D2"/>
            </a:solidFill>
            <a:ln w="762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532292" y="146490"/>
            <a:ext cx="40794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000" b="1" dirty="0">
                <a:latin typeface="黑体" panose="02010609060101010101" pitchFamily="49" charset="-122"/>
                <a:ea typeface="黑体" panose="02010609060101010101" pitchFamily="49" charset="-122"/>
              </a:rPr>
              <a:t>自主交流，分享成果</a:t>
            </a:r>
            <a:endParaRPr lang="zh-CN" altLang="en-US" sz="3000" b="1" dirty="0">
              <a:latin typeface="黑体" panose="02010609060101010101" pitchFamily="49" charset="-122"/>
              <a:ea typeface="黑体" panose="02010609060101010101" pitchFamily="49" charset="-122"/>
            </a:endParaRPr>
          </a:p>
        </p:txBody>
      </p:sp>
      <p:sp>
        <p:nvSpPr>
          <p:cNvPr id="2" name="矩形 1"/>
          <p:cNvSpPr/>
          <p:nvPr/>
        </p:nvSpPr>
        <p:spPr>
          <a:xfrm>
            <a:off x="568546" y="700488"/>
            <a:ext cx="8006908" cy="988797"/>
          </a:xfrm>
          <a:prstGeom prst="rect">
            <a:avLst/>
          </a:prstGeom>
        </p:spPr>
        <p:txBody>
          <a:bodyPr wrap="square">
            <a:spAutoFit/>
          </a:bodyPr>
          <a:lstStyle/>
          <a:p>
            <a:pPr marL="457200" indent="-457200">
              <a:lnSpc>
                <a:spcPct val="120000"/>
              </a:lnSpc>
              <a:buFont typeface="Wingdings" panose="05000000000000000000" pitchFamily="2" charset="2"/>
              <a:buChar char="p"/>
              <a:defRPr/>
            </a:pPr>
            <a:r>
              <a:rPr lang="zh-CN" altLang="en-US" sz="2600" b="1" kern="100" dirty="0">
                <a:latin typeface="宋体" panose="02010600030101010101" pitchFamily="2" charset="-122"/>
                <a:ea typeface="宋体" panose="02010600030101010101" pitchFamily="2" charset="-122"/>
                <a:cs typeface="Times New Roman" panose="02020603050405020304" pitchFamily="18" charset="0"/>
              </a:rPr>
              <a:t>分享你成功读完一本书的经验，可以说说读书方法，也可以谈谈读后感受。</a:t>
            </a:r>
            <a:endParaRPr lang="zh-CN" altLang="en-US" sz="2600" b="1"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7" name="矩形: 圆角 6"/>
          <p:cNvSpPr/>
          <p:nvPr/>
        </p:nvSpPr>
        <p:spPr>
          <a:xfrm>
            <a:off x="311727" y="1827980"/>
            <a:ext cx="8555182" cy="1376433"/>
          </a:xfrm>
          <a:prstGeom prst="roundRect">
            <a:avLst>
              <a:gd name="adj" fmla="val 9148"/>
            </a:avLst>
          </a:prstGeom>
          <a:solidFill>
            <a:srgbClr val="F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2400" b="1" dirty="0">
                <a:solidFill>
                  <a:schemeClr val="tx1"/>
                </a:solidFill>
                <a:latin typeface="楷体" panose="02010609060101010101" pitchFamily="49" charset="-122"/>
                <a:ea typeface="楷体" panose="02010609060101010101" pitchFamily="49" charset="-122"/>
              </a:rPr>
              <a:t>    我读</a:t>
            </a:r>
            <a:r>
              <a:rPr lang="en-US" altLang="zh-CN" sz="2400" b="1" dirty="0">
                <a:solidFill>
                  <a:schemeClr val="tx1"/>
                </a:solidFill>
                <a:latin typeface="楷体" panose="02010609060101010101" pitchFamily="49" charset="-122"/>
                <a:ea typeface="楷体" panose="02010609060101010101" pitchFamily="49" charset="-122"/>
              </a:rPr>
              <a:t>《</a:t>
            </a:r>
            <a:r>
              <a:rPr lang="zh-CN" altLang="en-US" sz="2400" b="1" dirty="0">
                <a:solidFill>
                  <a:schemeClr val="tx1"/>
                </a:solidFill>
                <a:latin typeface="楷体" panose="02010609060101010101" pitchFamily="49" charset="-122"/>
                <a:ea typeface="楷体" panose="02010609060101010101" pitchFamily="49" charset="-122"/>
              </a:rPr>
              <a:t>看看我们的地球</a:t>
            </a:r>
            <a:r>
              <a:rPr lang="en-US" altLang="zh-CN" sz="2400" b="1" dirty="0">
                <a:solidFill>
                  <a:schemeClr val="tx1"/>
                </a:solidFill>
                <a:latin typeface="楷体" panose="02010609060101010101" pitchFamily="49" charset="-122"/>
                <a:ea typeface="楷体" panose="02010609060101010101" pitchFamily="49" charset="-122"/>
              </a:rPr>
              <a:t>》</a:t>
            </a:r>
            <a:r>
              <a:rPr lang="zh-CN" altLang="en-US" sz="2400" b="1" dirty="0">
                <a:solidFill>
                  <a:schemeClr val="tx1"/>
                </a:solidFill>
                <a:latin typeface="楷体" panose="02010609060101010101" pitchFamily="49" charset="-122"/>
                <a:ea typeface="楷体" panose="02010609060101010101" pitchFamily="49" charset="-122"/>
              </a:rPr>
              <a:t>的时候，先看目录，然后选择自己感兴趣的内容先读。读完整本书后，我还自己绘制了一个思维导图，便于我回顾整本书的内容。</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8" name="矩形: 圆角 7"/>
          <p:cNvSpPr/>
          <p:nvPr/>
        </p:nvSpPr>
        <p:spPr>
          <a:xfrm>
            <a:off x="311727" y="3477285"/>
            <a:ext cx="8555182" cy="1376433"/>
          </a:xfrm>
          <a:prstGeom prst="roundRect">
            <a:avLst>
              <a:gd name="adj" fmla="val 9148"/>
            </a:avLst>
          </a:prstGeom>
          <a:solidFill>
            <a:srgbClr val="F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2400" b="1" dirty="0">
                <a:solidFill>
                  <a:schemeClr val="tx1"/>
                </a:solidFill>
                <a:latin typeface="楷体" panose="02010609060101010101" pitchFamily="49" charset="-122"/>
                <a:ea typeface="楷体" panose="02010609060101010101" pitchFamily="49" charset="-122"/>
              </a:rPr>
              <a:t>    我按照计划，顺着把中国版的</a:t>
            </a:r>
            <a:r>
              <a:rPr lang="en-US" altLang="zh-CN" sz="2400" b="1" dirty="0">
                <a:solidFill>
                  <a:schemeClr val="tx1"/>
                </a:solidFill>
                <a:latin typeface="楷体" panose="02010609060101010101" pitchFamily="49" charset="-122"/>
                <a:ea typeface="楷体" panose="02010609060101010101" pitchFamily="49" charset="-122"/>
              </a:rPr>
              <a:t>《</a:t>
            </a:r>
            <a:r>
              <a:rPr lang="zh-CN" altLang="en-US" sz="2400" b="1" dirty="0">
                <a:solidFill>
                  <a:schemeClr val="tx1"/>
                </a:solidFill>
                <a:latin typeface="楷体" panose="02010609060101010101" pitchFamily="49" charset="-122"/>
                <a:ea typeface="楷体" panose="02010609060101010101" pitchFamily="49" charset="-122"/>
              </a:rPr>
              <a:t>十万个为什么</a:t>
            </a:r>
            <a:r>
              <a:rPr lang="en-US" altLang="zh-CN" sz="2400" b="1" dirty="0">
                <a:solidFill>
                  <a:schemeClr val="tx1"/>
                </a:solidFill>
                <a:latin typeface="楷体" panose="02010609060101010101" pitchFamily="49" charset="-122"/>
                <a:ea typeface="楷体" panose="02010609060101010101" pitchFamily="49" charset="-122"/>
              </a:rPr>
              <a:t>》</a:t>
            </a:r>
            <a:r>
              <a:rPr lang="zh-CN" altLang="en-US" sz="2400" b="1" dirty="0">
                <a:solidFill>
                  <a:schemeClr val="tx1"/>
                </a:solidFill>
                <a:latin typeface="楷体" panose="02010609060101010101" pitchFamily="49" charset="-122"/>
                <a:ea typeface="楷体" panose="02010609060101010101" pitchFamily="49" charset="-122"/>
              </a:rPr>
              <a:t>读完了，遇到不懂的问题，我还在书上作了标记，有的问题在阅读的过程中解决了，有的是通过查资料解决的。</a:t>
            </a:r>
            <a:endParaRPr lang="zh-CN" altLang="en-US" sz="2400" b="1"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311727" y="682951"/>
            <a:ext cx="8555182" cy="1034135"/>
          </a:xfrm>
          <a:prstGeom prst="roundRect">
            <a:avLst>
              <a:gd name="adj" fmla="val 9148"/>
            </a:avLst>
          </a:prstGeom>
          <a:solidFill>
            <a:srgbClr val="F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sz="2400" b="1" dirty="0">
                <a:solidFill>
                  <a:schemeClr val="tx1"/>
                </a:solidFill>
                <a:latin typeface="楷体" panose="02010609060101010101" pitchFamily="49" charset="-122"/>
                <a:ea typeface="楷体" panose="02010609060101010101" pitchFamily="49" charset="-122"/>
              </a:rPr>
              <a:t>    我在读</a:t>
            </a:r>
            <a:r>
              <a:rPr lang="en-US" altLang="zh-CN" sz="2400" b="1" dirty="0">
                <a:solidFill>
                  <a:schemeClr val="tx1"/>
                </a:solidFill>
                <a:latin typeface="楷体" panose="02010609060101010101" pitchFamily="49" charset="-122"/>
                <a:ea typeface="楷体" panose="02010609060101010101" pitchFamily="49" charset="-122"/>
              </a:rPr>
              <a:t>《</a:t>
            </a:r>
            <a:r>
              <a:rPr lang="zh-CN" altLang="en-US" sz="2400" b="1" dirty="0">
                <a:solidFill>
                  <a:schemeClr val="tx1"/>
                </a:solidFill>
                <a:latin typeface="楷体" panose="02010609060101010101" pitchFamily="49" charset="-122"/>
                <a:ea typeface="楷体" panose="02010609060101010101" pitchFamily="49" charset="-122"/>
              </a:rPr>
              <a:t>灰尘的旅行</a:t>
            </a:r>
            <a:r>
              <a:rPr lang="en-US" altLang="zh-CN" sz="2400" b="1" dirty="0">
                <a:solidFill>
                  <a:schemeClr val="tx1"/>
                </a:solidFill>
                <a:latin typeface="楷体" panose="02010609060101010101" pitchFamily="49" charset="-122"/>
                <a:ea typeface="楷体" panose="02010609060101010101" pitchFamily="49" charset="-122"/>
              </a:rPr>
              <a:t>》</a:t>
            </a:r>
            <a:r>
              <a:rPr lang="zh-CN" altLang="en-US" sz="2400" b="1" dirty="0">
                <a:solidFill>
                  <a:schemeClr val="tx1"/>
                </a:solidFill>
                <a:latin typeface="楷体" panose="02010609060101010101" pitchFamily="49" charset="-122"/>
                <a:ea typeface="楷体" panose="02010609060101010101" pitchFamily="49" charset="-122"/>
              </a:rPr>
              <a:t>的时候，还作了批注，我觉得边读边作批注是很好的阅读方法。</a:t>
            </a:r>
            <a:endParaRPr lang="zh-CN" altLang="en-US" sz="2400" b="1" dirty="0">
              <a:solidFill>
                <a:schemeClr val="tx1"/>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a:off x="1163780" y="2097934"/>
            <a:ext cx="3241965" cy="2310611"/>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a:off x="5453902" y="1863318"/>
            <a:ext cx="1873373" cy="2545227"/>
          </a:xfrm>
          <a:prstGeom prst="rect">
            <a:avLst/>
          </a:prstGeom>
          <a:ln>
            <a:noFill/>
          </a:ln>
          <a:effectLst>
            <a:outerShdw blurRad="292100" dist="139700" dir="2700000" algn="tl" rotWithShape="0">
              <a:srgbClr val="333333">
                <a:alpha val="65000"/>
              </a:srgbClr>
            </a:outerShdw>
          </a:effectLst>
        </p:spPr>
      </p:pic>
      <p:sp>
        <p:nvSpPr>
          <p:cNvPr id="7" name="矩形 6"/>
          <p:cNvSpPr/>
          <p:nvPr/>
        </p:nvSpPr>
        <p:spPr>
          <a:xfrm>
            <a:off x="2223907" y="4460549"/>
            <a:ext cx="1121709" cy="476669"/>
          </a:xfrm>
          <a:prstGeom prst="rect">
            <a:avLst/>
          </a:prstGeom>
        </p:spPr>
        <p:txBody>
          <a:bodyPr wrap="square">
            <a:spAutoFit/>
          </a:bodyPr>
          <a:lstStyle/>
          <a:p>
            <a:pPr>
              <a:lnSpc>
                <a:spcPct val="120000"/>
              </a:lnSpc>
              <a:defRPr/>
            </a:pPr>
            <a:r>
              <a:rPr lang="zh-CN" altLang="en-US" sz="2400" b="1" kern="100" dirty="0">
                <a:latin typeface="楷体" panose="02010609060101010101" pitchFamily="49" charset="-122"/>
                <a:ea typeface="楷体" panose="02010609060101010101" pitchFamily="49" charset="-122"/>
                <a:cs typeface="Times New Roman" panose="02020603050405020304" pitchFamily="18" charset="0"/>
              </a:rPr>
              <a:t>手抄报</a:t>
            </a:r>
            <a:endParaRPr lang="zh-CN" altLang="en-US" sz="24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8" name="矩形 7"/>
          <p:cNvSpPr/>
          <p:nvPr/>
        </p:nvSpPr>
        <p:spPr>
          <a:xfrm>
            <a:off x="5682491" y="4460549"/>
            <a:ext cx="1416194" cy="476669"/>
          </a:xfrm>
          <a:prstGeom prst="rect">
            <a:avLst/>
          </a:prstGeom>
        </p:spPr>
        <p:txBody>
          <a:bodyPr wrap="square">
            <a:spAutoFit/>
          </a:bodyPr>
          <a:lstStyle/>
          <a:p>
            <a:pPr>
              <a:lnSpc>
                <a:spcPct val="120000"/>
              </a:lnSpc>
              <a:defRPr/>
            </a:pPr>
            <a:r>
              <a:rPr lang="zh-CN" altLang="en-US" sz="2400" b="1" kern="100" dirty="0">
                <a:latin typeface="楷体" panose="02010609060101010101" pitchFamily="49" charset="-122"/>
                <a:ea typeface="楷体" panose="02010609060101010101" pitchFamily="49" charset="-122"/>
                <a:cs typeface="Times New Roman" panose="02020603050405020304" pitchFamily="18" charset="0"/>
              </a:rPr>
              <a:t>读书笔记</a:t>
            </a:r>
            <a:endParaRPr lang="zh-CN" altLang="en-US" sz="2400" b="1" kern="100"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2532292" y="146490"/>
            <a:ext cx="4079416" cy="553998"/>
          </a:xfrm>
          <a:prstGeom prst="rect">
            <a:avLst/>
          </a:prstGeom>
          <a:solidFill>
            <a:srgbClr val="F6FAF4"/>
          </a:solidFill>
          <a:ln>
            <a:noFill/>
          </a:ln>
        </p:spPr>
        <p:txBody>
          <a:bodyPr wrap="square">
            <a:spAutoFit/>
          </a:bodyPr>
          <a:lstStyle>
            <a:defPPr>
              <a:defRPr lang="en-US"/>
            </a:defPPr>
            <a:lvl1pPr algn="ctr">
              <a:defRPr sz="3000" b="1">
                <a:latin typeface="黑体" panose="02010609060101010101" pitchFamily="49" charset="-122"/>
                <a:ea typeface="黑体" panose="02010609060101010101" pitchFamily="49"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多元评价，持续阅读</a:t>
            </a:r>
            <a:endParaRPr lang="zh-CN" altLang="en-US" dirty="0"/>
          </a:p>
        </p:txBody>
      </p:sp>
      <p:sp>
        <p:nvSpPr>
          <p:cNvPr id="4" name="矩形 3"/>
          <p:cNvSpPr/>
          <p:nvPr/>
        </p:nvSpPr>
        <p:spPr>
          <a:xfrm flipH="1">
            <a:off x="6013622" y="4702199"/>
            <a:ext cx="3066081" cy="359778"/>
          </a:xfrm>
          <a:prstGeom prst="rect">
            <a:avLst/>
          </a:prstGeom>
          <a:ln>
            <a:noFill/>
          </a:ln>
        </p:spPr>
        <p:txBody>
          <a:bodyPr wrap="square">
            <a:spAutoFit/>
          </a:bodyPr>
          <a:lstStyle/>
          <a:p>
            <a:pPr algn="ctr">
              <a:lnSpc>
                <a:spcPct val="110000"/>
              </a:lnSpc>
              <a:defRPr/>
            </a:pPr>
            <a:r>
              <a:rPr lang="zh-CN" altLang="en-US" b="1" dirty="0">
                <a:solidFill>
                  <a:schemeClr val="bg1"/>
                </a:solidFill>
                <a:latin typeface="楷体" panose="02010609060101010101" pitchFamily="49" charset="-122"/>
                <a:ea typeface="楷体" panose="02010609060101010101" pitchFamily="49" charset="-122"/>
              </a:rPr>
              <a:t>选自“课中导学单”活动二</a:t>
            </a:r>
            <a:endParaRPr lang="en-US" altLang="zh-CN" b="1" dirty="0">
              <a:solidFill>
                <a:schemeClr val="bg1"/>
              </a:solidFill>
              <a:latin typeface="楷体" panose="02010609060101010101" pitchFamily="49" charset="-122"/>
              <a:ea typeface="楷体" panose="02010609060101010101" pitchFamily="49" charset="-122"/>
            </a:endParaRPr>
          </a:p>
        </p:txBody>
      </p:sp>
      <p:sp>
        <p:nvSpPr>
          <p:cNvPr id="5" name="矩形 4"/>
          <p:cNvSpPr/>
          <p:nvPr/>
        </p:nvSpPr>
        <p:spPr>
          <a:xfrm>
            <a:off x="360279" y="1147763"/>
            <a:ext cx="8423441" cy="1440010"/>
          </a:xfrm>
          <a:prstGeom prst="rect">
            <a:avLst/>
          </a:prstGeom>
        </p:spPr>
        <p:txBody>
          <a:bodyPr wrap="square">
            <a:spAutoFit/>
          </a:bodyPr>
          <a:lstStyle/>
          <a:p>
            <a:pPr>
              <a:lnSpc>
                <a:spcPct val="120000"/>
              </a:lnSpc>
              <a:spcBef>
                <a:spcPts val="600"/>
              </a:spcBef>
              <a:defRPr/>
            </a:pPr>
            <a:r>
              <a:rPr lang="zh-CN" altLang="en-US" sz="2400" b="1" kern="100" dirty="0">
                <a:latin typeface="宋体" panose="02010600030101010101" pitchFamily="2" charset="-122"/>
                <a:ea typeface="宋体" panose="02010600030101010101" pitchFamily="2" charset="-122"/>
                <a:cs typeface="Times New Roman" panose="02020603050405020304" pitchFamily="18" charset="0"/>
              </a:rPr>
              <a:t>活动二：多元评价，评选“优秀读书小组”。</a:t>
            </a:r>
            <a:endParaRPr lang="en-US" altLang="zh-CN" sz="2400" b="1" kern="100" dirty="0">
              <a:latin typeface="宋体" panose="02010600030101010101" pitchFamily="2" charset="-122"/>
              <a:ea typeface="宋体" panose="02010600030101010101" pitchFamily="2" charset="-122"/>
              <a:cs typeface="Times New Roman" panose="02020603050405020304" pitchFamily="18" charset="0"/>
            </a:endParaRPr>
          </a:p>
          <a:p>
            <a:pPr>
              <a:lnSpc>
                <a:spcPct val="120000"/>
              </a:lnSpc>
              <a:spcBef>
                <a:spcPts val="600"/>
              </a:spcBef>
              <a:defRPr/>
            </a:pPr>
            <a:r>
              <a:rPr lang="zh-CN" altLang="en-US" sz="2400" b="1" kern="100" dirty="0">
                <a:latin typeface="宋体" panose="02010600030101010101" pitchFamily="2" charset="-122"/>
                <a:ea typeface="宋体" panose="02010600030101010101" pitchFamily="2" charset="-122"/>
                <a:cs typeface="Times New Roman" panose="02020603050405020304" pitchFamily="18" charset="0"/>
              </a:rPr>
              <a:t>    </a:t>
            </a:r>
            <a:r>
              <a:rPr lang="zh-CN" altLang="en-US" sz="2400" b="1" kern="100" dirty="0">
                <a:latin typeface="楷体" panose="02010609060101010101" pitchFamily="49" charset="-122"/>
                <a:ea typeface="楷体" panose="02010609060101010101" pitchFamily="49" charset="-122"/>
                <a:cs typeface="Times New Roman" panose="02020603050405020304" pitchFamily="18" charset="0"/>
              </a:rPr>
              <a:t>请同学们根据评价标准，多元评价，评价各小组的阅读情况，评选“优秀读书小组”。</a:t>
            </a:r>
            <a:endParaRPr lang="en-US" altLang="zh-CN" sz="2400" b="1" kern="100" dirty="0">
              <a:latin typeface="楷体" panose="02010609060101010101" pitchFamily="49" charset="-122"/>
              <a:ea typeface="楷体" panose="02010609060101010101" pitchFamily="49" charset="-122"/>
              <a:cs typeface="Times New Roman" panose="02020603050405020304" pitchFamily="18" charset="0"/>
            </a:endParaRPr>
          </a:p>
        </p:txBody>
      </p:sp>
      <p:graphicFrame>
        <p:nvGraphicFramePr>
          <p:cNvPr id="6" name="表格 9"/>
          <p:cNvGraphicFramePr>
            <a:graphicFrameLocks noGrp="1"/>
          </p:cNvGraphicFramePr>
          <p:nvPr/>
        </p:nvGraphicFramePr>
        <p:xfrm>
          <a:off x="423026" y="2823206"/>
          <a:ext cx="8297945" cy="1050704"/>
        </p:xfrm>
        <a:graphic>
          <a:graphicData uri="http://schemas.openxmlformats.org/drawingml/2006/table">
            <a:tbl>
              <a:tblPr firstRow="1" bandRow="1">
                <a:tableStyleId>{5940675A-B579-460E-94D1-54222C63F5DA}</a:tableStyleId>
              </a:tblPr>
              <a:tblGrid>
                <a:gridCol w="1260993"/>
                <a:gridCol w="1371600"/>
                <a:gridCol w="1402080"/>
                <a:gridCol w="1390650"/>
                <a:gridCol w="1436311"/>
                <a:gridCol w="1436311"/>
              </a:tblGrid>
              <a:tr h="525352">
                <a:tc>
                  <a:txBody>
                    <a:bodyPr/>
                    <a:lstStyle/>
                    <a:p>
                      <a:pPr algn="ctr"/>
                      <a:r>
                        <a:rPr lang="zh-CN" altLang="en-US" sz="2000" b="1" dirty="0">
                          <a:latin typeface="楷体" panose="02010609060101010101" pitchFamily="49" charset="-122"/>
                          <a:ea typeface="楷体" panose="02010609060101010101" pitchFamily="49" charset="-122"/>
                        </a:rPr>
                        <a:t>评价标准</a:t>
                      </a:r>
                      <a:endParaRPr lang="zh-CN" altLang="en-US" sz="2000" b="1" dirty="0">
                        <a:latin typeface="楷体" panose="02010609060101010101" pitchFamily="49" charset="-122"/>
                        <a:ea typeface="楷体" panose="02010609060101010101" pitchFamily="49" charset="-122"/>
                      </a:endParaRPr>
                    </a:p>
                  </a:txBody>
                  <a:tcPr anchor="ctr"/>
                </a:tc>
                <a:tc>
                  <a:txBody>
                    <a:bodyPr/>
                    <a:lstStyle/>
                    <a:p>
                      <a:pPr algn="ctr"/>
                      <a:r>
                        <a:rPr lang="zh-CN" altLang="en-US" sz="2000" b="1" dirty="0">
                          <a:latin typeface="楷体" panose="02010609060101010101" pitchFamily="49" charset="-122"/>
                          <a:ea typeface="楷体" panose="02010609060101010101" pitchFamily="49" charset="-122"/>
                        </a:rPr>
                        <a:t>阅读兴趣</a:t>
                      </a:r>
                      <a:endParaRPr lang="zh-CN" altLang="en-US" sz="2000" b="1" dirty="0">
                        <a:latin typeface="楷体" panose="02010609060101010101" pitchFamily="49" charset="-122"/>
                        <a:ea typeface="楷体" panose="02010609060101010101" pitchFamily="49" charset="-122"/>
                      </a:endParaRPr>
                    </a:p>
                  </a:txBody>
                  <a:tcPr anchor="ctr"/>
                </a:tc>
                <a:tc>
                  <a:txBody>
                    <a:bodyPr/>
                    <a:lstStyle/>
                    <a:p>
                      <a:pPr algn="ctr"/>
                      <a:r>
                        <a:rPr lang="zh-CN" altLang="en-US" sz="2000" b="1" dirty="0">
                          <a:latin typeface="楷体" panose="02010609060101010101" pitchFamily="49" charset="-122"/>
                          <a:ea typeface="楷体" panose="02010609060101010101" pitchFamily="49" charset="-122"/>
                        </a:rPr>
                        <a:t>阅读方法</a:t>
                      </a:r>
                      <a:endParaRPr lang="zh-CN" altLang="en-US" sz="2000" b="1" dirty="0">
                        <a:latin typeface="楷体" panose="02010609060101010101" pitchFamily="49" charset="-122"/>
                        <a:ea typeface="楷体" panose="02010609060101010101" pitchFamily="49" charset="-122"/>
                      </a:endParaRPr>
                    </a:p>
                  </a:txBody>
                  <a:tcPr anchor="ctr"/>
                </a:tc>
                <a:tc>
                  <a:txBody>
                    <a:bodyPr/>
                    <a:lstStyle/>
                    <a:p>
                      <a:pPr algn="ctr"/>
                      <a:r>
                        <a:rPr lang="zh-CN" altLang="en-US" sz="2000" b="1" dirty="0">
                          <a:latin typeface="楷体" panose="02010609060101010101" pitchFamily="49" charset="-122"/>
                          <a:ea typeface="楷体" panose="02010609060101010101" pitchFamily="49" charset="-122"/>
                        </a:rPr>
                        <a:t>阅读习惯</a:t>
                      </a:r>
                      <a:endParaRPr lang="zh-CN" altLang="en-US" sz="2000" b="1" dirty="0">
                        <a:latin typeface="楷体" panose="02010609060101010101" pitchFamily="49" charset="-122"/>
                        <a:ea typeface="楷体" panose="02010609060101010101" pitchFamily="49" charset="-122"/>
                      </a:endParaRPr>
                    </a:p>
                  </a:txBody>
                  <a:tcPr anchor="ctr"/>
                </a:tc>
                <a:tc>
                  <a:txBody>
                    <a:bodyPr/>
                    <a:lstStyle/>
                    <a:p>
                      <a:pPr algn="ctr"/>
                      <a:r>
                        <a:rPr lang="zh-CN" altLang="en-US" sz="2000" b="1" dirty="0">
                          <a:latin typeface="楷体" panose="02010609060101010101" pitchFamily="49" charset="-122"/>
                          <a:ea typeface="楷体" panose="02010609060101010101" pitchFamily="49" charset="-122"/>
                        </a:rPr>
                        <a:t>阅读量</a:t>
                      </a:r>
                      <a:endParaRPr lang="zh-CN" altLang="en-US" sz="2000" b="1" dirty="0">
                        <a:latin typeface="楷体" panose="02010609060101010101" pitchFamily="49" charset="-122"/>
                        <a:ea typeface="楷体" panose="02010609060101010101" pitchFamily="49" charset="-122"/>
                      </a:endParaRPr>
                    </a:p>
                  </a:txBody>
                  <a:tcPr anchor="ctr"/>
                </a:tc>
                <a:tc>
                  <a:txBody>
                    <a:bodyPr/>
                    <a:lstStyle/>
                    <a:p>
                      <a:pPr algn="ctr"/>
                      <a:r>
                        <a:rPr lang="zh-CN" altLang="en-US" sz="2000" b="1" dirty="0">
                          <a:latin typeface="楷体" panose="02010609060101010101" pitchFamily="49" charset="-122"/>
                          <a:ea typeface="楷体" panose="02010609060101010101" pitchFamily="49" charset="-122"/>
                        </a:rPr>
                        <a:t>阅读成果</a:t>
                      </a:r>
                      <a:endParaRPr lang="zh-CN" altLang="en-US" sz="2000" b="1" dirty="0">
                        <a:latin typeface="楷体" panose="02010609060101010101" pitchFamily="49" charset="-122"/>
                        <a:ea typeface="楷体" panose="02010609060101010101" pitchFamily="49" charset="-122"/>
                      </a:endParaRPr>
                    </a:p>
                  </a:txBody>
                  <a:tcPr anchor="ctr"/>
                </a:tc>
              </a:tr>
              <a:tr h="525352">
                <a:tc>
                  <a:txBody>
                    <a:bodyPr/>
                    <a:lstStyle/>
                    <a:p>
                      <a:pPr algn="ctr"/>
                      <a:r>
                        <a:rPr lang="zh-CN" altLang="en-US" sz="2000" b="1" dirty="0">
                          <a:latin typeface="楷体" panose="02010609060101010101" pitchFamily="49" charset="-122"/>
                          <a:ea typeface="楷体" panose="02010609060101010101" pitchFamily="49" charset="-122"/>
                        </a:rPr>
                        <a:t>评价星级</a:t>
                      </a:r>
                      <a:endParaRPr lang="zh-CN" altLang="en-US" sz="2000" b="1" dirty="0">
                        <a:latin typeface="楷体" panose="02010609060101010101" pitchFamily="49" charset="-122"/>
                        <a:ea typeface="楷体" panose="02010609060101010101" pitchFamily="49" charset="-122"/>
                      </a:endParaRPr>
                    </a:p>
                  </a:txBody>
                  <a:tcPr anchor="ctr"/>
                </a:tc>
                <a:tc>
                  <a:txBody>
                    <a:bodyPr/>
                    <a:lstStyle/>
                    <a:p>
                      <a:pPr algn="ctr"/>
                      <a:r>
                        <a:rPr lang="zh-CN" altLang="en-US" sz="2000" b="1" spc="-150" dirty="0">
                          <a:latin typeface="楷体" panose="02010609060101010101" pitchFamily="49" charset="-122"/>
                          <a:ea typeface="楷体" panose="02010609060101010101" pitchFamily="49" charset="-122"/>
                        </a:rPr>
                        <a:t>☆☆☆☆☆</a:t>
                      </a:r>
                      <a:endParaRPr lang="zh-CN" altLang="en-US" sz="2000" b="1" spc="-150" dirty="0">
                        <a:latin typeface="楷体" panose="02010609060101010101" pitchFamily="49" charset="-122"/>
                        <a:ea typeface="楷体" panose="02010609060101010101" pitchFamily="49" charset="-122"/>
                      </a:endParaRPr>
                    </a:p>
                  </a:txBody>
                  <a:tcPr anchor="ctr"/>
                </a:tc>
                <a:tc>
                  <a:txBody>
                    <a:bodyPr/>
                    <a:lstStyle/>
                    <a:p>
                      <a:pPr algn="ctr"/>
                      <a:r>
                        <a:rPr lang="zh-CN" altLang="en-US" sz="2000" b="1" spc="-150" dirty="0">
                          <a:latin typeface="楷体" panose="02010609060101010101" pitchFamily="49" charset="-122"/>
                          <a:ea typeface="楷体" panose="02010609060101010101" pitchFamily="49" charset="-122"/>
                        </a:rPr>
                        <a:t>☆☆☆☆☆</a:t>
                      </a:r>
                      <a:endParaRPr lang="zh-CN" altLang="en-US" sz="2000" b="1" spc="-150" dirty="0">
                        <a:latin typeface="楷体" panose="02010609060101010101" pitchFamily="49" charset="-122"/>
                        <a:ea typeface="楷体" panose="02010609060101010101" pitchFamily="49" charset="-122"/>
                      </a:endParaRPr>
                    </a:p>
                  </a:txBody>
                  <a:tcPr anchor="ctr"/>
                </a:tc>
                <a:tc>
                  <a:txBody>
                    <a:bodyPr/>
                    <a:lstStyle/>
                    <a:p>
                      <a:pPr algn="ctr"/>
                      <a:r>
                        <a:rPr lang="zh-CN" altLang="en-US" sz="2000" b="1" spc="-150" dirty="0">
                          <a:latin typeface="楷体" panose="02010609060101010101" pitchFamily="49" charset="-122"/>
                          <a:ea typeface="楷体" panose="02010609060101010101" pitchFamily="49" charset="-122"/>
                        </a:rPr>
                        <a:t>☆☆☆☆☆</a:t>
                      </a:r>
                      <a:endParaRPr lang="zh-CN" altLang="en-US" sz="2000" b="1" spc="-150" dirty="0">
                        <a:latin typeface="楷体" panose="02010609060101010101" pitchFamily="49" charset="-122"/>
                        <a:ea typeface="楷体" panose="02010609060101010101" pitchFamily="49" charset="-122"/>
                      </a:endParaRPr>
                    </a:p>
                  </a:txBody>
                  <a:tcPr anchor="ctr"/>
                </a:tc>
                <a:tc>
                  <a:txBody>
                    <a:bodyPr/>
                    <a:lstStyle/>
                    <a:p>
                      <a:pPr algn="ctr"/>
                      <a:r>
                        <a:rPr lang="zh-CN" altLang="en-US" sz="2000" b="1" spc="-150" dirty="0">
                          <a:latin typeface="楷体" panose="02010609060101010101" pitchFamily="49" charset="-122"/>
                          <a:ea typeface="楷体" panose="02010609060101010101" pitchFamily="49" charset="-122"/>
                        </a:rPr>
                        <a:t>☆☆☆☆☆</a:t>
                      </a:r>
                      <a:endParaRPr lang="zh-CN" altLang="en-US" sz="2000" b="1" spc="-150" dirty="0">
                        <a:latin typeface="楷体" panose="02010609060101010101" pitchFamily="49" charset="-122"/>
                        <a:ea typeface="楷体" panose="02010609060101010101" pitchFamily="49" charset="-122"/>
                      </a:endParaRPr>
                    </a:p>
                  </a:txBody>
                  <a:tcPr anchor="ctr"/>
                </a:tc>
                <a:tc>
                  <a:txBody>
                    <a:bodyPr/>
                    <a:lstStyle/>
                    <a:p>
                      <a:pPr algn="ctr"/>
                      <a:r>
                        <a:rPr lang="zh-CN" altLang="en-US" sz="2000" b="1" spc="-150" dirty="0">
                          <a:latin typeface="楷体" panose="02010609060101010101" pitchFamily="49" charset="-122"/>
                          <a:ea typeface="楷体" panose="02010609060101010101" pitchFamily="49" charset="-122"/>
                        </a:rPr>
                        <a:t>☆☆☆☆☆</a:t>
                      </a:r>
                      <a:endParaRPr lang="zh-CN" altLang="en-US" sz="2000" b="1" spc="-150" dirty="0">
                        <a:latin typeface="楷体" panose="02010609060101010101" pitchFamily="49" charset="-122"/>
                        <a:ea typeface="楷体" panose="02010609060101010101" pitchFamily="49" charset="-122"/>
                      </a:endParaRPr>
                    </a:p>
                  </a:txBody>
                  <a:tcPr anchor="ct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365" y="123478"/>
            <a:ext cx="2124075" cy="604781"/>
          </a:xfrm>
          <a:prstGeom prst="rect">
            <a:avLst/>
          </a:prstGeom>
        </p:spPr>
        <p:txBody>
          <a:bodyPr>
            <a:spAutoFit/>
          </a:bodyPr>
          <a:lstStyle/>
          <a:p>
            <a:pPr algn="ctr" eaLnBrk="1" hangingPunct="1">
              <a:lnSpc>
                <a:spcPct val="120000"/>
              </a:lnSpc>
              <a:defRPr/>
            </a:pPr>
            <a:r>
              <a:rPr lang="zh-CN" altLang="en-US" sz="3200" b="1" dirty="0">
                <a:latin typeface="宋体" panose="02010600030101010101" pitchFamily="2" charset="-122"/>
                <a:ea typeface="宋体" panose="02010600030101010101" pitchFamily="2" charset="-122"/>
              </a:rPr>
              <a:t>板书设计</a:t>
            </a:r>
            <a:endParaRPr lang="en-US" altLang="zh-CN" sz="3200" b="1" dirty="0">
              <a:latin typeface="宋体" panose="02010600030101010101" pitchFamily="2" charset="-122"/>
              <a:ea typeface="宋体" panose="02010600030101010101" pitchFamily="2" charset="-122"/>
            </a:endParaRPr>
          </a:p>
        </p:txBody>
      </p:sp>
      <p:sp>
        <p:nvSpPr>
          <p:cNvPr id="3" name="矩形 2"/>
          <p:cNvSpPr/>
          <p:nvPr/>
        </p:nvSpPr>
        <p:spPr>
          <a:xfrm>
            <a:off x="39365" y="123478"/>
            <a:ext cx="2124075" cy="604781"/>
          </a:xfrm>
          <a:prstGeom prst="rect">
            <a:avLst/>
          </a:prstGeom>
        </p:spPr>
        <p:txBody>
          <a:bodyPr>
            <a:spAutoFit/>
          </a:bodyPr>
          <a:lstStyle/>
          <a:p>
            <a:pPr algn="ctr" eaLnBrk="1" hangingPunct="1">
              <a:lnSpc>
                <a:spcPct val="120000"/>
              </a:lnSpc>
              <a:defRPr/>
            </a:pPr>
            <a:r>
              <a:rPr lang="zh-CN" altLang="en-US" sz="3200" b="1" dirty="0">
                <a:latin typeface="宋体" panose="02010600030101010101" pitchFamily="2" charset="-122"/>
                <a:ea typeface="宋体" panose="02010600030101010101" pitchFamily="2" charset="-122"/>
              </a:rPr>
              <a:t>板书设计</a:t>
            </a:r>
            <a:endParaRPr lang="en-US" altLang="zh-CN" sz="3200" b="1" dirty="0">
              <a:latin typeface="宋体" panose="02010600030101010101" pitchFamily="2" charset="-122"/>
              <a:ea typeface="宋体" panose="02010600030101010101" pitchFamily="2" charset="-122"/>
            </a:endParaRPr>
          </a:p>
        </p:txBody>
      </p:sp>
      <p:sp>
        <p:nvSpPr>
          <p:cNvPr id="5" name="矩形 4"/>
          <p:cNvSpPr/>
          <p:nvPr/>
        </p:nvSpPr>
        <p:spPr>
          <a:xfrm>
            <a:off x="39365" y="123478"/>
            <a:ext cx="2124075" cy="604781"/>
          </a:xfrm>
          <a:prstGeom prst="rect">
            <a:avLst/>
          </a:prstGeom>
        </p:spPr>
        <p:txBody>
          <a:bodyPr>
            <a:spAutoFit/>
          </a:bodyPr>
          <a:lstStyle/>
          <a:p>
            <a:pPr algn="ctr" eaLnBrk="1" hangingPunct="1">
              <a:lnSpc>
                <a:spcPct val="120000"/>
              </a:lnSpc>
              <a:defRPr/>
            </a:pPr>
            <a:r>
              <a:rPr lang="zh-CN" altLang="en-US" sz="3200" b="1" dirty="0">
                <a:latin typeface="宋体" panose="02010600030101010101" pitchFamily="2" charset="-122"/>
                <a:ea typeface="宋体" panose="02010600030101010101" pitchFamily="2" charset="-122"/>
              </a:rPr>
              <a:t>板书设计</a:t>
            </a:r>
            <a:endParaRPr lang="en-US" altLang="zh-CN" sz="3200" b="1" dirty="0">
              <a:latin typeface="宋体" panose="02010600030101010101" pitchFamily="2" charset="-122"/>
              <a:ea typeface="宋体" panose="02010600030101010101" pitchFamily="2" charset="-122"/>
            </a:endParaRPr>
          </a:p>
        </p:txBody>
      </p:sp>
      <p:sp>
        <p:nvSpPr>
          <p:cNvPr id="6" name="矩形: 圆角 12"/>
          <p:cNvSpPr/>
          <p:nvPr/>
        </p:nvSpPr>
        <p:spPr>
          <a:xfrm>
            <a:off x="1435947" y="1262567"/>
            <a:ext cx="6272101" cy="737585"/>
          </a:xfrm>
          <a:prstGeom prst="roundRect">
            <a:avLst>
              <a:gd name="adj" fmla="val 14038"/>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800" b="1" dirty="0">
                <a:solidFill>
                  <a:schemeClr val="tx1"/>
                </a:solidFill>
                <a:latin typeface="宋体" panose="02010600030101010101" pitchFamily="2" charset="-122"/>
                <a:ea typeface="宋体" panose="02010600030101010101" pitchFamily="2" charset="-122"/>
              </a:rPr>
              <a:t>快乐读书吧：十万个为什么（分享课）</a:t>
            </a:r>
            <a:endParaRPr lang="en-US" altLang="zh-CN" sz="2400" b="1" dirty="0">
              <a:solidFill>
                <a:schemeClr val="tx1"/>
              </a:solidFill>
              <a:latin typeface="宋体" panose="02010600030101010101" pitchFamily="2" charset="-122"/>
              <a:ea typeface="宋体" panose="02010600030101010101" pitchFamily="2" charset="-122"/>
            </a:endParaRPr>
          </a:p>
        </p:txBody>
      </p:sp>
      <p:sp>
        <p:nvSpPr>
          <p:cNvPr id="7" name="矩形: 圆角 12"/>
          <p:cNvSpPr/>
          <p:nvPr/>
        </p:nvSpPr>
        <p:spPr>
          <a:xfrm>
            <a:off x="3352519" y="2477434"/>
            <a:ext cx="2438955" cy="609575"/>
          </a:xfrm>
          <a:prstGeom prst="roundRect">
            <a:avLst>
              <a:gd name="adj" fmla="val 14038"/>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600" b="1" dirty="0">
                <a:solidFill>
                  <a:schemeClr val="tx1"/>
                </a:solidFill>
                <a:latin typeface="宋体" panose="02010600030101010101" pitchFamily="2" charset="-122"/>
                <a:ea typeface="宋体" panose="02010600030101010101" pitchFamily="2" charset="-122"/>
              </a:rPr>
              <a:t>分享收获</a:t>
            </a:r>
            <a:endParaRPr lang="en-US" altLang="zh-CN" sz="2600" b="1" dirty="0">
              <a:solidFill>
                <a:schemeClr val="tx1"/>
              </a:solidFill>
              <a:latin typeface="宋体" panose="02010600030101010101" pitchFamily="2" charset="-122"/>
              <a:ea typeface="宋体" panose="02010600030101010101" pitchFamily="2" charset="-122"/>
            </a:endParaRPr>
          </a:p>
        </p:txBody>
      </p:sp>
      <p:sp>
        <p:nvSpPr>
          <p:cNvPr id="8" name="矩形: 圆角 12"/>
          <p:cNvSpPr/>
          <p:nvPr/>
        </p:nvSpPr>
        <p:spPr>
          <a:xfrm>
            <a:off x="3352519" y="3169952"/>
            <a:ext cx="2438955" cy="609575"/>
          </a:xfrm>
          <a:prstGeom prst="roundRect">
            <a:avLst>
              <a:gd name="adj" fmla="val 14038"/>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600" b="1" dirty="0">
                <a:solidFill>
                  <a:schemeClr val="tx1"/>
                </a:solidFill>
                <a:latin typeface="宋体" panose="02010600030101010101" pitchFamily="2" charset="-122"/>
                <a:ea typeface="宋体" panose="02010600030101010101" pitchFamily="2" charset="-122"/>
              </a:rPr>
              <a:t>多元评价</a:t>
            </a:r>
            <a:endParaRPr lang="en-US" altLang="zh-CN" sz="2600" b="1" dirty="0">
              <a:solidFill>
                <a:schemeClr val="tx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477" y="3148005"/>
            <a:ext cx="9144000" cy="2037840"/>
            <a:chOff x="0" y="2852936"/>
            <a:chExt cx="12190413" cy="4013264"/>
          </a:xfrm>
        </p:grpSpPr>
        <p:pic>
          <p:nvPicPr>
            <p:cNvPr id="35" name="图片 34"/>
            <p:cNvPicPr>
              <a:picLocks noChangeAspect="1"/>
            </p:cNvPicPr>
            <p:nvPr/>
          </p:nvPicPr>
          <p:blipFill rotWithShape="1">
            <a:blip r:embed="rId1" cstate="print">
              <a:extLst>
                <a:ext uri="{28A0092B-C50C-407E-A947-70E740481C1C}">
                  <a14:useLocalDpi xmlns:a14="http://schemas.microsoft.com/office/drawing/2010/main" val="0"/>
                </a:ext>
              </a:extLst>
            </a:blip>
            <a:srcRect t="44771" b="8632"/>
            <a:stretch>
              <a:fillRect/>
            </a:stretch>
          </p:blipFill>
          <p:spPr>
            <a:xfrm>
              <a:off x="0" y="3140968"/>
              <a:ext cx="6599262" cy="3717032"/>
            </a:xfrm>
            <a:prstGeom prst="rect">
              <a:avLst/>
            </a:prstGeom>
          </p:spPr>
        </p:pic>
        <p:pic>
          <p:nvPicPr>
            <p:cNvPr id="36" name="图片 35"/>
            <p:cNvPicPr>
              <a:picLocks noChangeAspect="1"/>
            </p:cNvPicPr>
            <p:nvPr/>
          </p:nvPicPr>
          <p:blipFill rotWithShape="1">
            <a:blip r:embed="rId1" cstate="print">
              <a:extLst>
                <a:ext uri="{28A0092B-C50C-407E-A947-70E740481C1C}">
                  <a14:useLocalDpi xmlns:a14="http://schemas.microsoft.com/office/drawing/2010/main" val="0"/>
                </a:ext>
              </a:extLst>
            </a:blip>
            <a:srcRect t="44771" b="8632"/>
            <a:stretch>
              <a:fillRect/>
            </a:stretch>
          </p:blipFill>
          <p:spPr>
            <a:xfrm>
              <a:off x="5807174" y="2852936"/>
              <a:ext cx="6383239" cy="4013264"/>
            </a:xfrm>
            <a:prstGeom prst="rect">
              <a:avLst/>
            </a:prstGeom>
          </p:spPr>
        </p:pic>
      </p:grpSp>
      <p:sp>
        <p:nvSpPr>
          <p:cNvPr id="2" name="文本框 1"/>
          <p:cNvSpPr txBox="1"/>
          <p:nvPr/>
        </p:nvSpPr>
        <p:spPr>
          <a:xfrm>
            <a:off x="848788" y="1493521"/>
            <a:ext cx="4041984" cy="2284571"/>
          </a:xfrm>
          <a:prstGeom prst="rect">
            <a:avLst/>
          </a:prstGeom>
          <a:solidFill>
            <a:schemeClr val="accent1">
              <a:lumMod val="40000"/>
              <a:lumOff val="60000"/>
            </a:schemeClr>
          </a:solidFill>
        </p:spPr>
        <p:txBody>
          <a:bodyPr wrap="square" lIns="68580" tIns="34290" rIns="68580" bIns="34290" rtlCol="0">
            <a:spAutoFit/>
          </a:bodyPr>
          <a:lstStyle/>
          <a:p>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作者在这本书中，带着我们进行了一次屋内旅行，对自来水龙头、炉子、桌子、灶台、锅架、餐具柜、衣橱等，提出了许多看似简单，却不那么容易回答的问题。</a:t>
            </a:r>
            <a:endParaRPr lang="zh-CN" altLang="en-US" sz="2400" b="1" dirty="0">
              <a:latin typeface="楷体" panose="02010609060101010101" pitchFamily="49" charset="-122"/>
              <a:ea typeface="楷体" panose="02010609060101010101" pitchFamily="49" charset="-122"/>
            </a:endParaRPr>
          </a:p>
        </p:txBody>
      </p:sp>
      <p:sp>
        <p:nvSpPr>
          <p:cNvPr id="8" name="文本框 7"/>
          <p:cNvSpPr txBox="1"/>
          <p:nvPr/>
        </p:nvSpPr>
        <p:spPr>
          <a:xfrm>
            <a:off x="848788" y="551498"/>
            <a:ext cx="2917887" cy="483870"/>
          </a:xfrm>
          <a:prstGeom prst="rect">
            <a:avLst/>
          </a:prstGeom>
          <a:solidFill>
            <a:schemeClr val="accent2">
              <a:lumMod val="20000"/>
              <a:lumOff val="80000"/>
            </a:schemeClr>
          </a:solidFill>
        </p:spPr>
        <p:txBody>
          <a:bodyPr wrap="square" lIns="68580" tIns="34290" rIns="68580" bIns="34290" rtlCol="0">
            <a:spAutoFit/>
          </a:bodyPr>
          <a:lstStyle/>
          <a:p>
            <a:r>
              <a:rPr lang="zh-CN" altLang="en-US" sz="2700" b="1" dirty="0">
                <a:latin typeface="楷体" panose="02010609060101010101" pitchFamily="49" charset="-122"/>
                <a:ea typeface="楷体" panose="02010609060101010101" pitchFamily="49" charset="-122"/>
              </a:rPr>
              <a:t>你读过这本书吗？</a:t>
            </a:r>
            <a:endParaRPr lang="zh-CN" altLang="en-US" sz="2700" b="1" dirty="0">
              <a:latin typeface="楷体" panose="02010609060101010101" pitchFamily="49" charset="-122"/>
              <a:ea typeface="楷体" panose="02010609060101010101" pitchFamily="49" charset="-122"/>
            </a:endParaRPr>
          </a:p>
        </p:txBody>
      </p:sp>
      <p:pic>
        <p:nvPicPr>
          <p:cNvPr id="9" name="图片 8"/>
          <p:cNvPicPr>
            <a:picLocks noChangeAspect="1"/>
          </p:cNvPicPr>
          <p:nvPr/>
        </p:nvPicPr>
        <p:blipFill>
          <a:blip r:embed="rId2"/>
          <a:stretch>
            <a:fillRect/>
          </a:stretch>
        </p:blipFill>
        <p:spPr>
          <a:xfrm>
            <a:off x="5767663" y="1346835"/>
            <a:ext cx="2252479" cy="238410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4918" y="638157"/>
            <a:ext cx="8494161" cy="850939"/>
          </a:xfrm>
          <a:prstGeom prst="rect">
            <a:avLst/>
          </a:prstGeom>
        </p:spPr>
        <p:txBody>
          <a:bodyPr wrap="square">
            <a:spAutoFit/>
          </a:bodyPr>
          <a:lstStyle/>
          <a:p>
            <a:pPr>
              <a:lnSpc>
                <a:spcPct val="120000"/>
              </a:lnSpc>
              <a:defRPr/>
            </a:pPr>
            <a:r>
              <a:rPr lang="zh-CN" altLang="en-US" sz="2200" b="1" kern="100" dirty="0">
                <a:latin typeface="宋体" panose="02010600030101010101" pitchFamily="2" charset="-122"/>
                <a:ea typeface="宋体" panose="02010600030101010101" pitchFamily="2" charset="-122"/>
                <a:cs typeface="Times New Roman" panose="02020603050405020304" pitchFamily="18" charset="0"/>
              </a:rPr>
              <a:t>    准备一本米</a:t>
            </a:r>
            <a:r>
              <a:rPr lang="en-US" altLang="zh-CN" sz="2200" b="1"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200" b="1" kern="100" dirty="0">
                <a:latin typeface="宋体" panose="02010600030101010101" pitchFamily="2" charset="-122"/>
                <a:ea typeface="宋体" panose="02010600030101010101" pitchFamily="2" charset="-122"/>
                <a:cs typeface="Times New Roman" panose="02020603050405020304" pitchFamily="18" charset="0"/>
              </a:rPr>
              <a:t>伊林的</a:t>
            </a:r>
            <a:r>
              <a:rPr lang="en-US" altLang="zh-CN" sz="2200" b="1"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200" b="1" kern="100" dirty="0">
                <a:latin typeface="宋体" panose="02010600030101010101" pitchFamily="2" charset="-122"/>
                <a:ea typeface="宋体" panose="02010600030101010101" pitchFamily="2" charset="-122"/>
                <a:cs typeface="Times New Roman" panose="02020603050405020304" pitchFamily="18" charset="0"/>
              </a:rPr>
              <a:t>十万个为什么</a:t>
            </a:r>
            <a:r>
              <a:rPr lang="en-US" altLang="zh-CN" sz="2200" b="1"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200" b="1" kern="100" dirty="0">
                <a:latin typeface="宋体" panose="02010600030101010101" pitchFamily="2" charset="-122"/>
                <a:ea typeface="宋体" panose="02010600030101010101" pitchFamily="2" charset="-122"/>
                <a:cs typeface="Times New Roman" panose="02020603050405020304" pitchFamily="18" charset="0"/>
              </a:rPr>
              <a:t>，初步翻看，借助资料说一说你对这位作家及这本书的了解。</a:t>
            </a:r>
            <a:endParaRPr lang="en-US" altLang="zh-CN" sz="2200" b="1" kern="100" dirty="0">
              <a:latin typeface="宋体" panose="02010600030101010101" pitchFamily="2" charset="-122"/>
              <a:ea typeface="宋体" panose="02010600030101010101" pitchFamily="2" charset="-122"/>
              <a:cs typeface="Times New Roman" panose="02020603050405020304" pitchFamily="18" charset="0"/>
            </a:endParaRPr>
          </a:p>
        </p:txBody>
      </p:sp>
      <p:grpSp>
        <p:nvGrpSpPr>
          <p:cNvPr id="9" name="组合 8"/>
          <p:cNvGrpSpPr/>
          <p:nvPr/>
        </p:nvGrpSpPr>
        <p:grpSpPr>
          <a:xfrm>
            <a:off x="381003" y="1606318"/>
            <a:ext cx="4081275" cy="3092682"/>
            <a:chOff x="419099" y="1606318"/>
            <a:chExt cx="4081275" cy="3092682"/>
          </a:xfrm>
        </p:grpSpPr>
        <p:sp>
          <p:nvSpPr>
            <p:cNvPr id="7" name="矩形: 圆角 6"/>
            <p:cNvSpPr/>
            <p:nvPr/>
          </p:nvSpPr>
          <p:spPr>
            <a:xfrm>
              <a:off x="419099" y="1847818"/>
              <a:ext cx="4081275" cy="2851182"/>
            </a:xfrm>
            <a:prstGeom prst="roundRect">
              <a:avLst>
                <a:gd name="adj" fmla="val 5556"/>
              </a:avLst>
            </a:prstGeom>
            <a:solidFill>
              <a:srgbClr val="FFFFFF"/>
            </a:solidFill>
            <a:ln w="19050">
              <a:solidFill>
                <a:srgbClr val="A8CEE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680335" y="1606318"/>
              <a:ext cx="1439929" cy="482810"/>
            </a:xfrm>
            <a:prstGeom prst="roundRect">
              <a:avLst>
                <a:gd name="adj" fmla="val 50000"/>
              </a:avLst>
            </a:prstGeom>
            <a:solidFill>
              <a:srgbClr val="E4E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楷体" panose="02010609060101010101" pitchFamily="49" charset="-122"/>
                  <a:ea typeface="楷体" panose="02010609060101010101" pitchFamily="49" charset="-122"/>
                </a:rPr>
                <a:t>作者简介</a:t>
              </a:r>
              <a:endParaRPr lang="zh-CN" altLang="en-US" sz="2000" b="1" dirty="0">
                <a:solidFill>
                  <a:schemeClr val="tx1"/>
                </a:solidFill>
                <a:latin typeface="楷体" panose="02010609060101010101" pitchFamily="49" charset="-122"/>
                <a:ea typeface="楷体" panose="02010609060101010101" pitchFamily="49" charset="-122"/>
              </a:endParaRPr>
            </a:p>
          </p:txBody>
        </p:sp>
      </p:grpSp>
      <p:sp>
        <p:nvSpPr>
          <p:cNvPr id="13" name="矩形 12"/>
          <p:cNvSpPr/>
          <p:nvPr/>
        </p:nvSpPr>
        <p:spPr>
          <a:xfrm>
            <a:off x="389125" y="2070100"/>
            <a:ext cx="4081275" cy="2628605"/>
          </a:xfrm>
          <a:prstGeom prst="rect">
            <a:avLst/>
          </a:prstGeom>
        </p:spPr>
        <p:txBody>
          <a:bodyPr wrap="square">
            <a:spAutoFit/>
          </a:bodyPr>
          <a:lstStyle/>
          <a:p>
            <a:pPr>
              <a:lnSpc>
                <a:spcPct val="120000"/>
              </a:lnSpc>
              <a:defRPr/>
            </a:pPr>
            <a:r>
              <a:rPr lang="zh-CN" altLang="en-US"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    米</a:t>
            </a:r>
            <a:r>
              <a:rPr lang="en-US" altLang="zh-CN"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伊林（</a:t>
            </a:r>
            <a:r>
              <a:rPr lang="en-US" altLang="zh-CN"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1896—1953</a:t>
            </a:r>
            <a:r>
              <a:rPr lang="zh-CN" altLang="en-US"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），苏联儿童文学作家。他学识渊博，一生从未停止过对知识的追求。主要代表作有</a:t>
            </a:r>
            <a:r>
              <a:rPr lang="en-US" altLang="zh-CN"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十万个为什么</a:t>
            </a:r>
            <a:r>
              <a:rPr lang="en-US" altLang="zh-CN"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不夜天</a:t>
            </a:r>
            <a:r>
              <a:rPr lang="en-US" altLang="zh-CN"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在你周围的事物</a:t>
            </a:r>
            <a:r>
              <a:rPr lang="en-US" altLang="zh-CN"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自动工厂</a:t>
            </a:r>
            <a:r>
              <a:rPr lang="en-US" altLang="zh-CN"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原子世界旅行记</a:t>
            </a:r>
            <a:r>
              <a:rPr lang="en-US" altLang="zh-CN"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人怎样变成巨人</a:t>
            </a:r>
            <a:r>
              <a:rPr lang="en-US" altLang="zh-CN"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等。</a:t>
            </a:r>
            <a:endParaRPr lang="en-US" altLang="zh-CN"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grpSp>
        <p:nvGrpSpPr>
          <p:cNvPr id="14" name="组合 13"/>
          <p:cNvGrpSpPr/>
          <p:nvPr/>
        </p:nvGrpSpPr>
        <p:grpSpPr>
          <a:xfrm>
            <a:off x="4681722" y="1606318"/>
            <a:ext cx="4081275" cy="3092682"/>
            <a:chOff x="419099" y="1606318"/>
            <a:chExt cx="4081275" cy="3092682"/>
          </a:xfrm>
        </p:grpSpPr>
        <p:sp>
          <p:nvSpPr>
            <p:cNvPr id="15" name="矩形: 圆角 14"/>
            <p:cNvSpPr/>
            <p:nvPr/>
          </p:nvSpPr>
          <p:spPr>
            <a:xfrm>
              <a:off x="419099" y="1847818"/>
              <a:ext cx="4081275" cy="2851182"/>
            </a:xfrm>
            <a:prstGeom prst="roundRect">
              <a:avLst>
                <a:gd name="adj" fmla="val 5556"/>
              </a:avLst>
            </a:prstGeom>
            <a:solidFill>
              <a:srgbClr val="FFFFFF"/>
            </a:solidFill>
            <a:ln w="19050">
              <a:solidFill>
                <a:srgbClr val="A8CEE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a:off x="1680335" y="1606318"/>
              <a:ext cx="1439929" cy="482810"/>
            </a:xfrm>
            <a:prstGeom prst="roundRect">
              <a:avLst>
                <a:gd name="adj" fmla="val 50000"/>
              </a:avLst>
            </a:prstGeom>
            <a:solidFill>
              <a:srgbClr val="E4E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latin typeface="楷体" panose="02010609060101010101" pitchFamily="49" charset="-122"/>
                  <a:ea typeface="楷体" panose="02010609060101010101" pitchFamily="49" charset="-122"/>
                </a:rPr>
                <a:t>作品简介</a:t>
              </a:r>
              <a:endParaRPr lang="zh-CN" altLang="en-US" sz="2000" b="1" dirty="0">
                <a:solidFill>
                  <a:schemeClr val="tx1"/>
                </a:solidFill>
                <a:latin typeface="楷体" panose="02010609060101010101" pitchFamily="49" charset="-122"/>
                <a:ea typeface="楷体" panose="02010609060101010101" pitchFamily="49" charset="-122"/>
              </a:endParaRPr>
            </a:p>
          </p:txBody>
        </p:sp>
      </p:grpSp>
      <p:sp>
        <p:nvSpPr>
          <p:cNvPr id="17" name="矩形 16"/>
          <p:cNvSpPr/>
          <p:nvPr/>
        </p:nvSpPr>
        <p:spPr>
          <a:xfrm>
            <a:off x="4686300" y="2070100"/>
            <a:ext cx="4081275" cy="2677656"/>
          </a:xfrm>
          <a:prstGeom prst="rect">
            <a:avLst/>
          </a:prstGeom>
        </p:spPr>
        <p:txBody>
          <a:bodyPr wrap="square">
            <a:spAutoFit/>
          </a:bodyPr>
          <a:lstStyle/>
          <a:p>
            <a:pPr>
              <a:lnSpc>
                <a:spcPct val="120000"/>
              </a:lnSpc>
              <a:defRPr/>
            </a:pPr>
            <a:r>
              <a:rPr lang="zh-CN" altLang="en-US"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    作品采用“屋内旅行记”的方式，选取了多个“旅行站点”</a:t>
            </a:r>
            <a:r>
              <a:rPr lang="en-US" altLang="zh-CN"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自来水龙头、炉子、桌子、灶台、锅架、餐具柜、衣橱等，针对每个“站点”中常见的事物，提出了许多看似简单，却不那么容易回答的问题。</a:t>
            </a:r>
            <a:endParaRPr lang="en-US" altLang="zh-CN" sz="20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18745" y="40005"/>
            <a:ext cx="3909695" cy="6083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2" name="文本框 1"/>
          <p:cNvSpPr txBox="1"/>
          <p:nvPr/>
        </p:nvSpPr>
        <p:spPr>
          <a:xfrm>
            <a:off x="250957" y="583406"/>
            <a:ext cx="4584979" cy="4593566"/>
          </a:xfrm>
          <a:prstGeom prst="rect">
            <a:avLst/>
          </a:prstGeom>
          <a:noFill/>
        </p:spPr>
        <p:txBody>
          <a:bodyPr wrap="square" lIns="68580" tIns="34290" rIns="68580" bIns="34290" rtlCol="0" anchor="t">
            <a:spAutoFit/>
          </a:bodyPr>
          <a:lstStyle/>
          <a:p>
            <a:r>
              <a:rPr lang="zh-CN" altLang="en-US" sz="2100" b="1" dirty="0">
                <a:solidFill>
                  <a:srgbClr val="0000FF"/>
                </a:solidFill>
                <a:latin typeface="楷体" panose="02010609060101010101" pitchFamily="49" charset="-122"/>
                <a:ea typeface="楷体" panose="02010609060101010101" pitchFamily="49" charset="-122"/>
                <a:cs typeface="楷体" panose="02010609060101010101" pitchFamily="49" charset="-122"/>
              </a:rPr>
              <a:t>屋内旅行记</a:t>
            </a:r>
            <a:endParaRPr lang="zh-CN" altLang="en-US" sz="2100" b="1" dirty="0">
              <a:solidFill>
                <a:srgbClr val="0000FF"/>
              </a:solidFill>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solidFill>
                  <a:srgbClr val="0000FF"/>
                </a:solidFill>
                <a:latin typeface="楷体" panose="02010609060101010101" pitchFamily="49" charset="-122"/>
                <a:ea typeface="楷体" panose="02010609060101010101" pitchFamily="49" charset="-122"/>
                <a:cs typeface="楷体" panose="02010609060101010101" pitchFamily="49" charset="-122"/>
              </a:rPr>
              <a:t>第一站自来水龙头</a:t>
            </a:r>
            <a:endParaRPr lang="zh-CN" altLang="en-US" sz="2100" b="1" dirty="0">
              <a:solidFill>
                <a:srgbClr val="0000FF"/>
              </a:solidFill>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latin typeface="楷体" panose="02010609060101010101" pitchFamily="49" charset="-122"/>
                <a:ea typeface="楷体" panose="02010609060101010101" pitchFamily="49" charset="-122"/>
                <a:cs typeface="楷体" panose="02010609060101010101" pitchFamily="49" charset="-122"/>
              </a:rPr>
              <a:t>人们什么时候开始洗澡？</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latin typeface="楷体" panose="02010609060101010101" pitchFamily="49" charset="-122"/>
                <a:ea typeface="楷体" panose="02010609060101010101" pitchFamily="49" charset="-122"/>
                <a:cs typeface="楷体" panose="02010609060101010101" pitchFamily="49" charset="-122"/>
              </a:rPr>
              <a:t>为什么用水来洗涤？</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latin typeface="楷体" panose="02010609060101010101" pitchFamily="49" charset="-122"/>
                <a:ea typeface="楷体" panose="02010609060101010101" pitchFamily="49" charset="-122"/>
                <a:cs typeface="楷体" panose="02010609060101010101" pitchFamily="49" charset="-122"/>
              </a:rPr>
              <a:t>人怎样迫使肥皂泡工作？</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latin typeface="楷体" panose="02010609060101010101" pitchFamily="49" charset="-122"/>
                <a:ea typeface="楷体" panose="02010609060101010101" pitchFamily="49" charset="-122"/>
                <a:cs typeface="楷体" panose="02010609060101010101" pitchFamily="49" charset="-122"/>
              </a:rPr>
              <a:t>为什么我们要喝水？</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latin typeface="楷体" panose="02010609060101010101" pitchFamily="49" charset="-122"/>
                <a:ea typeface="楷体" panose="02010609060101010101" pitchFamily="49" charset="-122"/>
                <a:cs typeface="楷体" panose="02010609060101010101" pitchFamily="49" charset="-122"/>
              </a:rPr>
              <a:t>水会不会炸毁书屋？</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latin typeface="楷体" panose="02010609060101010101" pitchFamily="49" charset="-122"/>
                <a:ea typeface="楷体" panose="02010609060101010101" pitchFamily="49" charset="-122"/>
                <a:cs typeface="楷体" panose="02010609060101010101" pitchFamily="49" charset="-122"/>
              </a:rPr>
              <a:t>固体的水？</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latin typeface="楷体" panose="02010609060101010101" pitchFamily="49" charset="-122"/>
                <a:ea typeface="楷体" panose="02010609060101010101" pitchFamily="49" charset="-122"/>
                <a:cs typeface="楷体" panose="02010609060101010101" pitchFamily="49" charset="-122"/>
              </a:rPr>
              <a:t>为什么着上冰刀不能在地板上滑溜？</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latin typeface="楷体" panose="02010609060101010101" pitchFamily="49" charset="-122"/>
                <a:ea typeface="楷体" panose="02010609060101010101" pitchFamily="49" charset="-122"/>
                <a:cs typeface="楷体" panose="02010609060101010101" pitchFamily="49" charset="-122"/>
              </a:rPr>
              <a:t>有没有透明的水和透明的铁？</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solidFill>
                  <a:srgbClr val="0000FF"/>
                </a:solidFill>
                <a:latin typeface="楷体" panose="02010609060101010101" pitchFamily="49" charset="-122"/>
                <a:ea typeface="楷体" panose="02010609060101010101" pitchFamily="49" charset="-122"/>
                <a:cs typeface="楷体" panose="02010609060101010101" pitchFamily="49" charset="-122"/>
              </a:rPr>
              <a:t>第二站炉子</a:t>
            </a:r>
            <a:endParaRPr lang="zh-CN" altLang="en-US" sz="2100" b="1" dirty="0">
              <a:solidFill>
                <a:srgbClr val="0000FF"/>
              </a:solidFill>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latin typeface="楷体" panose="02010609060101010101" pitchFamily="49" charset="-122"/>
                <a:ea typeface="楷体" panose="02010609060101010101" pitchFamily="49" charset="-122"/>
                <a:cs typeface="楷体" panose="02010609060101010101" pitchFamily="49" charset="-122"/>
              </a:rPr>
              <a:t>人什么时候开始会取火？</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latin typeface="楷体" panose="02010609060101010101" pitchFamily="49" charset="-122"/>
                <a:ea typeface="楷体" panose="02010609060101010101" pitchFamily="49" charset="-122"/>
                <a:cs typeface="楷体" panose="02010609060101010101" pitchFamily="49" charset="-122"/>
              </a:rPr>
              <a:t>为什么火柴会着火？</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a:p>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p:txBody>
      </p:sp>
      <p:sp>
        <p:nvSpPr>
          <p:cNvPr id="3" name="文本框 2"/>
          <p:cNvSpPr txBox="1"/>
          <p:nvPr/>
        </p:nvSpPr>
        <p:spPr>
          <a:xfrm>
            <a:off x="4641184" y="583407"/>
            <a:ext cx="4439228" cy="4269581"/>
          </a:xfrm>
          <a:prstGeom prst="rect">
            <a:avLst/>
          </a:prstGeom>
          <a:noFill/>
        </p:spPr>
        <p:txBody>
          <a:bodyPr wrap="square" lIns="68580" tIns="34290" rIns="68580" bIns="34290" rtlCol="0" anchor="t">
            <a:spAutoFit/>
          </a:bodyPr>
          <a:lstStyle/>
          <a:p>
            <a:r>
              <a:rPr lang="zh-CN" altLang="en-US" sz="2100" b="1" dirty="0">
                <a:latin typeface="楷体" panose="02010609060101010101" pitchFamily="49" charset="-122"/>
                <a:ea typeface="楷体" panose="02010609060101010101" pitchFamily="49" charset="-122"/>
                <a:cs typeface="楷体" panose="02010609060101010101" pitchFamily="49" charset="-122"/>
                <a:sym typeface="+mn-ea"/>
              </a:rPr>
              <a:t>火柴是什么时候发明的？</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latin typeface="楷体" panose="02010609060101010101" pitchFamily="49" charset="-122"/>
                <a:ea typeface="楷体" panose="02010609060101010101" pitchFamily="49" charset="-122"/>
                <a:cs typeface="楷体" panose="02010609060101010101" pitchFamily="49" charset="-122"/>
                <a:sym typeface="+mn-ea"/>
              </a:rPr>
              <a:t>炉子烧着以后，劈柴到哪里去了？</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latin typeface="楷体" panose="02010609060101010101" pitchFamily="49" charset="-122"/>
                <a:ea typeface="楷体" panose="02010609060101010101" pitchFamily="49" charset="-122"/>
                <a:cs typeface="楷体" panose="02010609060101010101" pitchFamily="49" charset="-122"/>
                <a:sym typeface="+mn-ea"/>
              </a:rPr>
              <a:t>炉子里火旺的时候，为什么呼呼直响？</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latin typeface="楷体" panose="02010609060101010101" pitchFamily="49" charset="-122"/>
                <a:ea typeface="楷体" panose="02010609060101010101" pitchFamily="49" charset="-122"/>
                <a:cs typeface="楷体" panose="02010609060101010101" pitchFamily="49" charset="-122"/>
                <a:sym typeface="+mn-ea"/>
              </a:rPr>
              <a:t>为什么水能灭火？</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latin typeface="楷体" panose="02010609060101010101" pitchFamily="49" charset="-122"/>
                <a:ea typeface="楷体" panose="02010609060101010101" pitchFamily="49" charset="-122"/>
                <a:cs typeface="楷体" panose="02010609060101010101" pitchFamily="49" charset="-122"/>
                <a:sym typeface="+mn-ea"/>
              </a:rPr>
              <a:t>关于炉子的谜？</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第三站餐桌和炉灶</a:t>
            </a:r>
            <a:endParaRPr lang="zh-CN" altLang="en-US" sz="2100" b="1" dirty="0">
              <a:solidFill>
                <a:srgbClr val="0000FF"/>
              </a:solidFill>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latin typeface="楷体" panose="02010609060101010101" pitchFamily="49" charset="-122"/>
                <a:ea typeface="楷体" panose="02010609060101010101" pitchFamily="49" charset="-122"/>
                <a:cs typeface="楷体" panose="02010609060101010101" pitchFamily="49" charset="-122"/>
                <a:sym typeface="+mn-ea"/>
              </a:rPr>
              <a:t>厨房实验室</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latin typeface="楷体" panose="02010609060101010101" pitchFamily="49" charset="-122"/>
                <a:ea typeface="楷体" panose="02010609060101010101" pitchFamily="49" charset="-122"/>
                <a:cs typeface="楷体" panose="02010609060101010101" pitchFamily="49" charset="-122"/>
                <a:sym typeface="+mn-ea"/>
              </a:rPr>
              <a:t>马铃薯是什么？</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latin typeface="楷体" panose="02010609060101010101" pitchFamily="49" charset="-122"/>
                <a:ea typeface="楷体" panose="02010609060101010101" pitchFamily="49" charset="-122"/>
                <a:cs typeface="楷体" panose="02010609060101010101" pitchFamily="49" charset="-122"/>
                <a:sym typeface="+mn-ea"/>
              </a:rPr>
              <a:t>为什么我们不吃生马铃薯？</a:t>
            </a:r>
            <a:endParaRPr lang="zh-CN" altLang="en-US" sz="2100" b="1" dirty="0">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第四站厨房锅架</a:t>
            </a:r>
            <a:endParaRPr lang="zh-CN" altLang="en-US" sz="2100" b="1" dirty="0">
              <a:solidFill>
                <a:srgbClr val="0000FF"/>
              </a:solidFill>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第五站碗柜</a:t>
            </a:r>
            <a:endParaRPr lang="zh-CN" altLang="en-US" sz="2100" b="1" dirty="0">
              <a:solidFill>
                <a:srgbClr val="0000FF"/>
              </a:solidFill>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第六站衣柜</a:t>
            </a:r>
            <a:endParaRPr lang="zh-CN" altLang="en-US" sz="2100" b="1" dirty="0">
              <a:solidFill>
                <a:srgbClr val="0000FF"/>
              </a:solidFill>
              <a:latin typeface="楷体" panose="02010609060101010101" pitchFamily="49" charset="-122"/>
              <a:ea typeface="楷体" panose="02010609060101010101" pitchFamily="49" charset="-122"/>
              <a:cs typeface="楷体" panose="02010609060101010101" pitchFamily="49" charset="-122"/>
            </a:endParaRPr>
          </a:p>
          <a:p>
            <a:r>
              <a:rPr lang="zh-CN" altLang="en-US" sz="2100" b="1" dirty="0">
                <a:solidFill>
                  <a:srgbClr val="0000FF"/>
                </a:solidFill>
                <a:latin typeface="楷体" panose="02010609060101010101" pitchFamily="49" charset="-122"/>
                <a:ea typeface="楷体" panose="02010609060101010101" pitchFamily="49" charset="-122"/>
                <a:cs typeface="楷体" panose="02010609060101010101" pitchFamily="49" charset="-122"/>
                <a:sym typeface="+mn-ea"/>
              </a:rPr>
              <a:t>屋内旅游</a:t>
            </a:r>
            <a:endParaRPr lang="zh-CN" altLang="en-US" sz="2100" b="1" dirty="0">
              <a:solidFill>
                <a:srgbClr val="0000FF"/>
              </a:solidFill>
            </a:endParaRPr>
          </a:p>
        </p:txBody>
      </p:sp>
      <p:sp>
        <p:nvSpPr>
          <p:cNvPr id="4" name="矩形 3"/>
          <p:cNvSpPr/>
          <p:nvPr/>
        </p:nvSpPr>
        <p:spPr>
          <a:xfrm>
            <a:off x="3923843" y="39799"/>
            <a:ext cx="910464" cy="530915"/>
          </a:xfrm>
          <a:prstGeom prst="rect">
            <a:avLst/>
          </a:prstGeom>
        </p:spPr>
        <p:txBody>
          <a:bodyPr wrap="none" lIns="68580" tIns="34290" rIns="68580" bIns="34290">
            <a:spAutoFit/>
          </a:bodyPr>
          <a:lstStyle/>
          <a:p>
            <a:pPr lvl="0"/>
            <a:r>
              <a:rPr lang="zh-CN" altLang="en-US" sz="3000" b="1" dirty="0">
                <a:solidFill>
                  <a:srgbClr val="FF0000"/>
                </a:solidFill>
                <a:latin typeface="楷体" panose="02010609060101010101" pitchFamily="49" charset="-122"/>
                <a:ea typeface="楷体" panose="02010609060101010101" pitchFamily="49" charset="-122"/>
                <a:cs typeface="楷体" panose="02010609060101010101" pitchFamily="49" charset="-122"/>
              </a:rPr>
              <a:t>目录</a:t>
            </a:r>
            <a:endParaRPr lang="zh-CN" altLang="en-US" sz="3000" b="1" dirty="0">
              <a:solidFill>
                <a:prstClr val="black"/>
              </a:solidFill>
              <a:latin typeface="楷体" panose="02010609060101010101" pitchFamily="49" charset="-122"/>
              <a:ea typeface="楷体" panose="02010609060101010101" pitchFamily="49" charset="-122"/>
              <a:cs typeface="楷体" panose="02010609060101010101" pitchFamily="49" charset="-122"/>
            </a:endParaRPr>
          </a:p>
        </p:txBody>
      </p:sp>
      <p:sp>
        <p:nvSpPr>
          <p:cNvPr id="5" name="文本框 4"/>
          <p:cNvSpPr txBox="1"/>
          <p:nvPr/>
        </p:nvSpPr>
        <p:spPr>
          <a:xfrm>
            <a:off x="118745" y="0"/>
            <a:ext cx="4180840" cy="922020"/>
          </a:xfrm>
          <a:prstGeom prst="rect">
            <a:avLst/>
          </a:prstGeom>
          <a:noFill/>
        </p:spPr>
        <p:txBody>
          <a:bodyPr wrap="square" rtlCol="0">
            <a:spAutoFit/>
          </a:bodyPr>
          <a:p>
            <a:r>
              <a:rPr lang="zh-CN" altLang="en-US" b="1" kern="100" dirty="0">
                <a:latin typeface="宋体" panose="02010600030101010101" pitchFamily="2" charset="-122"/>
                <a:ea typeface="宋体" panose="02010600030101010101" pitchFamily="2" charset="-122"/>
                <a:cs typeface="Times New Roman" panose="02020603050405020304" pitchFamily="18" charset="0"/>
                <a:sym typeface="+mn-ea"/>
              </a:rPr>
              <a:t>读一读</a:t>
            </a:r>
            <a:r>
              <a:rPr lang="en-US" altLang="zh-CN" b="1" kern="100" dirty="0">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b="1" kern="100" dirty="0">
                <a:latin typeface="宋体" panose="02010600030101010101" pitchFamily="2" charset="-122"/>
                <a:ea typeface="宋体" panose="02010600030101010101" pitchFamily="2" charset="-122"/>
                <a:cs typeface="Times New Roman" panose="02020603050405020304" pitchFamily="18" charset="0"/>
                <a:sym typeface="+mn-ea"/>
              </a:rPr>
              <a:t>十万个为什么</a:t>
            </a:r>
            <a:r>
              <a:rPr lang="en-US" altLang="zh-CN" b="1" kern="100" dirty="0">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b="1" kern="100" dirty="0">
                <a:latin typeface="宋体" panose="02010600030101010101" pitchFamily="2" charset="-122"/>
                <a:ea typeface="宋体" panose="02010600030101010101" pitchFamily="2" charset="-122"/>
                <a:cs typeface="Times New Roman" panose="02020603050405020304" pitchFamily="18" charset="0"/>
                <a:sym typeface="+mn-ea"/>
              </a:rPr>
              <a:t>的目录（节选），你在目录中发现了什么？</a:t>
            </a:r>
            <a:endParaRPr lang="zh-CN" altLang="en-US" b="1" kern="100" dirty="0">
              <a:latin typeface="宋体" panose="02010600030101010101" pitchFamily="2" charset="-122"/>
              <a:ea typeface="宋体" panose="02010600030101010101" pitchFamily="2" charset="-122"/>
              <a:cs typeface="Times New Roman" panose="02020603050405020304" pitchFamily="18" charset="0"/>
            </a:endParaRPr>
          </a:p>
          <a:p>
            <a:endParaRPr lang="zh-CN" alt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6820" y="1491615"/>
            <a:ext cx="4226316" cy="1453515"/>
          </a:xfrm>
          <a:prstGeom prst="rect">
            <a:avLst/>
          </a:prstGeom>
          <a:solidFill>
            <a:srgbClr val="92D050"/>
          </a:solidFill>
        </p:spPr>
        <p:txBody>
          <a:bodyPr wrap="square" lIns="68580" tIns="34290" rIns="68580" bIns="34290" rtlCol="0" anchor="t">
            <a:spAutoFit/>
          </a:bodyPr>
          <a:lstStyle/>
          <a:p>
            <a:r>
              <a:rPr lang="en-US" altLang="zh-CN" sz="2700" b="1">
                <a:latin typeface="楷体" panose="02010609060101010101" pitchFamily="49" charset="-122"/>
                <a:ea typeface="楷体" panose="02010609060101010101" pitchFamily="49" charset="-122"/>
                <a:cs typeface="楷体" panose="02010609060101010101" pitchFamily="49" charset="-122"/>
              </a:rPr>
              <a:t>   </a:t>
            </a:r>
            <a:r>
              <a:rPr lang="zh-CN" altLang="en-US" sz="3000" b="1">
                <a:latin typeface="楷体" panose="02010609060101010101" pitchFamily="49" charset="-122"/>
                <a:ea typeface="楷体" panose="02010609060101010101" pitchFamily="49" charset="-122"/>
                <a:cs typeface="楷体" panose="02010609060101010101" pitchFamily="49" charset="-122"/>
              </a:rPr>
              <a:t>《十万个为什么》这本书不仅内容有趣，语言也非常生动。</a:t>
            </a:r>
            <a:endParaRPr lang="zh-CN" altLang="en-US" sz="3000" b="1">
              <a:latin typeface="楷体" panose="02010609060101010101" pitchFamily="49" charset="-122"/>
              <a:ea typeface="楷体" panose="02010609060101010101" pitchFamily="49" charset="-122"/>
              <a:cs typeface="楷体" panose="02010609060101010101" pitchFamily="49" charset="-122"/>
            </a:endParaRPr>
          </a:p>
        </p:txBody>
      </p:sp>
      <p:pic>
        <p:nvPicPr>
          <p:cNvPr id="3" name="图片 2"/>
          <p:cNvPicPr>
            <a:picLocks noChangeAspect="1"/>
          </p:cNvPicPr>
          <p:nvPr/>
        </p:nvPicPr>
        <p:blipFill>
          <a:blip r:embed="rId1" cstate="print">
            <a:clrChange>
              <a:clrFrom>
                <a:srgbClr val="000000">
                  <a:alpha val="100000"/>
                </a:srgbClr>
              </a:clrFrom>
              <a:clrTo>
                <a:srgbClr val="000000">
                  <a:alpha val="100000"/>
                  <a:alpha val="0"/>
                </a:srgbClr>
              </a:clrTo>
            </a:clrChange>
            <a:lum bright="-6000"/>
          </a:blip>
          <a:stretch>
            <a:fillRect/>
          </a:stretch>
        </p:blipFill>
        <p:spPr>
          <a:xfrm>
            <a:off x="53347" y="3126582"/>
            <a:ext cx="1528962" cy="2054066"/>
          </a:xfrm>
          <a:prstGeom prst="rect">
            <a:avLst/>
          </a:prstGeom>
        </p:spPr>
      </p:pic>
      <p:pic>
        <p:nvPicPr>
          <p:cNvPr id="9" name="图片 8"/>
          <p:cNvPicPr>
            <a:picLocks noChangeAspect="1"/>
          </p:cNvPicPr>
          <p:nvPr>
            <p:custDataLst>
              <p:tags r:id="rId2"/>
            </p:custDataLst>
          </p:nvPr>
        </p:nvPicPr>
        <p:blipFill>
          <a:blip r:embed="rId3">
            <a:clrChange>
              <a:clrFrom>
                <a:srgbClr val="FFFFFF">
                  <a:alpha val="100000"/>
                </a:srgbClr>
              </a:clrFrom>
              <a:clrTo>
                <a:srgbClr val="FFFFFF">
                  <a:alpha val="100000"/>
                  <a:alpha val="0"/>
                </a:srgbClr>
              </a:clrTo>
            </a:clrChange>
          </a:blip>
          <a:stretch>
            <a:fillRect/>
          </a:stretch>
        </p:blipFill>
        <p:spPr>
          <a:xfrm>
            <a:off x="5528945" y="1346835"/>
            <a:ext cx="2491105" cy="26371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2306153" y="126403"/>
            <a:ext cx="453169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000" b="1" dirty="0">
                <a:latin typeface="黑体" panose="02010609060101010101" pitchFamily="49" charset="-122"/>
                <a:ea typeface="黑体" panose="02010609060101010101" pitchFamily="49" charset="-122"/>
              </a:rPr>
              <a:t>品读文段，指导阅读策略</a:t>
            </a:r>
            <a:endParaRPr lang="zh-CN" altLang="en-US" sz="3000" b="1" dirty="0">
              <a:latin typeface="黑体" panose="02010609060101010101" pitchFamily="49" charset="-122"/>
              <a:ea typeface="黑体" panose="02010609060101010101" pitchFamily="49" charset="-122"/>
            </a:endParaRPr>
          </a:p>
        </p:txBody>
      </p:sp>
      <p:sp>
        <p:nvSpPr>
          <p:cNvPr id="6" name="矩形 5"/>
          <p:cNvSpPr/>
          <p:nvPr/>
        </p:nvSpPr>
        <p:spPr>
          <a:xfrm>
            <a:off x="387792" y="687702"/>
            <a:ext cx="8368415" cy="476669"/>
          </a:xfrm>
          <a:prstGeom prst="rect">
            <a:avLst/>
          </a:prstGeom>
        </p:spPr>
        <p:txBody>
          <a:bodyPr wrap="square">
            <a:spAutoFit/>
          </a:bodyPr>
          <a:lstStyle/>
          <a:p>
            <a:pPr marL="457200" indent="-457200">
              <a:lnSpc>
                <a:spcPct val="120000"/>
              </a:lnSpc>
              <a:buFont typeface="Wingdings" panose="05000000000000000000" pitchFamily="2" charset="2"/>
              <a:buChar char="p"/>
              <a:defRPr/>
            </a:pPr>
            <a:r>
              <a:rPr lang="zh-CN" altLang="en-US" sz="2400" b="1" kern="100" dirty="0">
                <a:latin typeface="宋体" panose="02010600030101010101" pitchFamily="2" charset="-122"/>
                <a:ea typeface="宋体" panose="02010600030101010101" pitchFamily="2" charset="-122"/>
                <a:cs typeface="Times New Roman" panose="02020603050405020304" pitchFamily="18" charset="0"/>
              </a:rPr>
              <a:t>阅读下面的选段，说说你有什么感受。</a:t>
            </a:r>
            <a:endParaRPr lang="zh-CN" altLang="en-US" sz="2400" b="1"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7" name="矩形 6"/>
          <p:cNvSpPr/>
          <p:nvPr/>
        </p:nvSpPr>
        <p:spPr>
          <a:xfrm>
            <a:off x="304385" y="1179292"/>
            <a:ext cx="8535227" cy="3694794"/>
          </a:xfrm>
          <a:prstGeom prst="rect">
            <a:avLst/>
          </a:prstGeom>
        </p:spPr>
        <p:txBody>
          <a:bodyPr wrap="square">
            <a:spAutoFit/>
          </a:bodyPr>
          <a:lstStyle/>
          <a:p>
            <a:pPr>
              <a:lnSpc>
                <a:spcPct val="120000"/>
              </a:lnSpc>
              <a:defRPr/>
            </a:pPr>
            <a:r>
              <a:rPr lang="zh-CN" altLang="en-US" sz="2200" b="1" kern="100" dirty="0">
                <a:latin typeface="楷体" panose="02010609060101010101" pitchFamily="49" charset="-122"/>
                <a:ea typeface="楷体" panose="02010609060101010101" pitchFamily="49" charset="-122"/>
                <a:cs typeface="Times New Roman" panose="02020603050405020304" pitchFamily="18" charset="0"/>
              </a:rPr>
              <a:t>    你们家里每天总有人生炉子，煮马铃薯。也许你自己就很会生炉子或者煮马铃薯。可是请你解释一下：为什么炉子里的柴会毕剥作响？为什么烟会走烟筒出去，而不向屋里冒？煤油燃烧的时候，从哪里来的烟？为什么烘烤的马铃薯有层硬皮，煮的却没有？恐怕你不能解释明白吧。或者问你：水为什么能灭火？我的一位熟人回答说：</a:t>
            </a:r>
            <a:r>
              <a:rPr lang="en-US" altLang="zh-CN" sz="2200" b="1"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200" b="1" kern="100" dirty="0">
                <a:latin typeface="楷体" panose="02010609060101010101" pitchFamily="49" charset="-122"/>
                <a:ea typeface="楷体" panose="02010609060101010101" pitchFamily="49" charset="-122"/>
                <a:cs typeface="Times New Roman" panose="02020603050405020304" pitchFamily="18" charset="0"/>
              </a:rPr>
              <a:t>水能灭火，因为它又湿又冷。”可是煤油也又湿又冷，你倒是试试用煤油来灭火吧！不，你还是不试为好，一试就得报火警了。你看，问题挺简单，可是要回答它却不那么容易。我再给你猜十二个关于最简单事物的谜，你愿意不愿意？</a:t>
            </a:r>
            <a:endParaRPr lang="zh-CN" altLang="en-US" sz="2200" b="1" kern="1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2" name="矩形: 圆角 12"/>
          <p:cNvSpPr/>
          <p:nvPr/>
        </p:nvSpPr>
        <p:spPr>
          <a:xfrm>
            <a:off x="6005946" y="4455798"/>
            <a:ext cx="2993209" cy="503781"/>
          </a:xfrm>
          <a:prstGeom prst="roundRect">
            <a:avLst>
              <a:gd name="adj" fmla="val 14038"/>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2400" b="1" dirty="0">
                <a:solidFill>
                  <a:schemeClr val="tx1"/>
                </a:solidFill>
                <a:latin typeface="宋体" panose="02010600030101010101" pitchFamily="2" charset="-122"/>
                <a:ea typeface="宋体" panose="02010600030101010101" pitchFamily="2" charset="-122"/>
              </a:rPr>
              <a:t>内容有趣，语言生动</a:t>
            </a:r>
            <a:endParaRPr lang="en-US" altLang="zh-CN" sz="2000" b="1" dirty="0">
              <a:solidFill>
                <a:schemeClr val="tx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1022" y="951570"/>
            <a:ext cx="8209981" cy="2839239"/>
          </a:xfrm>
          <a:prstGeom prst="rect">
            <a:avLst/>
          </a:prstGeom>
          <a:solidFill>
            <a:schemeClr val="accent6">
              <a:lumMod val="40000"/>
              <a:lumOff val="60000"/>
            </a:schemeClr>
          </a:solidFill>
        </p:spPr>
        <p:txBody>
          <a:bodyPr wrap="square" lIns="68580" tIns="34290" rIns="68580" bIns="34290" rtlCol="0" anchor="t">
            <a:spAutoFit/>
          </a:bodyPr>
          <a:lstStyle/>
          <a:p>
            <a:pPr fontAlgn="auto">
              <a:lnSpc>
                <a:spcPct val="150000"/>
              </a:lnSpc>
            </a:pP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你：水为什么能灭火？我的一位熟人回答说：</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水能灭火，因为它又湿又冷。</a:t>
            </a: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可是煤油又湿又冷，你倒是试试用煤油来灭火吧！不，你还是不试为好，一试就得报火警了。你看，问题挺简单，可是要回答它却不那么容易。我再给你猜十二个关于最简单事物的谜，你愿意不愿意？</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UNIT_TABLE_BEAUTIFY" val="smartTable{54220113-d9dc-41b3-913e-76cd69b38fac}"/>
</p:tagLst>
</file>

<file path=ppt/tags/tag4.xml><?xml version="1.0" encoding="utf-8"?>
<p:tagLst xmlns:p="http://schemas.openxmlformats.org/presentationml/2006/main">
  <p:tag name="KSO_WM_UNIT_TABLE_BEAUTIFY" val="smartTable{b5a56831-0552-4ca1-a669-6dc43e92dce1}"/>
</p:tagLst>
</file>

<file path=ppt/tags/tag5.xml><?xml version="1.0" encoding="utf-8"?>
<p:tagLst xmlns:p="http://schemas.openxmlformats.org/presentationml/2006/main">
  <p:tag name="KSO_WPP_MARK_KEY" val="ad868b98-817f-4160-a2ed-c2d295641f52"/>
  <p:tag name="COMMONDATA" val="eyJoZGlkIjoiNDA2M2JjZGViYmMyYzM4YTIyZGMzOGNhMzZmYWYzYTc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5017</Words>
  <Application>WPS 演示</Application>
  <PresentationFormat>全屏显示(16:9)</PresentationFormat>
  <Paragraphs>435</Paragraphs>
  <Slides>38</Slides>
  <Notes>29</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38</vt:i4>
      </vt:variant>
    </vt:vector>
  </HeadingPairs>
  <TitlesOfParts>
    <vt:vector size="52" baseType="lpstr">
      <vt:lpstr>Arial</vt:lpstr>
      <vt:lpstr>宋体</vt:lpstr>
      <vt:lpstr>Wingdings</vt:lpstr>
      <vt:lpstr>Calibri</vt:lpstr>
      <vt:lpstr>楷体</vt:lpstr>
      <vt:lpstr>黑体</vt:lpstr>
      <vt:lpstr>Times New Roman</vt:lpstr>
      <vt:lpstr>微软雅黑</vt:lpstr>
      <vt:lpstr>Arial Unicode MS</vt:lpstr>
      <vt:lpstr>等线</vt:lpstr>
      <vt:lpstr>等线 Light</vt:lpstr>
      <vt:lpstr>Calibri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易提分旗舰店; yitifen.tmall.com;</Company>
  <LinksUpToDate>false</LinksUpToDate>
  <SharedDoc>false</SharedDoc>
  <HyperlinksChanged>false</HyperlinksChanged>
  <AppVersion>14.0000</AppVersion>
  <Manager>易提分旗舰店; yitifen.tmall.com;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易提分旗舰店; yitifen.tmall.com;</dc:title>
  <dc:creator>易提分旗舰店; yitifen.tmall.com</dc:creator>
  <dc:description>易提分旗舰店; yitifen.tmall.com;</dc:description>
  <dc:subject>易提分旗舰店; yitifen.tmall.com;</dc:subject>
  <cp:lastModifiedBy>绿茶1402282444</cp:lastModifiedBy>
  <cp:revision>2</cp:revision>
  <dcterms:created xsi:type="dcterms:W3CDTF">2023-03-06T07:14:24Z</dcterms:created>
  <dcterms:modified xsi:type="dcterms:W3CDTF">2023-03-06T07:30:11Z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C2C3BC54B82F4862B43307CE0124B62A</vt:lpwstr>
  </property>
  <property fmtid="{D5CDD505-2E9C-101B-9397-08002B2CF9AE}" pid="3" name="KSOProductBuildVer">
    <vt:lpwstr>2052-11.1.0.13703</vt:lpwstr>
  </property>
</Properties>
</file>