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9"/>
  </p:handoutMasterIdLst>
  <p:sldIdLst>
    <p:sldId id="259" r:id="rId3"/>
    <p:sldId id="258" r:id="rId4"/>
    <p:sldId id="260" r:id="rId6"/>
    <p:sldId id="261" r:id="rId7"/>
    <p:sldId id="264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党代会是党的全国代表大会，是党的最高领导机关。主要决定党的重大问题，选举党的领导机关。</a:t>
            </a:r>
            <a:endParaRPr lang="zh-CN" altLang="en-US" dirty="0"/>
          </a:p>
          <a:p>
            <a:r>
              <a:rPr lang="zh-CN" altLang="en-US" dirty="0"/>
              <a:t>中国人民政治协商会议设全国委员会和地方委员会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党代会是党的全国代表大会，是党的最高领导机关。主要决定党的重大问题，选举党的领导机关。</a:t>
            </a:r>
            <a:endParaRPr lang="zh-CN" altLang="en-US" dirty="0"/>
          </a:p>
          <a:p>
            <a:r>
              <a:rPr lang="zh-CN" altLang="en-US" dirty="0"/>
              <a:t>中国人民政治协商会议设全国委员会和地方委员会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党代会是党的全国代表大会，是党的最高领导机关。主要决定党的重大问题，选举党的领导机关。</a:t>
            </a:r>
            <a:endParaRPr lang="zh-CN" altLang="en-US" dirty="0"/>
          </a:p>
          <a:p>
            <a:r>
              <a:rPr lang="zh-CN" altLang="en-US" dirty="0"/>
              <a:t>中国人民政治协商会议设全国委员会和地方委员会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image" Target="../media/image5.png"/><Relationship Id="rId7" Type="http://schemas.openxmlformats.org/officeDocument/2006/relationships/image" Target="../media/image4.png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image" Target="file:///D:\qq&#25991;&#20214;\712321467\Image\C2C\Image2\%7b75232B38-A165-1FB7-499C-2E1C792CACB5%7d.png" TargetMode="Externa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500"/>
          <a:stretch>
            <a:fillRect/>
          </a:stretch>
        </p:blipFill>
        <p:spPr>
          <a:xfrm>
            <a:off x="0" y="0"/>
            <a:ext cx="12192000" cy="1371600"/>
          </a:xfrm>
          <a:prstGeom prst="rect">
            <a:avLst/>
          </a:prstGeom>
        </p:spPr>
      </p:pic>
      <p:sp>
        <p:nvSpPr>
          <p:cNvPr id="12" name="任意形状 11"/>
          <p:cNvSpPr/>
          <p:nvPr userDrawn="1"/>
        </p:nvSpPr>
        <p:spPr>
          <a:xfrm>
            <a:off x="127789" y="178593"/>
            <a:ext cx="11936421" cy="6067412"/>
          </a:xfrm>
          <a:custGeom>
            <a:avLst/>
            <a:gdLst>
              <a:gd name="connsiteX0" fmla="*/ 433409 w 11936421"/>
              <a:gd name="connsiteY0" fmla="*/ 0 h 6067412"/>
              <a:gd name="connsiteX1" fmla="*/ 11503012 w 11936421"/>
              <a:gd name="connsiteY1" fmla="*/ 0 h 6067412"/>
              <a:gd name="connsiteX2" fmla="*/ 11936421 w 11936421"/>
              <a:gd name="connsiteY2" fmla="*/ 433409 h 6067412"/>
              <a:gd name="connsiteX3" fmla="*/ 11936421 w 11936421"/>
              <a:gd name="connsiteY3" fmla="*/ 6067402 h 6067412"/>
              <a:gd name="connsiteX4" fmla="*/ 11936420 w 11936421"/>
              <a:gd name="connsiteY4" fmla="*/ 6067412 h 6067412"/>
              <a:gd name="connsiteX5" fmla="*/ 11936420 w 11936421"/>
              <a:gd name="connsiteY5" fmla="*/ 1150144 h 6067412"/>
              <a:gd name="connsiteX6" fmla="*/ 0 w 11936421"/>
              <a:gd name="connsiteY6" fmla="*/ 1150144 h 6067412"/>
              <a:gd name="connsiteX7" fmla="*/ 0 w 11936421"/>
              <a:gd name="connsiteY7" fmla="*/ 433409 h 6067412"/>
              <a:gd name="connsiteX8" fmla="*/ 433409 w 11936421"/>
              <a:gd name="connsiteY8" fmla="*/ 0 h 606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36421" h="6067412">
                <a:moveTo>
                  <a:pt x="433409" y="0"/>
                </a:moveTo>
                <a:lnTo>
                  <a:pt x="11503012" y="0"/>
                </a:lnTo>
                <a:cubicBezTo>
                  <a:pt x="11742377" y="0"/>
                  <a:pt x="11936421" y="194044"/>
                  <a:pt x="11936421" y="433409"/>
                </a:cubicBezTo>
                <a:lnTo>
                  <a:pt x="11936421" y="6067402"/>
                </a:lnTo>
                <a:lnTo>
                  <a:pt x="11936420" y="6067412"/>
                </a:lnTo>
                <a:lnTo>
                  <a:pt x="11936420" y="1150144"/>
                </a:lnTo>
                <a:lnTo>
                  <a:pt x="0" y="1150144"/>
                </a:lnTo>
                <a:lnTo>
                  <a:pt x="0" y="433409"/>
                </a:lnTo>
                <a:cubicBezTo>
                  <a:pt x="0" y="194044"/>
                  <a:pt x="194044" y="0"/>
                  <a:pt x="433409" y="0"/>
                </a:cubicBezTo>
                <a:close/>
              </a:path>
            </a:pathLst>
          </a:custGeom>
          <a:solidFill>
            <a:srgbClr val="FFF9D2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127789" y="1345542"/>
            <a:ext cx="11936421" cy="5333865"/>
          </a:xfrm>
          <a:prstGeom prst="rect">
            <a:avLst/>
          </a:prstGeom>
          <a:solidFill>
            <a:srgbClr val="FFF9D2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任意形状 13"/>
          <p:cNvSpPr/>
          <p:nvPr userDrawn="1"/>
        </p:nvSpPr>
        <p:spPr>
          <a:xfrm>
            <a:off x="127789" y="178593"/>
            <a:ext cx="11936421" cy="6067412"/>
          </a:xfrm>
          <a:custGeom>
            <a:avLst/>
            <a:gdLst>
              <a:gd name="connsiteX0" fmla="*/ 433409 w 11936421"/>
              <a:gd name="connsiteY0" fmla="*/ 0 h 6067412"/>
              <a:gd name="connsiteX1" fmla="*/ 11503012 w 11936421"/>
              <a:gd name="connsiteY1" fmla="*/ 0 h 6067412"/>
              <a:gd name="connsiteX2" fmla="*/ 11936421 w 11936421"/>
              <a:gd name="connsiteY2" fmla="*/ 433409 h 6067412"/>
              <a:gd name="connsiteX3" fmla="*/ 11936421 w 11936421"/>
              <a:gd name="connsiteY3" fmla="*/ 6067402 h 6067412"/>
              <a:gd name="connsiteX4" fmla="*/ 11936420 w 11936421"/>
              <a:gd name="connsiteY4" fmla="*/ 6067412 h 6067412"/>
              <a:gd name="connsiteX5" fmla="*/ 11936420 w 11936421"/>
              <a:gd name="connsiteY5" fmla="*/ 1150144 h 6067412"/>
              <a:gd name="connsiteX6" fmla="*/ 0 w 11936421"/>
              <a:gd name="connsiteY6" fmla="*/ 1150144 h 6067412"/>
              <a:gd name="connsiteX7" fmla="*/ 0 w 11936421"/>
              <a:gd name="connsiteY7" fmla="*/ 433409 h 6067412"/>
              <a:gd name="connsiteX8" fmla="*/ 433409 w 11936421"/>
              <a:gd name="connsiteY8" fmla="*/ 0 h 606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36421" h="6067412">
                <a:moveTo>
                  <a:pt x="433409" y="0"/>
                </a:moveTo>
                <a:lnTo>
                  <a:pt x="11503012" y="0"/>
                </a:lnTo>
                <a:cubicBezTo>
                  <a:pt x="11742377" y="0"/>
                  <a:pt x="11936421" y="194044"/>
                  <a:pt x="11936421" y="433409"/>
                </a:cubicBezTo>
                <a:lnTo>
                  <a:pt x="11936421" y="6067402"/>
                </a:lnTo>
                <a:lnTo>
                  <a:pt x="11936420" y="6067412"/>
                </a:lnTo>
                <a:lnTo>
                  <a:pt x="11936420" y="1150144"/>
                </a:lnTo>
                <a:lnTo>
                  <a:pt x="0" y="1150144"/>
                </a:lnTo>
                <a:lnTo>
                  <a:pt x="0" y="433409"/>
                </a:lnTo>
                <a:cubicBezTo>
                  <a:pt x="0" y="194044"/>
                  <a:pt x="194044" y="0"/>
                  <a:pt x="433409" y="0"/>
                </a:cubicBezTo>
                <a:close/>
              </a:path>
            </a:pathLst>
          </a:custGeom>
          <a:solidFill>
            <a:schemeClr val="bg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矩形 16"/>
          <p:cNvSpPr/>
          <p:nvPr userDrawn="1"/>
        </p:nvSpPr>
        <p:spPr>
          <a:xfrm>
            <a:off x="127789" y="1345542"/>
            <a:ext cx="11936421" cy="5333865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92" b="9892"/>
          <a:stretch>
            <a:fillRect/>
          </a:stretch>
        </p:blipFill>
        <p:spPr>
          <a:xfrm>
            <a:off x="127789" y="89456"/>
            <a:ext cx="1245704" cy="125608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5" t="71249" r="36301" b="3113"/>
          <a:stretch>
            <a:fillRect/>
          </a:stretch>
        </p:blipFill>
        <p:spPr>
          <a:xfrm flipH="1">
            <a:off x="9875520" y="674543"/>
            <a:ext cx="2188690" cy="64746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8900" y="291243"/>
            <a:ext cx="545310" cy="1031439"/>
          </a:xfrm>
          <a:prstGeom prst="rect">
            <a:avLst/>
          </a:prstGeom>
        </p:spPr>
      </p:pic>
      <p:pic>
        <p:nvPicPr>
          <p:cNvPr id="21" name="图片 1073743875" descr="学科网 zxxk.com"/>
          <p:cNvPicPr>
            <a:picLocks noChangeAspect="1"/>
          </p:cNvPicPr>
          <p:nvPr/>
        </p:nvPicPr>
        <p:blipFill>
          <a:blip r:embed="rId9" r:link="rId10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22" name="图片 1073743875" descr="学科网 zxxk.com"/>
          <p:cNvPicPr>
            <a:picLocks noChangeAspect="1"/>
          </p:cNvPicPr>
          <p:nvPr/>
        </p:nvPicPr>
        <p:blipFill>
          <a:blip r:embed="rId9" r:link="rId10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1.xml"/><Relationship Id="rId7" Type="http://schemas.openxmlformats.org/officeDocument/2006/relationships/image" Target="../media/image11.png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11.png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29" t="46042" r="14792" b="34583"/>
          <a:stretch>
            <a:fillRect/>
          </a:stretch>
        </p:blipFill>
        <p:spPr>
          <a:xfrm flipH="1">
            <a:off x="990940" y="954573"/>
            <a:ext cx="1508626" cy="1220019"/>
          </a:xfrm>
          <a:prstGeom prst="rect">
            <a:avLst/>
          </a:prstGeom>
        </p:spPr>
      </p:pic>
      <p:grpSp>
        <p:nvGrpSpPr>
          <p:cNvPr id="25" name="组合 24"/>
          <p:cNvGrpSpPr/>
          <p:nvPr/>
        </p:nvGrpSpPr>
        <p:grpSpPr>
          <a:xfrm>
            <a:off x="0" y="1941811"/>
            <a:ext cx="12192000" cy="4916189"/>
            <a:chOff x="0" y="1941811"/>
            <a:chExt cx="12192000" cy="4916189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2" t="38333" r="60938" b="10000"/>
            <a:stretch>
              <a:fillRect/>
            </a:stretch>
          </p:blipFill>
          <p:spPr>
            <a:xfrm>
              <a:off x="32609" y="3820648"/>
              <a:ext cx="3208618" cy="2180102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65" t="71250" r="36301"/>
            <a:stretch>
              <a:fillRect/>
            </a:stretch>
          </p:blipFill>
          <p:spPr>
            <a:xfrm flipH="1">
              <a:off x="6908800" y="4806950"/>
              <a:ext cx="5283200" cy="1752600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75319" y="1941811"/>
              <a:ext cx="2274005" cy="4462659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875"/>
            <a:stretch>
              <a:fillRect/>
            </a:stretch>
          </p:blipFill>
          <p:spPr>
            <a:xfrm>
              <a:off x="0" y="5143500"/>
              <a:ext cx="12192000" cy="1714500"/>
            </a:xfrm>
            <a:prstGeom prst="rect">
              <a:avLst/>
            </a:prstGeom>
          </p:spPr>
        </p:pic>
      </p:grpSp>
      <p:pic>
        <p:nvPicPr>
          <p:cNvPr id="18" name="图片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4" r="20462" b="71509"/>
          <a:stretch>
            <a:fillRect/>
          </a:stretch>
        </p:blipFill>
        <p:spPr>
          <a:xfrm flipH="1">
            <a:off x="10262935" y="1170950"/>
            <a:ext cx="1756611" cy="1271462"/>
          </a:xfrm>
          <a:prstGeom prst="rect">
            <a:avLst/>
          </a:prstGeom>
        </p:spPr>
      </p:pic>
      <p:sp>
        <p:nvSpPr>
          <p:cNvPr id="19" name="圆角矩形 18"/>
          <p:cNvSpPr/>
          <p:nvPr/>
        </p:nvSpPr>
        <p:spPr>
          <a:xfrm>
            <a:off x="1085215" y="1423670"/>
            <a:ext cx="10022205" cy="2180590"/>
          </a:xfrm>
          <a:prstGeom prst="roundRect">
            <a:avLst>
              <a:gd name="adj" fmla="val 21913"/>
            </a:avLst>
          </a:prstGeom>
          <a:solidFill>
            <a:srgbClr val="FFED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6000" dirty="0">
                <a:solidFill>
                  <a:srgbClr val="C1010C"/>
                </a:solidFill>
                <a:latin typeface="微软雅黑" charset="-122"/>
                <a:ea typeface="微软雅黑" charset="-122"/>
              </a:rPr>
              <a:t>当文明学生，做守法公民</a:t>
            </a:r>
            <a:endParaRPr kumimoji="1" lang="zh-CN" altLang="en-US" sz="6000" dirty="0">
              <a:solidFill>
                <a:srgbClr val="C1010C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13" name="PA-102237"/>
          <p:cNvSpPr/>
          <p:nvPr>
            <p:custDataLst>
              <p:tags r:id="rId8"/>
            </p:custDataLst>
          </p:nvPr>
        </p:nvSpPr>
        <p:spPr>
          <a:xfrm>
            <a:off x="3231355" y="5143391"/>
            <a:ext cx="5729261" cy="682625"/>
          </a:xfrm>
          <a:prstGeom prst="rect">
            <a:avLst/>
          </a:prstGeom>
        </p:spPr>
        <p:txBody>
          <a:bodyPr wrap="square" lIns="68544" tIns="34272" rIns="68544" bIns="34272">
            <a:spAutoFit/>
          </a:bodyPr>
          <a:lstStyle/>
          <a:p>
            <a:pPr algn="dist"/>
            <a:r>
              <a:rPr kumimoji="1" lang="zh-CN" sz="4000" dirty="0">
                <a:solidFill>
                  <a:srgbClr val="FFEDC2"/>
                </a:solidFill>
                <a:latin typeface="微软雅黑" charset="-122"/>
                <a:ea typeface="微软雅黑" charset="-122"/>
              </a:rPr>
              <a:t>新北实验中学</a:t>
            </a:r>
            <a:r>
              <a:rPr kumimoji="1" lang="en-US" altLang="zh-CN" sz="4000" dirty="0">
                <a:solidFill>
                  <a:srgbClr val="FFEDC2"/>
                </a:solidFill>
                <a:latin typeface="微软雅黑" charset="-122"/>
                <a:ea typeface="微软雅黑" charset="-122"/>
              </a:rPr>
              <a:t>   </a:t>
            </a:r>
            <a:r>
              <a:rPr kumimoji="1" lang="zh-CN" altLang="en-US" sz="4000" dirty="0">
                <a:solidFill>
                  <a:srgbClr val="FFEDC2"/>
                </a:solidFill>
                <a:latin typeface="微软雅黑" charset="-122"/>
                <a:ea typeface="微软雅黑" charset="-122"/>
              </a:rPr>
              <a:t>法治教育</a:t>
            </a:r>
            <a:endParaRPr kumimoji="1" lang="zh-CN" altLang="en-US" sz="4000" dirty="0">
              <a:solidFill>
                <a:srgbClr val="FFEDC2"/>
              </a:solidFill>
              <a:latin typeface="微软雅黑" charset="-122"/>
              <a:ea typeface="微软雅黑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825750" y="503555"/>
            <a:ext cx="6782435" cy="63944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</a:rPr>
              <a:t>一、</a:t>
            </a:r>
            <a:r>
              <a:rPr lang="en-US" altLang="zh-CN" sz="4000" b="1" dirty="0">
                <a:solidFill>
                  <a:schemeClr val="tx1"/>
                </a:solidFill>
              </a:rPr>
              <a:t>公民的生活离不开法律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212090" y="1654175"/>
            <a:ext cx="1175067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>
                <a:latin typeface="微软雅黑" charset="0"/>
                <a:ea typeface="微软雅黑" charset="0"/>
              </a:rPr>
              <a:t>①在未成年之前，</a:t>
            </a:r>
            <a:r>
              <a:rPr lang="zh-CN" altLang="en-US" sz="3200" b="1" dirty="0">
                <a:latin typeface="微软雅黑" charset="0"/>
                <a:ea typeface="微软雅黑" charset="0"/>
              </a:rPr>
              <a:t>父母</a:t>
            </a:r>
            <a:r>
              <a:rPr lang="zh-CN" altLang="en-US" sz="3200" dirty="0">
                <a:latin typeface="微软雅黑" charset="0"/>
                <a:ea typeface="微软雅黑" charset="0"/>
              </a:rPr>
              <a:t>有依法教育和抚养我们的</a:t>
            </a:r>
            <a:r>
              <a:rPr lang="zh-CN" altLang="en-US" sz="3200" b="1" dirty="0">
                <a:latin typeface="微软雅黑" charset="0"/>
                <a:ea typeface="微软雅黑" charset="0"/>
              </a:rPr>
              <a:t>义务</a:t>
            </a:r>
            <a:r>
              <a:rPr lang="zh-CN" altLang="en-US" sz="3200" dirty="0">
                <a:latin typeface="微软雅黑" charset="0"/>
                <a:ea typeface="微软雅黑" charset="0"/>
              </a:rPr>
              <a:t>，我们有人身不受侵害的权利；</a:t>
            </a:r>
            <a:endParaRPr lang="zh-CN" altLang="en-US" sz="3200" dirty="0">
              <a:latin typeface="微软雅黑" charset="0"/>
              <a:ea typeface="微软雅黑" charset="0"/>
            </a:endParaRPr>
          </a:p>
          <a:p>
            <a:endParaRPr lang="zh-CN" altLang="en-US" sz="3200" dirty="0">
              <a:latin typeface="微软雅黑" charset="0"/>
              <a:ea typeface="微软雅黑" charset="0"/>
            </a:endParaRPr>
          </a:p>
          <a:p>
            <a:r>
              <a:rPr lang="zh-CN" altLang="en-US" sz="3200" dirty="0">
                <a:latin typeface="微软雅黑" charset="0"/>
                <a:ea typeface="微软雅黑" charset="0"/>
              </a:rPr>
              <a:t>②到了上学年龄，我们有接受教育的权利和必须接受教育的义务；</a:t>
            </a:r>
            <a:endParaRPr lang="zh-CN" altLang="en-US" sz="3200" dirty="0">
              <a:latin typeface="微软雅黑" charset="0"/>
              <a:ea typeface="微软雅黑" charset="0"/>
            </a:endParaRPr>
          </a:p>
          <a:p>
            <a:endParaRPr lang="zh-CN" altLang="en-US" sz="3200" dirty="0">
              <a:latin typeface="微软雅黑" charset="0"/>
              <a:ea typeface="微软雅黑" charset="0"/>
            </a:endParaRPr>
          </a:p>
          <a:p>
            <a:r>
              <a:rPr lang="zh-CN" altLang="en-US" sz="3200" dirty="0">
                <a:latin typeface="微软雅黑" charset="0"/>
                <a:ea typeface="微软雅黑" charset="0"/>
              </a:rPr>
              <a:t>③到了法定年龄，我们有选举权和被选举权，有劳动的权利和义务，也有保卫国家安全和服兵役的义务；有赡养父母的义务；在年老、疾病和丧失劳动能力的情况下，有依法从国家和社会获得物质帮助和社会保障的权利。</a:t>
            </a:r>
            <a:endParaRPr lang="zh-CN" altLang="en-US" sz="3200" dirty="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071370" y="520700"/>
            <a:ext cx="7971155" cy="63944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</a:rPr>
              <a:t>二、</a:t>
            </a:r>
            <a:r>
              <a:rPr lang="en-US" altLang="zh-CN" sz="4000" b="1" dirty="0">
                <a:solidFill>
                  <a:schemeClr val="tx1"/>
                </a:solidFill>
              </a:rPr>
              <a:t>青少年</a:t>
            </a:r>
            <a:r>
              <a:rPr lang="zh-CN" altLang="en-US" sz="4000" b="1" dirty="0">
                <a:solidFill>
                  <a:schemeClr val="tx1"/>
                </a:solidFill>
              </a:rPr>
              <a:t>需要培养</a:t>
            </a:r>
            <a:r>
              <a:rPr lang="en-US" altLang="zh-CN" sz="4000" b="1" dirty="0">
                <a:solidFill>
                  <a:schemeClr val="tx1"/>
                </a:solidFill>
              </a:rPr>
              <a:t>法治观念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212090" y="1654175"/>
            <a:ext cx="11750675" cy="3538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>
                <a:latin typeface="微软雅黑" charset="0"/>
                <a:ea typeface="微软雅黑" charset="0"/>
              </a:rPr>
              <a:t>第一、学好法律知识是青少年知法、守法的需要。</a:t>
            </a:r>
            <a:endParaRPr lang="zh-CN" altLang="en-US" sz="3200" dirty="0">
              <a:latin typeface="微软雅黑" charset="0"/>
              <a:ea typeface="微软雅黑" charset="0"/>
            </a:endParaRPr>
          </a:p>
          <a:p>
            <a:endParaRPr lang="zh-CN" altLang="en-US" sz="3200" dirty="0">
              <a:latin typeface="微软雅黑" charset="0"/>
              <a:ea typeface="微软雅黑" charset="0"/>
            </a:endParaRPr>
          </a:p>
          <a:p>
            <a:r>
              <a:rPr lang="zh-CN" altLang="en-US" sz="3200" dirty="0">
                <a:latin typeface="微软雅黑" charset="0"/>
                <a:ea typeface="微软雅黑" charset="0"/>
              </a:rPr>
              <a:t>第二、学好法律知识是青少年行使公民权利和履行公民义务的需要。</a:t>
            </a:r>
            <a:endParaRPr lang="zh-CN" altLang="en-US" sz="3200" dirty="0">
              <a:latin typeface="微软雅黑" charset="0"/>
              <a:ea typeface="微软雅黑" charset="0"/>
            </a:endParaRPr>
          </a:p>
          <a:p>
            <a:endParaRPr lang="zh-CN" altLang="en-US" sz="3200" dirty="0">
              <a:latin typeface="微软雅黑" charset="0"/>
              <a:ea typeface="微软雅黑" charset="0"/>
            </a:endParaRPr>
          </a:p>
          <a:p>
            <a:r>
              <a:rPr lang="zh-CN" altLang="en-US" sz="3200" dirty="0">
                <a:latin typeface="微软雅黑" charset="0"/>
                <a:ea typeface="微软雅黑" charset="0"/>
              </a:rPr>
              <a:t>第三、学好法律知识是依法治国、实现社会主义现代化宏伟目标的需要。</a:t>
            </a:r>
            <a:endParaRPr lang="zh-CN" altLang="en-US" sz="3200" dirty="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071370" y="520700"/>
            <a:ext cx="7971155" cy="63944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</a:rPr>
              <a:t>三、</a:t>
            </a:r>
            <a:r>
              <a:rPr lang="en-US" altLang="zh-CN" sz="4000" b="1" dirty="0">
                <a:solidFill>
                  <a:schemeClr val="tx1"/>
                </a:solidFill>
              </a:rPr>
              <a:t>学法、知法、守法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212090" y="1654175"/>
            <a:ext cx="1175067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>
                <a:latin typeface="微软雅黑" charset="0"/>
                <a:ea typeface="微软雅黑" charset="0"/>
              </a:rPr>
              <a:t>第一、在学校严格要求自己，自觉遵守校纪校规，遵守国家法律法规，养成良好的学习、生活习惯。</a:t>
            </a:r>
            <a:endParaRPr lang="zh-CN" altLang="en-US" sz="3200" dirty="0">
              <a:latin typeface="微软雅黑" charset="0"/>
              <a:ea typeface="微软雅黑" charset="0"/>
            </a:endParaRPr>
          </a:p>
          <a:p>
            <a:r>
              <a:rPr lang="zh-CN" altLang="en-US" sz="3200" dirty="0">
                <a:latin typeface="微软雅黑" charset="0"/>
                <a:ea typeface="微软雅黑" charset="0"/>
              </a:rPr>
              <a:t>第二、要增强自己的免疫功能，即不断提高自己的辨别是非的能力，游戏机房、网吧等娱乐场所对青少年是很有吸引力的，但那里也是危险的地方。</a:t>
            </a:r>
            <a:endParaRPr lang="zh-CN" altLang="en-US" sz="3200" dirty="0">
              <a:latin typeface="微软雅黑" charset="0"/>
              <a:ea typeface="微软雅黑" charset="0"/>
            </a:endParaRPr>
          </a:p>
          <a:p>
            <a:r>
              <a:rPr lang="zh-CN" altLang="en-US" sz="3200" dirty="0">
                <a:latin typeface="微软雅黑" charset="0"/>
                <a:ea typeface="微软雅黑" charset="0"/>
              </a:rPr>
              <a:t>第三、在学习、生活中都应树立以遵纪守法为荣，以违法乱纪为耻的牢固观念，摆正自己的位置，端正自己的态度。</a:t>
            </a:r>
            <a:endParaRPr lang="zh-CN" altLang="en-US" sz="3200" dirty="0">
              <a:latin typeface="微软雅黑" charset="0"/>
              <a:ea typeface="微软雅黑" charset="0"/>
            </a:endParaRPr>
          </a:p>
          <a:p>
            <a:r>
              <a:rPr lang="zh-CN" altLang="en-US" sz="3200" dirty="0">
                <a:latin typeface="微软雅黑" charset="0"/>
                <a:ea typeface="微软雅黑" charset="0"/>
              </a:rPr>
              <a:t>第四、一个真正有教养的人，是一个爱自己、爱他人、爱社会、爱国家、爱民族的人，要严于律己、宽于待人。</a:t>
            </a:r>
            <a:endParaRPr lang="zh-CN" altLang="en-US" sz="3200" dirty="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29" t="46042" r="14792" b="34583"/>
          <a:stretch>
            <a:fillRect/>
          </a:stretch>
        </p:blipFill>
        <p:spPr>
          <a:xfrm flipH="1">
            <a:off x="990940" y="954573"/>
            <a:ext cx="1508626" cy="1220019"/>
          </a:xfrm>
          <a:prstGeom prst="rect">
            <a:avLst/>
          </a:prstGeom>
        </p:spPr>
      </p:pic>
      <p:grpSp>
        <p:nvGrpSpPr>
          <p:cNvPr id="25" name="组合 24"/>
          <p:cNvGrpSpPr/>
          <p:nvPr/>
        </p:nvGrpSpPr>
        <p:grpSpPr>
          <a:xfrm>
            <a:off x="0" y="1941811"/>
            <a:ext cx="12192000" cy="4916189"/>
            <a:chOff x="0" y="1941811"/>
            <a:chExt cx="12192000" cy="4916189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2" t="38333" r="60938" b="10000"/>
            <a:stretch>
              <a:fillRect/>
            </a:stretch>
          </p:blipFill>
          <p:spPr>
            <a:xfrm>
              <a:off x="32609" y="3820648"/>
              <a:ext cx="3208618" cy="2180102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65" t="71250" r="36301"/>
            <a:stretch>
              <a:fillRect/>
            </a:stretch>
          </p:blipFill>
          <p:spPr>
            <a:xfrm flipH="1">
              <a:off x="6908800" y="4806950"/>
              <a:ext cx="5283200" cy="1752600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75319" y="1941811"/>
              <a:ext cx="2274005" cy="4462659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875"/>
            <a:stretch>
              <a:fillRect/>
            </a:stretch>
          </p:blipFill>
          <p:spPr>
            <a:xfrm>
              <a:off x="0" y="5143500"/>
              <a:ext cx="12192000" cy="1714500"/>
            </a:xfrm>
            <a:prstGeom prst="rect">
              <a:avLst/>
            </a:prstGeom>
          </p:spPr>
        </p:pic>
      </p:grpSp>
      <p:pic>
        <p:nvPicPr>
          <p:cNvPr id="18" name="图片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4" r="20462" b="71509"/>
          <a:stretch>
            <a:fillRect/>
          </a:stretch>
        </p:blipFill>
        <p:spPr>
          <a:xfrm flipH="1">
            <a:off x="10262935" y="1170950"/>
            <a:ext cx="1756611" cy="1271462"/>
          </a:xfrm>
          <a:prstGeom prst="rect">
            <a:avLst/>
          </a:prstGeom>
        </p:spPr>
      </p:pic>
      <p:sp>
        <p:nvSpPr>
          <p:cNvPr id="19" name="圆角矩形 18"/>
          <p:cNvSpPr/>
          <p:nvPr/>
        </p:nvSpPr>
        <p:spPr>
          <a:xfrm>
            <a:off x="1059815" y="1304290"/>
            <a:ext cx="10073005" cy="3719830"/>
          </a:xfrm>
          <a:prstGeom prst="roundRect">
            <a:avLst>
              <a:gd name="adj" fmla="val 21913"/>
            </a:avLst>
          </a:prstGeom>
          <a:solidFill>
            <a:srgbClr val="FFED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>
                <a:solidFill>
                  <a:schemeClr val="tx1"/>
                </a:solidFill>
                <a:latin typeface="微软雅黑" charset="0"/>
                <a:ea typeface="微软雅黑" charset="0"/>
                <a:sym typeface="+mn-ea"/>
              </a:rPr>
              <a:t>“国无法不治，民无信不立。”一个依法治国、崇尚法治的国家，必然是一个充满希望的国家；一个富有理性、胸襟宽广的民族，必然是一个受人尊重的民族。</a:t>
            </a:r>
            <a:endParaRPr kumimoji="1" lang="zh-CN" altLang="en-US" sz="4000" dirty="0">
              <a:solidFill>
                <a:schemeClr val="tx1"/>
              </a:solidFill>
              <a:latin typeface="微软雅黑" charset="0"/>
              <a:ea typeface="微软雅黑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</p:bldLst>
  </p:timing>
</p:sld>
</file>

<file path=ppt/tags/tag1.xml><?xml version="1.0" encoding="utf-8"?>
<p:tagLst xmlns:p="http://schemas.openxmlformats.org/presentationml/2006/main">
  <p:tag name="PA" val="v5.2.9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p">
      <a:majorFont>
        <a:latin typeface="微软雅黑"/>
        <a:ea typeface="微软雅黑"/>
        <a:cs typeface="Arial"/>
      </a:majorFont>
      <a:minorFont>
        <a:latin typeface="微软雅黑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585</Words>
  <Application>WPS 演示</Application>
  <PresentationFormat>宽屏</PresentationFormat>
  <Paragraphs>29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Helvetica Neue</vt:lpstr>
      <vt:lpstr>汉仪书宋二KW</vt:lpstr>
      <vt:lpstr>微软雅黑</vt:lpstr>
      <vt:lpstr>汉仪旗黑</vt:lpstr>
      <vt:lpstr>宋体</vt:lpstr>
      <vt:lpstr>Arial Unicode MS</vt:lpstr>
      <vt:lpstr>华光隶书_CNKI</vt:lpstr>
      <vt:lpstr>报隶-简</vt:lpstr>
      <vt:lpstr>微软雅黑</vt:lpstr>
      <vt:lpstr>PingFang SC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洗净。阳光</cp:lastModifiedBy>
  <cp:revision>12</cp:revision>
  <dcterms:created xsi:type="dcterms:W3CDTF">2023-05-12T12:58:09Z</dcterms:created>
  <dcterms:modified xsi:type="dcterms:W3CDTF">2023-05-12T12:58:09Z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2052-5.4.0.7913</vt:lpwstr>
  </property>
  <property fmtid="{D5CDD505-2E9C-101B-9397-08002B2CF9AE}" pid="3" name="ICV">
    <vt:lpwstr>A83F313259856E3926245E649D8EB8A3_41</vt:lpwstr>
  </property>
</Properties>
</file>