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94" r:id="rId3"/>
    <p:sldId id="300" r:id="rId4"/>
    <p:sldId id="288" r:id="rId5"/>
    <p:sldId id="289" r:id="rId6"/>
    <p:sldId id="290" r:id="rId7"/>
    <p:sldId id="259" r:id="rId8"/>
    <p:sldId id="260" r:id="rId9"/>
    <p:sldId id="263" r:id="rId10"/>
    <p:sldId id="264" r:id="rId11"/>
    <p:sldId id="267" r:id="rId12"/>
    <p:sldId id="298" r:id="rId13"/>
    <p:sldId id="297" r:id="rId14"/>
    <p:sldId id="287" r:id="rId15"/>
    <p:sldId id="270" r:id="rId16"/>
    <p:sldId id="268" r:id="rId17"/>
    <p:sldId id="277" r:id="rId18"/>
    <p:sldId id="291" r:id="rId19"/>
    <p:sldId id="292" r:id="rId20"/>
    <p:sldId id="293" r:id="rId21"/>
  </p:sldIdLst>
  <p:sldSz cx="9144000" cy="6858000" type="screen4x3"/>
  <p:notesSz cx="6858000" cy="9144000"/>
  <p:custDataLst>
    <p:tags r:id="rId2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DEDEDE"/>
    <a:srgbClr val="EAEAEA"/>
    <a:srgbClr val="FFFF99"/>
    <a:srgbClr val="FFFFFF"/>
    <a:srgbClr val="FF3300"/>
    <a:srgbClr val="CC6600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386" y="-78"/>
      </p:cViewPr>
      <p:guideLst>
        <p:guide orient="horz" pos="213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2" name="Rectangle 4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.jpeg"/><Relationship Id="rId3" Type="http://schemas.openxmlformats.org/officeDocument/2006/relationships/hyperlink" Target="http://baike.sogou.com/lemma/ShowInnerLink.htm?lemmaId=59136&amp;ss_c=ssc.citiao.link" TargetMode="External"/><Relationship Id="rId2" Type="http://schemas.openxmlformats.org/officeDocument/2006/relationships/hyperlink" Target="http://baike.sogou.com/lemma/ShowInnerLink.htm?lemmaId=59501&amp;ss_c=ssc.citiao.link" TargetMode="Externa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2.wmf"/><Relationship Id="rId2" Type="http://schemas.openxmlformats.org/officeDocument/2006/relationships/oleObject" Target="../embeddings/oleObject7.bin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wmf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4.wmf"/><Relationship Id="rId2" Type="http://schemas.openxmlformats.org/officeDocument/2006/relationships/oleObject" Target="../embeddings/oleObject8.bin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jpeg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6.GIF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wmf"/><Relationship Id="rId8" Type="http://schemas.openxmlformats.org/officeDocument/2006/relationships/oleObject" Target="../embeddings/oleObject4.bin"/><Relationship Id="rId7" Type="http://schemas.openxmlformats.org/officeDocument/2006/relationships/image" Target="../media/image5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5" Type="http://schemas.openxmlformats.org/officeDocument/2006/relationships/vmlDrawing" Target="../drawings/vmlDrawing1.vml"/><Relationship Id="rId14" Type="http://schemas.openxmlformats.org/officeDocument/2006/relationships/slideLayout" Target="../slideLayouts/slideLayout7.xml"/><Relationship Id="rId13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11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jpe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2120900" y="1219200"/>
            <a:ext cx="7023100" cy="43132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lnSpc>
                <a:spcPct val="14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zh-CN" sz="3200" b="1" kern="1200" cap="none" spc="0" normalizeH="0" baseline="0" noProof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+mn-cs"/>
              </a:rPr>
              <a:t>        </a:t>
            </a:r>
            <a:r>
              <a:rPr kumimoji="1" lang="en-US" altLang="zh-CN" kern="1200" cap="none" spc="0" normalizeH="0" baseline="0" noProof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en-US" altLang="zh-CN" sz="2800" b="1" kern="1200" cap="none" spc="0" normalizeH="0" baseline="0" noProof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“</a:t>
            </a:r>
            <a:r>
              <a:rPr kumimoji="1" lang="zh-CN" altLang="en-US" sz="2800" b="1" kern="1200" cap="none" spc="0" normalizeH="0" baseline="0" noProof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一切问题都可以转化为</a:t>
            </a:r>
            <a:r>
              <a:rPr kumimoji="1" lang="zh-CN" alt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数学问题，</a:t>
            </a:r>
            <a:r>
              <a:rPr kumimoji="1" lang="zh-CN" altLang="en-US" sz="2800" b="1" kern="1200" cap="none" spc="0" normalizeH="0" baseline="0" noProof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一切数学问题都可以转化为</a:t>
            </a:r>
            <a:r>
              <a:rPr kumimoji="1" lang="zh-CN" alt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代数问题，</a:t>
            </a:r>
            <a:r>
              <a:rPr kumimoji="1" lang="zh-CN" altLang="en-US" sz="2800" b="1" kern="1200" cap="none" spc="0" normalizeH="0" baseline="0" noProof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而一切代数问题又都可以转化为</a:t>
            </a:r>
            <a:r>
              <a:rPr kumimoji="1" lang="zh-CN" alt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方程问题，</a:t>
            </a:r>
            <a:r>
              <a:rPr kumimoji="1" lang="zh-CN" altLang="en-US" sz="2800" b="1" kern="1200" cap="none" spc="0" normalizeH="0" baseline="0" noProof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因此，</a:t>
            </a:r>
            <a:r>
              <a:rPr kumimoji="1" lang="zh-CN" alt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一旦解决了方程问题，一切问题将迎刃而解</a:t>
            </a:r>
            <a:r>
              <a:rPr kumimoji="1" lang="en-US" altLang="zh-CN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!</a:t>
            </a:r>
            <a:r>
              <a:rPr kumimoji="1" lang="en-US" altLang="zh-CN" sz="2800" b="1" kern="1200" cap="none" spc="0" normalizeH="0" baseline="0" noProof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”</a:t>
            </a:r>
            <a:endParaRPr kumimoji="1" lang="en-US" altLang="zh-CN" sz="2800" b="1" kern="1200" cap="none" spc="0" normalizeH="0" baseline="0" noProof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en-US" altLang="zh-CN" sz="3200" b="1" i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</a:t>
            </a:r>
            <a:r>
              <a:rPr kumimoji="1" lang="en-US" altLang="zh-CN" sz="3200" b="1" i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---</a:t>
            </a:r>
            <a:r>
              <a:rPr kumimoji="1" lang="zh-CN" altLang="en-US" sz="2800" b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  <a:cs typeface="+mn-cs"/>
              </a:rPr>
              <a:t>笛卡儿</a:t>
            </a:r>
            <a:r>
              <a:rPr kumimoji="1" lang="en-US" altLang="zh-CN" sz="2800" b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  <a:cs typeface="+mn-cs"/>
              </a:rPr>
              <a:t>[</a:t>
            </a:r>
            <a:r>
              <a:rPr kumimoji="1" lang="en-US" altLang="zh-CN" b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Descartes, Rene du Perron, 1596-1650</a:t>
            </a:r>
            <a:r>
              <a:rPr kumimoji="1" lang="en-US" altLang="zh-CN" kern="1200" cap="none" spc="0" normalizeH="0" baseline="0" noProof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en-US" altLang="zh-CN" sz="2800" b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  <a:cs typeface="+mn-cs"/>
              </a:rPr>
              <a:t>]</a:t>
            </a:r>
            <a:endParaRPr kumimoji="1" lang="en-US" altLang="zh-CN" sz="2800" b="1" kern="1200" cap="none" spc="0" normalizeH="0" baseline="0" noProof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ea typeface="黑体" panose="0201060906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zh-CN" b="1" i="1" kern="1200" cap="none" spc="0" normalizeH="0" baseline="0" noProof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</a:t>
            </a:r>
            <a:r>
              <a:rPr kumimoji="0" lang="zh-CN" altLang="en-US" b="1" i="1" kern="1200" cap="none" spc="0" normalizeH="0" baseline="0" noProof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（法国著名的</a:t>
            </a:r>
            <a:r>
              <a:rPr kumimoji="0" lang="zh-CN" altLang="en-US" b="1" i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  <a:hlinkClick r:id="rId2"/>
              </a:rPr>
              <a:t>哲学家</a:t>
            </a:r>
            <a:r>
              <a:rPr kumimoji="0" lang="zh-CN" altLang="en-US" b="1" i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</a:t>
            </a:r>
            <a:r>
              <a:rPr kumimoji="0" lang="zh-CN" altLang="en-US" b="1" i="1" kern="1200" cap="none" spc="0" normalizeH="0" baseline="0" noProof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  <a:hlinkClick r:id="rId3"/>
              </a:rPr>
              <a:t>数学家</a:t>
            </a:r>
            <a:r>
              <a:rPr kumimoji="0" lang="zh-CN" altLang="en-US" b="1" i="1" kern="1200" cap="none" spc="0" normalizeH="0" baseline="0" noProof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、物理学家，</a:t>
            </a:r>
            <a:r>
              <a:rPr kumimoji="0" lang="zh-CN" altLang="en-US" b="1" i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解析几何之父</a:t>
            </a:r>
            <a:r>
              <a:rPr kumimoji="0" lang="zh-CN" altLang="en-US" kern="1200" cap="none" spc="0" normalizeH="0" baseline="0" noProof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）</a:t>
            </a:r>
            <a:endParaRPr kumimoji="0" lang="zh-CN" altLang="en-US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075" name="Picture 4" descr="psn049_03_pic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43000"/>
            <a:ext cx="1990725" cy="2495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76200" y="1295400"/>
            <a:ext cx="8915400" cy="1143000"/>
          </a:xfrm>
        </p:spPr>
        <p:txBody>
          <a:bodyPr vert="horz" wrap="square" lIns="91440" tIns="45720" rIns="91440" bIns="45720" anchor="ctr" anchorCtr="0"/>
          <a:p>
            <a:pPr algn="l" eaLnBrk="1" hangingPunct="1"/>
            <a:r>
              <a:rPr lang="en-US" altLang="zh-CN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2</a:t>
            </a:r>
            <a:r>
              <a:rPr lang="zh-CN" altLang="en-US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、已知</a:t>
            </a:r>
            <a:r>
              <a:rPr lang="en-US" altLang="zh-CN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:5x</a:t>
            </a:r>
            <a:r>
              <a:rPr lang="en-US" altLang="zh-CN" sz="4000" b="1" baseline="30000" dirty="0">
                <a:latin typeface="华文楷体" panose="02010600040101010101" pitchFamily="2" charset="-122"/>
                <a:ea typeface="华文楷体" panose="02010600040101010101" pitchFamily="2" charset="-122"/>
              </a:rPr>
              <a:t>m+7</a:t>
            </a:r>
            <a:r>
              <a:rPr lang="en-US" altLang="zh-CN" b="1" dirty="0"/>
              <a:t>-</a:t>
            </a:r>
            <a:r>
              <a:rPr lang="en-US" altLang="zh-CN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2y</a:t>
            </a:r>
            <a:r>
              <a:rPr lang="en-US" altLang="zh-CN" sz="4000" b="1" baseline="30000" dirty="0">
                <a:latin typeface="华文楷体" panose="02010600040101010101" pitchFamily="2" charset="-122"/>
                <a:ea typeface="华文楷体" panose="02010600040101010101" pitchFamily="2" charset="-122"/>
              </a:rPr>
              <a:t>2n-1</a:t>
            </a:r>
            <a:r>
              <a:rPr lang="en-US" altLang="zh-CN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=4</a:t>
            </a:r>
            <a:r>
              <a:rPr lang="zh-CN" altLang="en-US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是关于</a:t>
            </a:r>
            <a:r>
              <a:rPr lang="en-US" altLang="zh-CN" sz="40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x</a:t>
            </a:r>
            <a:r>
              <a:rPr lang="zh-CN" altLang="en-US" sz="40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、</a:t>
            </a:r>
            <a:r>
              <a:rPr lang="en-US" altLang="zh-CN" sz="40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y</a:t>
            </a:r>
            <a:r>
              <a:rPr lang="zh-CN" altLang="en-US" sz="40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的</a:t>
            </a:r>
            <a:r>
              <a:rPr lang="zh-CN" altLang="en-US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二元一次方程，</a:t>
            </a:r>
            <a:r>
              <a:rPr lang="en-US" altLang="zh-CN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m=</a:t>
            </a:r>
            <a:r>
              <a:rPr lang="en-US" altLang="zh-CN" sz="4000" b="1" u="sng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 </a:t>
            </a:r>
            <a:r>
              <a:rPr lang="zh-CN" altLang="en-US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，  </a:t>
            </a:r>
            <a:r>
              <a:rPr lang="en-US" altLang="zh-CN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n=</a:t>
            </a:r>
            <a:r>
              <a:rPr lang="en-US" altLang="zh-CN" sz="4000" b="1" u="sng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  </a:t>
            </a:r>
            <a:r>
              <a:rPr lang="en-US" altLang="zh-CN" sz="4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  <a:endParaRPr lang="en-US" altLang="zh-CN" sz="4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6391" name="Text Box 7"/>
          <p:cNvSpPr txBox="1"/>
          <p:nvPr/>
        </p:nvSpPr>
        <p:spPr>
          <a:xfrm>
            <a:off x="4495800" y="1752600"/>
            <a:ext cx="1371600" cy="7620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 dirty="0">
                <a:solidFill>
                  <a:srgbClr val="FF3300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-6</a:t>
            </a:r>
            <a:endParaRPr lang="en-US" altLang="zh-CN" sz="4400" b="1" dirty="0">
              <a:solidFill>
                <a:srgbClr val="FF3300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12292" name="Rectangle 15"/>
          <p:cNvSpPr/>
          <p:nvPr/>
        </p:nvSpPr>
        <p:spPr>
          <a:xfrm>
            <a:off x="152400" y="2819400"/>
            <a:ext cx="8763000" cy="2667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知者加速：</a:t>
            </a:r>
            <a:b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、若方程：                  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       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是关于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x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y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的二元一次方程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,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则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m-n=</a:t>
            </a:r>
            <a:r>
              <a:rPr lang="en-US" altLang="zh-CN" sz="4000" b="1" u="sng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  <a:endParaRPr lang="en-US" altLang="zh-CN" sz="4000" b="1" u="sng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aphicFrame>
        <p:nvGraphicFramePr>
          <p:cNvPr id="12293" name="Object 18"/>
          <p:cNvGraphicFramePr>
            <a:graphicFrameLocks noGrp="1"/>
          </p:cNvGraphicFramePr>
          <p:nvPr>
            <p:ph sz="half" idx="2"/>
          </p:nvPr>
        </p:nvGraphicFramePr>
        <p:xfrm>
          <a:off x="3429000" y="3809841"/>
          <a:ext cx="4304030" cy="652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2" imgW="1676400" imgH="254000" progId="Equation.3">
                  <p:embed/>
                </p:oleObj>
              </mc:Choice>
              <mc:Fallback>
                <p:oleObj name="" r:id="rId2" imgW="1676400" imgH="254000" progId="Equation.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29000" y="3809841"/>
                        <a:ext cx="4304030" cy="65214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6" name="Text Box 22"/>
          <p:cNvSpPr txBox="1"/>
          <p:nvPr/>
        </p:nvSpPr>
        <p:spPr>
          <a:xfrm>
            <a:off x="6934200" y="1906270"/>
            <a:ext cx="894080" cy="53213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noAutofit/>
          </a:bodyPr>
          <a:p>
            <a:pPr>
              <a:spcBef>
                <a:spcPct val="50000"/>
              </a:spcBef>
            </a:pPr>
            <a:r>
              <a:rPr lang="en-US" altLang="zh-CN" sz="4400" b="1" dirty="0">
                <a:solidFill>
                  <a:srgbClr val="FF3300"/>
                </a:solidFill>
                <a:latin typeface="Comic Sans MS" panose="030F0702030302020204" pitchFamily="66" charset="0"/>
                <a:ea typeface="宋体" panose="02010600030101010101" pitchFamily="2" charset="-122"/>
              </a:rPr>
              <a:t>1</a:t>
            </a:r>
            <a:endParaRPr lang="en-US" altLang="zh-CN" sz="4400" b="1" dirty="0">
              <a:solidFill>
                <a:srgbClr val="FF3300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4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4" name="Text Box 2"/>
          <p:cNvSpPr txBox="1"/>
          <p:nvPr/>
        </p:nvSpPr>
        <p:spPr>
          <a:xfrm>
            <a:off x="914400" y="2397125"/>
            <a:ext cx="4343400" cy="701675"/>
          </a:xfrm>
          <a:prstGeom prst="rect">
            <a:avLst/>
          </a:prstGeom>
          <a:noFill/>
          <a:ln w="38100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zh-CN" altLang="en-US" sz="4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lang="en-US" altLang="zh-CN" sz="4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4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sz="4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12</a:t>
            </a:r>
            <a:r>
              <a:rPr lang="zh-CN" altLang="en-US" sz="40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的解是：</a:t>
            </a:r>
            <a:endParaRPr lang="zh-CN" altLang="en-US" sz="40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7588" name="Rectangle 4"/>
          <p:cNvSpPr/>
          <p:nvPr/>
        </p:nvSpPr>
        <p:spPr>
          <a:xfrm>
            <a:off x="152400" y="3473450"/>
            <a:ext cx="88392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你能写出二元一次方程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x+y=12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的解吗？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316" name="WordArt 10"/>
          <p:cNvSpPr>
            <a:spLocks noTextEdit="1"/>
          </p:cNvSpPr>
          <p:nvPr/>
        </p:nvSpPr>
        <p:spPr>
          <a:xfrm>
            <a:off x="228600" y="1316990"/>
            <a:ext cx="2438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类比探究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7595" name="Text Box 11"/>
          <p:cNvSpPr txBox="1"/>
          <p:nvPr/>
        </p:nvSpPr>
        <p:spPr>
          <a:xfrm>
            <a:off x="4800600" y="2362200"/>
            <a:ext cx="1676400" cy="762000"/>
          </a:xfrm>
          <a:prstGeom prst="rect">
            <a:avLst/>
          </a:prstGeom>
          <a:noFill/>
          <a:ln w="38100">
            <a:noFill/>
          </a:ln>
        </p:spPr>
        <p:txBody>
          <a:bodyPr anchor="t" anchorCtr="0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4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zh-CN" altLang="en-US" sz="4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sz="4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endParaRPr lang="en-US" altLang="zh-CN" sz="4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52600" y="609600"/>
            <a:ext cx="6383020" cy="4660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板块二、</a:t>
            </a:r>
            <a:r>
              <a:rPr lang="zh-CN" sz="2800" b="1"/>
              <a:t>二元一次方程的解</a:t>
            </a:r>
            <a:endParaRPr lang="zh-CN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  <p:bldP spid="675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38" name="矩形 1"/>
          <p:cNvSpPr/>
          <p:nvPr/>
        </p:nvSpPr>
        <p:spPr>
          <a:xfrm>
            <a:off x="685800" y="1487488"/>
            <a:ext cx="7859713" cy="3622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marL="609600" indent="-609600"/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自学内容：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书上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P95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议一议下面内容；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609600" indent="-60960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时间：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分钟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09600" indent="-609600">
              <a:spcBef>
                <a:spcPct val="3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自学方法及要求：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09600" indent="-609600">
              <a:spcBef>
                <a:spcPct val="30000"/>
              </a:spcBef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、认真研读，关键词划“               ”；疑问的地方划“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  独立、专注、安静。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609600" indent="-609600">
              <a:spcBef>
                <a:spcPct val="30000"/>
              </a:spcBef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800" b="1" dirty="0">
                <a:sym typeface="+mn-ea"/>
              </a:rPr>
              <a:t>自学有疑惑的地方可以向老师或同学求助。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609600" indent="-609600">
              <a:spcBef>
                <a:spcPct val="30000"/>
              </a:spcBef>
            </a:pP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342" name="Oval 8"/>
          <p:cNvSpPr/>
          <p:nvPr/>
        </p:nvSpPr>
        <p:spPr>
          <a:xfrm>
            <a:off x="5137785" y="3200400"/>
            <a:ext cx="914400" cy="2286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52600" y="609600"/>
            <a:ext cx="6383020" cy="4660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板块二、</a:t>
            </a:r>
            <a:r>
              <a:rPr lang="zh-CN" sz="2800" b="1"/>
              <a:t>二元一次方程的解</a:t>
            </a:r>
            <a:endParaRPr lang="zh-CN" sz="2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04800" y="3962400"/>
            <a:ext cx="8686800" cy="2809875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altLang="zh-CN" sz="44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 </a:t>
            </a:r>
            <a:r>
              <a:rPr kumimoji="0" lang="zh-CN" altLang="en-US" sz="44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使二元一次方程两边的值相等的</a:t>
            </a:r>
            <a:r>
              <a:rPr kumimoji="0" lang="zh-CN" altLang="en-US" sz="4400" b="1" kern="1200" cap="none" spc="0" normalizeH="0" baseline="0" noProof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一对未知数的值</a:t>
            </a:r>
            <a:r>
              <a:rPr kumimoji="0" lang="zh-CN" altLang="en-US" sz="44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叫做二元一次方程的一个</a:t>
            </a:r>
            <a:r>
              <a:rPr kumimoji="0" lang="zh-CN" altLang="en-US" sz="4400" b="1" kern="1200" cap="none" spc="0" normalizeH="0" baseline="0" noProof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解</a:t>
            </a:r>
            <a:r>
              <a:rPr kumimoji="0" lang="en-US" altLang="zh-CN" sz="44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.</a:t>
            </a:r>
            <a:endParaRPr kumimoji="0" lang="en-US" altLang="zh-CN" sz="4400" b="1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buNone/>
              <a:defRPr/>
            </a:pPr>
            <a:endParaRPr kumimoji="0" lang="en-US" altLang="zh-CN" sz="4400" b="1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42002" name="Rectangle 18"/>
          <p:cNvSpPr/>
          <p:nvPr/>
        </p:nvSpPr>
        <p:spPr>
          <a:xfrm>
            <a:off x="152400" y="2466975"/>
            <a:ext cx="8839200" cy="11906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你能写出使二元一次方程</a:t>
            </a:r>
            <a:r>
              <a:rPr lang="en-US" altLang="zh-CN" sz="3600" b="1" dirty="0">
                <a:latin typeface="Arial" panose="020B0604020202020204" pitchFamily="34" charset="0"/>
                <a:ea typeface="宋体" panose="02010600030101010101" pitchFamily="2" charset="-122"/>
              </a:rPr>
              <a:t>x+y=12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成立的未知数的值吗？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3581400" y="5334000"/>
            <a:ext cx="2971800" cy="1427163"/>
            <a:chOff x="2352" y="3277"/>
            <a:chExt cx="1872" cy="899"/>
          </a:xfrm>
        </p:grpSpPr>
        <p:pic>
          <p:nvPicPr>
            <p:cNvPr id="15365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52" y="3277"/>
              <a:ext cx="1679" cy="89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5366" name="Text Box 21"/>
            <p:cNvSpPr txBox="1"/>
            <p:nvPr/>
          </p:nvSpPr>
          <p:spPr>
            <a:xfrm>
              <a:off x="3888" y="3304"/>
              <a:ext cx="33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dirty="0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36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367" name="Text Box 22"/>
            <p:cNvSpPr txBox="1"/>
            <p:nvPr/>
          </p:nvSpPr>
          <p:spPr>
            <a:xfrm>
              <a:off x="3888" y="3744"/>
              <a:ext cx="33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dirty="0"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  <a:endParaRPr lang="en-US" altLang="zh-CN" sz="36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85800" y="2057400"/>
            <a:ext cx="7627938" cy="150812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4400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　一个二元一次方程有无数个解。</a:t>
            </a:r>
            <a:endParaRPr kumimoji="0" lang="zh-CN" altLang="en-US" sz="4400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52600" y="609600"/>
            <a:ext cx="6383020" cy="4660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板块二、</a:t>
            </a:r>
            <a:r>
              <a:rPr lang="zh-CN" sz="2800" b="1"/>
              <a:t>二元一次方程的解</a:t>
            </a:r>
            <a:endParaRPr lang="zh-CN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2002" grpId="0"/>
      <p:bldP spid="42011" grpId="0" animBg="1"/>
      <p:bldP spid="4201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86" name="Text Box 3"/>
          <p:cNvSpPr txBox="1"/>
          <p:nvPr/>
        </p:nvSpPr>
        <p:spPr>
          <a:xfrm>
            <a:off x="152400" y="1676400"/>
            <a:ext cx="8785225" cy="11372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3600" b="1" dirty="0">
                <a:solidFill>
                  <a:srgbClr val="800000"/>
                </a:solidFill>
                <a:latin typeface="楷体_GB2312" pitchFamily="49" charset="-122"/>
                <a:ea typeface="楷体_GB2312" pitchFamily="49" charset="-122"/>
              </a:rPr>
              <a:t>   4</a:t>
            </a:r>
            <a:r>
              <a:rPr lang="zh-CN" altLang="en-US" sz="3200" b="1" dirty="0">
                <a:solidFill>
                  <a:srgbClr val="800000"/>
                </a:solidFill>
                <a:latin typeface="楷体_GB2312" pitchFamily="49" charset="-122"/>
                <a:ea typeface="楷体_GB2312" pitchFamily="49" charset="-122"/>
              </a:rPr>
              <a:t>、下列</a:t>
            </a:r>
            <a:r>
              <a:rPr lang="en-US" altLang="zh-CN" sz="3200" b="1" dirty="0">
                <a:solidFill>
                  <a:srgbClr val="800000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3200" b="1" dirty="0">
                <a:solidFill>
                  <a:srgbClr val="800000"/>
                </a:solidFill>
                <a:latin typeface="楷体_GB2312" pitchFamily="49" charset="-122"/>
                <a:ea typeface="楷体_GB2312" pitchFamily="49" charset="-122"/>
              </a:rPr>
              <a:t>对数哪几对是二元一次方程</a:t>
            </a:r>
            <a:r>
              <a:rPr lang="en-US" altLang="zh-CN" sz="3200" b="1" dirty="0">
                <a:solidFill>
                  <a:srgbClr val="800000"/>
                </a:solidFill>
                <a:latin typeface="楷体_GB2312" pitchFamily="49" charset="-122"/>
                <a:ea typeface="楷体_GB2312" pitchFamily="49" charset="-122"/>
              </a:rPr>
              <a:t>2x+y=3</a:t>
            </a:r>
            <a:r>
              <a:rPr lang="zh-CN" altLang="en-US" sz="3200" b="1" dirty="0">
                <a:solidFill>
                  <a:srgbClr val="800000"/>
                </a:solidFill>
                <a:latin typeface="楷体_GB2312" pitchFamily="49" charset="-122"/>
                <a:ea typeface="楷体_GB2312" pitchFamily="49" charset="-122"/>
              </a:rPr>
              <a:t>的解？</a:t>
            </a:r>
            <a:endParaRPr lang="zh-CN" altLang="en-US" sz="3200" b="1" dirty="0">
              <a:solidFill>
                <a:srgbClr val="8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16387" name="Group 82"/>
          <p:cNvGrpSpPr/>
          <p:nvPr/>
        </p:nvGrpSpPr>
        <p:grpSpPr>
          <a:xfrm>
            <a:off x="1066800" y="2438400"/>
            <a:ext cx="7391400" cy="1930400"/>
            <a:chOff x="672" y="1536"/>
            <a:chExt cx="4656" cy="1216"/>
          </a:xfrm>
        </p:grpSpPr>
        <p:grpSp>
          <p:nvGrpSpPr>
            <p:cNvPr id="16388" name="Group 52"/>
            <p:cNvGrpSpPr/>
            <p:nvPr/>
          </p:nvGrpSpPr>
          <p:grpSpPr>
            <a:xfrm>
              <a:off x="672" y="1672"/>
              <a:ext cx="1497" cy="1032"/>
              <a:chOff x="2471" y="799"/>
              <a:chExt cx="1497" cy="1032"/>
            </a:xfrm>
          </p:grpSpPr>
          <p:sp>
            <p:nvSpPr>
              <p:cNvPr id="16389" name="AutoShape 53"/>
              <p:cNvSpPr/>
              <p:nvPr/>
            </p:nvSpPr>
            <p:spPr>
              <a:xfrm>
                <a:off x="2471" y="1026"/>
                <a:ext cx="227" cy="693"/>
              </a:xfrm>
              <a:prstGeom prst="leftBrace">
                <a:avLst>
                  <a:gd name="adj1" fmla="val 25412"/>
                  <a:gd name="adj2" fmla="val 50000"/>
                </a:avLst>
              </a:prstGeom>
              <a:noFill/>
              <a:ln w="44450" cap="flat" cmpd="sng">
                <a:solidFill>
                  <a:srgbClr val="A5002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0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390" name="Text Box 54"/>
              <p:cNvSpPr txBox="1"/>
              <p:nvPr/>
            </p:nvSpPr>
            <p:spPr>
              <a:xfrm>
                <a:off x="2652" y="799"/>
                <a:ext cx="1316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4000" b="1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x=-2</a:t>
                </a:r>
                <a:endParaRPr lang="en-US" altLang="zh-CN" sz="4000" b="1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16391" name="Text Box 55"/>
              <p:cNvSpPr txBox="1"/>
              <p:nvPr/>
            </p:nvSpPr>
            <p:spPr>
              <a:xfrm>
                <a:off x="2652" y="1389"/>
                <a:ext cx="1316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4000" b="1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y=2</a:t>
                </a:r>
                <a:endParaRPr lang="en-US" altLang="zh-CN" sz="4000" b="1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</p:grpSp>
        <p:grpSp>
          <p:nvGrpSpPr>
            <p:cNvPr id="16392" name="Group 56"/>
            <p:cNvGrpSpPr/>
            <p:nvPr/>
          </p:nvGrpSpPr>
          <p:grpSpPr>
            <a:xfrm>
              <a:off x="2199" y="1672"/>
              <a:ext cx="1497" cy="1032"/>
              <a:chOff x="3419" y="1570"/>
              <a:chExt cx="1497" cy="1032"/>
            </a:xfrm>
          </p:grpSpPr>
          <p:sp>
            <p:nvSpPr>
              <p:cNvPr id="16393" name="AutoShape 57"/>
              <p:cNvSpPr/>
              <p:nvPr/>
            </p:nvSpPr>
            <p:spPr>
              <a:xfrm>
                <a:off x="3419" y="1797"/>
                <a:ext cx="227" cy="693"/>
              </a:xfrm>
              <a:prstGeom prst="leftBrace">
                <a:avLst>
                  <a:gd name="adj1" fmla="val 25412"/>
                  <a:gd name="adj2" fmla="val 50000"/>
                </a:avLst>
              </a:prstGeom>
              <a:noFill/>
              <a:ln w="44450" cap="flat" cmpd="sng">
                <a:solidFill>
                  <a:srgbClr val="A5002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0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394" name="Text Box 58"/>
              <p:cNvSpPr txBox="1"/>
              <p:nvPr/>
            </p:nvSpPr>
            <p:spPr>
              <a:xfrm>
                <a:off x="3600" y="1570"/>
                <a:ext cx="1316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4000" b="1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x=2</a:t>
                </a:r>
                <a:endParaRPr lang="en-US" altLang="zh-CN" sz="4000" b="1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16395" name="Text Box 59"/>
              <p:cNvSpPr txBox="1"/>
              <p:nvPr/>
            </p:nvSpPr>
            <p:spPr>
              <a:xfrm>
                <a:off x="3600" y="2160"/>
                <a:ext cx="1316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4000" b="1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y=-1</a:t>
                </a:r>
                <a:endParaRPr lang="en-US" altLang="zh-CN" sz="4000" b="1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</p:grpSp>
        <p:grpSp>
          <p:nvGrpSpPr>
            <p:cNvPr id="16396" name="Group 62"/>
            <p:cNvGrpSpPr/>
            <p:nvPr/>
          </p:nvGrpSpPr>
          <p:grpSpPr>
            <a:xfrm>
              <a:off x="3831" y="1720"/>
              <a:ext cx="1497" cy="1032"/>
              <a:chOff x="240" y="1536"/>
              <a:chExt cx="1497" cy="1032"/>
            </a:xfrm>
          </p:grpSpPr>
          <p:sp>
            <p:nvSpPr>
              <p:cNvPr id="16397" name="AutoShape 63"/>
              <p:cNvSpPr/>
              <p:nvPr/>
            </p:nvSpPr>
            <p:spPr>
              <a:xfrm>
                <a:off x="240" y="1763"/>
                <a:ext cx="227" cy="693"/>
              </a:xfrm>
              <a:prstGeom prst="leftBrace">
                <a:avLst>
                  <a:gd name="adj1" fmla="val 25412"/>
                  <a:gd name="adj2" fmla="val 50000"/>
                </a:avLst>
              </a:prstGeom>
              <a:noFill/>
              <a:ln w="44450" cap="flat" cmpd="sng">
                <a:solidFill>
                  <a:srgbClr val="A5002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000" b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398" name="Text Box 64"/>
              <p:cNvSpPr txBox="1"/>
              <p:nvPr/>
            </p:nvSpPr>
            <p:spPr>
              <a:xfrm>
                <a:off x="421" y="1536"/>
                <a:ext cx="1316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4000" b="1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x=</a:t>
                </a:r>
                <a:endParaRPr lang="en-US" altLang="zh-CN" sz="4000" b="1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16399" name="Text Box 65"/>
              <p:cNvSpPr txBox="1"/>
              <p:nvPr/>
            </p:nvSpPr>
            <p:spPr>
              <a:xfrm>
                <a:off x="421" y="2126"/>
                <a:ext cx="1316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4000" b="1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y=2</a:t>
                </a:r>
                <a:endParaRPr lang="en-US" altLang="zh-CN" sz="4000" b="1" dirty="0"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</p:grpSp>
        <p:graphicFrame>
          <p:nvGraphicFramePr>
            <p:cNvPr id="16400" name="Object 68"/>
            <p:cNvGraphicFramePr/>
            <p:nvPr/>
          </p:nvGraphicFramePr>
          <p:xfrm>
            <a:off x="4400" y="1536"/>
            <a:ext cx="297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2" imgW="152400" imgH="393065" progId="Equation.3">
                    <p:embed/>
                  </p:oleObj>
                </mc:Choice>
                <mc:Fallback>
                  <p:oleObj name="" r:id="rId2" imgW="152400" imgH="393065" progId="Equation.3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4400" y="1536"/>
                          <a:ext cx="297" cy="76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01" name="Group 76"/>
          <p:cNvGrpSpPr/>
          <p:nvPr/>
        </p:nvGrpSpPr>
        <p:grpSpPr>
          <a:xfrm>
            <a:off x="684213" y="4511675"/>
            <a:ext cx="8459787" cy="1441450"/>
            <a:chOff x="431" y="3130"/>
            <a:chExt cx="5329" cy="908"/>
          </a:xfrm>
        </p:grpSpPr>
        <p:sp>
          <p:nvSpPr>
            <p:cNvPr id="16402" name="Text Box 71"/>
            <p:cNvSpPr txBox="1"/>
            <p:nvPr/>
          </p:nvSpPr>
          <p:spPr>
            <a:xfrm>
              <a:off x="431" y="3360"/>
              <a:ext cx="5329" cy="67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800000"/>
                  </a:solidFill>
                  <a:latin typeface="楷体_GB2312" pitchFamily="49" charset="-122"/>
                  <a:ea typeface="楷体_GB2312" pitchFamily="49" charset="-122"/>
                </a:rPr>
                <a:t>5</a:t>
              </a:r>
              <a:r>
                <a:rPr lang="zh-CN" altLang="en-US" sz="3200" b="1" dirty="0">
                  <a:solidFill>
                    <a:srgbClr val="800000"/>
                  </a:solidFill>
                  <a:latin typeface="楷体_GB2312" pitchFamily="49" charset="-122"/>
                  <a:ea typeface="楷体_GB2312" pitchFamily="49" charset="-122"/>
                </a:rPr>
                <a:t>、请写出一个以　　 　为解的二元一次方程．</a:t>
              </a:r>
              <a:endParaRPr lang="zh-CN" altLang="en-US" sz="3200" b="1" dirty="0">
                <a:solidFill>
                  <a:srgbClr val="8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grpSp>
          <p:nvGrpSpPr>
            <p:cNvPr id="16403" name="Group 72"/>
            <p:cNvGrpSpPr/>
            <p:nvPr/>
          </p:nvGrpSpPr>
          <p:grpSpPr>
            <a:xfrm>
              <a:off x="2496" y="3130"/>
              <a:ext cx="1056" cy="881"/>
              <a:chOff x="2471" y="799"/>
              <a:chExt cx="1497" cy="1184"/>
            </a:xfrm>
          </p:grpSpPr>
          <p:sp>
            <p:nvSpPr>
              <p:cNvPr id="16404" name="AutoShape 73"/>
              <p:cNvSpPr/>
              <p:nvPr/>
            </p:nvSpPr>
            <p:spPr>
              <a:xfrm>
                <a:off x="2471" y="1026"/>
                <a:ext cx="227" cy="693"/>
              </a:xfrm>
              <a:prstGeom prst="leftBrace">
                <a:avLst>
                  <a:gd name="adj1" fmla="val 25412"/>
                  <a:gd name="adj2" fmla="val 50000"/>
                </a:avLst>
              </a:prstGeom>
              <a:noFill/>
              <a:ln w="44450" cap="flat" cmpd="sng">
                <a:solidFill>
                  <a:srgbClr val="A5002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000" b="1" dirty="0">
                  <a:solidFill>
                    <a:srgbClr val="A5002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05" name="Text Box 74"/>
              <p:cNvSpPr txBox="1"/>
              <p:nvPr/>
            </p:nvSpPr>
            <p:spPr>
              <a:xfrm>
                <a:off x="2652" y="799"/>
                <a:ext cx="1316" cy="59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4000" b="1" dirty="0">
                    <a:solidFill>
                      <a:srgbClr val="A5002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x=2</a:t>
                </a:r>
                <a:endParaRPr lang="en-US" altLang="zh-CN" sz="4000" b="1" dirty="0">
                  <a:solidFill>
                    <a:srgbClr val="A5002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16406" name="Text Box 75"/>
              <p:cNvSpPr txBox="1"/>
              <p:nvPr/>
            </p:nvSpPr>
            <p:spPr>
              <a:xfrm>
                <a:off x="2652" y="1389"/>
                <a:ext cx="1316" cy="59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r>
                  <a:rPr lang="en-US" altLang="zh-CN" sz="4000" b="1" dirty="0">
                    <a:solidFill>
                      <a:srgbClr val="A5002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y=1</a:t>
                </a:r>
                <a:endParaRPr lang="en-US" altLang="zh-CN" sz="4000" b="1" dirty="0">
                  <a:solidFill>
                    <a:srgbClr val="A5002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</p:grpSp>
      </p:grpSp>
      <p:grpSp>
        <p:nvGrpSpPr>
          <p:cNvPr id="8" name="Group 81"/>
          <p:cNvGrpSpPr/>
          <p:nvPr/>
        </p:nvGrpSpPr>
        <p:grpSpPr>
          <a:xfrm>
            <a:off x="4724400" y="3276600"/>
            <a:ext cx="3314700" cy="862013"/>
            <a:chOff x="3000" y="1992"/>
            <a:chExt cx="2088" cy="543"/>
          </a:xfrm>
        </p:grpSpPr>
        <p:sp>
          <p:nvSpPr>
            <p:cNvPr id="16409" name="Text Box 79"/>
            <p:cNvSpPr txBox="1"/>
            <p:nvPr/>
          </p:nvSpPr>
          <p:spPr>
            <a:xfrm>
              <a:off x="3000" y="1992"/>
              <a:ext cx="480" cy="51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8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√</a:t>
              </a:r>
              <a:endParaRPr lang="en-US" altLang="zh-CN" sz="4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6410" name="Text Box 80"/>
            <p:cNvSpPr txBox="1"/>
            <p:nvPr/>
          </p:nvSpPr>
          <p:spPr>
            <a:xfrm>
              <a:off x="4560" y="2016"/>
              <a:ext cx="528" cy="51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8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√</a:t>
              </a:r>
              <a:endParaRPr lang="en-US" altLang="zh-CN" sz="4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102" name="Text Box 30"/>
          <p:cNvSpPr txBox="1"/>
          <p:nvPr/>
        </p:nvSpPr>
        <p:spPr>
          <a:xfrm>
            <a:off x="1905000" y="5953125"/>
            <a:ext cx="3276600" cy="701675"/>
          </a:xfrm>
          <a:prstGeom prst="rect">
            <a:avLst/>
          </a:prstGeom>
          <a:noFill/>
          <a:ln w="9525">
            <a:noFill/>
          </a:ln>
          <a:effectLst>
            <a:prstShdw prst="shdw11" dir="16200000">
              <a:schemeClr val="bg2">
                <a:alpha val="50000"/>
              </a:schemeClr>
            </a:prstShdw>
          </a:effectLst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例如：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x+y=3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52600" y="609600"/>
            <a:ext cx="6383020" cy="4660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板块二、</a:t>
            </a:r>
            <a:r>
              <a:rPr lang="zh-CN" sz="2800" b="1"/>
              <a:t>二元一次方程的解</a:t>
            </a:r>
            <a:endParaRPr lang="zh-CN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" grpId="0" animBg="1"/>
      <p:bldP spid="310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0" name="Text Box 69"/>
          <p:cNvSpPr txBox="1"/>
          <p:nvPr/>
        </p:nvSpPr>
        <p:spPr>
          <a:xfrm>
            <a:off x="0" y="1066800"/>
            <a:ext cx="9144000" cy="13836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6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、一场中学生篮球比赛中，某球队得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35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分，其中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分球投中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x</a:t>
            </a:r>
            <a:r>
              <a:rPr lang="en-US" altLang="zh-CN" sz="2800" b="1" i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个，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分球投中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y</a:t>
            </a:r>
            <a:r>
              <a:rPr lang="en-US" altLang="zh-CN" sz="2800" b="1" i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个，没有罚球。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那么可得方程为</a:t>
            </a:r>
            <a:r>
              <a:rPr lang="zh-CN" altLang="en-US" sz="2800" b="1" u="sng" dirty="0">
                <a:latin typeface="Arial" panose="020B0604020202020204" pitchFamily="34" charset="0"/>
                <a:ea typeface="宋体" panose="02010600030101010101" pitchFamily="2" charset="-122"/>
              </a:rPr>
              <a:t>                   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7450" name="Group 74"/>
          <p:cNvGrpSpPr/>
          <p:nvPr/>
        </p:nvGrpSpPr>
        <p:grpSpPr>
          <a:xfrm>
            <a:off x="228600" y="2590800"/>
            <a:ext cx="5867400" cy="1803400"/>
            <a:chOff x="144" y="2080"/>
            <a:chExt cx="3696" cy="1136"/>
          </a:xfrm>
        </p:grpSpPr>
        <p:pic>
          <p:nvPicPr>
            <p:cNvPr id="17451" name="Picture 2"/>
            <p:cNvPicPr>
              <a:picLocks noChangeAspect="1"/>
            </p:cNvPicPr>
            <p:nvPr/>
          </p:nvPicPr>
          <p:blipFill>
            <a:blip r:embed="rId2"/>
            <a:srcRect r="424" b="252"/>
            <a:stretch>
              <a:fillRect/>
            </a:stretch>
          </p:blipFill>
          <p:spPr>
            <a:xfrm>
              <a:off x="144" y="2128"/>
              <a:ext cx="975" cy="10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7452" name="AutoShape 68"/>
            <p:cNvSpPr/>
            <p:nvPr/>
          </p:nvSpPr>
          <p:spPr>
            <a:xfrm>
              <a:off x="1152" y="2080"/>
              <a:ext cx="2688" cy="816"/>
            </a:xfrm>
            <a:prstGeom prst="cloudCallout">
              <a:avLst>
                <a:gd name="adj1" fmla="val -58370"/>
                <a:gd name="adj2" fmla="val 25981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en-US" altLang="zh-CN" sz="3200" b="1" dirty="0">
                <a:solidFill>
                  <a:schemeClr val="tx2"/>
                </a:solidFill>
                <a:latin typeface="Comic Sans MS" panose="030F0702030302020204" pitchFamily="66" charset="0"/>
                <a:ea typeface="华文新魏" panose="02010800040101010101" pitchFamily="2" charset="-122"/>
              </a:endParaRPr>
            </a:p>
            <a:p>
              <a:pPr algn="ctr"/>
              <a:endParaRPr lang="en-US" altLang="zh-CN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53" name="Text Box 72"/>
            <p:cNvSpPr txBox="1"/>
            <p:nvPr/>
          </p:nvSpPr>
          <p:spPr>
            <a:xfrm>
              <a:off x="1376" y="2128"/>
              <a:ext cx="2256" cy="74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en-US" altLang="zh-CN" sz="24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      </a:t>
              </a:r>
              <a:r>
                <a:rPr lang="zh-CN" altLang="en-US" sz="24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你能列出投中</a:t>
              </a:r>
              <a:r>
                <a:rPr lang="en-US" altLang="zh-CN" sz="24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2</a:t>
              </a:r>
              <a:r>
                <a:rPr lang="zh-CN" altLang="en-US" sz="24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分和</a:t>
              </a:r>
              <a:r>
                <a:rPr lang="en-US" altLang="zh-CN" sz="24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3</a:t>
              </a:r>
              <a:r>
                <a:rPr lang="zh-CN" altLang="en-US" sz="24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分球的个数的所有可能情况吗？</a:t>
              </a:r>
              <a:endPara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7454" name="Text Box 168"/>
          <p:cNvSpPr txBox="1"/>
          <p:nvPr/>
        </p:nvSpPr>
        <p:spPr>
          <a:xfrm>
            <a:off x="197485" y="5181600"/>
            <a:ext cx="868045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知者加速</a:t>
            </a:r>
            <a:r>
              <a:rPr lang="en-US" altLang="zh-CN" sz="2400" b="1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7</a:t>
            </a:r>
            <a:r>
              <a:rPr lang="zh-CN" altLang="en-US" sz="2400" b="1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等腰三角形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ABC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中，它的腰为x，底为y，周长为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12.</a:t>
            </a:r>
            <a:endParaRPr lang="en-US" altLang="zh-CN" sz="24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）列出关于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x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y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的二元一次方程；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）求出符合题意的所有整数解。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52600" y="609600"/>
            <a:ext cx="6383020" cy="4660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板块二、</a:t>
            </a:r>
            <a:r>
              <a:rPr lang="zh-CN" sz="2800" b="1"/>
              <a:t>二元一次方程的解</a:t>
            </a:r>
            <a:endParaRPr lang="zh-CN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8434" name="Text Box 2"/>
          <p:cNvSpPr txBox="1"/>
          <p:nvPr/>
        </p:nvSpPr>
        <p:spPr>
          <a:xfrm>
            <a:off x="152400" y="1524000"/>
            <a:ext cx="73914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已知二元一次方程  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2x+3y=35.</a:t>
            </a:r>
            <a:endParaRPr lang="en-US" altLang="zh-CN" sz="2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8436" name="Rectangle 12"/>
          <p:cNvSpPr/>
          <p:nvPr/>
        </p:nvSpPr>
        <p:spPr>
          <a:xfrm>
            <a:off x="-76200" y="2300288"/>
            <a:ext cx="447294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）用含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x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的代数式表示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y.</a:t>
            </a:r>
            <a:endParaRPr lang="en-US" altLang="zh-CN" sz="2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8437" name="Text Box 16"/>
          <p:cNvSpPr txBox="1"/>
          <p:nvPr/>
        </p:nvSpPr>
        <p:spPr>
          <a:xfrm>
            <a:off x="-88900" y="3702050"/>
            <a:ext cx="9232900" cy="9461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）求当 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x = 1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，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4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时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,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对应的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y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的值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, 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并写出方程</a:t>
            </a:r>
            <a:endParaRPr lang="zh-CN" altLang="en-US" sz="2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  2x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＋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3y=35</a:t>
            </a:r>
            <a:r>
              <a:rPr lang="zh-CN" altLang="en-US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的这两个解</a:t>
            </a:r>
            <a:r>
              <a:rPr lang="en-US" altLang="zh-CN" sz="2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.</a:t>
            </a:r>
            <a:endParaRPr lang="en-US" altLang="zh-CN" sz="2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68730" y="609600"/>
            <a:ext cx="7526020" cy="4660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400" b="1"/>
              <a:t>板块三、</a:t>
            </a:r>
            <a:r>
              <a:rPr lang="zh-CN" sz="2400" b="1"/>
              <a:t>用含一个未知数的代数式表示另一个未知数</a:t>
            </a:r>
            <a:endParaRPr lang="zh-CN" sz="2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8179" name="Rectangle 3"/>
          <p:cNvSpPr>
            <a:spLocks noGrp="1"/>
          </p:cNvSpPr>
          <p:nvPr>
            <p:ph type="body" sz="half"/>
          </p:nvPr>
        </p:nvSpPr>
        <p:spPr>
          <a:xfrm>
            <a:off x="304800" y="2819400"/>
            <a:ext cx="8382000" cy="3505200"/>
          </a:xfrm>
        </p:spPr>
        <p:txBody>
          <a:bodyPr vert="horz" wrap="square" lIns="91440" tIns="45720" rIns="91440" bIns="45720" anchor="t" anchorCtr="0"/>
          <a:lstStyle>
            <a:lvl1pPr lvl="0">
              <a:buClrTx/>
              <a:buSzTx/>
              <a:buFontTx/>
              <a:defRPr sz="2800"/>
            </a:lvl1pPr>
            <a:lvl2pPr lvl="1">
              <a:buClrTx/>
              <a:buSzTx/>
              <a:buFontTx/>
              <a:defRPr sz="2400"/>
            </a:lvl2pPr>
            <a:lvl3pPr lvl="2">
              <a:buClrTx/>
              <a:buSzTx/>
              <a:buFontTx/>
              <a:defRPr sz="2000"/>
            </a:lvl3pPr>
            <a:lvl4pPr lvl="3">
              <a:buClrTx/>
              <a:buSzTx/>
              <a:buFontTx/>
              <a:defRPr sz="1800"/>
            </a:lvl4pPr>
            <a:lvl5pPr lvl="4">
              <a:buClrTx/>
              <a:buSzTx/>
              <a:buFontTx/>
              <a:defRPr sz="1800"/>
            </a:lvl5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）通过今天的学习，你还有哪些疑惑？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32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3200" b="1" dirty="0">
                <a:latin typeface="楷体_GB2312" pitchFamily="49" charset="-122"/>
                <a:ea typeface="楷体_GB2312" pitchFamily="49" charset="-122"/>
              </a:rPr>
              <a:t>）类比一元一次方程，接下来我们将怎样研究和学习二元一次方程？</a:t>
            </a:r>
            <a:endParaRPr lang="zh-CN" altLang="en-US" sz="3200" b="1" dirty="0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19460" name="Group 4"/>
          <p:cNvGrpSpPr/>
          <p:nvPr/>
        </p:nvGrpSpPr>
        <p:grpSpPr>
          <a:xfrm>
            <a:off x="76200" y="974725"/>
            <a:ext cx="2819400" cy="930275"/>
            <a:chOff x="480" y="2592"/>
            <a:chExt cx="1776" cy="586"/>
          </a:xfrm>
        </p:grpSpPr>
        <p:grpSp>
          <p:nvGrpSpPr>
            <p:cNvPr id="19461" name="Group 5"/>
            <p:cNvGrpSpPr/>
            <p:nvPr/>
          </p:nvGrpSpPr>
          <p:grpSpPr>
            <a:xfrm>
              <a:off x="480" y="2592"/>
              <a:ext cx="1680" cy="586"/>
              <a:chOff x="672" y="3439"/>
              <a:chExt cx="4176" cy="593"/>
            </a:xfrm>
          </p:grpSpPr>
          <p:sp>
            <p:nvSpPr>
              <p:cNvPr id="19462" name="AutoShape 6"/>
              <p:cNvSpPr/>
              <p:nvPr/>
            </p:nvSpPr>
            <p:spPr>
              <a:xfrm>
                <a:off x="672" y="3504"/>
                <a:ext cx="4080" cy="528"/>
              </a:xfrm>
              <a:prstGeom prst="horizontalScroll">
                <a:avLst>
                  <a:gd name="adj" fmla="val 12500"/>
                </a:avLst>
              </a:prstGeom>
              <a:gradFill rotWithShape="0">
                <a:gsLst>
                  <a:gs pos="0">
                    <a:srgbClr val="FFEDED"/>
                  </a:gs>
                  <a:gs pos="100000">
                    <a:srgbClr val="FFFFFF"/>
                  </a:gs>
                </a:gsLst>
                <a:path path="rect">
                  <a:fillToRect r="100000" b="100000"/>
                </a:path>
                <a:tileRect/>
              </a:gradFill>
              <a:ln w="9525" cap="flat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endParaRPr lang="zh-CN" altLang="zh-CN" sz="24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8183" name="Text Box 7"/>
              <p:cNvSpPr txBox="1">
                <a:spLocks noChangeArrowheads="1"/>
              </p:cNvSpPr>
              <p:nvPr/>
            </p:nvSpPr>
            <p:spPr bwMode="auto">
              <a:xfrm>
                <a:off x="719" y="3439"/>
                <a:ext cx="4129" cy="370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anchor="ctr">
                <a:spAutoFit/>
              </a:bodyPr>
              <a:lstStyle/>
              <a:p>
                <a:pPr marR="0" algn="ctr" defTabSz="914400" eaLnBrk="0" hangingPunct="0">
                  <a:buClrTx/>
                  <a:buSzTx/>
                  <a:buFontTx/>
                  <a:buNone/>
                  <a:defRPr/>
                </a:pPr>
                <a:endParaRPr kumimoji="0" lang="zh-CN" altLang="en-US" sz="3200" b="1" kern="1200" cap="none" spc="0" normalizeH="0" baseline="0" noProof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幼圆" panose="02010509060101010101" pitchFamily="49" charset="-122"/>
                  <a:cs typeface="+mn-cs"/>
                </a:endParaRPr>
              </a:p>
            </p:txBody>
          </p:sp>
        </p:grpSp>
        <p:pic>
          <p:nvPicPr>
            <p:cNvPr id="19464" name="Picture 8" descr="打开书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2" y="2736"/>
              <a:ext cx="396" cy="34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65" name="Text Box 9"/>
            <p:cNvSpPr txBox="1"/>
            <p:nvPr/>
          </p:nvSpPr>
          <p:spPr>
            <a:xfrm>
              <a:off x="528" y="2736"/>
              <a:ext cx="172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小结       拓展</a:t>
              </a:r>
              <a:endPara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</p:grpSp>
      <p:sp>
        <p:nvSpPr>
          <p:cNvPr id="19466" name="Text Box 10"/>
          <p:cNvSpPr txBox="1"/>
          <p:nvPr/>
        </p:nvSpPr>
        <p:spPr>
          <a:xfrm>
            <a:off x="533400" y="1905000"/>
            <a:ext cx="7696200" cy="12366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buChar char="•"/>
            </a:pPr>
            <a:r>
              <a:rPr lang="zh-CN" altLang="en-US" sz="48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建构模型：二元一次方程</a:t>
            </a:r>
            <a:endParaRPr lang="zh-CN" altLang="en-US" sz="4800" b="1" dirty="0">
              <a:solidFill>
                <a:srgbClr val="FF00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en-US" altLang="zh-CN" dirty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/>
      <p:bldP spid="178179" grpI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482" name="Text Box 26"/>
          <p:cNvSpPr txBox="1"/>
          <p:nvPr/>
        </p:nvSpPr>
        <p:spPr>
          <a:xfrm>
            <a:off x="282575" y="1524000"/>
            <a:ext cx="8785225" cy="5216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marL="457200" indent="-457200"/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判断下列式子哪些是二元一次方程，是的在（    ）   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打“√”，不是的在（    ）打“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×”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（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6x+3y=4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    ）      （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7xy+y =9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    ） 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（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2x+y+1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    ）　  （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2x+8=y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（    ）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把二元一次方程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2x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－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y =5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写成用含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x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的代数式表示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y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的形式是</a:t>
            </a:r>
            <a:r>
              <a:rPr lang="zh-CN" altLang="en-US" sz="2800" b="1" u="sng" dirty="0">
                <a:latin typeface="Arial" panose="020B0604020202020204" pitchFamily="34" charset="0"/>
                <a:ea typeface="宋体" panose="02010600030101010101" pitchFamily="2" charset="-122"/>
              </a:rPr>
              <a:t>                   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甲种笔每枝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元，乙种笔每枝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元，现在某人买了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x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枝甲种笔，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y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枝乙种铅笔，共花了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70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元．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(1)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列出关于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x,y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的二元一次方程．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(2)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如果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x =5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，那么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y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的值是多少？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/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1752600" y="533400"/>
            <a:ext cx="27432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 eaLnBrk="0" hangingPunct="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zh-CN" altLang="en-US" sz="4000" b="1" i="1" kern="1200" cap="none" spc="0" normalizeH="0" baseline="0" noProof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当堂检测</a:t>
            </a:r>
            <a:r>
              <a:rPr kumimoji="1" lang="en-US" altLang="zh-CN" sz="4000" b="1" i="1" kern="1200" cap="none" spc="0" normalizeH="0" baseline="0" noProof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:</a:t>
            </a:r>
            <a:endParaRPr kumimoji="1" lang="en-US" altLang="zh-CN" sz="4000" b="1" i="1" kern="1200" cap="none" spc="0" normalizeH="0" baseline="0" noProof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  <a:cs typeface="+mn-cs"/>
            </a:endParaRPr>
          </a:p>
        </p:txBody>
      </p:sp>
      <p:grpSp>
        <p:nvGrpSpPr>
          <p:cNvPr id="2" name="Group 38"/>
          <p:cNvGrpSpPr/>
          <p:nvPr/>
        </p:nvGrpSpPr>
        <p:grpSpPr>
          <a:xfrm>
            <a:off x="2844800" y="2311400"/>
            <a:ext cx="5613400" cy="4135438"/>
            <a:chOff x="1792" y="1456"/>
            <a:chExt cx="3536" cy="2605"/>
          </a:xfrm>
        </p:grpSpPr>
        <p:sp>
          <p:nvSpPr>
            <p:cNvPr id="20485" name="Text Box 29"/>
            <p:cNvSpPr txBox="1"/>
            <p:nvPr/>
          </p:nvSpPr>
          <p:spPr>
            <a:xfrm>
              <a:off x="1952" y="1456"/>
              <a:ext cx="38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√</a:t>
              </a:r>
              <a:endPara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486" name="Text Box 30"/>
            <p:cNvSpPr txBox="1"/>
            <p:nvPr/>
          </p:nvSpPr>
          <p:spPr>
            <a:xfrm>
              <a:off x="4504" y="1456"/>
              <a:ext cx="38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×</a:t>
              </a:r>
              <a:endPara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487" name="Text Box 32"/>
            <p:cNvSpPr txBox="1"/>
            <p:nvPr/>
          </p:nvSpPr>
          <p:spPr>
            <a:xfrm>
              <a:off x="1968" y="1728"/>
              <a:ext cx="38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×</a:t>
              </a:r>
              <a:endPara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488" name="Text Box 33"/>
            <p:cNvSpPr txBox="1"/>
            <p:nvPr/>
          </p:nvSpPr>
          <p:spPr>
            <a:xfrm>
              <a:off x="4496" y="1736"/>
              <a:ext cx="38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√</a:t>
              </a:r>
              <a:endPara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489" name="Text Box 35"/>
            <p:cNvSpPr txBox="1"/>
            <p:nvPr/>
          </p:nvSpPr>
          <p:spPr>
            <a:xfrm>
              <a:off x="1792" y="2240"/>
              <a:ext cx="13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y</a:t>
              </a:r>
              <a:r>
                <a:rPr lang="en-US" altLang="zh-CN" sz="3200" b="1" i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r>
                <a:rPr lang="en-US" altLang="zh-CN" sz="32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=2x</a:t>
              </a:r>
              <a:r>
                <a:rPr lang="zh-CN" altLang="en-US" sz="32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－ </a:t>
              </a:r>
              <a:r>
                <a:rPr lang="en-US" altLang="zh-CN" sz="32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5</a:t>
              </a:r>
              <a:r>
                <a:rPr lang="en-US" altLang="zh-CN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endParaRPr lang="en-US" altLang="zh-CN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490" name="Text Box 36"/>
            <p:cNvSpPr txBox="1"/>
            <p:nvPr/>
          </p:nvSpPr>
          <p:spPr>
            <a:xfrm>
              <a:off x="3840" y="3216"/>
              <a:ext cx="148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2x+ 5</a:t>
              </a:r>
              <a:r>
                <a:rPr lang="en-US" altLang="zh-CN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r>
                <a:rPr lang="en-US" altLang="zh-CN" sz="32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y</a:t>
              </a:r>
              <a:r>
                <a:rPr lang="en-US" altLang="zh-CN" sz="3200" b="1" i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r>
                <a:rPr lang="en-US" altLang="zh-CN" sz="32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=70</a:t>
              </a:r>
              <a:endPara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491" name="Text Box 37"/>
            <p:cNvSpPr txBox="1"/>
            <p:nvPr/>
          </p:nvSpPr>
          <p:spPr>
            <a:xfrm>
              <a:off x="3840" y="3696"/>
              <a:ext cx="148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y =12</a:t>
              </a:r>
              <a:endPara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14400" y="2057400"/>
            <a:ext cx="70078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为自己本节课的表现鼓掌！</a:t>
            </a:r>
            <a:endParaRPr lang="zh-CN" altLang="en-US" sz="4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3"/>
          <p:cNvSpPr/>
          <p:nvPr/>
        </p:nvSpPr>
        <p:spPr>
          <a:xfrm>
            <a:off x="228600" y="2362200"/>
            <a:ext cx="8915400" cy="12954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>
              <a:spcBef>
                <a:spcPct val="20000"/>
              </a:spcBef>
            </a:pPr>
            <a:endParaRPr lang="zh-CN" altLang="en-US" sz="7200" b="1" dirty="0">
              <a:solidFill>
                <a:srgbClr val="FF006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4099" name="Text Box 11"/>
          <p:cNvSpPr txBox="1"/>
          <p:nvPr/>
        </p:nvSpPr>
        <p:spPr>
          <a:xfrm>
            <a:off x="152400" y="2346325"/>
            <a:ext cx="8915400" cy="641350"/>
          </a:xfrm>
          <a:prstGeom prst="rect">
            <a:avLst/>
          </a:prstGeom>
          <a:noFill/>
          <a:ln w="9525">
            <a:noFill/>
          </a:ln>
          <a:effectLst>
            <a:prstShdw prst="shdw11" dir="16200000">
              <a:schemeClr val="bg2">
                <a:alpha val="50000"/>
              </a:schemeClr>
            </a:prstShdw>
          </a:effectLst>
        </p:spPr>
        <p:txBody>
          <a:bodyPr anchor="t" anchorCtr="0">
            <a:spAutoFit/>
          </a:bodyPr>
          <a:p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下列式子中是一元一次方程的为</a:t>
            </a:r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(        )</a:t>
            </a:r>
            <a:endParaRPr lang="en-US" altLang="zh-CN" sz="36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100" name="WordArt 28" descr="窄竖线"/>
          <p:cNvSpPr>
            <a:spLocks noTextEdit="1"/>
          </p:cNvSpPr>
          <p:nvPr/>
        </p:nvSpPr>
        <p:spPr>
          <a:xfrm>
            <a:off x="76200" y="1295400"/>
            <a:ext cx="2209800" cy="685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知识准备：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4101" name="Object 2"/>
          <p:cNvGraphicFramePr/>
          <p:nvPr/>
        </p:nvGraphicFramePr>
        <p:xfrm>
          <a:off x="304800" y="3519488"/>
          <a:ext cx="245903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837565" imgH="203200" progId="Equation.DSMT4">
                  <p:embed/>
                </p:oleObj>
              </mc:Choice>
              <mc:Fallback>
                <p:oleObj name="" r:id="rId2" imgW="837565" imgH="2032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4800" y="3519488"/>
                        <a:ext cx="2459038" cy="5953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4"/>
          <p:cNvGraphicFramePr/>
          <p:nvPr/>
        </p:nvGraphicFramePr>
        <p:xfrm>
          <a:off x="6080125" y="3505200"/>
          <a:ext cx="26828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4" imgW="913130" imgH="215900" progId="Equation.DSMT4">
                  <p:embed/>
                </p:oleObj>
              </mc:Choice>
              <mc:Fallback>
                <p:oleObj name="" r:id="rId4" imgW="913130" imgH="215900" progId="Equation.DSMT4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80125" y="3505200"/>
                        <a:ext cx="2682875" cy="633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5"/>
          <p:cNvGraphicFramePr/>
          <p:nvPr/>
        </p:nvGraphicFramePr>
        <p:xfrm>
          <a:off x="304800" y="4419600"/>
          <a:ext cx="260826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6" imgW="888365" imgH="393700" progId="Equation.DSMT4">
                  <p:embed/>
                </p:oleObj>
              </mc:Choice>
              <mc:Fallback>
                <p:oleObj name="" r:id="rId6" imgW="888365" imgH="393700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800" y="4419600"/>
                        <a:ext cx="2608263" cy="1152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010400" y="2325688"/>
            <a:ext cx="1676400" cy="6461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3600" b="1" dirty="0">
                <a:solidFill>
                  <a:srgbClr val="C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①、④</a:t>
            </a:r>
            <a:endParaRPr lang="zh-CN" altLang="en-US" sz="3600" b="1" dirty="0">
              <a:solidFill>
                <a:srgbClr val="C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4105" name="Object 14"/>
          <p:cNvGraphicFramePr/>
          <p:nvPr/>
        </p:nvGraphicFramePr>
        <p:xfrm>
          <a:off x="3167063" y="3282950"/>
          <a:ext cx="2700337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8" imgW="824865" imgH="393700" progId="Equation.3">
                  <p:embed/>
                </p:oleObj>
              </mc:Choice>
              <mc:Fallback>
                <p:oleObj name="" r:id="rId8" imgW="824865" imgH="393700" progId="Equation.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167063" y="3282950"/>
                        <a:ext cx="2700337" cy="1108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5"/>
          <p:cNvGraphicFramePr/>
          <p:nvPr/>
        </p:nvGraphicFramePr>
        <p:xfrm>
          <a:off x="6075363" y="4741863"/>
          <a:ext cx="28733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0" imgW="889000" imgH="228600" progId="Equation.3">
                  <p:embed/>
                </p:oleObj>
              </mc:Choice>
              <mc:Fallback>
                <p:oleObj name="" r:id="rId10" imgW="889000" imgH="2286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75363" y="4741863"/>
                        <a:ext cx="2873375" cy="635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6"/>
          <p:cNvGraphicFramePr/>
          <p:nvPr/>
        </p:nvGraphicFramePr>
        <p:xfrm>
          <a:off x="3167063" y="4676775"/>
          <a:ext cx="178593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2" imgW="546100" imgH="228600" progId="Equation.3">
                  <p:embed/>
                </p:oleObj>
              </mc:Choice>
              <mc:Fallback>
                <p:oleObj name="" r:id="rId12" imgW="546100" imgH="228600" progId="Equation.3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167063" y="4676775"/>
                        <a:ext cx="1785937" cy="6429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3"/>
          <p:cNvSpPr/>
          <p:nvPr/>
        </p:nvSpPr>
        <p:spPr>
          <a:xfrm>
            <a:off x="228600" y="2362200"/>
            <a:ext cx="8915400" cy="12954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>
              <a:spcBef>
                <a:spcPct val="20000"/>
              </a:spcBef>
            </a:pPr>
            <a:r>
              <a:rPr lang="en-US" altLang="zh-CN" sz="7200" b="1" dirty="0">
                <a:solidFill>
                  <a:srgbClr val="FF006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10.1  </a:t>
            </a:r>
            <a:r>
              <a:rPr lang="zh-CN" altLang="en-US" sz="7200" b="1" dirty="0">
                <a:solidFill>
                  <a:srgbClr val="FF006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二元一次方程</a:t>
            </a:r>
            <a:endParaRPr lang="zh-CN" altLang="en-US" sz="7200" b="1" dirty="0">
              <a:solidFill>
                <a:srgbClr val="FF006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123" name="Text Box 5"/>
          <p:cNvSpPr txBox="1"/>
          <p:nvPr/>
        </p:nvSpPr>
        <p:spPr>
          <a:xfrm>
            <a:off x="1524000" y="3810000"/>
            <a:ext cx="6705600" cy="10048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从</a:t>
            </a:r>
            <a:r>
              <a:rPr lang="zh-CN" altLang="en-US" sz="2400" b="1" dirty="0">
                <a:solidFill>
                  <a:srgbClr val="0000FF"/>
                </a:solidFill>
                <a:latin typeface="华文楷体" panose="02010600040101010101" pitchFamily="2" charset="-122"/>
                <a:ea typeface="华文行楷" panose="02010800040101010101" pitchFamily="2" charset="-122"/>
              </a:rPr>
              <a:t>“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一元</a:t>
            </a:r>
            <a:r>
              <a:rPr lang="zh-CN" altLang="en-US" sz="2400" b="1" dirty="0">
                <a:solidFill>
                  <a:srgbClr val="0000FF"/>
                </a:solidFill>
                <a:latin typeface="华文楷体" panose="02010600040101010101" pitchFamily="2" charset="-122"/>
                <a:ea typeface="华文行楷" panose="02010800040101010101" pitchFamily="2" charset="-122"/>
              </a:rPr>
              <a:t>”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到</a:t>
            </a:r>
            <a:r>
              <a:rPr lang="zh-CN" altLang="en-US" sz="2400" b="1" dirty="0">
                <a:solidFill>
                  <a:srgbClr val="0000FF"/>
                </a:solidFill>
                <a:latin typeface="华文楷体" panose="02010600040101010101" pitchFamily="2" charset="-122"/>
                <a:ea typeface="华文行楷" panose="02010800040101010101" pitchFamily="2" charset="-122"/>
              </a:rPr>
              <a:t>“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二元</a:t>
            </a:r>
            <a:r>
              <a:rPr lang="zh-CN" altLang="en-US" sz="2400" b="1" dirty="0">
                <a:solidFill>
                  <a:srgbClr val="0000FF"/>
                </a:solidFill>
                <a:latin typeface="华文楷体" panose="02010600040101010101" pitchFamily="2" charset="-122"/>
                <a:ea typeface="华文行楷" panose="02010800040101010101" pitchFamily="2" charset="-122"/>
              </a:rPr>
              <a:t>”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，建立了新的数学模型。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从</a:t>
            </a:r>
            <a:r>
              <a:rPr lang="zh-CN" altLang="en-US" sz="2400" b="1" dirty="0">
                <a:solidFill>
                  <a:srgbClr val="0000FF"/>
                </a:solidFill>
                <a:latin typeface="华文楷体" panose="02010600040101010101" pitchFamily="2" charset="-122"/>
                <a:ea typeface="华文行楷" panose="02010800040101010101" pitchFamily="2" charset="-122"/>
              </a:rPr>
              <a:t>“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二元</a:t>
            </a:r>
            <a:r>
              <a:rPr lang="zh-CN" altLang="en-US" sz="2400" b="1" dirty="0">
                <a:solidFill>
                  <a:srgbClr val="0000FF"/>
                </a:solidFill>
                <a:latin typeface="华文楷体" panose="02010600040101010101" pitchFamily="2" charset="-122"/>
                <a:ea typeface="华文行楷" panose="02010800040101010101" pitchFamily="2" charset="-122"/>
              </a:rPr>
              <a:t>”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到</a:t>
            </a:r>
            <a:r>
              <a:rPr lang="zh-CN" altLang="en-US" sz="2400" b="1" dirty="0">
                <a:solidFill>
                  <a:srgbClr val="0000FF"/>
                </a:solidFill>
                <a:latin typeface="华文楷体" panose="02010600040101010101" pitchFamily="2" charset="-122"/>
                <a:ea typeface="华文行楷" panose="02010800040101010101" pitchFamily="2" charset="-122"/>
              </a:rPr>
              <a:t>“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一元</a:t>
            </a:r>
            <a:r>
              <a:rPr lang="zh-CN" altLang="en-US" sz="2400" b="1" dirty="0">
                <a:solidFill>
                  <a:srgbClr val="0000FF"/>
                </a:solidFill>
                <a:latin typeface="华文楷体" panose="02010600040101010101" pitchFamily="2" charset="-122"/>
                <a:ea typeface="华文行楷" panose="02010800040101010101" pitchFamily="2" charset="-122"/>
              </a:rPr>
              <a:t>”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，用转化思想解决问题。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  <p:sp>
        <p:nvSpPr>
          <p:cNvPr id="5124" name="Rectangle 3"/>
          <p:cNvSpPr/>
          <p:nvPr/>
        </p:nvSpPr>
        <p:spPr>
          <a:xfrm>
            <a:off x="1676400" y="4495800"/>
            <a:ext cx="7467600" cy="838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>
              <a:spcBef>
                <a:spcPct val="20000"/>
              </a:spcBef>
            </a:pPr>
            <a:endParaRPr lang="zh-CN" altLang="en-US" sz="40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/>
          <p:nvPr/>
        </p:nvSpPr>
        <p:spPr>
          <a:xfrm>
            <a:off x="228600" y="1211263"/>
            <a:ext cx="8763000" cy="4960937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marL="342900" indent="-342900">
              <a:spcBef>
                <a:spcPct val="20000"/>
              </a:spcBef>
            </a:pPr>
            <a:r>
              <a:rPr lang="zh-CN" altLang="en-US" sz="3600" b="1" dirty="0">
                <a:solidFill>
                  <a:srgbClr val="FF33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学习目标：</a:t>
            </a:r>
            <a:endParaRPr lang="zh-CN" altLang="en-US" sz="3600" b="1" dirty="0">
              <a:solidFill>
                <a:srgbClr val="FF33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、了解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二元一次方程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它的解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的概念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,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体会这种新的模型表达两个变量关系的优点。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、会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检验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一对数值是不是某个二元一次方程的解。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、会将一个二元一次方程写成 用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含一个未知数的代数式表示另一个未知数的形式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矩形 1"/>
          <p:cNvSpPr/>
          <p:nvPr/>
        </p:nvSpPr>
        <p:spPr>
          <a:xfrm>
            <a:off x="685800" y="1487488"/>
            <a:ext cx="7859713" cy="418274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marL="609600" indent="-609600"/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自学内容：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学案上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问题一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问题二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想一想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609600" indent="-609600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时间：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分钟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09600" indent="-609600">
              <a:spcBef>
                <a:spcPct val="3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自学方法及要求：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09600" indent="-609600">
              <a:spcBef>
                <a:spcPct val="30000"/>
              </a:spcBef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、认真研读，将问题中反映等量关系的句子划 “        ” ；关键词划“          ”；疑问的地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609600" indent="-609600">
              <a:spcBef>
                <a:spcPct val="3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方划“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？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”。  独立、专注、安静。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609600" indent="-609600">
              <a:spcBef>
                <a:spcPct val="30000"/>
              </a:spcBef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、自学有疑惑的地方可以向同学或老师求助。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609600" indent="-609600">
              <a:spcBef>
                <a:spcPct val="30000"/>
              </a:spcBef>
            </a:pP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1" name="WordArt 3"/>
          <p:cNvSpPr>
            <a:spLocks noTextEdit="1"/>
          </p:cNvSpPr>
          <p:nvPr/>
        </p:nvSpPr>
        <p:spPr>
          <a:xfrm rot="-756960">
            <a:off x="0" y="228600"/>
            <a:ext cx="1944688" cy="1041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  <a:normAutofit/>
          </a:bodyPr>
          <a:p>
            <a:pPr algn="ctr"/>
            <a:endParaRPr lang="zh-CN" altLang="en-US" sz="3600" b="1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172" name="Text Box 6"/>
          <p:cNvSpPr txBox="1"/>
          <p:nvPr/>
        </p:nvSpPr>
        <p:spPr>
          <a:xfrm>
            <a:off x="2971800" y="50800"/>
            <a:ext cx="4849813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endParaRPr lang="zh-CN" altLang="en-US" sz="2800" b="1" dirty="0">
              <a:solidFill>
                <a:srgbClr val="00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cxnSp>
        <p:nvCxnSpPr>
          <p:cNvPr id="7173" name="直接连接符 7"/>
          <p:cNvCxnSpPr/>
          <p:nvPr/>
        </p:nvCxnSpPr>
        <p:spPr>
          <a:xfrm>
            <a:off x="1549400" y="3746500"/>
            <a:ext cx="971550" cy="0"/>
          </a:xfrm>
          <a:prstGeom prst="line">
            <a:avLst/>
          </a:prstGeom>
          <a:ln w="444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175" name="Oval 9"/>
          <p:cNvSpPr/>
          <p:nvPr/>
        </p:nvSpPr>
        <p:spPr>
          <a:xfrm>
            <a:off x="5029200" y="3657600"/>
            <a:ext cx="914400" cy="2286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28115" y="576580"/>
            <a:ext cx="6383020" cy="4660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板块一、实际问题</a:t>
            </a:r>
            <a:r>
              <a:rPr lang="en-US" altLang="zh-CN" sz="2800" b="1"/>
              <a:t>——</a:t>
            </a:r>
            <a:r>
              <a:rPr lang="zh-CN" altLang="en-US" sz="2800" b="1"/>
              <a:t>数学问题的建模</a:t>
            </a:r>
            <a:endParaRPr lang="zh-CN" altLang="en-US" sz="28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8194" name="Group 2"/>
          <p:cNvGrpSpPr/>
          <p:nvPr/>
        </p:nvGrpSpPr>
        <p:grpSpPr>
          <a:xfrm>
            <a:off x="179388" y="1484313"/>
            <a:ext cx="3960812" cy="2952750"/>
            <a:chOff x="839" y="1752"/>
            <a:chExt cx="2495" cy="1860"/>
          </a:xfrm>
        </p:grpSpPr>
        <p:sp>
          <p:nvSpPr>
            <p:cNvPr id="8195" name="AutoShape 3" descr="瓦形"/>
            <p:cNvSpPr/>
            <p:nvPr/>
          </p:nvSpPr>
          <p:spPr>
            <a:xfrm>
              <a:off x="839" y="1752"/>
              <a:ext cx="2495" cy="1860"/>
            </a:xfrm>
            <a:prstGeom prst="foldedCorner">
              <a:avLst>
                <a:gd name="adj" fmla="val 12500"/>
              </a:avLst>
            </a:prstGeom>
            <a:pattFill prst="shingle">
              <a:fgClr>
                <a:srgbClr val="FFCC00"/>
              </a:fgClr>
              <a:bgClr>
                <a:schemeClr val="bg1"/>
              </a:bgClr>
            </a:pattFill>
            <a:ln w="38100" cap="flat" cmpd="sng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196" name="Rectangle 4"/>
            <p:cNvSpPr/>
            <p:nvPr/>
          </p:nvSpPr>
          <p:spPr>
            <a:xfrm>
              <a:off x="978" y="1836"/>
              <a:ext cx="2356" cy="159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anchor="t" anchorCtr="0">
              <a:spAutoFit/>
            </a:bodyPr>
            <a:p>
              <a:pPr algn="ctr"/>
              <a:r>
                <a:rPr lang="zh-CN" altLang="en-US" sz="4000" b="1" dirty="0">
                  <a:solidFill>
                    <a:srgbClr val="336600"/>
                  </a:solidFill>
                  <a:latin typeface="Times New Roman" panose="02020603050405020304" pitchFamily="18" charset="0"/>
                  <a:ea typeface="华文新魏" panose="02010800040101010101" pitchFamily="2" charset="-122"/>
                </a:rPr>
                <a:t>今有鸡兔同笼，</a:t>
              </a:r>
              <a:endParaRPr lang="zh-CN" altLang="en-US" sz="4000" b="1" dirty="0">
                <a:solidFill>
                  <a:srgbClr val="336600"/>
                </a:solidFill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  <a:p>
              <a:pPr algn="ctr"/>
              <a:r>
                <a:rPr lang="zh-CN" altLang="en-US" sz="4000" b="1" dirty="0">
                  <a:solidFill>
                    <a:srgbClr val="336600"/>
                  </a:solidFill>
                  <a:latin typeface="Times New Roman" panose="02020603050405020304" pitchFamily="18" charset="0"/>
                  <a:ea typeface="华文新魏" panose="02010800040101010101" pitchFamily="2" charset="-122"/>
                </a:rPr>
                <a:t>上有三十五头，</a:t>
              </a:r>
              <a:endParaRPr lang="zh-CN" altLang="en-US" sz="4000" b="1" dirty="0">
                <a:solidFill>
                  <a:srgbClr val="336600"/>
                </a:solidFill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  <a:p>
              <a:pPr algn="ctr"/>
              <a:r>
                <a:rPr lang="zh-CN" altLang="en-US" sz="4000" b="1" dirty="0">
                  <a:solidFill>
                    <a:srgbClr val="336600"/>
                  </a:solidFill>
                  <a:latin typeface="Times New Roman" panose="02020603050405020304" pitchFamily="18" charset="0"/>
                  <a:ea typeface="华文新魏" panose="02010800040101010101" pitchFamily="2" charset="-122"/>
                </a:rPr>
                <a:t>下有九十四足，</a:t>
              </a:r>
              <a:endParaRPr lang="zh-CN" altLang="en-US" sz="4000" b="1" dirty="0">
                <a:solidFill>
                  <a:srgbClr val="336600"/>
                </a:solidFill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  <a:p>
              <a:pPr algn="ctr"/>
              <a:r>
                <a:rPr lang="zh-CN" altLang="en-US" sz="4000" b="1" dirty="0">
                  <a:solidFill>
                    <a:srgbClr val="336600"/>
                  </a:solidFill>
                  <a:latin typeface="Times New Roman" panose="02020603050405020304" pitchFamily="18" charset="0"/>
                  <a:ea typeface="华文新魏" panose="02010800040101010101" pitchFamily="2" charset="-122"/>
                </a:rPr>
                <a:t>问鸡兔各几何？</a:t>
              </a:r>
              <a:endParaRPr lang="zh-CN" altLang="en-US" sz="4000" b="1" dirty="0">
                <a:solidFill>
                  <a:srgbClr val="336600"/>
                </a:solidFill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</p:grpSp>
      <p:sp>
        <p:nvSpPr>
          <p:cNvPr id="8199" name="Text Box 7"/>
          <p:cNvSpPr txBox="1"/>
          <p:nvPr/>
        </p:nvSpPr>
        <p:spPr>
          <a:xfrm>
            <a:off x="323850" y="4800600"/>
            <a:ext cx="3594100" cy="650875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r>
              <a:rPr lang="zh-CN" altLang="en-US" sz="3600" b="1" dirty="0">
                <a:solidFill>
                  <a:srgbClr val="000066"/>
                </a:solidFill>
                <a:latin typeface="宋体" panose="02010600030101010101" pitchFamily="2" charset="-122"/>
                <a:ea typeface="楷体_GB2312" pitchFamily="49" charset="-122"/>
              </a:rPr>
              <a:t>鸡头＋兔头＝</a:t>
            </a:r>
            <a:r>
              <a:rPr lang="en-US" altLang="zh-CN" sz="3600" b="1" dirty="0">
                <a:solidFill>
                  <a:srgbClr val="000066"/>
                </a:solidFill>
                <a:latin typeface="宋体" panose="02010600030101010101" pitchFamily="2" charset="-122"/>
                <a:ea typeface="楷体_GB2312" pitchFamily="49" charset="-122"/>
              </a:rPr>
              <a:t>35 </a:t>
            </a:r>
            <a:endParaRPr lang="en-US" altLang="zh-CN" sz="3600" b="1" dirty="0">
              <a:solidFill>
                <a:srgbClr val="000066"/>
              </a:solidFill>
              <a:latin typeface="宋体" panose="02010600030101010101" pitchFamily="2" charset="-122"/>
              <a:ea typeface="楷体_GB2312" pitchFamily="49" charset="-122"/>
            </a:endParaRPr>
          </a:p>
        </p:txBody>
      </p:sp>
      <p:sp>
        <p:nvSpPr>
          <p:cNvPr id="8200" name="Text Box 8"/>
          <p:cNvSpPr txBox="1"/>
          <p:nvPr/>
        </p:nvSpPr>
        <p:spPr>
          <a:xfrm>
            <a:off x="317500" y="5521325"/>
            <a:ext cx="3594100" cy="650875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rgbClr val="66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r>
              <a:rPr lang="zh-CN" altLang="en-US" sz="3600" b="1" dirty="0">
                <a:solidFill>
                  <a:srgbClr val="000066"/>
                </a:solidFill>
                <a:latin typeface="宋体" panose="02010600030101010101" pitchFamily="2" charset="-122"/>
                <a:ea typeface="楷体_GB2312" pitchFamily="49" charset="-122"/>
              </a:rPr>
              <a:t>鸡脚＋兔脚＝</a:t>
            </a:r>
            <a:r>
              <a:rPr lang="en-US" altLang="zh-CN" sz="3600" b="1" dirty="0">
                <a:solidFill>
                  <a:srgbClr val="000066"/>
                </a:solidFill>
                <a:latin typeface="宋体" panose="02010600030101010101" pitchFamily="2" charset="-122"/>
                <a:ea typeface="楷体_GB2312" pitchFamily="49" charset="-122"/>
              </a:rPr>
              <a:t>94</a:t>
            </a:r>
            <a:endParaRPr lang="en-US" altLang="zh-CN" sz="3600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01" name="Rectangle 9"/>
          <p:cNvSpPr/>
          <p:nvPr/>
        </p:nvSpPr>
        <p:spPr>
          <a:xfrm>
            <a:off x="4278313" y="3810000"/>
            <a:ext cx="5081587" cy="1066800"/>
          </a:xfrm>
          <a:prstGeom prst="rect">
            <a:avLst/>
          </a:prstGeom>
          <a:noFill/>
          <a:ln w="38100">
            <a:noFill/>
          </a:ln>
        </p:spPr>
        <p:txBody>
          <a:bodyPr anchor="t" anchorCtr="0">
            <a:spAutoFit/>
          </a:bodyPr>
          <a:p>
            <a:r>
              <a:rPr lang="zh-CN" altLang="en-US" sz="3200" b="1" dirty="0">
                <a:solidFill>
                  <a:srgbClr val="0000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如果设鸡有</a:t>
            </a:r>
            <a:r>
              <a:rPr lang="en-US" altLang="zh-CN" sz="3200" b="1" dirty="0">
                <a:solidFill>
                  <a:srgbClr val="0000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x</a:t>
            </a:r>
            <a:r>
              <a:rPr lang="zh-CN" altLang="en-US" sz="3200" b="1" dirty="0">
                <a:solidFill>
                  <a:srgbClr val="0000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只，兔有</a:t>
            </a:r>
            <a:r>
              <a:rPr lang="en-US" altLang="zh-CN" sz="3200" b="1" dirty="0">
                <a:solidFill>
                  <a:srgbClr val="0000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y</a:t>
            </a:r>
            <a:r>
              <a:rPr lang="zh-CN" altLang="en-US" sz="3200" b="1" dirty="0">
                <a:solidFill>
                  <a:srgbClr val="0000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只，</a:t>
            </a:r>
            <a:endParaRPr lang="zh-CN" altLang="en-US" sz="3200" b="1" dirty="0">
              <a:solidFill>
                <a:srgbClr val="000066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则可列方程为：</a:t>
            </a:r>
            <a:endParaRPr lang="zh-CN" altLang="en-US" sz="3200" b="1" dirty="0">
              <a:solidFill>
                <a:srgbClr val="000066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8202" name="Text Box 10"/>
          <p:cNvSpPr txBox="1"/>
          <p:nvPr/>
        </p:nvSpPr>
        <p:spPr>
          <a:xfrm>
            <a:off x="3733800" y="4860925"/>
            <a:ext cx="3600450" cy="1311275"/>
          </a:xfrm>
          <a:prstGeom prst="rect">
            <a:avLst/>
          </a:prstGeom>
          <a:noFill/>
          <a:ln w="38100">
            <a:noFill/>
          </a:ln>
        </p:spPr>
        <p:txBody>
          <a:bodyPr anchor="t" anchorCtr="0">
            <a:spAutoFit/>
          </a:bodyPr>
          <a:p>
            <a:pPr algn="ctr"/>
            <a:r>
              <a:rPr lang="en-US" altLang="zh-CN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x</a:t>
            </a:r>
            <a:r>
              <a:rPr lang="zh-CN" altLang="en-US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＋</a:t>
            </a:r>
            <a:r>
              <a:rPr lang="en-US" altLang="zh-CN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y</a:t>
            </a:r>
            <a:r>
              <a:rPr lang="zh-CN" altLang="en-US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＝</a:t>
            </a:r>
            <a:r>
              <a:rPr lang="en-US" altLang="zh-CN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35    </a:t>
            </a:r>
            <a:endParaRPr lang="en-US" altLang="zh-CN" sz="40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/>
            <a:r>
              <a:rPr lang="en-US" altLang="zh-CN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2x</a:t>
            </a:r>
            <a:r>
              <a:rPr lang="zh-CN" altLang="en-US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＋</a:t>
            </a:r>
            <a:r>
              <a:rPr lang="en-US" altLang="zh-CN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4y</a:t>
            </a:r>
            <a:r>
              <a:rPr lang="zh-CN" altLang="en-US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＝</a:t>
            </a:r>
            <a:r>
              <a:rPr lang="en-US" altLang="zh-CN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94 </a:t>
            </a:r>
            <a:endParaRPr lang="en-US" altLang="zh-CN" sz="4000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8203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0"/>
            <a:ext cx="4495800" cy="3508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4" name="Text Box 12"/>
          <p:cNvSpPr txBox="1"/>
          <p:nvPr/>
        </p:nvSpPr>
        <p:spPr>
          <a:xfrm>
            <a:off x="323850" y="244475"/>
            <a:ext cx="2495550" cy="881063"/>
          </a:xfrm>
          <a:prstGeom prst="rect">
            <a:avLst/>
          </a:prstGeom>
          <a:solidFill>
            <a:srgbClr val="FFFF00"/>
          </a:solidFill>
          <a:ln w="57150" cap="flat" cmpd="thinThick">
            <a:solidFill>
              <a:srgbClr val="33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问题</a:t>
            </a:r>
            <a:r>
              <a:rPr lang="en-US" altLang="zh-CN" sz="48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r>
              <a:rPr lang="zh-CN" altLang="en-US" sz="48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：</a:t>
            </a:r>
            <a:endParaRPr lang="zh-CN" altLang="en-US" sz="48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199" grpId="1" animBg="1"/>
      <p:bldP spid="8200" grpId="0" animBg="1"/>
      <p:bldP spid="8200" grpId="1" animBg="1"/>
      <p:bldP spid="8201" grpId="0"/>
      <p:bldP spid="8201" grpId="1"/>
      <p:bldP spid="8202" grpId="0"/>
      <p:bldP spid="820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18" name="Text Box 2"/>
          <p:cNvSpPr txBox="1"/>
          <p:nvPr/>
        </p:nvSpPr>
        <p:spPr>
          <a:xfrm>
            <a:off x="609600" y="2330450"/>
            <a:ext cx="7921625" cy="579438"/>
          </a:xfrm>
          <a:prstGeom prst="rect">
            <a:avLst/>
          </a:prstGeom>
          <a:noFill/>
          <a:ln w="12700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endParaRPr lang="zh-CN" altLang="zh-CN" sz="3200" b="1" dirty="0">
              <a:solidFill>
                <a:schemeClr val="folHlin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219" name="Text Box 3"/>
          <p:cNvSpPr txBox="1"/>
          <p:nvPr/>
        </p:nvSpPr>
        <p:spPr>
          <a:xfrm>
            <a:off x="381000" y="2178050"/>
            <a:ext cx="8458200" cy="255333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篮球比赛规则规定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: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赢一场得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分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,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输一场得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分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在中学生篮球联赛中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,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某球队赛了若干场，积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20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分。问该球队赢了多少场</a:t>
            </a:r>
            <a:r>
              <a:rPr lang="en-US" altLang="zh-CN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?</a:t>
            </a:r>
            <a:r>
              <a:rPr lang="zh-CN" altLang="en-US" sz="4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输了多少场？</a:t>
            </a:r>
            <a:endParaRPr lang="en-US" altLang="zh-CN" sz="4000" b="1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220" name="Text Box 7"/>
          <p:cNvSpPr txBox="1"/>
          <p:nvPr/>
        </p:nvSpPr>
        <p:spPr>
          <a:xfrm>
            <a:off x="228600" y="152400"/>
            <a:ext cx="2495550" cy="881063"/>
          </a:xfrm>
          <a:prstGeom prst="rect">
            <a:avLst/>
          </a:prstGeom>
          <a:solidFill>
            <a:srgbClr val="FFFF00"/>
          </a:solidFill>
          <a:ln w="57150" cap="flat" cmpd="thinThick">
            <a:solidFill>
              <a:srgbClr val="333399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问题</a:t>
            </a:r>
            <a:r>
              <a:rPr lang="en-US" altLang="zh-CN" sz="48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sz="48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：</a:t>
            </a:r>
            <a:endParaRPr lang="zh-CN" altLang="en-US" sz="48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9221" name="Picture 8" descr="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1600200"/>
            <a:ext cx="1257300" cy="746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5" name="Text Box 9"/>
          <p:cNvSpPr txBox="1"/>
          <p:nvPr/>
        </p:nvSpPr>
        <p:spPr>
          <a:xfrm>
            <a:off x="609600" y="4845050"/>
            <a:ext cx="80772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如果设该队赢了</a:t>
            </a:r>
            <a:r>
              <a:rPr lang="en-US" altLang="zh-CN" sz="36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x</a:t>
            </a:r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场，输了</a:t>
            </a:r>
            <a:r>
              <a:rPr lang="en-US" altLang="zh-CN" sz="36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y</a:t>
            </a:r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场，那么：</a:t>
            </a:r>
            <a:endParaRPr lang="zh-CN" altLang="en-US" sz="36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226" name="Text Box 10"/>
          <p:cNvSpPr txBox="1"/>
          <p:nvPr/>
        </p:nvSpPr>
        <p:spPr>
          <a:xfrm>
            <a:off x="2819400" y="5530850"/>
            <a:ext cx="28194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Comic Sans MS" panose="030F0702030302020204" pitchFamily="66" charset="0"/>
                <a:ea typeface="华文行楷" panose="02010800040101010101" pitchFamily="2" charset="-122"/>
              </a:rPr>
              <a:t>2x+y=20</a:t>
            </a:r>
            <a:endParaRPr lang="en-US" altLang="zh-CN" sz="3600" b="1" dirty="0">
              <a:solidFill>
                <a:srgbClr val="FF0000"/>
              </a:solidFill>
              <a:latin typeface="Comic Sans MS" panose="030F0702030302020204" pitchFamily="66" charset="0"/>
              <a:ea typeface="华文行楷" panose="02010800040101010101" pitchFamily="2" charset="-122"/>
            </a:endParaRPr>
          </a:p>
        </p:txBody>
      </p:sp>
      <p:pic>
        <p:nvPicPr>
          <p:cNvPr id="9224" name="Picture 11" descr="2ab6a5175490c503c93d6d8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0"/>
            <a:ext cx="3581400" cy="2209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19" grpId="1"/>
      <p:bldP spid="9225" grpId="0"/>
      <p:bldP spid="9225" grpId="1"/>
      <p:bldP spid="9226" grpId="0"/>
      <p:bldP spid="922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2"/>
          <p:cNvSpPr/>
          <p:nvPr/>
        </p:nvSpPr>
        <p:spPr>
          <a:xfrm>
            <a:off x="511175" y="2101850"/>
            <a:ext cx="8404225" cy="15557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2x</a:t>
            </a:r>
            <a:r>
              <a:rPr lang="zh-CN" altLang="en-US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＋</a:t>
            </a:r>
            <a:r>
              <a:rPr lang="en-US" altLang="zh-CN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y=2</a:t>
            </a:r>
            <a:r>
              <a:rPr lang="zh-CN" altLang="en-US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     </a:t>
            </a:r>
            <a:r>
              <a:rPr lang="en-US" altLang="zh-CN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x</a:t>
            </a:r>
            <a:r>
              <a:rPr lang="zh-CN" altLang="en-US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＋</a:t>
            </a:r>
            <a:r>
              <a:rPr lang="en-US" altLang="zh-CN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y</a:t>
            </a:r>
            <a:r>
              <a:rPr lang="zh-CN" altLang="en-US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＝</a:t>
            </a:r>
            <a:r>
              <a:rPr lang="en-US" altLang="zh-CN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35</a:t>
            </a:r>
            <a:r>
              <a:rPr lang="zh-CN" altLang="en-US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 </a:t>
            </a:r>
            <a:endParaRPr lang="zh-CN" altLang="en-US" sz="48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2x</a:t>
            </a:r>
            <a:r>
              <a:rPr lang="zh-CN" altLang="en-US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＋</a:t>
            </a:r>
            <a:r>
              <a:rPr lang="en-US" altLang="zh-CN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4y</a:t>
            </a:r>
            <a:r>
              <a:rPr lang="zh-CN" altLang="en-US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＝</a:t>
            </a:r>
            <a:r>
              <a:rPr lang="en-US" altLang="zh-CN" sz="4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94,   2x+y=20.</a:t>
            </a:r>
            <a:endParaRPr lang="en-US" altLang="zh-CN" sz="48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443163" y="1182688"/>
            <a:ext cx="609123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思考下列方程的</a:t>
            </a:r>
            <a:r>
              <a:rPr kumimoji="0" lang="zh-CN" altLang="en-US" sz="40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共同特点</a:t>
            </a:r>
            <a:r>
              <a:rPr kumimoji="0" lang="en-US" altLang="zh-CN" sz="4000" b="1" kern="1200" cap="none" spc="0" normalizeH="0" baseline="0" noProof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:</a:t>
            </a:r>
            <a:endParaRPr kumimoji="0" lang="en-US" altLang="zh-CN" sz="4000" b="1" kern="1200" cap="none" spc="0" normalizeH="0" baseline="0" noProof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58775" y="4038600"/>
            <a:ext cx="8328025" cy="217805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4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    </a:t>
            </a:r>
            <a:endParaRPr kumimoji="0" lang="en-US" altLang="zh-CN" sz="44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44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44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81000" y="4860925"/>
            <a:ext cx="8382000" cy="13220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       </a:t>
            </a: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含有</a:t>
            </a: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两个未知数，</a:t>
            </a: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且含有未知数的项的</a:t>
            </a: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次数都是一次</a:t>
            </a: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的</a:t>
            </a: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方程</a:t>
            </a: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。</a:t>
            </a:r>
            <a:endParaRPr kumimoji="0" lang="zh-CN" altLang="en-US" sz="40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81000" y="4114800"/>
            <a:ext cx="36576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rPr>
              <a:t>二元一次方程：</a:t>
            </a:r>
            <a:endParaRPr kumimoji="0" lang="zh-CN" altLang="en-US" sz="4000" kern="1200" cap="none" spc="0" normalizeH="0" baseline="0" noProof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cs"/>
            </a:endParaRPr>
          </a:p>
        </p:txBody>
      </p:sp>
      <p:sp>
        <p:nvSpPr>
          <p:cNvPr id="10247" name="AutoShape 15"/>
          <p:cNvSpPr/>
          <p:nvPr/>
        </p:nvSpPr>
        <p:spPr>
          <a:xfrm>
            <a:off x="0" y="1219200"/>
            <a:ext cx="2209800" cy="990600"/>
          </a:xfrm>
          <a:prstGeom prst="cloudCallout">
            <a:avLst>
              <a:gd name="adj1" fmla="val 77301"/>
              <a:gd name="adj2" fmla="val 35736"/>
            </a:avLst>
          </a:prstGeom>
          <a:gradFill rotWithShape="1">
            <a:gsLst>
              <a:gs pos="0">
                <a:srgbClr val="93FF93"/>
              </a:gs>
              <a:gs pos="100000">
                <a:srgbClr val="FFFFC3"/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algn="ctr"/>
            <a:r>
              <a:rPr lang="zh-CN" altLang="en-US" sz="32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想一想</a:t>
            </a:r>
            <a:r>
              <a:rPr lang="en-US" altLang="zh-CN" sz="32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endParaRPr lang="en-US" altLang="zh-CN" sz="3200" dirty="0">
              <a:solidFill>
                <a:schemeClr val="tx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52600" y="609600"/>
            <a:ext cx="6383020" cy="4660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板块一、实际问题</a:t>
            </a:r>
            <a:r>
              <a:rPr lang="en-US" altLang="zh-CN" sz="2800" b="1"/>
              <a:t>——</a:t>
            </a:r>
            <a:r>
              <a:rPr lang="zh-CN" altLang="en-US" sz="2800" b="1"/>
              <a:t>数学问题的建模</a:t>
            </a:r>
            <a:endParaRPr lang="zh-CN" altLang="en-US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 build="allAtOnce"/>
      <p:bldP spid="12298" grpId="0" bldLvl="0" animBg="1"/>
      <p:bldP spid="123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6" name="Text Box 2"/>
          <p:cNvSpPr txBox="1"/>
          <p:nvPr/>
        </p:nvSpPr>
        <p:spPr>
          <a:xfrm>
            <a:off x="0" y="685800"/>
            <a:ext cx="860425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en-US" altLang="zh-CN" sz="3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3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、判断下列式子是否为二元一次方程？</a:t>
            </a:r>
            <a:endParaRPr lang="zh-CN" altLang="en-US" sz="3600" b="1" dirty="0">
              <a:solidFill>
                <a:schemeClr val="tx2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1267" name="Text Box 3"/>
          <p:cNvSpPr txBox="1"/>
          <p:nvPr/>
        </p:nvSpPr>
        <p:spPr>
          <a:xfrm>
            <a:off x="1265238" y="1371600"/>
            <a:ext cx="3816350" cy="8239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0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(1) </a:t>
            </a:r>
            <a:r>
              <a:rPr lang="en-US" altLang="zh-CN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3x+</a:t>
            </a:r>
            <a:r>
              <a:rPr lang="zh-CN" altLang="en-US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１</a:t>
            </a:r>
            <a:r>
              <a:rPr lang="en-US" altLang="zh-CN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=x</a:t>
            </a:r>
            <a:r>
              <a:rPr lang="en-US" altLang="zh-CN" sz="4800" b="1" baseline="300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endParaRPr lang="en-US" altLang="zh-CN" sz="4800" b="1" baseline="300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68" name="Text Box 4"/>
          <p:cNvSpPr txBox="1"/>
          <p:nvPr/>
        </p:nvSpPr>
        <p:spPr>
          <a:xfrm>
            <a:off x="1265238" y="4724400"/>
            <a:ext cx="3240087" cy="8239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0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(5) </a:t>
            </a:r>
            <a:r>
              <a:rPr lang="en-US" altLang="zh-CN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xy+y=2</a:t>
            </a:r>
            <a:endParaRPr lang="en-US" altLang="zh-CN" sz="4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69" name="Text Box 5"/>
          <p:cNvSpPr txBox="1"/>
          <p:nvPr/>
        </p:nvSpPr>
        <p:spPr>
          <a:xfrm>
            <a:off x="1265238" y="2955925"/>
            <a:ext cx="3455987" cy="8239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0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(3) </a:t>
            </a:r>
            <a:r>
              <a:rPr lang="en-US" altLang="zh-CN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x=―+1</a:t>
            </a:r>
            <a:endParaRPr lang="en-US" altLang="zh-CN" sz="4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70" name="Text Box 6"/>
          <p:cNvSpPr txBox="1"/>
          <p:nvPr/>
        </p:nvSpPr>
        <p:spPr>
          <a:xfrm>
            <a:off x="2922588" y="2740025"/>
            <a:ext cx="576262" cy="7620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4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endParaRPr lang="en-US" altLang="zh-CN" sz="44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71" name="Text Box 7"/>
          <p:cNvSpPr txBox="1"/>
          <p:nvPr/>
        </p:nvSpPr>
        <p:spPr>
          <a:xfrm>
            <a:off x="2922588" y="3244850"/>
            <a:ext cx="576262" cy="7620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4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y</a:t>
            </a:r>
            <a:endParaRPr lang="en-US" altLang="zh-CN" sz="44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72" name="Text Box 8"/>
          <p:cNvSpPr txBox="1"/>
          <p:nvPr/>
        </p:nvSpPr>
        <p:spPr>
          <a:xfrm>
            <a:off x="1270000" y="5621338"/>
            <a:ext cx="5435600" cy="8239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0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(6)      </a:t>
            </a:r>
            <a:r>
              <a:rPr lang="zh-CN" altLang="en-US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－</a:t>
            </a:r>
            <a:r>
              <a:rPr lang="en-US" altLang="zh-CN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2y=0</a:t>
            </a:r>
            <a:endParaRPr lang="en-US" altLang="zh-CN" sz="4800" b="1" baseline="30000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73" name="Line 9"/>
          <p:cNvSpPr/>
          <p:nvPr/>
        </p:nvSpPr>
        <p:spPr>
          <a:xfrm>
            <a:off x="2201863" y="6053138"/>
            <a:ext cx="719137" cy="0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74" name="Text Box 10"/>
          <p:cNvSpPr txBox="1"/>
          <p:nvPr/>
        </p:nvSpPr>
        <p:spPr>
          <a:xfrm>
            <a:off x="2259013" y="5921375"/>
            <a:ext cx="720725" cy="8239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</a:t>
            </a:r>
            <a:endParaRPr lang="en-US" altLang="zh-CN" sz="4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75" name="Text Box 11"/>
          <p:cNvSpPr txBox="1"/>
          <p:nvPr/>
        </p:nvSpPr>
        <p:spPr>
          <a:xfrm>
            <a:off x="2273300" y="5332413"/>
            <a:ext cx="792163" cy="8239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x</a:t>
            </a:r>
            <a:endParaRPr lang="en-US" altLang="zh-CN" sz="4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76" name="Text Box 12"/>
          <p:cNvSpPr txBox="1"/>
          <p:nvPr/>
        </p:nvSpPr>
        <p:spPr>
          <a:xfrm>
            <a:off x="1265238" y="2092325"/>
            <a:ext cx="3529012" cy="8239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0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(2) </a:t>
            </a:r>
            <a:r>
              <a:rPr lang="en-US" altLang="zh-CN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x</a:t>
            </a:r>
            <a:r>
              <a:rPr lang="en-US" altLang="zh-CN" sz="4800" b="1" baseline="30000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en-US" altLang="zh-CN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+y=0</a:t>
            </a:r>
            <a:endParaRPr lang="en-US" altLang="zh-CN" sz="4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77" name="Text Box 13"/>
          <p:cNvSpPr txBox="1"/>
          <p:nvPr/>
        </p:nvSpPr>
        <p:spPr>
          <a:xfrm>
            <a:off x="1265238" y="3932238"/>
            <a:ext cx="3254375" cy="8239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0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(4) </a:t>
            </a:r>
            <a:r>
              <a:rPr lang="en-US" altLang="zh-CN" sz="48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y+―x</a:t>
            </a:r>
            <a:endParaRPr lang="en-US" altLang="zh-CN" sz="48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78" name="Text Box 14"/>
          <p:cNvSpPr txBox="1"/>
          <p:nvPr/>
        </p:nvSpPr>
        <p:spPr>
          <a:xfrm>
            <a:off x="2944813" y="4306888"/>
            <a:ext cx="576262" cy="701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0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endParaRPr lang="en-US" altLang="zh-CN" sz="40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279" name="Text Box 15"/>
          <p:cNvSpPr txBox="1"/>
          <p:nvPr/>
        </p:nvSpPr>
        <p:spPr>
          <a:xfrm>
            <a:off x="2944813" y="3773488"/>
            <a:ext cx="576262" cy="701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4000" b="1" dirty="0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endParaRPr lang="en-US" altLang="zh-CN" sz="4000" b="1" dirty="0">
              <a:solidFill>
                <a:srgbClr val="0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pSp>
        <p:nvGrpSpPr>
          <p:cNvPr id="2" name="Group 37"/>
          <p:cNvGrpSpPr/>
          <p:nvPr/>
        </p:nvGrpSpPr>
        <p:grpSpPr>
          <a:xfrm>
            <a:off x="4672013" y="1512888"/>
            <a:ext cx="1625600" cy="4897438"/>
            <a:chOff x="2256" y="1024"/>
            <a:chExt cx="1024" cy="3085"/>
          </a:xfrm>
        </p:grpSpPr>
        <p:sp>
          <p:nvSpPr>
            <p:cNvPr id="11282" name="Text Box 16"/>
            <p:cNvSpPr txBox="1"/>
            <p:nvPr/>
          </p:nvSpPr>
          <p:spPr>
            <a:xfrm>
              <a:off x="2352" y="3664"/>
              <a:ext cx="928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endParaRPr lang="zh-CN" altLang="en-US" sz="4000" b="1" dirty="0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1283" name="Text Box 32"/>
            <p:cNvSpPr txBox="1"/>
            <p:nvPr/>
          </p:nvSpPr>
          <p:spPr>
            <a:xfrm>
              <a:off x="2256" y="1024"/>
              <a:ext cx="928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endParaRPr lang="zh-CN" altLang="en-US" sz="4000" b="1" dirty="0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1284" name="Text Box 33"/>
            <p:cNvSpPr txBox="1"/>
            <p:nvPr/>
          </p:nvSpPr>
          <p:spPr>
            <a:xfrm>
              <a:off x="2256" y="1446"/>
              <a:ext cx="928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endParaRPr lang="zh-CN" altLang="en-US" sz="4000" b="1" dirty="0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1285" name="Text Box 34"/>
            <p:cNvSpPr txBox="1"/>
            <p:nvPr/>
          </p:nvSpPr>
          <p:spPr>
            <a:xfrm>
              <a:off x="2256" y="1982"/>
              <a:ext cx="928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endParaRPr lang="zh-CN" altLang="en-US" sz="4000" b="1" dirty="0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1286" name="Text Box 35"/>
            <p:cNvSpPr txBox="1"/>
            <p:nvPr/>
          </p:nvSpPr>
          <p:spPr>
            <a:xfrm>
              <a:off x="2264" y="2646"/>
              <a:ext cx="928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endParaRPr lang="zh-CN" altLang="en-US" sz="4000" b="1" dirty="0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11287" name="Text Box 36"/>
            <p:cNvSpPr txBox="1"/>
            <p:nvPr/>
          </p:nvSpPr>
          <p:spPr>
            <a:xfrm>
              <a:off x="2264" y="3110"/>
              <a:ext cx="928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endParaRPr lang="zh-CN" altLang="en-US" sz="4000" b="1" dirty="0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PP_MARK_KEY" val="1b33ae60-8c49-412d-8060-d714e94f4ddf"/>
  <p:tag name="COMMONDATA" val="eyJoZGlkIjoiNmZhNTBlMThkMWJiNzYzYTlhNzcwMmI3YTc0MThhNDE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2138</Words>
  <Application>WPS 演示</Application>
  <PresentationFormat>全屏显示(4:3)</PresentationFormat>
  <Paragraphs>229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8</vt:i4>
      </vt:variant>
      <vt:variant>
        <vt:lpstr>幻灯片标题</vt:lpstr>
      </vt:variant>
      <vt:variant>
        <vt:i4>19</vt:i4>
      </vt:variant>
    </vt:vector>
  </HeadingPairs>
  <TitlesOfParts>
    <vt:vector size="44" baseType="lpstr">
      <vt:lpstr>Arial</vt:lpstr>
      <vt:lpstr>宋体</vt:lpstr>
      <vt:lpstr>Wingdings</vt:lpstr>
      <vt:lpstr>黑体</vt:lpstr>
      <vt:lpstr>隶书</vt:lpstr>
      <vt:lpstr>楷体_GB2312</vt:lpstr>
      <vt:lpstr>新宋体</vt:lpstr>
      <vt:lpstr>华文行楷</vt:lpstr>
      <vt:lpstr>华文楷体</vt:lpstr>
      <vt:lpstr>Times New Roman</vt:lpstr>
      <vt:lpstr>华文新魏</vt:lpstr>
      <vt:lpstr>Comic Sans MS</vt:lpstr>
      <vt:lpstr>华文中宋</vt:lpstr>
      <vt:lpstr>幼圆</vt:lpstr>
      <vt:lpstr>微软雅黑</vt:lpstr>
      <vt:lpstr>Arial Unicode MS</vt:lpstr>
      <vt:lpstr>默认设计模板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2、已知:5xm+7-2y2n-1=4是关于x、y的二元一次方程，m=       ，  n=        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糖果妈1388822990</cp:lastModifiedBy>
  <cp:revision>156</cp:revision>
  <dcterms:created xsi:type="dcterms:W3CDTF">2023-03-15T11:24:00Z</dcterms:created>
  <dcterms:modified xsi:type="dcterms:W3CDTF">2023-03-29T11:16:21Z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NXTAG2">
    <vt:lpwstr>0008000c050000000000010250600207f7000400038000</vt:lpwstr>
  </property>
  <property fmtid="{D5CDD505-2E9C-101B-9397-08002B2CF9AE}" pid="4" name="ICV">
    <vt:lpwstr>B6EBC204220545008A76E8ABB2B3425F</vt:lpwstr>
  </property>
  <property fmtid="{D5CDD505-2E9C-101B-9397-08002B2CF9AE}" pid="5" name="KSOProductBuildVer">
    <vt:lpwstr>2052-11.1.0.14036</vt:lpwstr>
  </property>
</Properties>
</file>