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56" r:id="rId3"/>
    <p:sldId id="358" r:id="rId4"/>
    <p:sldId id="338" r:id="rId5"/>
    <p:sldId id="300" r:id="rId6"/>
    <p:sldId id="374" r:id="rId7"/>
    <p:sldId id="416" r:id="rId8"/>
    <p:sldId id="398" r:id="rId9"/>
    <p:sldId id="323" r:id="rId10"/>
    <p:sldId id="415" r:id="rId11"/>
    <p:sldId id="377" r:id="rId12"/>
    <p:sldId id="325" r:id="rId13"/>
    <p:sldId id="326" r:id="rId14"/>
    <p:sldId id="328" r:id="rId15"/>
    <p:sldId id="336" r:id="rId16"/>
    <p:sldId id="383" r:id="rId17"/>
    <p:sldId id="329" r:id="rId18"/>
    <p:sldId id="384" r:id="rId19"/>
    <p:sldId id="380" r:id="rId20"/>
    <p:sldId id="327" r:id="rId22"/>
    <p:sldId id="379" r:id="rId23"/>
    <p:sldId id="396" r:id="rId24"/>
    <p:sldId id="387" r:id="rId25"/>
  </p:sldIdLst>
  <p:sldSz cx="9144000" cy="5143500"/>
  <p:notesSz cx="6858000" cy="9144000"/>
  <p:defaultTextStyle>
    <a:defPPr>
      <a:defRPr lang="zh-CN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000" b="1" i="0" u="none" baseline="0">
        <a:solidFill>
          <a:schemeClr val="tx1"/>
        </a:solidFill>
        <a:effectLst/>
        <a:latin typeface="Times New Roman" panose="02020603050405020304" pitchFamily="18" charset="0"/>
        <a:ea typeface="宋体" panose="02010600030101010101" pitchFamily="2" charset="-122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000" b="1" i="0" u="none" baseline="0">
        <a:solidFill>
          <a:schemeClr val="tx1"/>
        </a:solidFill>
        <a:effectLst/>
        <a:latin typeface="Times New Roman" panose="02020603050405020304" pitchFamily="18" charset="0"/>
        <a:ea typeface="宋体" panose="02010600030101010101" pitchFamily="2" charset="-122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000" b="1" i="0" u="none" baseline="0">
        <a:solidFill>
          <a:schemeClr val="tx1"/>
        </a:solidFill>
        <a:effectLst/>
        <a:latin typeface="Times New Roman" panose="02020603050405020304" pitchFamily="18" charset="0"/>
        <a:ea typeface="宋体" panose="02010600030101010101" pitchFamily="2" charset="-122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000" b="1" i="0" u="none" baseline="0">
        <a:solidFill>
          <a:schemeClr val="tx1"/>
        </a:solidFill>
        <a:effectLst/>
        <a:latin typeface="Times New Roman" panose="02020603050405020304" pitchFamily="18" charset="0"/>
        <a:ea typeface="宋体" panose="02010600030101010101" pitchFamily="2" charset="-122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000" b="1" i="0" u="none" baseline="0">
        <a:solidFill>
          <a:schemeClr val="tx1"/>
        </a:solidFill>
        <a:effectLst/>
        <a:latin typeface="Times New Roman" panose="02020603050405020304" pitchFamily="18" charset="0"/>
        <a:ea typeface="宋体" panose="02010600030101010101" pitchFamily="2" charset="-12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7D51"/>
    <a:srgbClr val="FFFF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1837" autoAdjust="0"/>
  </p:normalViewPr>
  <p:slideViewPr>
    <p:cSldViewPr>
      <p:cViewPr varScale="1">
        <p:scale>
          <a:sx n="138" d="100"/>
          <a:sy n="138" d="100"/>
        </p:scale>
        <p:origin x="0" y="0"/>
      </p:cViewPr>
      <p:guideLst/>
    </p:cSldViewPr>
  </p:slideViewPr>
  <p:notesViewPr>
    <p:cSldViewPr>
      <p:cViewPr varScale="1">
        <p:scale>
          <a:sx n="61" d="100"/>
          <a:sy n="6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3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26.wmf"/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no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/>
            <a:endParaRPr lang="zh-TW" altLang="en-US" sz="1200" b="0">
              <a:latin typeface="Arial" panose="020B0604020202020204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/>
            <a:endParaRPr lang="en-US" altLang="zh-TW" sz="1200" b="0">
              <a:latin typeface="Arial" panose="020B0604020202020204"/>
            </a:endParaRPr>
          </a:p>
        </p:txBody>
      </p:sp>
      <p:sp>
        <p:nvSpPr>
          <p:cNvPr id="6148" name="Rectangle 4"/>
          <p:cNvSpPr>
            <a:spLocks noRo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anchor="b" anchorCtr="0" compatLnSpc="1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endParaRPr lang="en-US" altLang="zh-TW" sz="1200" b="0">
              <a:latin typeface="Arial" panose="020B0604020202020204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numCol="1" anchor="b" anchorCtr="0" compatLnSpc="1">
            <a:noAutofit/>
          </a:bodyPr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000" b="1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/>
            <a:fld id="{768A3E15-02DB-4A6C-B2FA-71B00061762F}" type="slidenum">
              <a:rPr lang="zh-TW" altLang="en-US" sz="1200" b="0">
                <a:latin typeface="Arial" panose="020B0604020202020204"/>
              </a:rPr>
            </a:fld>
            <a:endParaRPr lang="en-US" altLang="zh-TW" sz="1200" b="0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Rot="1" noTextEdit="1"/>
          </p:cNvSpPr>
          <p:nvPr>
            <p:ph type="sldImg" idx="4294967295"/>
          </p:nvPr>
        </p:nvSpPr>
        <p:spPr>
          <a:xfrm>
            <a:off x="1162050" y="5969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Rot="1" noTextEdit="1"/>
          </p:cNvSpPr>
          <p:nvPr>
            <p:ph type="sldImg" idx="4294967295"/>
          </p:nvPr>
        </p:nvSpPr>
        <p:spPr>
          <a:xfrm>
            <a:off x="1162050" y="596900"/>
            <a:ext cx="4572000" cy="3429000"/>
          </a:xfrm>
          <a:prstGeom prst="rect">
            <a:avLst/>
          </a:prstGeom>
          <a:noFill/>
          <a:ln>
            <a:miter lim="800000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959AFE59-9D45-408C-9EA6-BD4EFB5C3B18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157A53AA-6471-4B22-933F-8EC9C6C57B76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FBF1903D-7E49-41D0-8DD8-175318F09D9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A439AA57-42EA-49BF-B3C6-94324779DC8F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07655AB4-23BA-443F-BE91-FA5ED8BCF1A0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0C0DF2BA-8D53-4DE7-B5D5-5BE22867AA30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7400" indent="0">
              <a:buNone/>
              <a:defRPr sz="7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lvl="0" indent="0" eaLnBrk="1" hangingPunct="1"/>
            <a:fld id="{840DE79C-8EC6-42A6-96EA-D5685B1D72C5}" type="datetime1">
              <a:rPr lang="zh-CN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lvl="0" indent="0" algn="ctr" eaLnBrk="1" hangingPunct="1"/>
            <a:endParaRPr lang="zh-CN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lvl="0" indent="0" algn="r" eaLnBrk="1" hangingPunct="1"/>
            <a:fld id="{C927FF11-0D6A-4886-AD1E-501EB02EF448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0" fontAlgn="base" latinLnBrk="0" hangingPunct="0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5.vml"/><Relationship Id="rId8" Type="http://schemas.openxmlformats.org/officeDocument/2006/relationships/slideLayout" Target="../slideLayouts/slideLayout12.xml"/><Relationship Id="rId7" Type="http://schemas.openxmlformats.org/officeDocument/2006/relationships/image" Target="file:///E:\d%20zj\&#35838;&#20214;%20&#26032;&#25945;&#26448;&#33487;&#25945;&#25968;&#23398;&#24517;&#20462;&#31532;&#20108;&#20876;\&#26032;&#25945;&#26448;&#33487;&#25945;&#25968;&#23398;&#24517;&#20462;&#31532;&#20108;&#20876;%20&#35838;2\SJ2+120.TIF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Document2.doc"/><Relationship Id="rId3" Type="http://schemas.openxmlformats.org/officeDocument/2006/relationships/image" Target="../media/image14.emf"/><Relationship Id="rId2" Type="http://schemas.openxmlformats.org/officeDocument/2006/relationships/oleObject" Target="../embeddings/Document1.doc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2.bin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wmf"/><Relationship Id="rId2" Type="http://schemas.openxmlformats.org/officeDocument/2006/relationships/oleObject" Target="../embeddings/oleObject11.bin"/><Relationship Id="rId16" Type="http://schemas.openxmlformats.org/officeDocument/2006/relationships/vmlDrawing" Target="../drawings/vmlDrawing6.v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26.wmf"/><Relationship Id="rId13" Type="http://schemas.openxmlformats.org/officeDocument/2006/relationships/oleObject" Target="../embeddings/oleObject14.bin"/><Relationship Id="rId12" Type="http://schemas.openxmlformats.org/officeDocument/2006/relationships/image" Target="../media/image25.wmf"/><Relationship Id="rId11" Type="http://schemas.openxmlformats.org/officeDocument/2006/relationships/oleObject" Target="../embeddings/oleObject13.bin"/><Relationship Id="rId10" Type="http://schemas.openxmlformats.org/officeDocument/2006/relationships/image" Target="../media/image24.wmf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wmf"/><Relationship Id="rId8" Type="http://schemas.openxmlformats.org/officeDocument/2006/relationships/oleObject" Target="../embeddings/oleObject18.bin"/><Relationship Id="rId7" Type="http://schemas.openxmlformats.org/officeDocument/2006/relationships/image" Target="../media/image29.wmf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6.bin"/><Relationship Id="rId3" Type="http://schemas.openxmlformats.org/officeDocument/2006/relationships/image" Target="../media/image27.wmf"/><Relationship Id="rId2" Type="http://schemas.openxmlformats.org/officeDocument/2006/relationships/oleObject" Target="../embeddings/oleObject15.bin"/><Relationship Id="rId13" Type="http://schemas.openxmlformats.org/officeDocument/2006/relationships/vmlDrawing" Target="../drawings/vmlDrawing7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1.wmf"/><Relationship Id="rId10" Type="http://schemas.openxmlformats.org/officeDocument/2006/relationships/oleObject" Target="../embeddings/oleObject19.bin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3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1.GIF"/><Relationship Id="rId7" Type="http://schemas.openxmlformats.org/officeDocument/2006/relationships/image" Target="../media/image10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0" Type="http://schemas.openxmlformats.org/officeDocument/2006/relationships/vmlDrawing" Target="../drawings/vmlDrawing3.v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1.GIF"/><Relationship Id="rId7" Type="http://schemas.openxmlformats.org/officeDocument/2006/relationships/image" Target="../media/image10.wmf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Relationship Id="rId3" Type="http://schemas.openxmlformats.org/officeDocument/2006/relationships/image" Target="../media/image8.wmf"/><Relationship Id="rId2" Type="http://schemas.openxmlformats.org/officeDocument/2006/relationships/oleObject" Target="../embeddings/oleObject8.bin"/><Relationship Id="rId10" Type="http://schemas.openxmlformats.org/officeDocument/2006/relationships/vmlDrawing" Target="../drawings/vmlDrawing4.v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IMG_6159(20230423-192207)"/>
          <p:cNvPicPr>
            <a:picLocks noChangeAspect="1"/>
          </p:cNvPicPr>
          <p:nvPr/>
        </p:nvPicPr>
        <p:blipFill>
          <a:blip r:embed="rId2"/>
          <a:srcRect l="14643" t="1509" r="-2433" b="-1509"/>
          <a:stretch>
            <a:fillRect/>
          </a:stretch>
        </p:blipFill>
        <p:spPr>
          <a:xfrm>
            <a:off x="125730" y="1047750"/>
            <a:ext cx="7959725" cy="2472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002060"/>
              </a:solidFill>
            </a:endParaRPr>
          </a:p>
        </p:txBody>
      </p:sp>
      <p:sp>
        <p:nvSpPr>
          <p:cNvPr id="2" name="Text Box 91"/>
          <p:cNvSpPr/>
          <p:nvPr/>
        </p:nvSpPr>
        <p:spPr>
          <a:xfrm>
            <a:off x="522288" y="342900"/>
            <a:ext cx="2241550" cy="43053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数学应用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3009" name="对象 1545218"/>
          <p:cNvGraphicFramePr/>
          <p:nvPr/>
        </p:nvGraphicFramePr>
        <p:xfrm>
          <a:off x="291148" y="967423"/>
          <a:ext cx="76803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" r:id="rId2" imgW="10509250" imgH="1384300" progId="Word.Document.8">
                  <p:embed/>
                </p:oleObj>
              </mc:Choice>
              <mc:Fallback>
                <p:oleObj name="" r:id="rId2" imgW="10509250" imgH="13843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1148" y="967423"/>
                        <a:ext cx="7680325" cy="923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对象 1545221"/>
          <p:cNvGraphicFramePr/>
          <p:nvPr/>
        </p:nvGraphicFramePr>
        <p:xfrm>
          <a:off x="283845" y="2219325"/>
          <a:ext cx="8093075" cy="189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" r:id="rId4" imgW="10529570" imgH="2774950" progId="Word.Document.8">
                  <p:embed/>
                </p:oleObj>
              </mc:Choice>
              <mc:Fallback>
                <p:oleObj name="" r:id="rId4" imgW="10529570" imgH="277495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845" y="2219325"/>
                        <a:ext cx="8093075" cy="18973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0" name="图片 1545219" descr="E:/d zj/课件 新教材苏教数学必修第二册/新教材苏教数学必修第二册 课2/SJ2+120.TIF"/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6759893" y="1662748"/>
            <a:ext cx="2114550" cy="2133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5412105" y="2098675"/>
            <a:ext cx="6934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平行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64810" y="2573020"/>
            <a:ext cx="6934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异面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14340" y="3046730"/>
            <a:ext cx="6934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相交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40350" y="3511550"/>
            <a:ext cx="69342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异面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0255" name="Text Box 91"/>
          <p:cNvSpPr/>
          <p:nvPr/>
        </p:nvSpPr>
        <p:spPr>
          <a:xfrm>
            <a:off x="500063" y="317500"/>
            <a:ext cx="2241550" cy="43053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sz="2800" b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平行直线</a:t>
            </a:r>
            <a:endParaRPr sz="2800" b="1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35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25" y="1946910"/>
            <a:ext cx="2362200" cy="4603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2188210" y="2511425"/>
            <a:ext cx="5619750" cy="2237740"/>
            <a:chOff x="3446" y="3955"/>
            <a:chExt cx="8850" cy="3524"/>
          </a:xfrm>
        </p:grpSpPr>
        <p:pic>
          <p:nvPicPr>
            <p:cNvPr id="18436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6" y="4195"/>
              <a:ext cx="2880" cy="325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18437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6" y="3955"/>
              <a:ext cx="3225" cy="352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18438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" y="4675"/>
              <a:ext cx="1770" cy="246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sp>
        <p:nvSpPr>
          <p:cNvPr id="18439" name="矩形 25"/>
          <p:cNvSpPr/>
          <p:nvPr/>
        </p:nvSpPr>
        <p:spPr>
          <a:xfrm>
            <a:off x="768985" y="747713"/>
            <a:ext cx="7869238" cy="11988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探究：</a:t>
            </a:r>
            <a:r>
              <a:rPr lang="zh-CN" altLang="en-US" sz="2400">
                <a:ea typeface="楷体" panose="02010609060101010101" charset="-122"/>
              </a:rPr>
              <a:t>在平面几何中，同一个面内的三条直线</a:t>
            </a:r>
            <a:r>
              <a:rPr lang="en-US" altLang="zh-CN" sz="2400" i="1">
                <a:ea typeface="楷体" panose="02010609060101010101" charset="-122"/>
              </a:rPr>
              <a:t>a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b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c</a:t>
            </a:r>
            <a:r>
              <a:rPr lang="zh-CN" altLang="en-US" sz="2400">
                <a:ea typeface="楷体" panose="02010609060101010101" charset="-122"/>
              </a:rPr>
              <a:t>，</a:t>
            </a:r>
            <a:endParaRPr lang="en-US" altLang="zh-CN" sz="2400">
              <a:ea typeface="楷体" panose="02010609060101010101" charset="-122"/>
            </a:endParaRPr>
          </a:p>
          <a:p>
            <a:pPr lvl="0" algn="l"/>
            <a:r>
              <a:rPr lang="en-US" altLang="zh-CN" sz="2400">
                <a:ea typeface="楷体" panose="02010609060101010101" charset="-122"/>
              </a:rPr>
              <a:t>            </a:t>
            </a:r>
            <a:r>
              <a:rPr lang="zh-CN" altLang="en-US" sz="2400">
                <a:ea typeface="楷体" panose="02010609060101010101" charset="-122"/>
              </a:rPr>
              <a:t>如果</a:t>
            </a:r>
            <a:r>
              <a:rPr lang="en-US" altLang="zh-CN" sz="2400" i="1">
                <a:ea typeface="楷体" panose="02010609060101010101" charset="-122"/>
              </a:rPr>
              <a:t>a</a:t>
            </a:r>
            <a:r>
              <a:rPr lang="en-US" altLang="zh-CN" sz="2400">
                <a:ea typeface="楷体" panose="02010609060101010101" charset="-122"/>
              </a:rPr>
              <a:t>//</a:t>
            </a:r>
            <a:r>
              <a:rPr lang="en-US" altLang="zh-CN" sz="2400" i="1">
                <a:ea typeface="楷体" panose="02010609060101010101" charset="-122"/>
              </a:rPr>
              <a:t>b</a:t>
            </a:r>
            <a:r>
              <a:rPr lang="zh-CN" altLang="en-US" sz="2400">
                <a:ea typeface="楷体" panose="02010609060101010101" charset="-122"/>
              </a:rPr>
              <a:t>且</a:t>
            </a:r>
            <a:r>
              <a:rPr lang="en-US" altLang="zh-CN" sz="2400" i="1">
                <a:ea typeface="楷体" panose="02010609060101010101" charset="-122"/>
              </a:rPr>
              <a:t>b</a:t>
            </a:r>
            <a:r>
              <a:rPr lang="en-US" altLang="zh-CN" sz="2400">
                <a:ea typeface="楷体" panose="02010609060101010101" charset="-122"/>
              </a:rPr>
              <a:t>//</a:t>
            </a:r>
            <a:r>
              <a:rPr lang="en-US" altLang="zh-CN" sz="2400" i="1">
                <a:ea typeface="楷体" panose="02010609060101010101" charset="-122"/>
              </a:rPr>
              <a:t>c</a:t>
            </a:r>
            <a:r>
              <a:rPr lang="zh-CN" altLang="en-US" sz="2400">
                <a:ea typeface="楷体" panose="02010609060101010101" charset="-122"/>
              </a:rPr>
              <a:t>，那么</a:t>
            </a:r>
            <a:r>
              <a:rPr lang="en-US" altLang="zh-CN" sz="2400" i="1">
                <a:ea typeface="楷体" panose="02010609060101010101" charset="-122"/>
              </a:rPr>
              <a:t>a</a:t>
            </a:r>
            <a:r>
              <a:rPr lang="en-US" altLang="zh-CN" sz="2400">
                <a:ea typeface="楷体" panose="02010609060101010101" charset="-122"/>
              </a:rPr>
              <a:t>//</a:t>
            </a:r>
            <a:r>
              <a:rPr lang="en-US" altLang="zh-CN" sz="2400" i="1">
                <a:ea typeface="楷体" panose="02010609060101010101" charset="-122"/>
              </a:rPr>
              <a:t>c</a:t>
            </a:r>
            <a:r>
              <a:rPr sz="2400">
                <a:solidFill>
                  <a:srgbClr val="FF0000"/>
                </a:solidFill>
                <a:ea typeface="楷体" panose="02010609060101010101" charset="-122"/>
              </a:rPr>
              <a:t>（平行的传递性）</a:t>
            </a:r>
            <a:endParaRPr lang="zh-CN" altLang="en-US" sz="2400">
              <a:ea typeface="楷体" panose="02010609060101010101" charset="-122"/>
            </a:endParaRPr>
          </a:p>
          <a:p>
            <a:pPr lvl="0" algn="l"/>
            <a:r>
              <a:rPr lang="zh-CN" altLang="en-US" sz="2400">
                <a:ea typeface="楷体" panose="02010609060101010101" charset="-122"/>
              </a:rPr>
              <a:t>            试探究这个性质在</a:t>
            </a:r>
            <a:r>
              <a:rPr lang="zh-CN" altLang="en-US" sz="2400">
                <a:solidFill>
                  <a:srgbClr val="92D050"/>
                </a:solidFill>
                <a:ea typeface="楷体" panose="02010609060101010101" charset="-122"/>
              </a:rPr>
              <a:t>空间</a:t>
            </a:r>
            <a:r>
              <a:rPr lang="zh-CN" altLang="en-US" sz="2400">
                <a:ea typeface="楷体" panose="02010609060101010101" charset="-122"/>
              </a:rPr>
              <a:t>是否成立呢？</a:t>
            </a:r>
            <a:endParaRPr lang="zh-CN" altLang="en-US" sz="2400"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8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0483" name="Rectangle 8"/>
          <p:cNvSpPr/>
          <p:nvPr/>
        </p:nvSpPr>
        <p:spPr>
          <a:xfrm>
            <a:off x="752158" y="735013"/>
            <a:ext cx="1962150" cy="46196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400">
                <a:solidFill>
                  <a:srgbClr val="0000FF"/>
                </a:solidFill>
                <a:ea typeface="楷体" panose="02010609060101010101" charset="-122"/>
              </a:rPr>
              <a:t>3</a:t>
            </a:r>
            <a:r>
              <a:rPr lang="zh-CN" altLang="en-US" sz="2400">
                <a:solidFill>
                  <a:srgbClr val="0000FF"/>
                </a:solidFill>
                <a:ea typeface="楷体" panose="02010609060101010101" charset="-122"/>
              </a:rPr>
              <a:t>、 平行公理</a:t>
            </a:r>
            <a:endParaRPr lang="zh-CN" altLang="en-US" sz="2400">
              <a:solidFill>
                <a:srgbClr val="0000FF"/>
              </a:solidFill>
              <a:ea typeface="楷体" panose="02010609060101010101" charset="-122"/>
            </a:endParaRPr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4130358" y="1658938"/>
          <a:ext cx="2665412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" r:id="rId2" imgW="1306830" imgH="203200" progId="Equation.DSMT4">
                  <p:embed/>
                </p:oleObj>
              </mc:Choice>
              <mc:Fallback>
                <p:oleObj name="" r:id="rId2" imgW="1306830" imgH="203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0358" y="1658938"/>
                        <a:ext cx="2665412" cy="439737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 w="254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2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833" y="4397693"/>
            <a:ext cx="6324600" cy="355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498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045" y="3704590"/>
            <a:ext cx="5086350" cy="361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0500" name="矩形 37"/>
          <p:cNvSpPr/>
          <p:nvPr/>
        </p:nvSpPr>
        <p:spPr>
          <a:xfrm>
            <a:off x="1178243" y="1630680"/>
            <a:ext cx="3014662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数学符号语言表示：</a:t>
            </a:r>
            <a:endParaRPr lang="en-US" altLang="zh-CN" sz="240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53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数学建构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99" name="矩形 25"/>
          <p:cNvSpPr/>
          <p:nvPr/>
        </p:nvSpPr>
        <p:spPr>
          <a:xfrm>
            <a:off x="1080135" y="1196975"/>
            <a:ext cx="7477125" cy="461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基本事实</a:t>
            </a:r>
            <a:r>
              <a:rPr lang="en-US" altLang="zh-CN" sz="2400">
                <a:solidFill>
                  <a:srgbClr val="FF0000"/>
                </a:solidFill>
                <a:ea typeface="楷体" panose="02010609060101010101" charset="-122"/>
              </a:rPr>
              <a:t>4</a:t>
            </a:r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：</a:t>
            </a:r>
            <a:r>
              <a:rPr lang="zh-CN" altLang="en-US" sz="2400">
                <a:ea typeface="楷体" panose="02010609060101010101" charset="-122"/>
              </a:rPr>
              <a:t>平行于同一条直线的两条直线平行。</a:t>
            </a:r>
            <a:endParaRPr lang="zh-CN" altLang="en-US" sz="2400">
              <a:ea typeface="楷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78560" y="2315210"/>
            <a:ext cx="6870700" cy="1217930"/>
            <a:chOff x="1856" y="3646"/>
            <a:chExt cx="10820" cy="1918"/>
          </a:xfrm>
        </p:grpSpPr>
        <p:grpSp>
          <p:nvGrpSpPr>
            <p:cNvPr id="2" name="组合 1"/>
            <p:cNvGrpSpPr/>
            <p:nvPr/>
          </p:nvGrpSpPr>
          <p:grpSpPr>
            <a:xfrm>
              <a:off x="7130" y="3714"/>
              <a:ext cx="5546" cy="1776"/>
              <a:chOff x="3446" y="3955"/>
              <a:chExt cx="8850" cy="3524"/>
            </a:xfrm>
          </p:grpSpPr>
          <p:pic>
            <p:nvPicPr>
              <p:cNvPr id="18436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6" y="4195"/>
                <a:ext cx="2880" cy="3255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pic>
            <p:nvPicPr>
              <p:cNvPr id="18437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6" y="3955"/>
                <a:ext cx="3225" cy="3525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pic>
            <p:nvPicPr>
              <p:cNvPr id="18438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26" y="4675"/>
                <a:ext cx="1770" cy="2460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1856" y="3646"/>
              <a:ext cx="4128" cy="1919"/>
              <a:chOff x="2765" y="4920"/>
              <a:chExt cx="4128" cy="1919"/>
            </a:xfrm>
          </p:grpSpPr>
          <p:cxnSp>
            <p:nvCxnSpPr>
              <p:cNvPr id="3" name="Line 49"/>
              <p:cNvCxnSpPr/>
              <p:nvPr/>
            </p:nvCxnSpPr>
            <p:spPr>
              <a:xfrm>
                <a:off x="2765" y="5160"/>
                <a:ext cx="3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</p:cxnSp>
          <p:cxnSp>
            <p:nvCxnSpPr>
              <p:cNvPr id="4" name="Line 51"/>
              <p:cNvCxnSpPr/>
              <p:nvPr/>
            </p:nvCxnSpPr>
            <p:spPr>
              <a:xfrm>
                <a:off x="2765" y="5873"/>
                <a:ext cx="3600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</p:cxnSp>
          <p:cxnSp>
            <p:nvCxnSpPr>
              <p:cNvPr id="5" name="Line 53"/>
              <p:cNvCxnSpPr/>
              <p:nvPr/>
            </p:nvCxnSpPr>
            <p:spPr>
              <a:xfrm>
                <a:off x="2765" y="6598"/>
                <a:ext cx="360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</p:spPr>
          </p:cxnSp>
          <p:graphicFrame>
            <p:nvGraphicFramePr>
              <p:cNvPr id="6" name="Object 23"/>
              <p:cNvGraphicFramePr>
                <a:graphicFrameLocks noChangeAspect="1"/>
              </p:cNvGraphicFramePr>
              <p:nvPr/>
            </p:nvGraphicFramePr>
            <p:xfrm>
              <a:off x="6365" y="4920"/>
              <a:ext cx="408" cy="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" name="" r:id="rId9" imgW="127000" imgH="139700" progId="Equation.DSMT4">
                      <p:embed/>
                    </p:oleObj>
                  </mc:Choice>
                  <mc:Fallback>
                    <p:oleObj name="" r:id="rId9" imgW="127000" imgH="1397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365" y="4920"/>
                            <a:ext cx="408" cy="47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24"/>
              <p:cNvGraphicFramePr>
                <a:graphicFrameLocks noChangeAspect="1"/>
              </p:cNvGraphicFramePr>
              <p:nvPr/>
            </p:nvGraphicFramePr>
            <p:xfrm>
              <a:off x="6485" y="5515"/>
              <a:ext cx="408" cy="6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" name="" r:id="rId11" imgW="127000" imgH="177165" progId="Equation.DSMT4">
                      <p:embed/>
                    </p:oleObj>
                  </mc:Choice>
                  <mc:Fallback>
                    <p:oleObj name="" r:id="rId11" imgW="127000" imgH="177165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485" y="5515"/>
                            <a:ext cx="408" cy="60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25"/>
              <p:cNvGraphicFramePr>
                <a:graphicFrameLocks noChangeAspect="1"/>
              </p:cNvGraphicFramePr>
              <p:nvPr/>
            </p:nvGraphicFramePr>
            <p:xfrm>
              <a:off x="6505" y="6365"/>
              <a:ext cx="368" cy="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" name="" r:id="rId13" imgW="114300" imgH="139700" progId="Equation.DSMT4">
                      <p:embed/>
                    </p:oleObj>
                  </mc:Choice>
                  <mc:Fallback>
                    <p:oleObj name="" r:id="rId13" imgW="114300" imgH="139700" progId="Equation.DSMT4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505" y="6365"/>
                            <a:ext cx="368" cy="47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 fill="hold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0" grpId="0"/>
      <p:bldP spid="204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/>
          <p:nvPr/>
        </p:nvSpPr>
        <p:spPr>
          <a:xfrm>
            <a:off x="7213600" y="4084638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B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2292" name="Freeform 4"/>
          <p:cNvSpPr/>
          <p:nvPr/>
        </p:nvSpPr>
        <p:spPr bwMode="auto">
          <a:xfrm>
            <a:off x="7197725" y="3702050"/>
            <a:ext cx="1157288" cy="441325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13" h="371">
                <a:moveTo>
                  <a:pt x="0" y="371"/>
                </a:moveTo>
                <a:lnTo>
                  <a:pt x="813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sp>
        <p:nvSpPr>
          <p:cNvPr id="12293" name="Rectangle 5"/>
          <p:cNvSpPr/>
          <p:nvPr/>
        </p:nvSpPr>
        <p:spPr>
          <a:xfrm>
            <a:off x="4572000" y="2794000"/>
            <a:ext cx="2620963" cy="1349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12294" name="Freeform 6"/>
          <p:cNvSpPr/>
          <p:nvPr/>
        </p:nvSpPr>
        <p:spPr bwMode="auto">
          <a:xfrm>
            <a:off x="4572000" y="2360613"/>
            <a:ext cx="1165225" cy="433387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18" h="364">
                <a:moveTo>
                  <a:pt x="0" y="364"/>
                </a:moveTo>
                <a:lnTo>
                  <a:pt x="81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sp>
        <p:nvSpPr>
          <p:cNvPr id="12295" name="Freeform 7"/>
          <p:cNvSpPr/>
          <p:nvPr/>
        </p:nvSpPr>
        <p:spPr bwMode="auto">
          <a:xfrm>
            <a:off x="7194550" y="2371725"/>
            <a:ext cx="1149350" cy="422275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05" h="355">
                <a:moveTo>
                  <a:pt x="0" y="355"/>
                </a:moveTo>
                <a:lnTo>
                  <a:pt x="807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cxnSp>
        <p:nvCxnSpPr>
          <p:cNvPr id="12296" name="Line 8"/>
          <p:cNvCxnSpPr/>
          <p:nvPr/>
        </p:nvCxnSpPr>
        <p:spPr>
          <a:xfrm>
            <a:off x="5738813" y="2355850"/>
            <a:ext cx="262096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2297" name="Line 9"/>
          <p:cNvCxnSpPr/>
          <p:nvPr/>
        </p:nvCxnSpPr>
        <p:spPr>
          <a:xfrm>
            <a:off x="5719763" y="3695700"/>
            <a:ext cx="2619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cxnSp>
        <p:nvCxnSpPr>
          <p:cNvPr id="12298" name="Line 10"/>
          <p:cNvCxnSpPr/>
          <p:nvPr/>
        </p:nvCxnSpPr>
        <p:spPr>
          <a:xfrm flipH="1">
            <a:off x="8359775" y="2354263"/>
            <a:ext cx="0" cy="1350962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2299" name="Line 11"/>
          <p:cNvCxnSpPr/>
          <p:nvPr/>
        </p:nvCxnSpPr>
        <p:spPr>
          <a:xfrm flipH="1">
            <a:off x="5737225" y="2357438"/>
            <a:ext cx="0" cy="13493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cxnSp>
        <p:nvCxnSpPr>
          <p:cNvPr id="12300" name="Line 12"/>
          <p:cNvCxnSpPr/>
          <p:nvPr/>
        </p:nvCxnSpPr>
        <p:spPr>
          <a:xfrm flipV="1">
            <a:off x="4591050" y="3706813"/>
            <a:ext cx="1138238" cy="4270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sp>
        <p:nvSpPr>
          <p:cNvPr id="12301" name="Text Box 13"/>
          <p:cNvSpPr/>
          <p:nvPr/>
        </p:nvSpPr>
        <p:spPr>
          <a:xfrm>
            <a:off x="7215188" y="2724150"/>
            <a:ext cx="58261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B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2302" name="Text Box 14"/>
          <p:cNvSpPr/>
          <p:nvPr/>
        </p:nvSpPr>
        <p:spPr>
          <a:xfrm>
            <a:off x="4294188" y="4000500"/>
            <a:ext cx="322262" cy="3063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A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2303" name="Text Box 15"/>
          <p:cNvSpPr/>
          <p:nvPr/>
        </p:nvSpPr>
        <p:spPr>
          <a:xfrm>
            <a:off x="4294188" y="2584450"/>
            <a:ext cx="58261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A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2304" name="Text Box 16"/>
          <p:cNvSpPr/>
          <p:nvPr/>
        </p:nvSpPr>
        <p:spPr>
          <a:xfrm>
            <a:off x="5524500" y="3489325"/>
            <a:ext cx="30797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D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2305" name="Text Box 17"/>
          <p:cNvSpPr/>
          <p:nvPr/>
        </p:nvSpPr>
        <p:spPr>
          <a:xfrm>
            <a:off x="5553075" y="2065338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D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2306" name="Text Box 18"/>
          <p:cNvSpPr/>
          <p:nvPr/>
        </p:nvSpPr>
        <p:spPr>
          <a:xfrm>
            <a:off x="8440738" y="3598863"/>
            <a:ext cx="387350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C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2307" name="Text Box 19"/>
          <p:cNvSpPr/>
          <p:nvPr/>
        </p:nvSpPr>
        <p:spPr>
          <a:xfrm>
            <a:off x="8375650" y="2222500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C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2308" name="Text Box 20"/>
          <p:cNvSpPr/>
          <p:nvPr/>
        </p:nvSpPr>
        <p:spPr>
          <a:xfrm>
            <a:off x="5756275" y="4095750"/>
            <a:ext cx="322263" cy="3063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endParaRPr lang="en-US" altLang="zh-CN" sz="20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09" name="Text Box 21"/>
          <p:cNvSpPr/>
          <p:nvPr/>
        </p:nvSpPr>
        <p:spPr>
          <a:xfrm>
            <a:off x="7797800" y="3836988"/>
            <a:ext cx="32067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endParaRPr lang="en-US" altLang="zh-CN" sz="2000" b="1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10" name="Line 22"/>
          <p:cNvCxnSpPr/>
          <p:nvPr/>
        </p:nvCxnSpPr>
        <p:spPr>
          <a:xfrm>
            <a:off x="4583113" y="2801938"/>
            <a:ext cx="1290637" cy="13223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2311" name="Line 23"/>
          <p:cNvCxnSpPr/>
          <p:nvPr/>
        </p:nvCxnSpPr>
        <p:spPr>
          <a:xfrm flipH="1">
            <a:off x="7796213" y="2362200"/>
            <a:ext cx="554037" cy="1557338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2312" name="Line 24"/>
          <p:cNvCxnSpPr/>
          <p:nvPr/>
        </p:nvCxnSpPr>
        <p:spPr>
          <a:xfrm flipV="1">
            <a:off x="5851525" y="3908425"/>
            <a:ext cx="1935163" cy="2159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miter lim="800000"/>
          </a:ln>
        </p:spPr>
      </p:cxnSp>
      <p:cxnSp>
        <p:nvCxnSpPr>
          <p:cNvPr id="12313" name="Line 25"/>
          <p:cNvCxnSpPr/>
          <p:nvPr/>
        </p:nvCxnSpPr>
        <p:spPr>
          <a:xfrm flipV="1">
            <a:off x="4570413" y="3711575"/>
            <a:ext cx="3765550" cy="420688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miter lim="800000"/>
          </a:ln>
        </p:spPr>
      </p:cxnSp>
      <p:cxnSp>
        <p:nvCxnSpPr>
          <p:cNvPr id="12315" name="Line 27"/>
          <p:cNvCxnSpPr/>
          <p:nvPr/>
        </p:nvCxnSpPr>
        <p:spPr>
          <a:xfrm flipV="1">
            <a:off x="4570413" y="2360613"/>
            <a:ext cx="3765550" cy="420687"/>
          </a:xfrm>
          <a:prstGeom prst="line">
            <a:avLst/>
          </a:prstGeom>
          <a:noFill/>
          <a:ln w="28575">
            <a:solidFill>
              <a:srgbClr val="0000FF"/>
            </a:solidFill>
            <a:miter lim="800000"/>
          </a:ln>
        </p:spPr>
      </p:cxnSp>
      <p:cxnSp>
        <p:nvCxnSpPr>
          <p:cNvPr id="12317" name="Line 29"/>
          <p:cNvCxnSpPr/>
          <p:nvPr/>
        </p:nvCxnSpPr>
        <p:spPr>
          <a:xfrm>
            <a:off x="4562475" y="2797175"/>
            <a:ext cx="2614613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2318" name="Line 30"/>
          <p:cNvCxnSpPr/>
          <p:nvPr/>
        </p:nvCxnSpPr>
        <p:spPr>
          <a:xfrm flipV="1">
            <a:off x="5851525" y="3906838"/>
            <a:ext cx="1935163" cy="215900"/>
          </a:xfrm>
          <a:prstGeom prst="line">
            <a:avLst/>
          </a:prstGeom>
          <a:noFill/>
          <a:ln w="28575">
            <a:solidFill>
              <a:srgbClr val="0000FF"/>
            </a:solidFill>
            <a:miter lim="800000"/>
          </a:ln>
        </p:spPr>
      </p:cxnSp>
      <p:cxnSp>
        <p:nvCxnSpPr>
          <p:cNvPr id="12319" name="Line 31"/>
          <p:cNvCxnSpPr/>
          <p:nvPr/>
        </p:nvCxnSpPr>
        <p:spPr>
          <a:xfrm>
            <a:off x="5849938" y="4140200"/>
            <a:ext cx="135255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grpSp>
        <p:nvGrpSpPr>
          <p:cNvPr id="2" name="组合 1"/>
          <p:cNvGrpSpPr/>
          <p:nvPr/>
        </p:nvGrpSpPr>
        <p:grpSpPr>
          <a:xfrm>
            <a:off x="182245" y="764540"/>
            <a:ext cx="9271635" cy="766445"/>
            <a:chOff x="457" y="2683"/>
            <a:chExt cx="14601" cy="1207"/>
          </a:xfrm>
        </p:grpSpPr>
        <p:sp>
          <p:nvSpPr>
            <p:cNvPr id="12290" name="Text Box 2"/>
            <p:cNvSpPr/>
            <p:nvPr/>
          </p:nvSpPr>
          <p:spPr>
            <a:xfrm>
              <a:off x="1508" y="2775"/>
              <a:ext cx="13550" cy="485"/>
            </a:xfrm>
            <a:prstGeom prst="rect">
              <a:avLst/>
            </a:prstGeom>
            <a:noFill/>
            <a:ln w="28575" cap="sq"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000">
                  <a:latin typeface="Times New Roman" panose="02020603050405020304" pitchFamily="18" charset="0"/>
                </a:rPr>
                <a:t>如图，在长方体</a:t>
              </a:r>
              <a:r>
                <a:rPr lang="en-US" altLang="zh-CN" sz="2000" i="1">
                  <a:latin typeface="Times New Roman" panose="02020603050405020304" pitchFamily="18" charset="0"/>
                </a:rPr>
                <a:t>ABCD</a:t>
              </a:r>
              <a:r>
                <a:rPr lang="zh-CN" altLang="en-US" sz="2000">
                  <a:latin typeface="Times New Roman" panose="02020603050405020304" pitchFamily="18" charset="0"/>
                </a:rPr>
                <a:t>－</a:t>
              </a:r>
              <a:r>
                <a:rPr lang="en-US" altLang="zh-CN" sz="2000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en-US" altLang="zh-CN" sz="2000" i="1">
                  <a:latin typeface="Times New Roman" panose="02020603050405020304" pitchFamily="18" charset="0"/>
                </a:rPr>
                <a:t>B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en-US" altLang="zh-CN" sz="2000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en-US" altLang="zh-CN" sz="2000" i="1">
                  <a:latin typeface="Times New Roman" panose="02020603050405020304" pitchFamily="18" charset="0"/>
                </a:rPr>
                <a:t>D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zh-CN" altLang="en-US" sz="2000">
                  <a:latin typeface="Times New Roman" panose="02020603050405020304" pitchFamily="18" charset="0"/>
                </a:rPr>
                <a:t>中，</a:t>
              </a:r>
              <a:r>
                <a:rPr lang="en-US" altLang="zh-CN" sz="2000" i="1">
                  <a:latin typeface="Times New Roman" panose="02020603050405020304" pitchFamily="18" charset="0"/>
                </a:rPr>
                <a:t>E</a:t>
              </a:r>
              <a:r>
                <a:rPr lang="zh-CN" altLang="en-US" sz="2000">
                  <a:latin typeface="Times New Roman" panose="02020603050405020304" pitchFamily="18" charset="0"/>
                </a:rPr>
                <a:t>，</a:t>
              </a:r>
              <a:r>
                <a:rPr lang="en-US" altLang="zh-CN" sz="2000" i="1">
                  <a:latin typeface="Times New Roman" panose="02020603050405020304" pitchFamily="18" charset="0"/>
                </a:rPr>
                <a:t>F</a:t>
              </a:r>
              <a:r>
                <a:rPr lang="zh-CN" altLang="en-US" sz="2000">
                  <a:latin typeface="Times New Roman" panose="02020603050405020304" pitchFamily="18" charset="0"/>
                </a:rPr>
                <a:t>分别是棱</a:t>
              </a:r>
              <a:r>
                <a:rPr lang="en-US" altLang="zh-CN" sz="2000" i="1">
                  <a:latin typeface="Times New Roman" panose="02020603050405020304" pitchFamily="18" charset="0"/>
                </a:rPr>
                <a:t>AB</a:t>
              </a:r>
              <a:r>
                <a:rPr lang="zh-CN" altLang="en-US" sz="2000">
                  <a:latin typeface="Times New Roman" panose="02020603050405020304" pitchFamily="18" charset="0"/>
                </a:rPr>
                <a:t>，</a:t>
              </a:r>
              <a:r>
                <a:rPr lang="en-US" altLang="zh-CN" sz="2000" i="1">
                  <a:latin typeface="Times New Roman" panose="02020603050405020304" pitchFamily="18" charset="0"/>
                </a:rPr>
                <a:t>BC</a:t>
              </a:r>
              <a:r>
                <a:rPr lang="zh-CN" altLang="en-US" sz="2000">
                  <a:latin typeface="Times New Roman" panose="02020603050405020304" pitchFamily="18" charset="0"/>
                </a:rPr>
                <a:t>的中点．</a:t>
              </a:r>
              <a:r>
                <a:rPr lang="zh-CN" altLang="en-US" sz="2000">
                  <a:latin typeface="Times New Roman" panose="02020603050405020304" pitchFamily="18" charset="0"/>
                  <a:ea typeface="隶书" pitchFamily="49" charset="-122"/>
                </a:rPr>
                <a:t>          </a:t>
              </a:r>
              <a:endParaRPr lang="zh-CN" altLang="en-US" sz="2000" baseline="-25000">
                <a:latin typeface="Times New Roman" panose="02020603050405020304" pitchFamily="18" charset="0"/>
                <a:ea typeface="隶书" pitchFamily="49" charset="-122"/>
              </a:endParaRPr>
            </a:p>
          </p:txBody>
        </p:sp>
        <p:sp>
          <p:nvSpPr>
            <p:cNvPr id="12316" name="Rectangle 28">
              <a:hlinkClick r:id="rId2" action="ppaction://hlinksldjump"/>
            </p:cNvPr>
            <p:cNvSpPr/>
            <p:nvPr/>
          </p:nvSpPr>
          <p:spPr>
            <a:xfrm>
              <a:off x="735" y="3260"/>
              <a:ext cx="6107" cy="6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30000"/>
                </a:spcBef>
                <a:buFontTx/>
                <a:buNone/>
              </a:pPr>
              <a:r>
                <a:rPr lang="zh-CN" altLang="en-US" sz="2000">
                  <a:latin typeface="Times New Roman" panose="02020603050405020304" pitchFamily="18" charset="0"/>
                </a:rPr>
                <a:t>求证：</a:t>
              </a:r>
              <a:r>
                <a:rPr lang="en-US" altLang="zh-CN" sz="2000" i="1">
                  <a:latin typeface="Times New Roman" panose="02020603050405020304" pitchFamily="18" charset="0"/>
                </a:rPr>
                <a:t>EF</a:t>
              </a:r>
              <a:r>
                <a:rPr lang="en-US" altLang="zh-CN" sz="2000">
                  <a:latin typeface="Times New Roman" panose="02020603050405020304" pitchFamily="18" charset="0"/>
                </a:rPr>
                <a:t>∥</a:t>
              </a:r>
              <a:r>
                <a:rPr lang="en-US" altLang="zh-CN" sz="2000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en-US" altLang="zh-CN" sz="2000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aseline="-25000">
                  <a:latin typeface="宋体" panose="02010600030101010101" pitchFamily="2" charset="-122"/>
                </a:rPr>
                <a:t>1</a:t>
              </a:r>
              <a:r>
                <a:rPr lang="zh-CN" altLang="en-US" sz="2000">
                  <a:latin typeface="Times New Roman" panose="02020603050405020304" pitchFamily="18" charset="0"/>
                </a:rPr>
                <a:t>．</a:t>
              </a:r>
              <a:endParaRPr lang="zh-C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2320" name="Rectangle 32"/>
            <p:cNvSpPr/>
            <p:nvPr/>
          </p:nvSpPr>
          <p:spPr>
            <a:xfrm>
              <a:off x="457" y="2683"/>
              <a:ext cx="1294" cy="628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non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>
                  <a:latin typeface="宋体" panose="02010600030101010101" pitchFamily="2" charset="-122"/>
                </a:rPr>
                <a:t>例</a:t>
              </a:r>
              <a:r>
                <a:rPr lang="en-US" altLang="zh-CN" sz="2000" b="1">
                  <a:latin typeface="宋体" panose="02010600030101010101" pitchFamily="2" charset="-122"/>
                </a:rPr>
                <a:t>2</a:t>
              </a:r>
              <a:r>
                <a:rPr lang="zh-CN" altLang="en-US" sz="2000" b="1">
                  <a:latin typeface="宋体" panose="02010600030101010101" pitchFamily="2" charset="-122"/>
                </a:rPr>
                <a:t>　</a:t>
              </a:r>
              <a:endParaRPr lang="zh-CN" altLang="en-US" sz="2000" b="1">
                <a:latin typeface="宋体" panose="02010600030101010101" pitchFamily="2" charset="-122"/>
              </a:endParaRPr>
            </a:p>
          </p:txBody>
        </p:sp>
      </p:grpSp>
      <p:sp>
        <p:nvSpPr>
          <p:cNvPr id="12321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chemeClr val="accent6"/>
              </a:solidFill>
            </a:endParaRPr>
          </a:p>
        </p:txBody>
      </p:sp>
      <p:sp>
        <p:nvSpPr>
          <p:cNvPr id="12322" name="Text Box 91"/>
          <p:cNvSpPr/>
          <p:nvPr/>
        </p:nvSpPr>
        <p:spPr>
          <a:xfrm>
            <a:off x="522288" y="331788"/>
            <a:ext cx="2243137" cy="43021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数学运用</a:t>
            </a:r>
            <a:endParaRPr lang="zh-CN" altLang="en-US" sz="2800" b="1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/>
          <p:nvPr/>
        </p:nvSpPr>
        <p:spPr>
          <a:xfrm>
            <a:off x="7092950" y="3963988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B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4340" name="Freeform 4"/>
          <p:cNvSpPr/>
          <p:nvPr/>
        </p:nvSpPr>
        <p:spPr bwMode="auto">
          <a:xfrm>
            <a:off x="7077075" y="3581400"/>
            <a:ext cx="1157288" cy="441325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13" h="371">
                <a:moveTo>
                  <a:pt x="0" y="371"/>
                </a:moveTo>
                <a:lnTo>
                  <a:pt x="813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sp>
        <p:nvSpPr>
          <p:cNvPr id="14341" name="Rectangle 5"/>
          <p:cNvSpPr/>
          <p:nvPr/>
        </p:nvSpPr>
        <p:spPr>
          <a:xfrm>
            <a:off x="4451350" y="2673350"/>
            <a:ext cx="2620963" cy="1349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14342" name="Freeform 6"/>
          <p:cNvSpPr/>
          <p:nvPr/>
        </p:nvSpPr>
        <p:spPr bwMode="auto">
          <a:xfrm>
            <a:off x="4451350" y="2239963"/>
            <a:ext cx="1165225" cy="433387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18" h="364">
                <a:moveTo>
                  <a:pt x="0" y="364"/>
                </a:moveTo>
                <a:lnTo>
                  <a:pt x="818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sp>
        <p:nvSpPr>
          <p:cNvPr id="14343" name="Freeform 7"/>
          <p:cNvSpPr/>
          <p:nvPr/>
        </p:nvSpPr>
        <p:spPr bwMode="auto">
          <a:xfrm>
            <a:off x="7073900" y="2251075"/>
            <a:ext cx="1149350" cy="422275"/>
          </a:xfrm>
          <a:custGeom>
            <a:avLst/>
            <a:gdLst>
              <a:gd name="GT0" fmla="+- l w 0"/>
              <a:gd name="GT1" fmla="+- t h 0"/>
            </a:gdLst>
            <a:ahLst/>
            <a:cxnLst>
              <a:cxn ang="0">
                <a:pos x="0" y="2147483646"/>
              </a:cxn>
              <a:cxn ang="0">
                <a:pos x="2147483646" y="0"/>
              </a:cxn>
            </a:cxnLst>
            <a:rect l="l" t="t" r="GT0" b="GT1"/>
            <a:pathLst>
              <a:path w="805" h="355">
                <a:moveTo>
                  <a:pt x="0" y="355"/>
                </a:moveTo>
                <a:lnTo>
                  <a:pt x="807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txBody>
          <a:bodyPr/>
          <a:lstStyle/>
          <a:p/>
        </p:txBody>
      </p:sp>
      <p:cxnSp>
        <p:nvCxnSpPr>
          <p:cNvPr id="14344" name="Line 8"/>
          <p:cNvCxnSpPr/>
          <p:nvPr/>
        </p:nvCxnSpPr>
        <p:spPr>
          <a:xfrm>
            <a:off x="5618163" y="2235200"/>
            <a:ext cx="262096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4345" name="Line 9"/>
          <p:cNvCxnSpPr/>
          <p:nvPr/>
        </p:nvCxnSpPr>
        <p:spPr>
          <a:xfrm>
            <a:off x="5599113" y="3575050"/>
            <a:ext cx="2619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cxnSp>
        <p:nvCxnSpPr>
          <p:cNvPr id="14346" name="Line 10"/>
          <p:cNvCxnSpPr/>
          <p:nvPr/>
        </p:nvCxnSpPr>
        <p:spPr>
          <a:xfrm flipH="1">
            <a:off x="8239125" y="2233613"/>
            <a:ext cx="0" cy="1350962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4347" name="Line 11"/>
          <p:cNvCxnSpPr/>
          <p:nvPr/>
        </p:nvCxnSpPr>
        <p:spPr>
          <a:xfrm flipH="1">
            <a:off x="5616575" y="2236788"/>
            <a:ext cx="0" cy="13493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cxnSp>
        <p:nvCxnSpPr>
          <p:cNvPr id="14348" name="Line 12"/>
          <p:cNvCxnSpPr/>
          <p:nvPr/>
        </p:nvCxnSpPr>
        <p:spPr>
          <a:xfrm flipV="1">
            <a:off x="4470400" y="3586163"/>
            <a:ext cx="1138238" cy="4270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sp>
        <p:nvSpPr>
          <p:cNvPr id="14349" name="Text Box 13"/>
          <p:cNvSpPr/>
          <p:nvPr/>
        </p:nvSpPr>
        <p:spPr>
          <a:xfrm>
            <a:off x="7094538" y="2603500"/>
            <a:ext cx="58261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B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4350" name="Text Box 14"/>
          <p:cNvSpPr/>
          <p:nvPr/>
        </p:nvSpPr>
        <p:spPr>
          <a:xfrm>
            <a:off x="4173538" y="3879850"/>
            <a:ext cx="322262" cy="3063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A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4351" name="Text Box 15"/>
          <p:cNvSpPr/>
          <p:nvPr/>
        </p:nvSpPr>
        <p:spPr>
          <a:xfrm>
            <a:off x="4173538" y="2463800"/>
            <a:ext cx="582612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A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4352" name="Text Box 16"/>
          <p:cNvSpPr/>
          <p:nvPr/>
        </p:nvSpPr>
        <p:spPr>
          <a:xfrm>
            <a:off x="5403850" y="3368675"/>
            <a:ext cx="30797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D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4353" name="Text Box 17"/>
          <p:cNvSpPr/>
          <p:nvPr/>
        </p:nvSpPr>
        <p:spPr>
          <a:xfrm>
            <a:off x="5432425" y="1944688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D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4354" name="Text Box 18"/>
          <p:cNvSpPr/>
          <p:nvPr/>
        </p:nvSpPr>
        <p:spPr>
          <a:xfrm>
            <a:off x="8320088" y="3478213"/>
            <a:ext cx="387350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C</a:t>
            </a:r>
            <a:endParaRPr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14355" name="Text Box 19"/>
          <p:cNvSpPr/>
          <p:nvPr/>
        </p:nvSpPr>
        <p:spPr>
          <a:xfrm>
            <a:off x="8255000" y="2101850"/>
            <a:ext cx="582613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latin typeface="Times New Roman" panose="02020603050405020304" pitchFamily="18" charset="0"/>
              </a:rPr>
              <a:t>C</a:t>
            </a:r>
            <a:r>
              <a:rPr lang="en-US" altLang="zh-CN" sz="2000" b="1" baseline="-25000">
                <a:latin typeface="宋体" panose="02010600030101010101" pitchFamily="2" charset="-122"/>
              </a:rPr>
              <a:t>1</a:t>
            </a:r>
            <a:endParaRPr lang="en-US" altLang="zh-CN" sz="2000" b="1" baseline="-25000">
              <a:latin typeface="宋体" panose="02010600030101010101" pitchFamily="2" charset="-122"/>
            </a:endParaRPr>
          </a:p>
        </p:txBody>
      </p:sp>
      <p:sp>
        <p:nvSpPr>
          <p:cNvPr id="14356" name="Text Box 20"/>
          <p:cNvSpPr/>
          <p:nvPr/>
        </p:nvSpPr>
        <p:spPr>
          <a:xfrm>
            <a:off x="5635625" y="3975100"/>
            <a:ext cx="322263" cy="3063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E</a:t>
            </a:r>
            <a:endParaRPr lang="en-US" altLang="zh-CN" sz="2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7" name="Text Box 21"/>
          <p:cNvSpPr/>
          <p:nvPr/>
        </p:nvSpPr>
        <p:spPr>
          <a:xfrm>
            <a:off x="7677150" y="3716338"/>
            <a:ext cx="320675" cy="3079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F</a:t>
            </a:r>
            <a:endParaRPr lang="en-US" altLang="zh-CN" sz="2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358" name="Line 22"/>
          <p:cNvCxnSpPr/>
          <p:nvPr/>
        </p:nvCxnSpPr>
        <p:spPr>
          <a:xfrm>
            <a:off x="4462463" y="2681288"/>
            <a:ext cx="1290637" cy="13223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4359" name="Line 23"/>
          <p:cNvCxnSpPr/>
          <p:nvPr/>
        </p:nvCxnSpPr>
        <p:spPr>
          <a:xfrm flipH="1">
            <a:off x="7675563" y="2241550"/>
            <a:ext cx="554037" cy="1557338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</a:ln>
        </p:spPr>
      </p:cxnSp>
      <p:cxnSp>
        <p:nvCxnSpPr>
          <p:cNvPr id="14360" name="Line 24"/>
          <p:cNvCxnSpPr/>
          <p:nvPr/>
        </p:nvCxnSpPr>
        <p:spPr>
          <a:xfrm flipV="1">
            <a:off x="5730875" y="3787775"/>
            <a:ext cx="1935163" cy="2159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miter lim="800000"/>
          </a:ln>
        </p:spPr>
      </p:cxnSp>
      <p:cxnSp>
        <p:nvCxnSpPr>
          <p:cNvPr id="14361" name="Line 25"/>
          <p:cNvCxnSpPr/>
          <p:nvPr/>
        </p:nvCxnSpPr>
        <p:spPr>
          <a:xfrm flipV="1">
            <a:off x="4449763" y="3590925"/>
            <a:ext cx="3765550" cy="4206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</a:ln>
        </p:spPr>
      </p:cxnSp>
      <p:cxnSp>
        <p:nvCxnSpPr>
          <p:cNvPr id="14362" name="Line 27"/>
          <p:cNvCxnSpPr/>
          <p:nvPr/>
        </p:nvCxnSpPr>
        <p:spPr>
          <a:xfrm flipV="1">
            <a:off x="4462463" y="2239963"/>
            <a:ext cx="3765550" cy="420687"/>
          </a:xfrm>
          <a:prstGeom prst="line">
            <a:avLst/>
          </a:prstGeom>
          <a:noFill/>
          <a:ln w="34925">
            <a:solidFill>
              <a:srgbClr val="FF0000"/>
            </a:solidFill>
            <a:miter lim="800000"/>
          </a:ln>
        </p:spPr>
      </p:cxnSp>
      <p:sp>
        <p:nvSpPr>
          <p:cNvPr id="14338" name="Text Box 2"/>
          <p:cNvSpPr/>
          <p:nvPr/>
        </p:nvSpPr>
        <p:spPr>
          <a:xfrm>
            <a:off x="358775" y="735330"/>
            <a:ext cx="8604250" cy="861695"/>
          </a:xfrm>
          <a:prstGeom prst="rect">
            <a:avLst/>
          </a:prstGeom>
          <a:noFill/>
          <a:ln w="28575" cap="sq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探究：</a:t>
            </a:r>
            <a:r>
              <a:rPr lang="zh-CN" altLang="en-US" sz="2800" b="1">
                <a:latin typeface="Times New Roman" panose="02020603050405020304" pitchFamily="18" charset="0"/>
              </a:rPr>
              <a:t>如图，在长方体</a:t>
            </a:r>
            <a:r>
              <a:rPr lang="en-US" altLang="zh-CN" sz="2800" b="1" i="1">
                <a:latin typeface="Times New Roman" panose="02020603050405020304" pitchFamily="18" charset="0"/>
              </a:rPr>
              <a:t>ABCD</a:t>
            </a:r>
            <a:r>
              <a:rPr lang="zh-CN" altLang="en-US" sz="2800" b="1">
                <a:latin typeface="Times New Roman" panose="02020603050405020304" pitchFamily="18" charset="0"/>
              </a:rPr>
              <a:t>－</a:t>
            </a:r>
            <a:r>
              <a:rPr lang="en-US" altLang="zh-CN" sz="2800" b="1" i="1">
                <a:latin typeface="Times New Roman" panose="02020603050405020304" pitchFamily="18" charset="0"/>
              </a:rPr>
              <a:t>A</a:t>
            </a:r>
            <a:r>
              <a:rPr lang="en-US" altLang="zh-CN" sz="2800" b="1" baseline="-25000">
                <a:latin typeface="宋体" panose="02010600030101010101" pitchFamily="2" charset="-122"/>
              </a:rPr>
              <a:t>1</a:t>
            </a:r>
            <a:r>
              <a:rPr lang="en-US" altLang="zh-CN" sz="2800" b="1" i="1">
                <a:latin typeface="Times New Roman" panose="02020603050405020304" pitchFamily="18" charset="0"/>
              </a:rPr>
              <a:t>B</a:t>
            </a:r>
            <a:r>
              <a:rPr lang="en-US" altLang="zh-CN" sz="2800" b="1" baseline="-25000">
                <a:latin typeface="宋体" panose="02010600030101010101" pitchFamily="2" charset="-122"/>
              </a:rPr>
              <a:t>1</a:t>
            </a:r>
            <a:r>
              <a:rPr lang="en-US" altLang="zh-CN" sz="2800" b="1" i="1">
                <a:latin typeface="Times New Roman" panose="02020603050405020304" pitchFamily="18" charset="0"/>
              </a:rPr>
              <a:t>C</a:t>
            </a:r>
            <a:r>
              <a:rPr lang="en-US" altLang="zh-CN" sz="2800" b="1" baseline="-25000">
                <a:latin typeface="宋体" panose="02010600030101010101" pitchFamily="2" charset="-122"/>
              </a:rPr>
              <a:t>1</a:t>
            </a:r>
            <a:r>
              <a:rPr lang="en-US" altLang="zh-CN" sz="2800" b="1" i="1">
                <a:latin typeface="Times New Roman" panose="02020603050405020304" pitchFamily="18" charset="0"/>
              </a:rPr>
              <a:t>D</a:t>
            </a:r>
            <a:r>
              <a:rPr lang="en-US" altLang="zh-CN" sz="2800" b="1" baseline="-25000">
                <a:latin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</a:rPr>
              <a:t>中，</a:t>
            </a:r>
            <a:r>
              <a:rPr lang="en-US" altLang="zh-CN" sz="2800" b="1" i="1">
                <a:latin typeface="Times New Roman" panose="02020603050405020304" pitchFamily="18" charset="0"/>
              </a:rPr>
              <a:t>E</a:t>
            </a:r>
            <a:r>
              <a:rPr lang="zh-CN" altLang="en-US" sz="2800" b="1">
                <a:latin typeface="Times New Roman" panose="02020603050405020304" pitchFamily="18" charset="0"/>
              </a:rPr>
              <a:t>，</a:t>
            </a:r>
            <a:r>
              <a:rPr lang="en-US" altLang="zh-CN" sz="2800" b="1" i="1">
                <a:latin typeface="Times New Roman" panose="02020603050405020304" pitchFamily="18" charset="0"/>
              </a:rPr>
              <a:t>F</a:t>
            </a:r>
            <a:r>
              <a:rPr lang="zh-CN" altLang="en-US" sz="2800" b="1">
                <a:latin typeface="Times New Roman" panose="02020603050405020304" pitchFamily="18" charset="0"/>
              </a:rPr>
              <a:t>分别   是棱</a:t>
            </a:r>
            <a:r>
              <a:rPr lang="en-US" altLang="zh-CN" sz="2800" b="1" i="1">
                <a:latin typeface="Times New Roman" panose="02020603050405020304" pitchFamily="18" charset="0"/>
              </a:rPr>
              <a:t>AB</a:t>
            </a:r>
            <a:r>
              <a:rPr lang="zh-CN" altLang="en-US" sz="2800" b="1">
                <a:latin typeface="Times New Roman" panose="02020603050405020304" pitchFamily="18" charset="0"/>
              </a:rPr>
              <a:t>，</a:t>
            </a:r>
            <a:r>
              <a:rPr lang="en-US" altLang="zh-CN" sz="2800" b="1" i="1">
                <a:latin typeface="Times New Roman" panose="02020603050405020304" pitchFamily="18" charset="0"/>
              </a:rPr>
              <a:t>BC</a:t>
            </a:r>
            <a:r>
              <a:rPr lang="zh-CN" altLang="en-US" sz="2800" b="1">
                <a:latin typeface="Times New Roman" panose="02020603050405020304" pitchFamily="18" charset="0"/>
              </a:rPr>
              <a:t>的中点．</a:t>
            </a:r>
            <a:r>
              <a:rPr lang="zh-CN" altLang="en-US" sz="2800">
                <a:latin typeface="Times New Roman" panose="02020603050405020304" pitchFamily="18" charset="0"/>
                <a:ea typeface="隶书" pitchFamily="49" charset="-122"/>
              </a:rPr>
              <a:t> </a:t>
            </a:r>
            <a:endParaRPr lang="zh-CN" altLang="en-US" sz="2000" baseline="-25000">
              <a:latin typeface="Times New Roman" panose="02020603050405020304" pitchFamily="18" charset="0"/>
              <a:ea typeface="隶书" pitchFamily="49" charset="-122"/>
            </a:endParaRPr>
          </a:p>
        </p:txBody>
      </p:sp>
      <p:cxnSp>
        <p:nvCxnSpPr>
          <p:cNvPr id="14364" name="Line 29"/>
          <p:cNvCxnSpPr/>
          <p:nvPr/>
        </p:nvCxnSpPr>
        <p:spPr>
          <a:xfrm>
            <a:off x="4441825" y="2676525"/>
            <a:ext cx="2614613" cy="0"/>
          </a:xfrm>
          <a:prstGeom prst="line">
            <a:avLst/>
          </a:prstGeom>
          <a:noFill/>
          <a:ln w="41275" cmpd="sng">
            <a:solidFill>
              <a:srgbClr val="FF0000"/>
            </a:solidFill>
            <a:prstDash val="solid"/>
            <a:miter lim="800000"/>
          </a:ln>
        </p:spPr>
      </p:cxnSp>
      <p:cxnSp>
        <p:nvCxnSpPr>
          <p:cNvPr id="14365" name="Line 30"/>
          <p:cNvCxnSpPr/>
          <p:nvPr/>
        </p:nvCxnSpPr>
        <p:spPr>
          <a:xfrm flipV="1">
            <a:off x="5730875" y="3786188"/>
            <a:ext cx="1935163" cy="21590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</a:ln>
        </p:spPr>
      </p:cxnSp>
      <p:cxnSp>
        <p:nvCxnSpPr>
          <p:cNvPr id="14366" name="Line 31"/>
          <p:cNvCxnSpPr/>
          <p:nvPr/>
        </p:nvCxnSpPr>
        <p:spPr>
          <a:xfrm>
            <a:off x="5729288" y="4019550"/>
            <a:ext cx="1352550" cy="0"/>
          </a:xfrm>
          <a:prstGeom prst="line">
            <a:avLst/>
          </a:prstGeom>
          <a:noFill/>
          <a:ln w="34925">
            <a:solidFill>
              <a:srgbClr val="FF0000"/>
            </a:solidFill>
            <a:miter lim="800000"/>
          </a:ln>
        </p:spPr>
      </p:cxnSp>
      <p:sp>
        <p:nvSpPr>
          <p:cNvPr id="14367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940" y="1579880"/>
            <a:ext cx="7325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sz="2800">
                <a:sym typeface="+mn-ea"/>
              </a:rPr>
              <a:t>那么</a:t>
            </a:r>
            <a:r>
              <a:rPr sz="2800">
                <a:solidFill>
                  <a:srgbClr val="FF0000"/>
                </a:solidFill>
                <a:sym typeface="+mn-ea"/>
              </a:rPr>
              <a:t>∠</a:t>
            </a:r>
            <a:r>
              <a:rPr lang="en-US" altLang="zh-CN" sz="2800" i="1">
                <a:solidFill>
                  <a:srgbClr val="FF0000"/>
                </a:solidFill>
                <a:sym typeface="+mn-ea"/>
              </a:rPr>
              <a:t>BEF</a:t>
            </a:r>
            <a:r>
              <a:rPr sz="2800">
                <a:sym typeface="+mn-ea"/>
              </a:rPr>
              <a:t>和</a:t>
            </a:r>
            <a:r>
              <a:rPr sz="2800">
                <a:solidFill>
                  <a:srgbClr val="FF0000"/>
                </a:solidFill>
                <a:sym typeface="+mn-ea"/>
              </a:rPr>
              <a:t>∠</a:t>
            </a:r>
            <a:r>
              <a:rPr lang="en-US" altLang="zh-CN" sz="2800" i="1">
                <a:solidFill>
                  <a:srgbClr val="FF0000"/>
                </a:solidFill>
                <a:sym typeface="+mn-ea"/>
              </a:rPr>
              <a:t>B</a:t>
            </a:r>
            <a:r>
              <a:rPr lang="en-US" altLang="zh-CN" sz="2800" baseline="-2500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800" i="1">
                <a:solidFill>
                  <a:srgbClr val="FF0000"/>
                </a:solidFill>
                <a:sym typeface="+mn-ea"/>
              </a:rPr>
              <a:t>A</a:t>
            </a:r>
            <a:r>
              <a:rPr lang="en-US" altLang="zh-CN" sz="2800" baseline="-2500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800" i="1">
                <a:solidFill>
                  <a:srgbClr val="FF0000"/>
                </a:solidFill>
                <a:sym typeface="+mn-ea"/>
              </a:rPr>
              <a:t>C</a:t>
            </a:r>
            <a:r>
              <a:rPr lang="en-US" altLang="zh-CN" sz="2800" baseline="-2500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1</a:t>
            </a:r>
            <a:r>
              <a:rPr sz="2800">
                <a:sym typeface="+mn-ea"/>
              </a:rPr>
              <a:t>的大小关系如何？</a:t>
            </a:r>
            <a:r>
              <a:rPr lang="zh-CN" altLang="en-US" sz="2800">
                <a:ea typeface="隶书" pitchFamily="49" charset="-122"/>
                <a:sym typeface="+mn-ea"/>
              </a:rPr>
              <a:t>      </a:t>
            </a:r>
            <a:r>
              <a:rPr lang="zh-CN" altLang="en-US">
                <a:ea typeface="隶书" pitchFamily="49" charset="-122"/>
                <a:sym typeface="+mn-ea"/>
              </a:rPr>
              <a:t>   </a:t>
            </a:r>
            <a:endParaRPr lang="zh-CN" altLang="en-US" sz="2000" baseline="-25000">
              <a:latin typeface="Times New Roman" panose="02020603050405020304" pitchFamily="18" charset="0"/>
              <a:ea typeface="隶书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50" grpId="0"/>
      <p:bldP spid="14352" grpId="0"/>
      <p:bldP spid="14353" grpId="0"/>
      <p:bldP spid="14354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对象 75808"/>
          <p:cNvGraphicFramePr>
            <a:graphicFrameLocks noChangeAspect="1"/>
          </p:cNvGraphicFramePr>
          <p:nvPr/>
        </p:nvGraphicFramePr>
        <p:xfrm>
          <a:off x="404495" y="1005840"/>
          <a:ext cx="4792980" cy="118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" r:id="rId2" imgW="2603500" imgH="698500" progId="Equation.DSMT4">
                  <p:embed/>
                </p:oleObj>
              </mc:Choice>
              <mc:Fallback>
                <p:oleObj name="" r:id="rId2" imgW="2603500" imgH="6985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495" y="1005840"/>
                        <a:ext cx="4792980" cy="11823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0" name="对象 75809"/>
          <p:cNvGraphicFramePr>
            <a:graphicFrameLocks noChangeAspect="1"/>
          </p:cNvGraphicFramePr>
          <p:nvPr/>
        </p:nvGraphicFramePr>
        <p:xfrm>
          <a:off x="1060609" y="2216547"/>
          <a:ext cx="4699397" cy="83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" r:id="rId4" imgW="2729230" imgH="482600" progId="Equation.DSMT4">
                  <p:embed/>
                </p:oleObj>
              </mc:Choice>
              <mc:Fallback>
                <p:oleObj name="" r:id="rId4" imgW="2729230" imgH="482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0609" y="2216547"/>
                        <a:ext cx="4699397" cy="83105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对象 75811"/>
          <p:cNvGraphicFramePr>
            <a:graphicFrameLocks noChangeAspect="1"/>
          </p:cNvGraphicFramePr>
          <p:nvPr/>
        </p:nvGraphicFramePr>
        <p:xfrm>
          <a:off x="1060609" y="3047683"/>
          <a:ext cx="6365081" cy="86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" r:id="rId6" imgW="3721100" imgH="508000" progId="Equation.DSMT4">
                  <p:embed/>
                </p:oleObj>
              </mc:Choice>
              <mc:Fallback>
                <p:oleObj name="" r:id="rId6" imgW="3721100" imgH="508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0609" y="3047683"/>
                        <a:ext cx="6365081" cy="86915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对象 75812"/>
          <p:cNvGraphicFramePr>
            <a:graphicFrameLocks noChangeAspect="1"/>
          </p:cNvGraphicFramePr>
          <p:nvPr/>
        </p:nvGraphicFramePr>
        <p:xfrm>
          <a:off x="4529138" y="2505075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" r:id="rId8" imgW="114300" imgH="177800" progId="Equation.DSMT4">
                  <p:embed/>
                </p:oleObj>
              </mc:Choice>
              <mc:Fallback>
                <p:oleObj name="" r:id="rId8" imgW="114300" imgH="177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29138" y="2505075"/>
                        <a:ext cx="85725" cy="133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对象 75813"/>
          <p:cNvGraphicFramePr>
            <a:graphicFrameLocks noChangeAspect="1"/>
          </p:cNvGraphicFramePr>
          <p:nvPr/>
        </p:nvGraphicFramePr>
        <p:xfrm>
          <a:off x="994569" y="3800872"/>
          <a:ext cx="5822156" cy="1216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" r:id="rId10" imgW="3402330" imgH="711200" progId="Equation.DSMT4">
                  <p:embed/>
                </p:oleObj>
              </mc:Choice>
              <mc:Fallback>
                <p:oleObj name="" r:id="rId10" imgW="3402330" imgH="71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4569" y="3800872"/>
                        <a:ext cx="5822156" cy="12168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654" name="组合 75814"/>
          <p:cNvGrpSpPr/>
          <p:nvPr/>
        </p:nvGrpSpPr>
        <p:grpSpPr>
          <a:xfrm>
            <a:off x="5760244" y="13335"/>
            <a:ext cx="2445544" cy="2581275"/>
            <a:chOff x="3470" y="1056"/>
            <a:chExt cx="2054" cy="2168"/>
          </a:xfrm>
        </p:grpSpPr>
        <p:grpSp>
          <p:nvGrpSpPr>
            <p:cNvPr id="27655" name="组合 75815"/>
            <p:cNvGrpSpPr/>
            <p:nvPr/>
          </p:nvGrpSpPr>
          <p:grpSpPr>
            <a:xfrm>
              <a:off x="3697" y="1237"/>
              <a:ext cx="1633" cy="1860"/>
              <a:chOff x="3697" y="1237"/>
              <a:chExt cx="1633" cy="1860"/>
            </a:xfrm>
          </p:grpSpPr>
          <p:grpSp>
            <p:nvGrpSpPr>
              <p:cNvPr id="27656" name="组合 75816"/>
              <p:cNvGrpSpPr/>
              <p:nvPr/>
            </p:nvGrpSpPr>
            <p:grpSpPr>
              <a:xfrm>
                <a:off x="3697" y="2416"/>
                <a:ext cx="1452" cy="681"/>
                <a:chOff x="4150" y="2205"/>
                <a:chExt cx="1452" cy="681"/>
              </a:xfrm>
            </p:grpSpPr>
            <p:cxnSp>
              <p:nvCxnSpPr>
                <p:cNvPr id="27657" name="直接连接符 75817"/>
                <p:cNvCxnSpPr/>
                <p:nvPr/>
              </p:nvCxnSpPr>
              <p:spPr>
                <a:xfrm>
                  <a:off x="4150" y="2886"/>
                  <a:ext cx="14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27658" name="直接连接符 75818"/>
                <p:cNvCxnSpPr/>
                <p:nvPr/>
              </p:nvCxnSpPr>
              <p:spPr>
                <a:xfrm flipV="1">
                  <a:off x="4150" y="2205"/>
                  <a:ext cx="1361" cy="68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</p:grpSp>
          <p:grpSp>
            <p:nvGrpSpPr>
              <p:cNvPr id="27659" name="组合 75819"/>
              <p:cNvGrpSpPr/>
              <p:nvPr/>
            </p:nvGrpSpPr>
            <p:grpSpPr>
              <a:xfrm>
                <a:off x="3878" y="1237"/>
                <a:ext cx="1452" cy="681"/>
                <a:chOff x="4150" y="2205"/>
                <a:chExt cx="1452" cy="681"/>
              </a:xfrm>
            </p:grpSpPr>
            <p:cxnSp>
              <p:nvCxnSpPr>
                <p:cNvPr id="27660" name="直接连接符 75820"/>
                <p:cNvCxnSpPr/>
                <p:nvPr/>
              </p:nvCxnSpPr>
              <p:spPr>
                <a:xfrm>
                  <a:off x="4150" y="2886"/>
                  <a:ext cx="14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27661" name="直接连接符 75821"/>
                <p:cNvCxnSpPr/>
                <p:nvPr/>
              </p:nvCxnSpPr>
              <p:spPr>
                <a:xfrm flipV="1">
                  <a:off x="4150" y="2205"/>
                  <a:ext cx="1361" cy="68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</p:grpSp>
        </p:grpSp>
        <p:sp>
          <p:nvSpPr>
            <p:cNvPr id="27662" name="文本框 75822"/>
            <p:cNvSpPr/>
            <p:nvPr/>
          </p:nvSpPr>
          <p:spPr>
            <a:xfrm>
              <a:off x="3470" y="291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A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3" name="文本框 75823"/>
            <p:cNvSpPr/>
            <p:nvPr/>
          </p:nvSpPr>
          <p:spPr>
            <a:xfrm>
              <a:off x="3606" y="1736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4" name="文本框 75824"/>
            <p:cNvSpPr/>
            <p:nvPr/>
          </p:nvSpPr>
          <p:spPr>
            <a:xfrm>
              <a:off x="5012" y="223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5" name="文本框 75825"/>
            <p:cNvSpPr/>
            <p:nvPr/>
          </p:nvSpPr>
          <p:spPr>
            <a:xfrm>
              <a:off x="4921" y="1056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6" name="文本框 75826"/>
            <p:cNvSpPr/>
            <p:nvPr/>
          </p:nvSpPr>
          <p:spPr>
            <a:xfrm>
              <a:off x="5012" y="282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B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7" name="文本框 75827"/>
            <p:cNvSpPr/>
            <p:nvPr/>
          </p:nvSpPr>
          <p:spPr>
            <a:xfrm>
              <a:off x="5162" y="1645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B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7668" name="组合 75839"/>
          <p:cNvGrpSpPr/>
          <p:nvPr/>
        </p:nvGrpSpPr>
        <p:grpSpPr>
          <a:xfrm>
            <a:off x="6699647" y="714375"/>
            <a:ext cx="701278" cy="1728788"/>
            <a:chOff x="4667" y="600"/>
            <a:chExt cx="589" cy="1452"/>
          </a:xfrm>
        </p:grpSpPr>
        <p:cxnSp>
          <p:nvCxnSpPr>
            <p:cNvPr id="27669" name="直接连接符 75829"/>
            <p:cNvCxnSpPr/>
            <p:nvPr/>
          </p:nvCxnSpPr>
          <p:spPr>
            <a:xfrm flipV="1">
              <a:off x="4667" y="600"/>
              <a:ext cx="181" cy="118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</a:ln>
          </p:spPr>
        </p:cxnSp>
        <p:cxnSp>
          <p:nvCxnSpPr>
            <p:cNvPr id="27670" name="直接连接符 75830"/>
            <p:cNvCxnSpPr/>
            <p:nvPr/>
          </p:nvCxnSpPr>
          <p:spPr>
            <a:xfrm flipV="1">
              <a:off x="5075" y="872"/>
              <a:ext cx="181" cy="1180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</a:ln>
          </p:spPr>
        </p:cxnSp>
      </p:grpSp>
      <p:grpSp>
        <p:nvGrpSpPr>
          <p:cNvPr id="27671" name="组合 75840"/>
          <p:cNvGrpSpPr/>
          <p:nvPr/>
        </p:nvGrpSpPr>
        <p:grpSpPr>
          <a:xfrm>
            <a:off x="6429375" y="390525"/>
            <a:ext cx="1295400" cy="2096691"/>
            <a:chOff x="4440" y="328"/>
            <a:chExt cx="1088" cy="1761"/>
          </a:xfrm>
        </p:grpSpPr>
        <p:sp>
          <p:nvSpPr>
            <p:cNvPr id="27672" name="文本框 75834"/>
            <p:cNvSpPr/>
            <p:nvPr/>
          </p:nvSpPr>
          <p:spPr>
            <a:xfrm>
              <a:off x="5166" y="646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7673" name="组合 75838"/>
            <p:cNvGrpSpPr/>
            <p:nvPr/>
          </p:nvGrpSpPr>
          <p:grpSpPr>
            <a:xfrm>
              <a:off x="4440" y="328"/>
              <a:ext cx="927" cy="1761"/>
              <a:chOff x="4440" y="328"/>
              <a:chExt cx="927" cy="1761"/>
            </a:xfrm>
          </p:grpSpPr>
          <p:cxnSp>
            <p:nvCxnSpPr>
              <p:cNvPr id="27674" name="直接连接符 75831"/>
              <p:cNvCxnSpPr/>
              <p:nvPr/>
            </p:nvCxnSpPr>
            <p:spPr>
              <a:xfrm>
                <a:off x="4848" y="600"/>
                <a:ext cx="409" cy="272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round/>
              </a:ln>
            </p:spPr>
          </p:cxnSp>
          <p:cxnSp>
            <p:nvCxnSpPr>
              <p:cNvPr id="27675" name="直接连接符 75832"/>
              <p:cNvCxnSpPr/>
              <p:nvPr/>
            </p:nvCxnSpPr>
            <p:spPr>
              <a:xfrm>
                <a:off x="4667" y="1780"/>
                <a:ext cx="409" cy="272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round/>
              </a:ln>
            </p:spPr>
          </p:cxnSp>
          <p:sp>
            <p:nvSpPr>
              <p:cNvPr id="27676" name="文本框 75833"/>
              <p:cNvSpPr/>
              <p:nvPr/>
            </p:nvSpPr>
            <p:spPr>
              <a:xfrm>
                <a:off x="5075" y="1780"/>
                <a:ext cx="292" cy="309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non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r>
                  <a:rPr lang="en-US" altLang="zh-CN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D</a:t>
                </a:r>
                <a:endParaRPr lang="en-US" altLang="zh-CN" b="1">
                  <a:solidFill>
                    <a:srgbClr val="CC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677" name="文本框 75835"/>
              <p:cNvSpPr/>
              <p:nvPr/>
            </p:nvSpPr>
            <p:spPr>
              <a:xfrm>
                <a:off x="4440" y="1553"/>
                <a:ext cx="282" cy="309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non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r>
                  <a:rPr lang="en-US" altLang="zh-CN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E</a:t>
                </a:r>
                <a:endParaRPr lang="en-US" altLang="zh-CN" b="1">
                  <a:solidFill>
                    <a:srgbClr val="CC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678" name="文本框 75836"/>
              <p:cNvSpPr/>
              <p:nvPr/>
            </p:nvSpPr>
            <p:spPr>
              <a:xfrm>
                <a:off x="4622" y="328"/>
                <a:ext cx="351" cy="309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none"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r>
                  <a:rPr lang="en-US" altLang="zh-CN" b="1">
                    <a:solidFill>
                      <a:srgbClr val="CC000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zh-CN" b="1" baseline="-16000">
                    <a:solidFill>
                      <a:srgbClr val="CC0000"/>
                    </a:solidFill>
                    <a:latin typeface="Arial" panose="020B0604020202020204" pitchFamily="34" charset="0"/>
                  </a:rPr>
                  <a:t>1</a:t>
                </a:r>
                <a:endPara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cxnSp>
        <p:nvCxnSpPr>
          <p:cNvPr id="27679" name="直接连接符 75837"/>
          <p:cNvCxnSpPr/>
          <p:nvPr/>
        </p:nvCxnSpPr>
        <p:spPr>
          <a:xfrm flipV="1">
            <a:off x="6030516" y="1039734"/>
            <a:ext cx="215503" cy="1404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</p:cxnSp>
      <p:sp>
        <p:nvSpPr>
          <p:cNvPr id="26626" name="文本框 47108"/>
          <p:cNvSpPr/>
          <p:nvPr/>
        </p:nvSpPr>
        <p:spPr>
          <a:xfrm>
            <a:off x="129540" y="280670"/>
            <a:ext cx="7296150" cy="7067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已知：</a:t>
            </a:r>
            <a:r>
              <a:rPr lang="en-US" altLang="zh-CN" sz="2000" b="1">
                <a:latin typeface="Arial" panose="020B0604020202020204" pitchFamily="34" charset="0"/>
              </a:rPr>
              <a:t>∠BAC 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和 </a:t>
            </a:r>
            <a:r>
              <a:rPr lang="en-US" altLang="zh-CN" sz="2000" b="1">
                <a:latin typeface="Arial" panose="020B0604020202020204" pitchFamily="34" charset="0"/>
              </a:rPr>
              <a:t>∠B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A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C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的边</a:t>
            </a:r>
            <a:r>
              <a:rPr lang="en-US" altLang="zh-CN" sz="2000" b="1">
                <a:latin typeface="Arial" panose="020B0604020202020204" pitchFamily="34" charset="0"/>
              </a:rPr>
              <a:t>AB ∥ A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B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  , </a:t>
            </a:r>
            <a:endParaRPr lang="en-US" altLang="zh-CN" sz="2000" b="1">
              <a:latin typeface="Arial" panose="020B0604020202020204" pitchFamily="34" charset="0"/>
            </a:endParaRPr>
          </a:p>
          <a:p>
            <a:pPr lvl="0"/>
            <a:r>
              <a:rPr lang="en-US" altLang="zh-CN" sz="2000" b="1">
                <a:latin typeface="Arial" panose="020B0604020202020204" pitchFamily="34" charset="0"/>
              </a:rPr>
              <a:t>AC ∥ A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C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，并且方向相同．求证：</a:t>
            </a:r>
            <a:r>
              <a:rPr lang="en-US" altLang="zh-CN" sz="2000" b="1">
                <a:latin typeface="Arial" panose="020B0604020202020204" pitchFamily="34" charset="0"/>
              </a:rPr>
              <a:t>∠BAC = ∠B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A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C</a:t>
            </a:r>
            <a:r>
              <a:rPr lang="en-US" altLang="zh-CN" sz="2000" b="1" baseline="-16000">
                <a:latin typeface="Arial" panose="020B0604020202020204" pitchFamily="34" charset="0"/>
              </a:rPr>
              <a:t>1</a:t>
            </a:r>
            <a:r>
              <a:rPr lang="en-US" altLang="zh-CN" sz="2000" b="1">
                <a:latin typeface="Arial" panose="020B0604020202020204" pitchFamily="34" charset="0"/>
              </a:rPr>
              <a:t> </a:t>
            </a:r>
            <a:endParaRPr lang="en-US" altLang="zh-CN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5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8676" name="矩形 25"/>
          <p:cNvSpPr/>
          <p:nvPr/>
        </p:nvSpPr>
        <p:spPr>
          <a:xfrm>
            <a:off x="522605" y="1274445"/>
            <a:ext cx="7477125" cy="8302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400">
                <a:ea typeface="楷体" panose="02010609060101010101" charset="-122"/>
              </a:rPr>
              <a:t>如果空间中一个角的两边分别平行于另一个角的两边，并且</a:t>
            </a:r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方向相同</a:t>
            </a:r>
            <a:r>
              <a:rPr lang="zh-CN" altLang="en-US" sz="2400">
                <a:ea typeface="楷体" panose="02010609060101010101" charset="-122"/>
              </a:rPr>
              <a:t>，那么这两个角相等。</a:t>
            </a:r>
            <a:endParaRPr lang="zh-CN" altLang="en-US" sz="2400">
              <a:ea typeface="楷体" panose="02010609060101010101" charset="-122"/>
            </a:endParaRPr>
          </a:p>
        </p:txBody>
      </p:sp>
      <p:sp>
        <p:nvSpPr>
          <p:cNvPr id="28675" name="Rectangle 8"/>
          <p:cNvSpPr/>
          <p:nvPr/>
        </p:nvSpPr>
        <p:spPr>
          <a:xfrm>
            <a:off x="463233" y="764223"/>
            <a:ext cx="2581275" cy="46196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400">
                <a:solidFill>
                  <a:srgbClr val="0000FF"/>
                </a:solidFill>
                <a:ea typeface="楷体" panose="02010609060101010101" charset="-122"/>
              </a:rPr>
              <a:t>4</a:t>
            </a:r>
            <a:r>
              <a:rPr lang="zh-CN" altLang="en-US" sz="2400">
                <a:solidFill>
                  <a:srgbClr val="0000FF"/>
                </a:solidFill>
                <a:ea typeface="楷体" panose="02010609060101010101" charset="-122"/>
              </a:rPr>
              <a:t>、 空间等角定理</a:t>
            </a:r>
            <a:endParaRPr lang="zh-CN" altLang="en-US" sz="2400">
              <a:solidFill>
                <a:srgbClr val="0000FF"/>
              </a:solidFill>
              <a:ea typeface="楷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9665" y="1607820"/>
            <a:ext cx="2941955" cy="1276381"/>
            <a:chOff x="13896" y="5141"/>
            <a:chExt cx="4629" cy="2010"/>
          </a:xfrm>
        </p:grpSpPr>
        <p:sp>
          <p:nvSpPr>
            <p:cNvPr id="42" name="椭圆 41"/>
            <p:cNvSpPr/>
            <p:nvPr/>
          </p:nvSpPr>
          <p:spPr>
            <a:xfrm>
              <a:off x="13896" y="5141"/>
              <a:ext cx="1309" cy="892"/>
            </a:xfrm>
            <a:prstGeom prst="ellipse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 bwMode="auto">
            <a:xfrm>
              <a:off x="15579" y="6401"/>
              <a:ext cx="2946" cy="750"/>
              <a:chOff x="13347" y="1878"/>
              <a:chExt cx="2946" cy="903"/>
            </a:xfrm>
            <a:noFill/>
          </p:grpSpPr>
          <p:sp>
            <p:nvSpPr>
              <p:cNvPr id="44" name="圆角矩形标注 43"/>
              <p:cNvSpPr/>
              <p:nvPr/>
            </p:nvSpPr>
            <p:spPr>
              <a:xfrm>
                <a:off x="13347" y="1878"/>
                <a:ext cx="2945" cy="903"/>
              </a:xfrm>
              <a:prstGeom prst="wedgeRoundRectCallout">
                <a:avLst>
                  <a:gd name="adj1" fmla="val -62877"/>
                  <a:gd name="adj2" fmla="val -94275"/>
                  <a:gd name="adj3" fmla="val 16667"/>
                </a:avLst>
              </a:prstGeom>
              <a:solidFill>
                <a:srgbClr val="FF33CC"/>
              </a:solidFill>
              <a:ln w="28575"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文本框 6"/>
              <p:cNvSpPr txBox="1">
                <a:spLocks noChangeArrowheads="1"/>
              </p:cNvSpPr>
              <p:nvPr/>
            </p:nvSpPr>
            <p:spPr bwMode="auto">
              <a:xfrm>
                <a:off x="13347" y="1892"/>
                <a:ext cx="2946" cy="873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p>
                <a:r>
                  <a:rPr lang="zh-CN" altLang="en-US" sz="2400" b="1" dirty="0" smtClean="0">
                    <a:solidFill>
                      <a:srgbClr val="FFFF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射线的方向</a:t>
                </a:r>
                <a:endParaRPr lang="zh-CN" altLang="en-US" sz="2400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27654" name="组合 75814"/>
          <p:cNvGrpSpPr/>
          <p:nvPr/>
        </p:nvGrpSpPr>
        <p:grpSpPr>
          <a:xfrm>
            <a:off x="6005354" y="1856105"/>
            <a:ext cx="2445544" cy="2581275"/>
            <a:chOff x="3470" y="1056"/>
            <a:chExt cx="2054" cy="2168"/>
          </a:xfrm>
        </p:grpSpPr>
        <p:grpSp>
          <p:nvGrpSpPr>
            <p:cNvPr id="27655" name="组合 75815"/>
            <p:cNvGrpSpPr/>
            <p:nvPr/>
          </p:nvGrpSpPr>
          <p:grpSpPr>
            <a:xfrm>
              <a:off x="3697" y="1237"/>
              <a:ext cx="1633" cy="1860"/>
              <a:chOff x="3697" y="1237"/>
              <a:chExt cx="1633" cy="1860"/>
            </a:xfrm>
          </p:grpSpPr>
          <p:grpSp>
            <p:nvGrpSpPr>
              <p:cNvPr id="27656" name="组合 75816"/>
              <p:cNvGrpSpPr/>
              <p:nvPr/>
            </p:nvGrpSpPr>
            <p:grpSpPr>
              <a:xfrm>
                <a:off x="3697" y="2416"/>
                <a:ext cx="1452" cy="681"/>
                <a:chOff x="4150" y="2205"/>
                <a:chExt cx="1452" cy="681"/>
              </a:xfrm>
            </p:grpSpPr>
            <p:cxnSp>
              <p:nvCxnSpPr>
                <p:cNvPr id="27657" name="直接连接符 75817"/>
                <p:cNvCxnSpPr/>
                <p:nvPr/>
              </p:nvCxnSpPr>
              <p:spPr>
                <a:xfrm>
                  <a:off x="4150" y="2886"/>
                  <a:ext cx="14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27658" name="直接连接符 75818"/>
                <p:cNvCxnSpPr/>
                <p:nvPr/>
              </p:nvCxnSpPr>
              <p:spPr>
                <a:xfrm flipV="1">
                  <a:off x="4150" y="2205"/>
                  <a:ext cx="1361" cy="68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</p:grpSp>
          <p:grpSp>
            <p:nvGrpSpPr>
              <p:cNvPr id="27659" name="组合 75819"/>
              <p:cNvGrpSpPr/>
              <p:nvPr/>
            </p:nvGrpSpPr>
            <p:grpSpPr>
              <a:xfrm>
                <a:off x="3878" y="1237"/>
                <a:ext cx="1452" cy="681"/>
                <a:chOff x="4150" y="2205"/>
                <a:chExt cx="1452" cy="681"/>
              </a:xfrm>
            </p:grpSpPr>
            <p:cxnSp>
              <p:nvCxnSpPr>
                <p:cNvPr id="27660" name="直接连接符 75820"/>
                <p:cNvCxnSpPr/>
                <p:nvPr/>
              </p:nvCxnSpPr>
              <p:spPr>
                <a:xfrm>
                  <a:off x="4150" y="2886"/>
                  <a:ext cx="14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27661" name="直接连接符 75821"/>
                <p:cNvCxnSpPr/>
                <p:nvPr/>
              </p:nvCxnSpPr>
              <p:spPr>
                <a:xfrm flipV="1">
                  <a:off x="4150" y="2205"/>
                  <a:ext cx="1361" cy="68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</p:grpSp>
        </p:grpSp>
        <p:sp>
          <p:nvSpPr>
            <p:cNvPr id="27662" name="文本框 75822"/>
            <p:cNvSpPr/>
            <p:nvPr/>
          </p:nvSpPr>
          <p:spPr>
            <a:xfrm>
              <a:off x="3470" y="291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A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3" name="文本框 75823"/>
            <p:cNvSpPr/>
            <p:nvPr/>
          </p:nvSpPr>
          <p:spPr>
            <a:xfrm>
              <a:off x="3606" y="1736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4" name="文本框 75824"/>
            <p:cNvSpPr/>
            <p:nvPr/>
          </p:nvSpPr>
          <p:spPr>
            <a:xfrm>
              <a:off x="5012" y="223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5" name="文本框 75825"/>
            <p:cNvSpPr/>
            <p:nvPr/>
          </p:nvSpPr>
          <p:spPr>
            <a:xfrm>
              <a:off x="4921" y="1056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6" name="文本框 75826"/>
            <p:cNvSpPr/>
            <p:nvPr/>
          </p:nvSpPr>
          <p:spPr>
            <a:xfrm>
              <a:off x="5012" y="2825"/>
              <a:ext cx="29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B</a:t>
              </a:r>
              <a:endParaRPr lang="en-US" altLang="zh-CN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67" name="文本框 75827"/>
            <p:cNvSpPr/>
            <p:nvPr/>
          </p:nvSpPr>
          <p:spPr>
            <a:xfrm>
              <a:off x="5162" y="1645"/>
              <a:ext cx="362" cy="30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b="1">
                  <a:solidFill>
                    <a:srgbClr val="CC0000"/>
                  </a:solidFill>
                  <a:latin typeface="Arial" panose="020B0604020202020204" pitchFamily="34" charset="0"/>
                </a:rPr>
                <a:t>B</a:t>
              </a:r>
              <a:r>
                <a:rPr lang="en-US" altLang="zh-CN" b="1" baseline="-16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en-US" altLang="zh-CN" b="1" baseline="-1600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框 85023"/>
          <p:cNvSpPr/>
          <p:nvPr/>
        </p:nvSpPr>
        <p:spPr>
          <a:xfrm>
            <a:off x="107474" y="530225"/>
            <a:ext cx="8823960" cy="7067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例3.如图，在正方体ABCD－A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B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C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D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中，E，F，G分别是棱CC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,BB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,DD</a:t>
            </a:r>
            <a:r>
              <a:rPr lang="en-US" altLang="zh-CN" sz="2000" b="1" baseline="-25000">
                <a:latin typeface="宋体" panose="02010600030101010101" pitchFamily="2" charset="-122"/>
                <a:sym typeface="+mn-ea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的中点，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</a:endParaRPr>
          </a:p>
          <a:p>
            <a:pPr lvl="0" algn="l"/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求证：∠FD</a:t>
            </a:r>
            <a:r>
              <a:rPr lang="en-US" altLang="zh-CN" sz="2000" b="1" baseline="-25000">
                <a:solidFill>
                  <a:schemeClr val="tx1"/>
                </a:solidFill>
                <a:latin typeface="宋体" panose="02010600030101010101" pitchFamily="2" charset="-122"/>
              </a:rPr>
              <a:t>1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E=∠BFC.</a:t>
            </a:r>
            <a:endParaRPr lang="en-US" altLang="zh-CN" sz="20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pic>
        <p:nvPicPr>
          <p:cNvPr id="31747" name="图片 850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52" y="1059021"/>
            <a:ext cx="2586038" cy="24288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686435" y="1480185"/>
            <a:ext cx="4725670" cy="3055620"/>
            <a:chOff x="1081" y="2331"/>
            <a:chExt cx="7442" cy="4812"/>
          </a:xfrm>
        </p:grpSpPr>
        <p:graphicFrame>
          <p:nvGraphicFramePr>
            <p:cNvPr id="31748" name="对象 85053"/>
            <p:cNvGraphicFramePr>
              <a:graphicFrameLocks noChangeAspect="1"/>
            </p:cNvGraphicFramePr>
            <p:nvPr/>
          </p:nvGraphicFramePr>
          <p:xfrm>
            <a:off x="1081" y="2331"/>
            <a:ext cx="7442" cy="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" r:id="rId3" imgW="2590800" imgH="1676400" progId="Equation.DSMT4">
                    <p:embed/>
                  </p:oleObj>
                </mc:Choice>
                <mc:Fallback>
                  <p:oleObj name="" r:id="rId3" imgW="2590800" imgH="16764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81" y="2331"/>
                          <a:ext cx="7442" cy="481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对象 1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2201" y="2331"/>
            <a:ext cx="4914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5" imgW="1777365" imgH="215900" progId="Equation.KSEE3">
                    <p:embed/>
                  </p:oleObj>
                </mc:Choice>
                <mc:Fallback>
                  <p:oleObj name="" r:id="rId5" imgW="1777365" imgH="2159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01" y="2331"/>
                          <a:ext cx="4914" cy="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/>
          <p:nvPr/>
        </p:nvSpPr>
        <p:spPr>
          <a:xfrm>
            <a:off x="4417060" y="-160972"/>
            <a:ext cx="309880" cy="32194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500"/>
          </a:p>
        </p:txBody>
      </p:sp>
      <p:sp>
        <p:nvSpPr>
          <p:cNvPr id="30723" name="矩形 25"/>
          <p:cNvSpPr/>
          <p:nvPr/>
        </p:nvSpPr>
        <p:spPr>
          <a:xfrm>
            <a:off x="223996" y="1911906"/>
            <a:ext cx="6150769" cy="9220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问题</a:t>
            </a:r>
            <a:r>
              <a:rPr lang="en-US" altLang="zh-CN" sz="1800">
                <a:solidFill>
                  <a:srgbClr val="FF0000"/>
                </a:solidFill>
                <a:ea typeface="楷体" panose="02010609060101010101" charset="-122"/>
              </a:rPr>
              <a:t>2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：</a:t>
            </a:r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如果空间中一个角的两边分别平行于另一个角的两</a:t>
            </a:r>
            <a:endParaRPr lang="en-US" altLang="zh-CN" sz="1800">
              <a:solidFill>
                <a:srgbClr val="0000FF"/>
              </a:solidFill>
              <a:ea typeface="楷体" panose="02010609060101010101" charset="-122"/>
            </a:endParaRPr>
          </a:p>
          <a:p>
            <a:pPr lvl="0" algn="l"/>
            <a:r>
              <a:rPr lang="en-US" altLang="zh-CN" sz="1800">
                <a:solidFill>
                  <a:srgbClr val="0000FF"/>
                </a:solidFill>
                <a:ea typeface="楷体" panose="02010609060101010101" charset="-122"/>
              </a:rPr>
              <a:t>               </a:t>
            </a:r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边，</a:t>
            </a:r>
            <a:r>
              <a:rPr lang="zh-CN" altLang="en-US" sz="1800">
                <a:ea typeface="楷体" panose="02010609060101010101" charset="-122"/>
              </a:rPr>
              <a:t>并且一组边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方向相同</a:t>
            </a:r>
            <a:r>
              <a:rPr lang="zh-CN" altLang="en-US" sz="1800">
                <a:ea typeface="楷体" panose="02010609060101010101" charset="-122"/>
              </a:rPr>
              <a:t>，另一组边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方向相反，</a:t>
            </a:r>
            <a:r>
              <a:rPr lang="zh-CN" altLang="en-US" sz="1800">
                <a:ea typeface="楷体" panose="02010609060101010101" charset="-122"/>
              </a:rPr>
              <a:t>那</a:t>
            </a:r>
            <a:endParaRPr lang="en-US" altLang="zh-CN" sz="1800">
              <a:ea typeface="楷体" panose="02010609060101010101" charset="-122"/>
            </a:endParaRPr>
          </a:p>
          <a:p>
            <a:pPr lvl="0" algn="l"/>
            <a:r>
              <a:rPr lang="en-US" altLang="zh-CN" sz="1800">
                <a:ea typeface="楷体" panose="02010609060101010101" charset="-122"/>
              </a:rPr>
              <a:t>               </a:t>
            </a:r>
            <a:r>
              <a:rPr lang="zh-CN" altLang="en-US" sz="1800">
                <a:ea typeface="楷体" panose="02010609060101010101" charset="-122"/>
              </a:rPr>
              <a:t>么这两个角有什么关系？</a:t>
            </a:r>
            <a:endParaRPr lang="zh-CN" altLang="en-US" sz="1800">
              <a:ea typeface="楷体" panose="02010609060101010101" charset="-122"/>
            </a:endParaRPr>
          </a:p>
        </p:txBody>
      </p:sp>
      <p:sp>
        <p:nvSpPr>
          <p:cNvPr id="30724" name="矩形 25"/>
          <p:cNvSpPr/>
          <p:nvPr/>
        </p:nvSpPr>
        <p:spPr>
          <a:xfrm>
            <a:off x="1233805" y="2891790"/>
            <a:ext cx="114744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800">
                <a:solidFill>
                  <a:srgbClr val="00B050"/>
                </a:solidFill>
                <a:ea typeface="楷体" panose="02010609060101010101" charset="-122"/>
              </a:rPr>
              <a:t>互补</a:t>
            </a:r>
            <a:endParaRPr lang="zh-CN" altLang="en-US" sz="2800">
              <a:solidFill>
                <a:srgbClr val="00B050"/>
              </a:solidFill>
              <a:ea typeface="楷体" panose="02010609060101010101" charset="-122"/>
            </a:endParaRPr>
          </a:p>
        </p:txBody>
      </p:sp>
      <p:sp>
        <p:nvSpPr>
          <p:cNvPr id="30725" name="矩形 25"/>
          <p:cNvSpPr/>
          <p:nvPr/>
        </p:nvSpPr>
        <p:spPr>
          <a:xfrm>
            <a:off x="319881" y="3500200"/>
            <a:ext cx="6150769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问题</a:t>
            </a:r>
            <a:r>
              <a:rPr lang="en-US" altLang="zh-CN" sz="1800">
                <a:solidFill>
                  <a:srgbClr val="FF0000"/>
                </a:solidFill>
                <a:ea typeface="楷体" panose="02010609060101010101" charset="-122"/>
              </a:rPr>
              <a:t>3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：</a:t>
            </a:r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如果空间中一个角的两边分别平行于另一个角的两</a:t>
            </a:r>
            <a:endParaRPr lang="en-US" altLang="zh-CN" sz="1800">
              <a:solidFill>
                <a:srgbClr val="0000FF"/>
              </a:solidFill>
              <a:ea typeface="楷体" panose="02010609060101010101" charset="-122"/>
            </a:endParaRPr>
          </a:p>
          <a:p>
            <a:pPr lvl="0" algn="l"/>
            <a:r>
              <a:rPr lang="en-US" altLang="zh-CN" sz="1800">
                <a:solidFill>
                  <a:srgbClr val="0000FF"/>
                </a:solidFill>
                <a:ea typeface="楷体" panose="02010609060101010101" charset="-122"/>
              </a:rPr>
              <a:t>               </a:t>
            </a:r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边，</a:t>
            </a:r>
            <a:r>
              <a:rPr lang="zh-CN" altLang="en-US" sz="1800">
                <a:ea typeface="楷体" panose="02010609060101010101" charset="-122"/>
              </a:rPr>
              <a:t>那么这两个角有什么关系？</a:t>
            </a:r>
            <a:endParaRPr lang="zh-CN" altLang="en-US" sz="1800">
              <a:ea typeface="楷体" panose="02010609060101010101" charset="-122"/>
            </a:endParaRPr>
          </a:p>
        </p:txBody>
      </p:sp>
      <p:sp>
        <p:nvSpPr>
          <p:cNvPr id="30726" name="矩形 25"/>
          <p:cNvSpPr/>
          <p:nvPr/>
        </p:nvSpPr>
        <p:spPr>
          <a:xfrm>
            <a:off x="1233805" y="4269740"/>
            <a:ext cx="230187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800">
                <a:solidFill>
                  <a:srgbClr val="00B050"/>
                </a:solidFill>
                <a:ea typeface="楷体" panose="02010609060101010101" charset="-122"/>
              </a:rPr>
              <a:t>相等或互补</a:t>
            </a:r>
            <a:endParaRPr lang="zh-CN" altLang="en-US" sz="2800">
              <a:solidFill>
                <a:srgbClr val="00B050"/>
              </a:solidFill>
              <a:ea typeface="楷体" panose="02010609060101010101" charset="-122"/>
            </a:endParaRPr>
          </a:p>
        </p:txBody>
      </p:sp>
      <p:sp>
        <p:nvSpPr>
          <p:cNvPr id="30727" name="矩形 25"/>
          <p:cNvSpPr/>
          <p:nvPr/>
        </p:nvSpPr>
        <p:spPr>
          <a:xfrm>
            <a:off x="318770" y="735568"/>
            <a:ext cx="6151960" cy="9220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问题</a:t>
            </a:r>
            <a:r>
              <a:rPr lang="en-US" altLang="zh-CN" sz="1800">
                <a:solidFill>
                  <a:srgbClr val="FF0000"/>
                </a:solidFill>
                <a:ea typeface="楷体" panose="02010609060101010101" charset="-122"/>
              </a:rPr>
              <a:t>1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：</a:t>
            </a:r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如果空间中一个角的两边分别平行于另一个角的两</a:t>
            </a:r>
            <a:endParaRPr lang="zh-CN" altLang="en-US" sz="1800">
              <a:solidFill>
                <a:srgbClr val="0000FF"/>
              </a:solidFill>
              <a:ea typeface="楷体" panose="02010609060101010101" charset="-122"/>
            </a:endParaRPr>
          </a:p>
          <a:p>
            <a:pPr lvl="0" algn="l"/>
            <a:r>
              <a:rPr lang="zh-CN" altLang="en-US" sz="1800">
                <a:solidFill>
                  <a:srgbClr val="0000FF"/>
                </a:solidFill>
                <a:ea typeface="楷体" panose="02010609060101010101" charset="-122"/>
              </a:rPr>
              <a:t>              边，</a:t>
            </a:r>
            <a:r>
              <a:rPr lang="zh-CN" altLang="en-US" sz="1800">
                <a:ea typeface="楷体" panose="02010609060101010101" charset="-122"/>
              </a:rPr>
              <a:t>并且</a:t>
            </a:r>
            <a:r>
              <a:rPr lang="zh-CN" altLang="en-US" sz="1800">
                <a:solidFill>
                  <a:srgbClr val="FF0000"/>
                </a:solidFill>
                <a:ea typeface="楷体" panose="02010609060101010101" charset="-122"/>
              </a:rPr>
              <a:t>方向都相反</a:t>
            </a:r>
            <a:r>
              <a:rPr lang="zh-CN" altLang="en-US" sz="1800">
                <a:ea typeface="楷体" panose="02010609060101010101" charset="-122"/>
              </a:rPr>
              <a:t>，</a:t>
            </a:r>
            <a:r>
              <a:rPr sz="1800">
                <a:ea typeface="楷体" panose="02010609060101010101" charset="-122"/>
                <a:sym typeface="+mn-ea"/>
              </a:rPr>
              <a:t>那么这两个角有什么关系？</a:t>
            </a:r>
            <a:endParaRPr lang="zh-CN" altLang="en-US" sz="1800">
              <a:ea typeface="楷体" panose="02010609060101010101" charset="-122"/>
            </a:endParaRPr>
          </a:p>
          <a:p>
            <a:pPr lvl="0" algn="l"/>
            <a:endParaRPr lang="zh-CN" altLang="en-US" sz="1800">
              <a:ea typeface="楷体" panose="02010609060101010101" charset="-122"/>
            </a:endParaRPr>
          </a:p>
        </p:txBody>
      </p:sp>
      <p:sp>
        <p:nvSpPr>
          <p:cNvPr id="30728" name="矩形 25"/>
          <p:cNvSpPr/>
          <p:nvPr/>
        </p:nvSpPr>
        <p:spPr>
          <a:xfrm>
            <a:off x="1233805" y="1414780"/>
            <a:ext cx="14033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800">
                <a:solidFill>
                  <a:srgbClr val="00B050"/>
                </a:solidFill>
                <a:ea typeface="楷体" panose="02010609060101010101" charset="-122"/>
              </a:rPr>
              <a:t>相等</a:t>
            </a:r>
            <a:endParaRPr lang="zh-CN" altLang="en-US" sz="2800">
              <a:solidFill>
                <a:srgbClr val="00B050"/>
              </a:solidFill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0" y="13335"/>
            <a:ext cx="1972310" cy="1880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20" y="1680845"/>
            <a:ext cx="2898775" cy="2097405"/>
          </a:xfrm>
          <a:prstGeom prst="rect">
            <a:avLst/>
          </a:prstGeom>
        </p:spPr>
      </p:pic>
      <p:sp>
        <p:nvSpPr>
          <p:cNvPr id="14367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53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探究：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 fill="hold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 fill="hold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6" grpId="0"/>
      <p:bldP spid="30728" grpId="0"/>
      <p:bldP spid="307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3"/>
          <p:cNvSpPr/>
          <p:nvPr/>
        </p:nvSpPr>
        <p:spPr>
          <a:xfrm>
            <a:off x="358458" y="758825"/>
            <a:ext cx="7969250" cy="132207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000" b="1">
                <a:latin typeface="Times New Roman" panose="02020603050405020304" pitchFamily="18" charset="0"/>
              </a:rPr>
              <a:t>探究：</a:t>
            </a:r>
            <a:r>
              <a:rPr lang="zh-CN" altLang="en-US" sz="2000">
                <a:latin typeface="Times New Roman" panose="02020603050405020304" pitchFamily="18" charset="0"/>
              </a:rPr>
              <a:t>如图</a:t>
            </a:r>
            <a:r>
              <a:rPr lang="en-US" altLang="zh-CN" sz="2000" i="1">
                <a:latin typeface="Times New Roman" panose="02020603050405020304" pitchFamily="18" charset="0"/>
              </a:rPr>
              <a:t>EFGH</a:t>
            </a:r>
            <a:r>
              <a:rPr lang="zh-CN" altLang="en-US" sz="2000">
                <a:latin typeface="Times New Roman" panose="02020603050405020304" pitchFamily="18" charset="0"/>
              </a:rPr>
              <a:t>是平面四边形</a:t>
            </a:r>
            <a:r>
              <a:rPr lang="en-US" altLang="zh-CN" sz="2000" i="1">
                <a:latin typeface="Times New Roman" panose="02020603050405020304" pitchFamily="18" charset="0"/>
              </a:rPr>
              <a:t>ABCD</a:t>
            </a:r>
            <a:r>
              <a:rPr lang="zh-CN" altLang="en-US" sz="2000">
                <a:latin typeface="Times New Roman" panose="02020603050405020304" pitchFamily="18" charset="0"/>
              </a:rPr>
              <a:t>四边中点，</a:t>
            </a:r>
            <a:endParaRPr lang="zh-CN" altLang="en-US" sz="2000"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</a:rPr>
              <a:t>（</a:t>
            </a:r>
            <a:r>
              <a:rPr lang="en-US" altLang="zh-CN" sz="2000">
                <a:latin typeface="Times New Roman" panose="02020603050405020304" pitchFamily="18" charset="0"/>
              </a:rPr>
              <a:t>1</a:t>
            </a:r>
            <a:r>
              <a:rPr sz="2000">
                <a:latin typeface="Times New Roman" panose="02020603050405020304" pitchFamily="18" charset="0"/>
              </a:rPr>
              <a:t>）</a:t>
            </a:r>
            <a:r>
              <a:rPr lang="zh-CN" altLang="en-US" sz="2000">
                <a:latin typeface="Times New Roman" panose="02020603050405020304" pitchFamily="18" charset="0"/>
              </a:rPr>
              <a:t>四边形</a:t>
            </a:r>
            <a:r>
              <a:rPr lang="en-US" altLang="zh-CN" sz="2000" i="1">
                <a:latin typeface="Times New Roman" panose="02020603050405020304" pitchFamily="18" charset="0"/>
              </a:rPr>
              <a:t>EFGH</a:t>
            </a:r>
            <a:r>
              <a:rPr lang="zh-CN" altLang="en-US" sz="2000">
                <a:latin typeface="Times New Roman" panose="02020603050405020304" pitchFamily="18" charset="0"/>
              </a:rPr>
              <a:t>的形状是平行四边形吗？为什么？</a:t>
            </a:r>
            <a:endParaRPr lang="zh-CN" altLang="en-US" sz="2000"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</a:rPr>
              <a:t>（</a:t>
            </a:r>
            <a:r>
              <a:rPr lang="en-US" altLang="zh-CN" sz="2000">
                <a:latin typeface="Times New Roman" panose="02020603050405020304" pitchFamily="18" charset="0"/>
              </a:rPr>
              <a:t>2</a:t>
            </a:r>
            <a:r>
              <a:rPr sz="2000">
                <a:latin typeface="Times New Roman" panose="02020603050405020304" pitchFamily="18" charset="0"/>
              </a:rPr>
              <a:t>）</a:t>
            </a:r>
            <a:r>
              <a:rPr lang="zh-CN" altLang="en-US" sz="2000">
                <a:latin typeface="Times New Roman" panose="02020603050405020304" pitchFamily="18" charset="0"/>
              </a:rPr>
              <a:t>如果将</a:t>
            </a:r>
            <a:r>
              <a:rPr lang="en-US" altLang="zh-CN" sz="2000" i="1">
                <a:latin typeface="Times New Roman" panose="02020603050405020304" pitchFamily="18" charset="0"/>
              </a:rPr>
              <a:t>ABCD</a:t>
            </a:r>
            <a:r>
              <a:rPr lang="zh-CN" altLang="en-US" sz="2000">
                <a:latin typeface="Times New Roman" panose="02020603050405020304" pitchFamily="18" charset="0"/>
              </a:rPr>
              <a:t>沿着对角线</a:t>
            </a:r>
            <a:r>
              <a:rPr lang="en-US" altLang="zh-CN" sz="2000" i="1">
                <a:latin typeface="Times New Roman" panose="02020603050405020304" pitchFamily="18" charset="0"/>
              </a:rPr>
              <a:t>BD</a:t>
            </a:r>
            <a:r>
              <a:rPr lang="zh-CN" altLang="en-US" sz="2000">
                <a:latin typeface="Times New Roman" panose="02020603050405020304" pitchFamily="18" charset="0"/>
              </a:rPr>
              <a:t>折起就形成空间四边形</a:t>
            </a:r>
            <a:r>
              <a:rPr lang="en-US" altLang="zh-CN" sz="2000" i="1">
                <a:latin typeface="Times New Roman" panose="02020603050405020304" pitchFamily="18" charset="0"/>
              </a:rPr>
              <a:t>ABCD</a:t>
            </a:r>
            <a:r>
              <a:rPr lang="zh-CN" altLang="en-US" sz="2000">
                <a:latin typeface="Times New Roman" panose="02020603050405020304" pitchFamily="18" charset="0"/>
              </a:rPr>
              <a:t>，那么四边形</a:t>
            </a:r>
            <a:r>
              <a:rPr lang="en-US" altLang="zh-CN" sz="2000" i="1">
                <a:latin typeface="Times New Roman" panose="02020603050405020304" pitchFamily="18" charset="0"/>
              </a:rPr>
              <a:t>EFGH</a:t>
            </a:r>
            <a:r>
              <a:rPr lang="zh-CN" altLang="en-US" sz="2000">
                <a:latin typeface="Times New Roman" panose="02020603050405020304" pitchFamily="18" charset="0"/>
              </a:rPr>
              <a:t>的形状还是平行四边形吗？ </a:t>
            </a:r>
            <a:endParaRPr lang="zh-CN" altLang="en-US" sz="2000">
              <a:latin typeface="Times New Roman" panose="02020603050405020304" pitchFamily="18" charset="0"/>
            </a:endParaRPr>
          </a:p>
        </p:txBody>
      </p:sp>
      <p:grpSp>
        <p:nvGrpSpPr>
          <p:cNvPr id="17411" name="Group 44"/>
          <p:cNvGrpSpPr/>
          <p:nvPr/>
        </p:nvGrpSpPr>
        <p:grpSpPr>
          <a:xfrm>
            <a:off x="2286000" y="2299335"/>
            <a:ext cx="5761355" cy="2097405"/>
            <a:chOff x="2614" y="2682"/>
            <a:chExt cx="2963" cy="1343"/>
          </a:xfrm>
        </p:grpSpPr>
        <p:cxnSp>
          <p:nvCxnSpPr>
            <p:cNvPr id="17413" name="AutoShape 45"/>
            <p:cNvCxnSpPr/>
            <p:nvPr/>
          </p:nvCxnSpPr>
          <p:spPr>
            <a:xfrm flipH="1">
              <a:off x="4676" y="2833"/>
              <a:ext cx="228" cy="58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14" name="AutoShape 46"/>
            <p:cNvCxnSpPr/>
            <p:nvPr/>
          </p:nvCxnSpPr>
          <p:spPr>
            <a:xfrm>
              <a:off x="4676" y="3413"/>
              <a:ext cx="258" cy="315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15" name="AutoShape 47"/>
            <p:cNvCxnSpPr/>
            <p:nvPr/>
          </p:nvCxnSpPr>
          <p:spPr>
            <a:xfrm flipV="1">
              <a:off x="4934" y="3303"/>
              <a:ext cx="422" cy="425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16" name="AutoShape 48"/>
            <p:cNvCxnSpPr/>
            <p:nvPr/>
          </p:nvCxnSpPr>
          <p:spPr>
            <a:xfrm flipH="1" flipV="1">
              <a:off x="4904" y="2833"/>
              <a:ext cx="452" cy="47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17" name="AutoShape 49"/>
            <p:cNvCxnSpPr/>
            <p:nvPr/>
          </p:nvCxnSpPr>
          <p:spPr>
            <a:xfrm flipV="1">
              <a:off x="4676" y="3303"/>
              <a:ext cx="680" cy="11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prstDash val="dash"/>
              <a:miter lim="800000"/>
            </a:ln>
          </p:spPr>
        </p:cxnSp>
        <p:cxnSp>
          <p:nvCxnSpPr>
            <p:cNvPr id="17418" name="AutoShape 50"/>
            <p:cNvCxnSpPr/>
            <p:nvPr/>
          </p:nvCxnSpPr>
          <p:spPr>
            <a:xfrm>
              <a:off x="4803" y="3106"/>
              <a:ext cx="11" cy="465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sp>
          <p:nvSpPr>
            <p:cNvPr id="17419" name="Text Box 51"/>
            <p:cNvSpPr/>
            <p:nvPr/>
          </p:nvSpPr>
          <p:spPr>
            <a:xfrm>
              <a:off x="4775" y="2682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A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0" name="Text Box 52"/>
            <p:cNvSpPr/>
            <p:nvPr/>
          </p:nvSpPr>
          <p:spPr>
            <a:xfrm>
              <a:off x="4545" y="3303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B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1" name="Text Box 53"/>
            <p:cNvSpPr/>
            <p:nvPr/>
          </p:nvSpPr>
          <p:spPr>
            <a:xfrm>
              <a:off x="4860" y="3696"/>
              <a:ext cx="187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C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2" name="Text Box 54"/>
            <p:cNvSpPr/>
            <p:nvPr/>
          </p:nvSpPr>
          <p:spPr>
            <a:xfrm>
              <a:off x="5391" y="3227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D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3" name="Text Box 55"/>
            <p:cNvSpPr/>
            <p:nvPr/>
          </p:nvSpPr>
          <p:spPr>
            <a:xfrm>
              <a:off x="4642" y="2946"/>
              <a:ext cx="187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E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4" name="Text Box 56"/>
            <p:cNvSpPr/>
            <p:nvPr/>
          </p:nvSpPr>
          <p:spPr>
            <a:xfrm>
              <a:off x="4697" y="3486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F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5" name="Text Box 57"/>
            <p:cNvSpPr/>
            <p:nvPr/>
          </p:nvSpPr>
          <p:spPr>
            <a:xfrm>
              <a:off x="5150" y="3454"/>
              <a:ext cx="186" cy="2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G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26" name="Text Box 58"/>
            <p:cNvSpPr/>
            <p:nvPr/>
          </p:nvSpPr>
          <p:spPr>
            <a:xfrm>
              <a:off x="5134" y="2877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H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cxnSp>
          <p:nvCxnSpPr>
            <p:cNvPr id="17427" name="AutoShape 59"/>
            <p:cNvCxnSpPr/>
            <p:nvPr/>
          </p:nvCxnSpPr>
          <p:spPr>
            <a:xfrm flipV="1">
              <a:off x="4814" y="3521"/>
              <a:ext cx="320" cy="5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28" name="AutoShape 60"/>
            <p:cNvCxnSpPr/>
            <p:nvPr/>
          </p:nvCxnSpPr>
          <p:spPr>
            <a:xfrm>
              <a:off x="5122" y="3063"/>
              <a:ext cx="12" cy="465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29" name="AutoShape 61"/>
            <p:cNvCxnSpPr/>
            <p:nvPr/>
          </p:nvCxnSpPr>
          <p:spPr>
            <a:xfrm flipV="1">
              <a:off x="4797" y="3056"/>
              <a:ext cx="319" cy="5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0" name="AutoShape 62"/>
            <p:cNvCxnSpPr/>
            <p:nvPr/>
          </p:nvCxnSpPr>
          <p:spPr>
            <a:xfrm flipH="1">
              <a:off x="2800" y="3002"/>
              <a:ext cx="332" cy="329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1" name="AutoShape 63"/>
            <p:cNvCxnSpPr/>
            <p:nvPr/>
          </p:nvCxnSpPr>
          <p:spPr>
            <a:xfrm>
              <a:off x="2800" y="3331"/>
              <a:ext cx="288" cy="453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2" name="AutoShape 64"/>
            <p:cNvCxnSpPr/>
            <p:nvPr/>
          </p:nvCxnSpPr>
          <p:spPr>
            <a:xfrm flipV="1">
              <a:off x="3097" y="3414"/>
              <a:ext cx="629" cy="370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3" name="AutoShape 65"/>
            <p:cNvCxnSpPr/>
            <p:nvPr/>
          </p:nvCxnSpPr>
          <p:spPr>
            <a:xfrm flipH="1" flipV="1">
              <a:off x="3132" y="3002"/>
              <a:ext cx="594" cy="412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4" name="AutoShape 66"/>
            <p:cNvCxnSpPr/>
            <p:nvPr/>
          </p:nvCxnSpPr>
          <p:spPr>
            <a:xfrm>
              <a:off x="2957" y="3175"/>
              <a:ext cx="460" cy="35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5" name="AutoShape 67"/>
            <p:cNvCxnSpPr/>
            <p:nvPr/>
          </p:nvCxnSpPr>
          <p:spPr>
            <a:xfrm>
              <a:off x="2957" y="3183"/>
              <a:ext cx="1" cy="389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6" name="AutoShape 68"/>
            <p:cNvCxnSpPr/>
            <p:nvPr/>
          </p:nvCxnSpPr>
          <p:spPr>
            <a:xfrm>
              <a:off x="2957" y="3578"/>
              <a:ext cx="460" cy="18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cxnSp>
          <p:nvCxnSpPr>
            <p:cNvPr id="17437" name="AutoShape 69"/>
            <p:cNvCxnSpPr/>
            <p:nvPr/>
          </p:nvCxnSpPr>
          <p:spPr>
            <a:xfrm flipH="1">
              <a:off x="3417" y="3208"/>
              <a:ext cx="0" cy="388"/>
            </a:xfrm>
            <a:prstGeom prst="line">
              <a:avLst/>
            </a:prstGeom>
            <a:noFill/>
            <a:ln w="28575">
              <a:solidFill>
                <a:prstClr val="black"/>
              </a:solidFill>
              <a:miter lim="800000"/>
            </a:ln>
          </p:spPr>
        </p:cxnSp>
        <p:sp>
          <p:nvSpPr>
            <p:cNvPr id="17438" name="Text Box 70"/>
            <p:cNvSpPr/>
            <p:nvPr/>
          </p:nvSpPr>
          <p:spPr>
            <a:xfrm>
              <a:off x="3088" y="2792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A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39" name="Text Box 71"/>
            <p:cNvSpPr/>
            <p:nvPr/>
          </p:nvSpPr>
          <p:spPr>
            <a:xfrm>
              <a:off x="2614" y="3228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B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0" name="Text Box 72"/>
            <p:cNvSpPr/>
            <p:nvPr/>
          </p:nvSpPr>
          <p:spPr>
            <a:xfrm>
              <a:off x="2946" y="3783"/>
              <a:ext cx="186" cy="2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C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1" name="Text Box 73"/>
            <p:cNvSpPr/>
            <p:nvPr/>
          </p:nvSpPr>
          <p:spPr>
            <a:xfrm>
              <a:off x="3761" y="3337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D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2" name="Text Box 74"/>
            <p:cNvSpPr/>
            <p:nvPr/>
          </p:nvSpPr>
          <p:spPr>
            <a:xfrm>
              <a:off x="2800" y="2987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E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3" name="Text Box 75"/>
            <p:cNvSpPr/>
            <p:nvPr/>
          </p:nvSpPr>
          <p:spPr>
            <a:xfrm>
              <a:off x="2800" y="3542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F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4" name="Text Box 76"/>
            <p:cNvSpPr/>
            <p:nvPr/>
          </p:nvSpPr>
          <p:spPr>
            <a:xfrm>
              <a:off x="3417" y="3596"/>
              <a:ext cx="186" cy="24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G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5" name="Text Box 77"/>
            <p:cNvSpPr/>
            <p:nvPr/>
          </p:nvSpPr>
          <p:spPr>
            <a:xfrm>
              <a:off x="3417" y="3002"/>
              <a:ext cx="186" cy="24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 New Roman" panose="02020603050405020304" pitchFamily="18" charset="0"/>
                </a:rPr>
                <a:t>H</a:t>
              </a:r>
              <a:endParaRPr lang="en-US" altLang="zh-CN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6" name="AutoShape 78"/>
            <p:cNvSpPr/>
            <p:nvPr/>
          </p:nvSpPr>
          <p:spPr>
            <a:xfrm>
              <a:off x="3930" y="3360"/>
              <a:ext cx="489" cy="109"/>
            </a:xfrm>
            <a:prstGeom prst="rightArrow">
              <a:avLst>
                <a:gd name="adj1" fmla="val 50000"/>
                <a:gd name="adj2" fmla="val 112156"/>
              </a:avLst>
            </a:prstGeom>
            <a:solidFill>
              <a:srgbClr val="FFFFFF"/>
            </a:solidFill>
            <a:ln w="28575">
              <a:solidFill>
                <a:prstClr val="black"/>
              </a:solidFill>
              <a:miter lim="800000"/>
            </a:ln>
          </p:spPr>
          <p:txBody>
            <a:bodyPr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7447" name="Text Box 79"/>
            <p:cNvSpPr/>
            <p:nvPr/>
          </p:nvSpPr>
          <p:spPr>
            <a:xfrm>
              <a:off x="3980" y="3033"/>
              <a:ext cx="379" cy="2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>
                  <a:latin typeface="Times New Roman" panose="02020603050405020304" pitchFamily="18" charset="0"/>
                </a:rPr>
                <a:t>折叠</a:t>
              </a:r>
              <a:endParaRPr lang="zh-CN" altLang="en-US" sz="20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17412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2322" name="Text Box 91"/>
          <p:cNvSpPr/>
          <p:nvPr/>
        </p:nvSpPr>
        <p:spPr>
          <a:xfrm>
            <a:off x="522288" y="331788"/>
            <a:ext cx="2243137" cy="43021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数学运用</a:t>
            </a:r>
            <a:endParaRPr lang="zh-CN" altLang="en-US" sz="2800" b="1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6105" y="467360"/>
            <a:ext cx="4792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13.2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基本图形的位置关系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14570" y="301625"/>
            <a:ext cx="2313940" cy="1487170"/>
            <a:chOff x="7582" y="475"/>
            <a:chExt cx="3644" cy="2342"/>
          </a:xfrm>
        </p:grpSpPr>
        <p:sp>
          <p:nvSpPr>
            <p:cNvPr id="8" name="椭圆 7"/>
            <p:cNvSpPr/>
            <p:nvPr/>
          </p:nvSpPr>
          <p:spPr>
            <a:xfrm>
              <a:off x="7582" y="475"/>
              <a:ext cx="2888" cy="14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660" y="1995"/>
              <a:ext cx="35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rgbClr val="FF0000"/>
                  </a:solidFill>
                </a:rPr>
                <a:t>研究的重点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311015" y="2127250"/>
            <a:ext cx="4953266" cy="1906250"/>
            <a:chOff x="1868" y="4551"/>
            <a:chExt cx="7800" cy="3002"/>
          </a:xfrm>
        </p:grpSpPr>
        <p:sp>
          <p:nvSpPr>
            <p:cNvPr id="3" name="文本框 2"/>
            <p:cNvSpPr txBox="1"/>
            <p:nvPr/>
          </p:nvSpPr>
          <p:spPr>
            <a:xfrm>
              <a:off x="1868" y="4551"/>
              <a:ext cx="626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</a:rPr>
                <a:t>直线与直线</a:t>
              </a:r>
              <a:r>
                <a:rPr lang="zh-CN" altLang="en-US" sz="2800" b="1" dirty="0" smtClean="0"/>
                <a:t>的位置关系</a:t>
              </a:r>
              <a:endParaRPr lang="zh-CN" altLang="en-US" sz="2800" b="1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61" y="5676"/>
              <a:ext cx="626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</a:rPr>
                <a:t>直线与平面</a:t>
              </a:r>
              <a:r>
                <a:rPr lang="zh-CN" altLang="en-US" sz="2800" b="1" dirty="0" smtClean="0"/>
                <a:t>的位置关系</a:t>
              </a:r>
              <a:endParaRPr lang="zh-CN" altLang="en-US" sz="28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06" y="6729"/>
              <a:ext cx="626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</a:rPr>
                <a:t>平面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与平面</a:t>
              </a:r>
              <a:r>
                <a:rPr lang="zh-CN" altLang="en-US" sz="2800" b="1" dirty="0" smtClean="0"/>
                <a:t>的位置关系</a:t>
              </a:r>
              <a:endParaRPr lang="zh-CN" altLang="en-US" sz="2800" b="1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642870" y="351155"/>
            <a:ext cx="1884045" cy="1437640"/>
            <a:chOff x="4162" y="553"/>
            <a:chExt cx="2967" cy="2264"/>
          </a:xfrm>
        </p:grpSpPr>
        <p:sp>
          <p:nvSpPr>
            <p:cNvPr id="16" name="椭圆 15"/>
            <p:cNvSpPr/>
            <p:nvPr/>
          </p:nvSpPr>
          <p:spPr>
            <a:xfrm>
              <a:off x="4241" y="553"/>
              <a:ext cx="2888" cy="1442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162" y="1995"/>
              <a:ext cx="262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 smtClean="0">
                  <a:solidFill>
                    <a:schemeClr val="accent5">
                      <a:lumMod val="50000"/>
                    </a:schemeClr>
                  </a:solidFill>
                </a:rPr>
                <a:t>基本元素</a:t>
              </a:r>
              <a:endParaRPr lang="zh-CN" altLang="en-US" sz="2800" b="1" dirty="0" smtClean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174365" y="2003425"/>
            <a:ext cx="7226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点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线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atinLnBrk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</a:rPr>
              <a:t>面</a:t>
            </a:r>
            <a:endParaRPr lang="zh-CN" alt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75" y="1499235"/>
            <a:ext cx="2979420" cy="202120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8915" name="矩形 8"/>
          <p:cNvSpPr/>
          <p:nvPr/>
        </p:nvSpPr>
        <p:spPr>
          <a:xfrm>
            <a:off x="87630" y="526415"/>
            <a:ext cx="9098915" cy="11988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400">
                <a:ea typeface="楷体" panose="02010609060101010101" charset="-122"/>
              </a:rPr>
              <a:t>变</a:t>
            </a:r>
            <a:r>
              <a:rPr sz="2400">
                <a:ea typeface="楷体" panose="02010609060101010101" charset="-122"/>
              </a:rPr>
              <a:t>式：</a:t>
            </a:r>
            <a:r>
              <a:rPr lang="zh-CN" altLang="en-US" sz="2400">
                <a:ea typeface="楷体" panose="02010609060101010101" charset="-122"/>
              </a:rPr>
              <a:t>如图，已知空间四边形</a:t>
            </a:r>
            <a:r>
              <a:rPr lang="en-US" altLang="zh-CN" sz="2400" i="1">
                <a:ea typeface="楷体" panose="02010609060101010101" charset="-122"/>
              </a:rPr>
              <a:t>ABCD </a:t>
            </a:r>
            <a:r>
              <a:rPr lang="zh-CN" altLang="en-US" sz="2400">
                <a:ea typeface="楷体" panose="02010609060101010101" charset="-122"/>
              </a:rPr>
              <a:t>，</a:t>
            </a:r>
            <a:r>
              <a:rPr lang="en-US" altLang="zh-CN" sz="2400" i="1">
                <a:ea typeface="楷体" panose="02010609060101010101" charset="-122"/>
              </a:rPr>
              <a:t>E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F</a:t>
            </a:r>
            <a:r>
              <a:rPr lang="zh-CN" altLang="en-US" sz="2400">
                <a:ea typeface="楷体" panose="02010609060101010101" charset="-122"/>
              </a:rPr>
              <a:t>分别是</a:t>
            </a:r>
            <a:r>
              <a:rPr lang="en-US" altLang="zh-CN" sz="2400" i="1">
                <a:ea typeface="楷体" panose="02010609060101010101" charset="-122"/>
              </a:rPr>
              <a:t>AB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AD</a:t>
            </a:r>
            <a:r>
              <a:rPr lang="zh-CN" altLang="en-US" sz="2400">
                <a:ea typeface="楷体" panose="02010609060101010101" charset="-122"/>
              </a:rPr>
              <a:t>的中点，</a:t>
            </a:r>
            <a:r>
              <a:rPr lang="en-US" altLang="zh-CN" sz="2400" i="1">
                <a:ea typeface="楷体" panose="02010609060101010101" charset="-122"/>
              </a:rPr>
              <a:t>G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H</a:t>
            </a:r>
            <a:r>
              <a:rPr lang="zh-CN" altLang="en-US" sz="2400">
                <a:ea typeface="楷体" panose="02010609060101010101" charset="-122"/>
              </a:rPr>
              <a:t>分别是</a:t>
            </a:r>
            <a:r>
              <a:rPr lang="en-US" altLang="zh-CN" sz="2400" i="1">
                <a:ea typeface="楷体" panose="02010609060101010101" charset="-122"/>
              </a:rPr>
              <a:t>CD</a:t>
            </a:r>
            <a:r>
              <a:rPr lang="zh-CN" altLang="en-US" sz="2400">
                <a:ea typeface="楷体" panose="02010609060101010101" charset="-122"/>
              </a:rPr>
              <a:t>、</a:t>
            </a:r>
            <a:r>
              <a:rPr lang="en-US" altLang="zh-CN" sz="2400" i="1">
                <a:ea typeface="楷体" panose="02010609060101010101" charset="-122"/>
              </a:rPr>
              <a:t>BC</a:t>
            </a:r>
            <a:r>
              <a:rPr lang="zh-CN" altLang="en-US" sz="2400">
                <a:ea typeface="楷体" panose="02010609060101010101" charset="-122"/>
              </a:rPr>
              <a:t>的中点，且</a:t>
            </a:r>
            <a:r>
              <a:rPr lang="en-US" altLang="zh-CN" sz="2400" i="1">
                <a:ea typeface="楷体" panose="02010609060101010101" charset="-122"/>
              </a:rPr>
              <a:t>BD</a:t>
            </a:r>
            <a:r>
              <a:rPr lang="zh-CN" altLang="en-US" sz="2400">
                <a:ea typeface="楷体" panose="02010609060101010101" charset="-122"/>
              </a:rPr>
              <a:t>＝</a:t>
            </a:r>
            <a:r>
              <a:rPr lang="en-US" altLang="zh-CN" sz="2400" i="1">
                <a:ea typeface="楷体" panose="02010609060101010101" charset="-122"/>
              </a:rPr>
              <a:t>AC</a:t>
            </a:r>
            <a:r>
              <a:rPr lang="zh-CN" altLang="en-US" sz="2400">
                <a:ea typeface="楷体" panose="02010609060101010101" charset="-122"/>
              </a:rPr>
              <a:t>，则四边形</a:t>
            </a:r>
            <a:r>
              <a:rPr lang="en-US" altLang="zh-CN" sz="2400" i="1">
                <a:ea typeface="楷体" panose="02010609060101010101" charset="-122"/>
              </a:rPr>
              <a:t>EFGH</a:t>
            </a:r>
            <a:r>
              <a:rPr lang="zh-CN" altLang="en-US" sz="2400">
                <a:ea typeface="楷体" panose="02010609060101010101" charset="-122"/>
              </a:rPr>
              <a:t>是什么图形？</a:t>
            </a:r>
            <a:endParaRPr lang="zh-CN" altLang="en-US" sz="2400"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888" t="12411" r="3905" b="6814"/>
          <a:stretch>
            <a:fillRect/>
          </a:stretch>
        </p:blipFill>
        <p:spPr>
          <a:xfrm>
            <a:off x="85725" y="814705"/>
            <a:ext cx="8973185" cy="37198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3707130" y="3681095"/>
            <a:ext cx="1328420" cy="1152525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325041" y="219075"/>
            <a:ext cx="2307431" cy="703421"/>
            <a:chOff x="683" y="460"/>
            <a:chExt cx="4845" cy="1477"/>
          </a:xfrm>
        </p:grpSpPr>
        <p:grpSp>
          <p:nvGrpSpPr>
            <p:cNvPr id="5" name="组合 9"/>
            <p:cNvGrpSpPr/>
            <p:nvPr/>
          </p:nvGrpSpPr>
          <p:grpSpPr bwMode="auto">
            <a:xfrm>
              <a:off x="683" y="460"/>
              <a:ext cx="1145" cy="1145"/>
              <a:chOff x="1965186" y="1419622"/>
              <a:chExt cx="302558" cy="314067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965186" y="1419622"/>
                <a:ext cx="251691" cy="25166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lang="zh-CN" altLang="en-US" sz="1500" noProof="1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088059" y="1554026"/>
                <a:ext cx="179685" cy="179663"/>
              </a:xfrm>
              <a:prstGeom prst="rect">
                <a:avLst/>
              </a:prstGeom>
              <a:solidFill>
                <a:srgbClr val="247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lang="zh-CN" altLang="en-US" sz="1500" noProof="1"/>
              </a:p>
            </p:txBody>
          </p:sp>
        </p:grpSp>
        <p:sp>
          <p:nvSpPr>
            <p:cNvPr id="8" name="矩形 9"/>
            <p:cNvSpPr>
              <a:spLocks noChangeArrowheads="1"/>
            </p:cNvSpPr>
            <p:nvPr/>
          </p:nvSpPr>
          <p:spPr bwMode="auto">
            <a:xfrm>
              <a:off x="2044" y="841"/>
              <a:ext cx="3484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r>
                <a:rPr lang="zh-CN" altLang="en-US" sz="28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仿宋" panose="02010609060101010101" pitchFamily="49" charset="-122"/>
                  <a:ea typeface="仿宋" panose="02010609060101010101" pitchFamily="49" charset="-122"/>
                  <a:sym typeface="微软雅黑" panose="020B0503020204020204" charset="-122"/>
                </a:rPr>
                <a:t>课堂小结 </a:t>
              </a:r>
              <a:endParaRPr lang="zh-CN" altLang="en-US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sym typeface="微软雅黑" panose="020B050302020402020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4439285" y="277495"/>
            <a:ext cx="24765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类比</a:t>
            </a:r>
            <a:r>
              <a:rPr lang="en-US" altLang="zh-CN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sz="36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思想</a:t>
            </a:r>
            <a:endParaRPr lang="zh-CN" altLang="en-US" sz="36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90484" y="1482323"/>
            <a:ext cx="3963035" cy="99187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6000" b="1" cap="none" spc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未完待续！</a:t>
            </a:r>
            <a:endParaRPr lang="zh-CN" altLang="en-US" sz="6000" b="1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矩形 5"/>
          <p:cNvSpPr/>
          <p:nvPr/>
        </p:nvSpPr>
        <p:spPr>
          <a:xfrm>
            <a:off x="735013" y="1144588"/>
            <a:ext cx="8297862" cy="646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13.2.2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　空间两条直线的位置关系（</a:t>
            </a:r>
            <a:r>
              <a:rPr lang="en-US" altLang="zh-CN" sz="3600" b="1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1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）</a:t>
            </a:r>
            <a:endParaRPr lang="zh-CN" altLang="en-US" sz="36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3" name="Rectangle 76"/>
          <p:cNvSpPr/>
          <p:nvPr/>
        </p:nvSpPr>
        <p:spPr>
          <a:xfrm>
            <a:off x="2021840" y="2911158"/>
            <a:ext cx="1354138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i="1">
                <a:latin typeface="Times New Roman" panose="02020603050405020304" pitchFamily="18" charset="0"/>
              </a:rPr>
              <a:t>a</a:t>
            </a:r>
            <a:r>
              <a:rPr lang="en-US" altLang="zh-CN" sz="2000">
                <a:latin typeface="Times New Roman" panose="02020603050405020304" pitchFamily="18" charset="0"/>
              </a:rPr>
              <a:t>∩</a:t>
            </a:r>
            <a:r>
              <a:rPr lang="en-US" altLang="zh-CN" sz="2000" i="1">
                <a:latin typeface="Times New Roman" panose="02020603050405020304" pitchFamily="18" charset="0"/>
              </a:rPr>
              <a:t>b</a:t>
            </a:r>
            <a:r>
              <a:rPr lang="en-US" altLang="zh-CN" sz="2000">
                <a:latin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altLang="zh-CN" sz="2000" i="1">
                <a:latin typeface="Times New Roman" panose="02020603050405020304" pitchFamily="18" charset="0"/>
                <a:sym typeface="+mn-ea"/>
              </a:rPr>
              <a:t>A</a:t>
            </a:r>
            <a:endParaRPr lang="en-US" altLang="zh-CN" sz="2000" i="1">
              <a:latin typeface="Times New Roman" panose="02020603050405020304" pitchFamily="18" charset="0"/>
            </a:endParaRPr>
          </a:p>
        </p:txBody>
      </p:sp>
      <p:sp>
        <p:nvSpPr>
          <p:cNvPr id="8214" name="Rectangle 77"/>
          <p:cNvSpPr/>
          <p:nvPr/>
        </p:nvSpPr>
        <p:spPr>
          <a:xfrm>
            <a:off x="5290820" y="2911158"/>
            <a:ext cx="1195388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i="1">
                <a:latin typeface="Times New Roman" panose="02020603050405020304" pitchFamily="18" charset="0"/>
              </a:rPr>
              <a:t>a</a:t>
            </a:r>
            <a:r>
              <a:rPr lang="en-US" altLang="zh-CN" sz="2000">
                <a:latin typeface="Times New Roman" panose="02020603050405020304" pitchFamily="18" charset="0"/>
              </a:rPr>
              <a:t>∥</a:t>
            </a:r>
            <a:r>
              <a:rPr lang="en-US" altLang="zh-CN" sz="2000" i="1">
                <a:latin typeface="Times New Roman" panose="02020603050405020304" pitchFamily="18" charset="0"/>
              </a:rPr>
              <a:t>b</a:t>
            </a:r>
            <a:endParaRPr lang="en-US" altLang="zh-CN" sz="2000" baseline="-25000">
              <a:latin typeface="宋体" panose="02010600030101010101" pitchFamily="2" charset="-122"/>
            </a:endParaRPr>
          </a:p>
        </p:txBody>
      </p:sp>
      <p:sp>
        <p:nvSpPr>
          <p:cNvPr id="8217" name="五边形 6"/>
          <p:cNvSpPr/>
          <p:nvPr/>
        </p:nvSpPr>
        <p:spPr>
          <a:xfrm>
            <a:off x="0" y="362903"/>
            <a:ext cx="358775" cy="3683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00B050"/>
              </a:solidFill>
            </a:endParaRPr>
          </a:p>
        </p:txBody>
      </p:sp>
      <p:sp>
        <p:nvSpPr>
          <p:cNvPr id="8218" name="Text Box 91"/>
          <p:cNvSpPr/>
          <p:nvPr/>
        </p:nvSpPr>
        <p:spPr>
          <a:xfrm>
            <a:off x="522288" y="331788"/>
            <a:ext cx="2243137" cy="43021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复习回顾</a:t>
            </a:r>
            <a:endParaRPr lang="zh-CN" altLang="en-US" sz="2800" b="1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0" name="文本框 102402"/>
          <p:cNvSpPr/>
          <p:nvPr/>
        </p:nvSpPr>
        <p:spPr>
          <a:xfrm>
            <a:off x="955993" y="761683"/>
            <a:ext cx="744347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>
                <a:latin typeface="Arial" panose="020B0604020202020204" pitchFamily="34" charset="0"/>
              </a:rPr>
              <a:t>     </a:t>
            </a:r>
            <a:r>
              <a:rPr sz="3200" b="1">
                <a:latin typeface="宋体" panose="02010600030101010101" pitchFamily="2" charset="-122"/>
                <a:cs typeface="+mn-ea"/>
              </a:rPr>
              <a:t> 同一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平面内两条直线有几种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位置关系</a:t>
            </a:r>
            <a:r>
              <a:rPr lang="en-US" altLang="zh-CN" sz="3200" b="1">
                <a:latin typeface="宋体" panose="02010600030101010101" pitchFamily="2" charset="-122"/>
              </a:rPr>
              <a:t>?</a:t>
            </a:r>
            <a:endParaRPr lang="en-US" altLang="zh-CN" sz="3200" b="1">
              <a:latin typeface="宋体" panose="02010600030101010101" pitchFamily="2" charset="-122"/>
            </a:endParaRPr>
          </a:p>
        </p:txBody>
      </p:sp>
      <p:pic>
        <p:nvPicPr>
          <p:cNvPr id="12294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3409315"/>
            <a:ext cx="995680" cy="4273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293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360" y="3409315"/>
            <a:ext cx="931545" cy="4730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1835150" y="1525270"/>
            <a:ext cx="5473700" cy="1296670"/>
            <a:chOff x="2890" y="2402"/>
            <a:chExt cx="8620" cy="2042"/>
          </a:xfrm>
        </p:grpSpPr>
        <p:grpSp>
          <p:nvGrpSpPr>
            <p:cNvPr id="2" name="组合 1"/>
            <p:cNvGrpSpPr/>
            <p:nvPr/>
          </p:nvGrpSpPr>
          <p:grpSpPr>
            <a:xfrm>
              <a:off x="2890" y="2402"/>
              <a:ext cx="8620" cy="2042"/>
              <a:chOff x="2778" y="5173"/>
              <a:chExt cx="8620" cy="2042"/>
            </a:xfrm>
          </p:grpSpPr>
          <p:grpSp>
            <p:nvGrpSpPr>
              <p:cNvPr id="17416" name="组合 102408"/>
              <p:cNvGrpSpPr/>
              <p:nvPr/>
            </p:nvGrpSpPr>
            <p:grpSpPr>
              <a:xfrm>
                <a:off x="2778" y="5173"/>
                <a:ext cx="2712" cy="1855"/>
                <a:chOff x="1111" y="2069"/>
                <a:chExt cx="1085" cy="742"/>
              </a:xfrm>
            </p:grpSpPr>
            <p:grpSp>
              <p:nvGrpSpPr>
                <p:cNvPr id="17417" name="组合 102409"/>
                <p:cNvGrpSpPr/>
                <p:nvPr/>
              </p:nvGrpSpPr>
              <p:grpSpPr>
                <a:xfrm>
                  <a:off x="1111" y="2251"/>
                  <a:ext cx="862" cy="499"/>
                  <a:chOff x="1247" y="2251"/>
                  <a:chExt cx="862" cy="499"/>
                </a:xfrm>
              </p:grpSpPr>
              <p:cxnSp>
                <p:nvCxnSpPr>
                  <p:cNvPr id="17418" name="直接连接符 102410"/>
                  <p:cNvCxnSpPr/>
                  <p:nvPr/>
                </p:nvCxnSpPr>
                <p:spPr>
                  <a:xfrm>
                    <a:off x="1338" y="2387"/>
                    <a:ext cx="680" cy="272"/>
                  </a:xfrm>
                  <a:prstGeom prst="line">
                    <a:avLst/>
                  </a:prstGeom>
                  <a:noFill/>
                  <a:ln w="28575">
                    <a:solidFill>
                      <a:srgbClr val="0033CC"/>
                    </a:solidFill>
                    <a:round/>
                  </a:ln>
                </p:spPr>
              </p:cxnSp>
              <p:cxnSp>
                <p:nvCxnSpPr>
                  <p:cNvPr id="17419" name="直接连接符 102411"/>
                  <p:cNvCxnSpPr/>
                  <p:nvPr/>
                </p:nvCxnSpPr>
                <p:spPr>
                  <a:xfrm flipV="1">
                    <a:off x="1247" y="2251"/>
                    <a:ext cx="862" cy="499"/>
                  </a:xfrm>
                  <a:prstGeom prst="line">
                    <a:avLst/>
                  </a:prstGeom>
                  <a:noFill/>
                  <a:ln w="28575">
                    <a:solidFill>
                      <a:srgbClr val="0033CC"/>
                    </a:solidFill>
                    <a:round/>
                  </a:ln>
                </p:spPr>
              </p:cxnSp>
            </p:grpSp>
            <p:sp>
              <p:nvSpPr>
                <p:cNvPr id="17420" name="文本框 102412"/>
                <p:cNvSpPr/>
                <p:nvPr/>
              </p:nvSpPr>
              <p:spPr>
                <a:xfrm>
                  <a:off x="1973" y="2069"/>
                  <a:ext cx="223" cy="288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 anchor="t" anchorCtr="0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r>
                    <a:rPr lang="en-US" altLang="zh-CN" sz="2400" b="1">
                      <a:latin typeface="Arial" panose="020B0604020202020204" pitchFamily="34" charset="0"/>
                    </a:rPr>
                    <a:t>a</a:t>
                  </a:r>
                  <a:endParaRPr lang="en-US" altLang="zh-CN" sz="24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21" name="文本框 102413"/>
                <p:cNvSpPr/>
                <p:nvPr/>
              </p:nvSpPr>
              <p:spPr>
                <a:xfrm>
                  <a:off x="1882" y="2523"/>
                  <a:ext cx="233" cy="288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 anchor="t" anchorCtr="0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r>
                    <a:rPr lang="en-US" altLang="zh-CN" sz="2400" b="1">
                      <a:latin typeface="Arial" panose="020B0604020202020204" pitchFamily="34" charset="0"/>
                    </a:rPr>
                    <a:t>b</a:t>
                  </a:r>
                  <a:endParaRPr lang="en-US" altLang="zh-CN" sz="2400" b="1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422" name="组合 102414"/>
              <p:cNvGrpSpPr/>
              <p:nvPr/>
            </p:nvGrpSpPr>
            <p:grpSpPr>
              <a:xfrm>
                <a:off x="7200" y="5173"/>
                <a:ext cx="4198" cy="2042"/>
                <a:chOff x="1020" y="2069"/>
                <a:chExt cx="1679" cy="817"/>
              </a:xfrm>
            </p:grpSpPr>
            <p:cxnSp>
              <p:nvCxnSpPr>
                <p:cNvPr id="17423" name="直接连接符 102415"/>
                <p:cNvCxnSpPr/>
                <p:nvPr/>
              </p:nvCxnSpPr>
              <p:spPr>
                <a:xfrm>
                  <a:off x="1338" y="2069"/>
                  <a:ext cx="136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17424" name="直接连接符 102416"/>
                <p:cNvCxnSpPr/>
                <p:nvPr/>
              </p:nvCxnSpPr>
              <p:spPr>
                <a:xfrm>
                  <a:off x="1020" y="2886"/>
                  <a:ext cx="136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17425" name="直接连接符 102417"/>
                <p:cNvCxnSpPr/>
                <p:nvPr/>
              </p:nvCxnSpPr>
              <p:spPr>
                <a:xfrm flipV="1">
                  <a:off x="1020" y="2069"/>
                  <a:ext cx="318" cy="81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  <p:cxnSp>
              <p:nvCxnSpPr>
                <p:cNvPr id="17426" name="直接连接符 102418"/>
                <p:cNvCxnSpPr/>
                <p:nvPr/>
              </p:nvCxnSpPr>
              <p:spPr>
                <a:xfrm flipV="1">
                  <a:off x="2381" y="2069"/>
                  <a:ext cx="318" cy="81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</p:spPr>
            </p:cxnSp>
          </p:grpSp>
          <p:grpSp>
            <p:nvGrpSpPr>
              <p:cNvPr id="17427" name="组合 102419"/>
              <p:cNvGrpSpPr/>
              <p:nvPr/>
            </p:nvGrpSpPr>
            <p:grpSpPr>
              <a:xfrm>
                <a:off x="7880" y="5288"/>
                <a:ext cx="2940" cy="1512"/>
                <a:chOff x="3152" y="2115"/>
                <a:chExt cx="1176" cy="605"/>
              </a:xfrm>
            </p:grpSpPr>
            <p:cxnSp>
              <p:nvCxnSpPr>
                <p:cNvPr id="17428" name="直接连接符 102420"/>
                <p:cNvCxnSpPr/>
                <p:nvPr/>
              </p:nvCxnSpPr>
              <p:spPr>
                <a:xfrm>
                  <a:off x="3288" y="2296"/>
                  <a:ext cx="862" cy="0"/>
                </a:xfrm>
                <a:prstGeom prst="line">
                  <a:avLst/>
                </a:prstGeom>
                <a:noFill/>
                <a:ln w="28575">
                  <a:solidFill>
                    <a:srgbClr val="CC0000"/>
                  </a:solidFill>
                  <a:round/>
                </a:ln>
              </p:spPr>
            </p:cxnSp>
            <p:cxnSp>
              <p:nvCxnSpPr>
                <p:cNvPr id="17429" name="直接连接符 102421"/>
                <p:cNvCxnSpPr/>
                <p:nvPr/>
              </p:nvCxnSpPr>
              <p:spPr>
                <a:xfrm>
                  <a:off x="3152" y="2614"/>
                  <a:ext cx="862" cy="0"/>
                </a:xfrm>
                <a:prstGeom prst="line">
                  <a:avLst/>
                </a:prstGeom>
                <a:noFill/>
                <a:ln w="28575">
                  <a:solidFill>
                    <a:srgbClr val="CC0000"/>
                  </a:solidFill>
                  <a:round/>
                </a:ln>
              </p:spPr>
            </p:cxnSp>
            <p:sp>
              <p:nvSpPr>
                <p:cNvPr id="17430" name="文本框 102422"/>
                <p:cNvSpPr/>
                <p:nvPr/>
              </p:nvSpPr>
              <p:spPr>
                <a:xfrm>
                  <a:off x="4105" y="2115"/>
                  <a:ext cx="223" cy="288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 anchor="t" anchorCtr="0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r>
                    <a:rPr lang="en-US" altLang="zh-CN" sz="2400" b="1">
                      <a:latin typeface="Arial" panose="020B0604020202020204" pitchFamily="34" charset="0"/>
                    </a:rPr>
                    <a:t>a</a:t>
                  </a:r>
                  <a:endParaRPr lang="en-US" altLang="zh-CN" sz="24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31" name="文本框 102423"/>
                <p:cNvSpPr/>
                <p:nvPr/>
              </p:nvSpPr>
              <p:spPr>
                <a:xfrm>
                  <a:off x="4014" y="2432"/>
                  <a:ext cx="233" cy="288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none" anchor="t" anchorCtr="0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1800" b="0" i="0" u="none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r>
                    <a:rPr lang="en-US" altLang="zh-CN" sz="2400" b="1">
                      <a:latin typeface="Arial" panose="020B0604020202020204" pitchFamily="34" charset="0"/>
                    </a:rPr>
                    <a:t>b</a:t>
                  </a:r>
                  <a:endParaRPr lang="en-US" altLang="zh-CN" sz="2400" b="1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" name="文本框 2"/>
            <p:cNvSpPr txBox="1"/>
            <p:nvPr/>
          </p:nvSpPr>
          <p:spPr>
            <a:xfrm>
              <a:off x="3689" y="3477"/>
              <a:ext cx="555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i="1">
                  <a:sym typeface="+mn-ea"/>
                </a:rPr>
                <a:t>A</a:t>
              </a: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 fill="hold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 fill="hold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3" grpId="0"/>
      <p:bldP spid="8214" grpId="0"/>
      <p:bldP spid="174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6" name="Group 99"/>
          <p:cNvGrpSpPr/>
          <p:nvPr/>
        </p:nvGrpSpPr>
        <p:grpSpPr>
          <a:xfrm>
            <a:off x="522605" y="1340485"/>
            <a:ext cx="3778250" cy="2620042"/>
            <a:chOff x="198" y="488"/>
            <a:chExt cx="1889" cy="1611"/>
          </a:xfrm>
        </p:grpSpPr>
        <p:sp>
          <p:nvSpPr>
            <p:cNvPr id="8219" name="Text Box 100"/>
            <p:cNvSpPr/>
            <p:nvPr/>
          </p:nvSpPr>
          <p:spPr>
            <a:xfrm>
              <a:off x="1234" y="1910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cxnSp>
          <p:nvCxnSpPr>
            <p:cNvPr id="8220" name="Line 101"/>
            <p:cNvCxnSpPr/>
            <p:nvPr/>
          </p:nvCxnSpPr>
          <p:spPr>
            <a:xfrm flipV="1">
              <a:off x="1364" y="1676"/>
              <a:ext cx="461" cy="24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</a:ln>
          </p:spPr>
        </p:cxnSp>
        <p:grpSp>
          <p:nvGrpSpPr>
            <p:cNvPr id="8221" name="Group 102"/>
            <p:cNvGrpSpPr/>
            <p:nvPr/>
          </p:nvGrpSpPr>
          <p:grpSpPr>
            <a:xfrm>
              <a:off x="319" y="637"/>
              <a:ext cx="1499" cy="1296"/>
              <a:chOff x="3651" y="518"/>
              <a:chExt cx="1769" cy="1415"/>
            </a:xfrm>
          </p:grpSpPr>
          <p:sp>
            <p:nvSpPr>
              <p:cNvPr id="8230" name="Rectangle 103"/>
              <p:cNvSpPr/>
              <p:nvPr/>
            </p:nvSpPr>
            <p:spPr>
              <a:xfrm>
                <a:off x="3651" y="799"/>
                <a:ext cx="1224" cy="1134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32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000" b="1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8231" name="Line 104"/>
              <p:cNvCxnSpPr/>
              <p:nvPr/>
            </p:nvCxnSpPr>
            <p:spPr>
              <a:xfrm flipV="1">
                <a:off x="3651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2" name="Line 105"/>
              <p:cNvCxnSpPr/>
              <p:nvPr/>
            </p:nvCxnSpPr>
            <p:spPr>
              <a:xfrm flipV="1">
                <a:off x="4876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3" name="Line 106"/>
              <p:cNvCxnSpPr/>
              <p:nvPr/>
            </p:nvCxnSpPr>
            <p:spPr>
              <a:xfrm>
                <a:off x="4196" y="527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4" name="Line 107"/>
              <p:cNvCxnSpPr/>
              <p:nvPr/>
            </p:nvCxnSpPr>
            <p:spPr>
              <a:xfrm>
                <a:off x="4187" y="1652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  <p:cxnSp>
            <p:nvCxnSpPr>
              <p:cNvPr id="8235" name="Line 108"/>
              <p:cNvCxnSpPr/>
              <p:nvPr/>
            </p:nvCxnSpPr>
            <p:spPr>
              <a:xfrm flipH="1">
                <a:off x="5420" y="525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6" name="Line 109"/>
              <p:cNvCxnSpPr/>
              <p:nvPr/>
            </p:nvCxnSpPr>
            <p:spPr>
              <a:xfrm flipH="1">
                <a:off x="4195" y="518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</p:grpSp>
        <p:cxnSp>
          <p:nvCxnSpPr>
            <p:cNvPr id="8222" name="Line 110"/>
            <p:cNvCxnSpPr/>
            <p:nvPr/>
          </p:nvCxnSpPr>
          <p:spPr>
            <a:xfrm flipV="1">
              <a:off x="326" y="1676"/>
              <a:ext cx="462" cy="24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miter lim="800000"/>
            </a:ln>
          </p:spPr>
        </p:cxnSp>
        <p:sp>
          <p:nvSpPr>
            <p:cNvPr id="8223" name="Text Box 111"/>
            <p:cNvSpPr/>
            <p:nvPr/>
          </p:nvSpPr>
          <p:spPr>
            <a:xfrm>
              <a:off x="1370" y="881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4" name="Text Box 112"/>
            <p:cNvSpPr/>
            <p:nvPr/>
          </p:nvSpPr>
          <p:spPr>
            <a:xfrm>
              <a:off x="198" y="1909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5" name="Text Box 113"/>
            <p:cNvSpPr/>
            <p:nvPr/>
          </p:nvSpPr>
          <p:spPr>
            <a:xfrm>
              <a:off x="334" y="880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6" name="Text Box 114"/>
            <p:cNvSpPr/>
            <p:nvPr/>
          </p:nvSpPr>
          <p:spPr>
            <a:xfrm>
              <a:off x="648" y="1553"/>
              <a:ext cx="232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7" name="Text Box 115"/>
            <p:cNvSpPr/>
            <p:nvPr/>
          </p:nvSpPr>
          <p:spPr>
            <a:xfrm>
              <a:off x="688" y="488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8" name="Text Box 116"/>
            <p:cNvSpPr/>
            <p:nvPr/>
          </p:nvSpPr>
          <p:spPr>
            <a:xfrm>
              <a:off x="1857" y="1568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9" name="Text Box 117"/>
            <p:cNvSpPr/>
            <p:nvPr/>
          </p:nvSpPr>
          <p:spPr>
            <a:xfrm>
              <a:off x="1796" y="500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</p:grpSp>
      <p:sp>
        <p:nvSpPr>
          <p:cNvPr id="9230" name="五边形 6"/>
          <p:cNvSpPr/>
          <p:nvPr/>
        </p:nvSpPr>
        <p:spPr>
          <a:xfrm>
            <a:off x="2540" y="34258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1205" y="1557655"/>
            <a:ext cx="8166735" cy="2132965"/>
            <a:chOff x="1077" y="3526"/>
            <a:chExt cx="12861" cy="3359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7" y="6885"/>
              <a:ext cx="3288" cy="0"/>
            </a:xfrm>
            <a:prstGeom prst="line">
              <a:avLst/>
            </a:prstGeom>
            <a:ln w="6032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6478" y="3526"/>
              <a:ext cx="7460" cy="1525"/>
              <a:chOff x="6478" y="3526"/>
              <a:chExt cx="7460" cy="1525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6478" y="3526"/>
                <a:ext cx="7360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与直线</a:t>
                </a:r>
                <a:r>
                  <a:rPr lang="en-US" altLang="zh-CN"/>
                  <a:t>AB</a:t>
                </a:r>
                <a:r>
                  <a:rPr lang="en-US" altLang="zh-CN" u="sng">
                    <a:solidFill>
                      <a:srgbClr val="FF0000"/>
                    </a:solidFill>
                  </a:rPr>
                  <a:t> </a:t>
                </a:r>
                <a:r>
                  <a:rPr lang="zh-CN" altLang="en-US" u="sng">
                    <a:solidFill>
                      <a:srgbClr val="FF0000"/>
                    </a:solidFill>
                  </a:rPr>
                  <a:t>平行</a:t>
                </a:r>
                <a:r>
                  <a:rPr lang="zh-CN" altLang="en-US"/>
                  <a:t>的有：</a:t>
                </a:r>
                <a:r>
                  <a:rPr lang="zh-CN" altLang="en-US" u="sng"/>
                  <a:t>                                </a:t>
                </a:r>
                <a:endParaRPr lang="zh-CN" altLang="en-US" u="sng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478" y="4423"/>
                <a:ext cx="7460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与直线</a:t>
                </a:r>
                <a:r>
                  <a:rPr lang="en-US" altLang="zh-CN"/>
                  <a:t>AB</a:t>
                </a:r>
                <a:r>
                  <a:rPr lang="en-US" altLang="zh-CN" u="sng"/>
                  <a:t> </a:t>
                </a:r>
                <a:r>
                  <a:rPr lang="zh-CN" altLang="en-US" u="sng">
                    <a:solidFill>
                      <a:srgbClr val="FF0000"/>
                    </a:solidFill>
                  </a:rPr>
                  <a:t>相交</a:t>
                </a:r>
                <a:r>
                  <a:rPr lang="zh-CN" altLang="en-US"/>
                  <a:t>的有：</a:t>
                </a:r>
                <a:r>
                  <a:rPr lang="zh-CN" altLang="en-US" u="sng"/>
                  <a:t>                                 </a:t>
                </a:r>
                <a:endParaRPr lang="zh-CN" altLang="en-US" u="sng"/>
              </a:p>
            </p:txBody>
          </p:sp>
        </p:grpSp>
      </p:grpSp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33858" y="1557655"/>
          <a:ext cx="19812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2" imgW="1308100" imgH="215900" progId="Equation.KSEE3">
                  <p:embed/>
                </p:oleObj>
              </mc:Choice>
              <mc:Fallback>
                <p:oleObj name="" r:id="rId2" imgW="13081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33858" y="1557655"/>
                        <a:ext cx="198120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34175" y="2068513"/>
          <a:ext cx="2346325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1548765" imgH="241300" progId="Equation.KSEE3">
                  <p:embed/>
                </p:oleObj>
              </mc:Choice>
              <mc:Fallback>
                <p:oleObj name="" r:id="rId4" imgW="15487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34175" y="2068513"/>
                        <a:ext cx="2346325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751205" y="1583055"/>
            <a:ext cx="3025775" cy="1699260"/>
            <a:chOff x="1183" y="2493"/>
            <a:chExt cx="4765" cy="2676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546" y="2493"/>
              <a:ext cx="3288" cy="0"/>
            </a:xfrm>
            <a:prstGeom prst="line">
              <a:avLst/>
            </a:prstGeom>
            <a:ln w="60325" cmpd="sng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660" y="5169"/>
              <a:ext cx="3288" cy="0"/>
            </a:xfrm>
            <a:prstGeom prst="line">
              <a:avLst/>
            </a:prstGeom>
            <a:ln w="60325" cmpd="sng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83" y="3152"/>
              <a:ext cx="3288" cy="0"/>
            </a:xfrm>
            <a:prstGeom prst="line">
              <a:avLst/>
            </a:prstGeom>
            <a:ln w="60325" cmpd="sng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751205" y="2030730"/>
            <a:ext cx="2995295" cy="1659890"/>
            <a:chOff x="1183" y="3198"/>
            <a:chExt cx="4717" cy="2614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226" y="5150"/>
              <a:ext cx="1403" cy="600"/>
            </a:xfrm>
            <a:prstGeom prst="line">
              <a:avLst/>
            </a:prstGeom>
            <a:ln w="60325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4498" y="5212"/>
              <a:ext cx="1403" cy="600"/>
            </a:xfrm>
            <a:prstGeom prst="line">
              <a:avLst/>
            </a:prstGeom>
            <a:ln w="60325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1183" y="3198"/>
              <a:ext cx="9" cy="2614"/>
            </a:xfrm>
            <a:prstGeom prst="line">
              <a:avLst/>
            </a:prstGeom>
            <a:ln w="60325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4462" y="3198"/>
              <a:ext cx="9" cy="2614"/>
            </a:xfrm>
            <a:prstGeom prst="line">
              <a:avLst/>
            </a:prstGeom>
            <a:ln w="60325" cmpd="sng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6" name="Group 99"/>
          <p:cNvGrpSpPr/>
          <p:nvPr/>
        </p:nvGrpSpPr>
        <p:grpSpPr>
          <a:xfrm>
            <a:off x="522605" y="1340485"/>
            <a:ext cx="3778250" cy="2620042"/>
            <a:chOff x="198" y="488"/>
            <a:chExt cx="1889" cy="1611"/>
          </a:xfrm>
        </p:grpSpPr>
        <p:sp>
          <p:nvSpPr>
            <p:cNvPr id="8219" name="Text Box 100"/>
            <p:cNvSpPr/>
            <p:nvPr/>
          </p:nvSpPr>
          <p:spPr>
            <a:xfrm>
              <a:off x="1234" y="1910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cxnSp>
          <p:nvCxnSpPr>
            <p:cNvPr id="8220" name="Line 101"/>
            <p:cNvCxnSpPr/>
            <p:nvPr/>
          </p:nvCxnSpPr>
          <p:spPr>
            <a:xfrm flipV="1">
              <a:off x="1364" y="1676"/>
              <a:ext cx="461" cy="24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</a:ln>
          </p:spPr>
        </p:cxnSp>
        <p:grpSp>
          <p:nvGrpSpPr>
            <p:cNvPr id="8221" name="Group 102"/>
            <p:cNvGrpSpPr/>
            <p:nvPr/>
          </p:nvGrpSpPr>
          <p:grpSpPr>
            <a:xfrm>
              <a:off x="319" y="637"/>
              <a:ext cx="1499" cy="1296"/>
              <a:chOff x="3651" y="518"/>
              <a:chExt cx="1769" cy="1415"/>
            </a:xfrm>
          </p:grpSpPr>
          <p:sp>
            <p:nvSpPr>
              <p:cNvPr id="8230" name="Rectangle 103"/>
              <p:cNvSpPr/>
              <p:nvPr/>
            </p:nvSpPr>
            <p:spPr>
              <a:xfrm>
                <a:off x="3651" y="799"/>
                <a:ext cx="1224" cy="1134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32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000" b="1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8231" name="Line 104"/>
              <p:cNvCxnSpPr/>
              <p:nvPr/>
            </p:nvCxnSpPr>
            <p:spPr>
              <a:xfrm flipV="1">
                <a:off x="3651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2" name="Line 105"/>
              <p:cNvCxnSpPr/>
              <p:nvPr/>
            </p:nvCxnSpPr>
            <p:spPr>
              <a:xfrm flipV="1">
                <a:off x="4876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3" name="Line 106"/>
              <p:cNvCxnSpPr/>
              <p:nvPr/>
            </p:nvCxnSpPr>
            <p:spPr>
              <a:xfrm>
                <a:off x="4196" y="527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4" name="Line 107"/>
              <p:cNvCxnSpPr/>
              <p:nvPr/>
            </p:nvCxnSpPr>
            <p:spPr>
              <a:xfrm>
                <a:off x="4187" y="1652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  <p:cxnSp>
            <p:nvCxnSpPr>
              <p:cNvPr id="8235" name="Line 108"/>
              <p:cNvCxnSpPr/>
              <p:nvPr/>
            </p:nvCxnSpPr>
            <p:spPr>
              <a:xfrm flipH="1">
                <a:off x="5420" y="525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6" name="Line 109"/>
              <p:cNvCxnSpPr/>
              <p:nvPr/>
            </p:nvCxnSpPr>
            <p:spPr>
              <a:xfrm flipH="1">
                <a:off x="4195" y="518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</p:grpSp>
        <p:cxnSp>
          <p:nvCxnSpPr>
            <p:cNvPr id="8222" name="Line 110"/>
            <p:cNvCxnSpPr/>
            <p:nvPr/>
          </p:nvCxnSpPr>
          <p:spPr>
            <a:xfrm flipV="1">
              <a:off x="326" y="1676"/>
              <a:ext cx="462" cy="24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miter lim="800000"/>
            </a:ln>
          </p:spPr>
        </p:cxnSp>
        <p:sp>
          <p:nvSpPr>
            <p:cNvPr id="8223" name="Text Box 111"/>
            <p:cNvSpPr/>
            <p:nvPr/>
          </p:nvSpPr>
          <p:spPr>
            <a:xfrm>
              <a:off x="1370" y="881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4" name="Text Box 112"/>
            <p:cNvSpPr/>
            <p:nvPr/>
          </p:nvSpPr>
          <p:spPr>
            <a:xfrm>
              <a:off x="198" y="1909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5" name="Text Box 113"/>
            <p:cNvSpPr/>
            <p:nvPr/>
          </p:nvSpPr>
          <p:spPr>
            <a:xfrm>
              <a:off x="334" y="880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6" name="Text Box 114"/>
            <p:cNvSpPr/>
            <p:nvPr/>
          </p:nvSpPr>
          <p:spPr>
            <a:xfrm>
              <a:off x="648" y="1553"/>
              <a:ext cx="232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7" name="Text Box 115"/>
            <p:cNvSpPr/>
            <p:nvPr/>
          </p:nvSpPr>
          <p:spPr>
            <a:xfrm>
              <a:off x="688" y="488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8" name="Text Box 116"/>
            <p:cNvSpPr/>
            <p:nvPr/>
          </p:nvSpPr>
          <p:spPr>
            <a:xfrm>
              <a:off x="1857" y="1568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9" name="Text Box 117"/>
            <p:cNvSpPr/>
            <p:nvPr/>
          </p:nvSpPr>
          <p:spPr>
            <a:xfrm>
              <a:off x="1796" y="500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</p:grpSp>
      <p:sp>
        <p:nvSpPr>
          <p:cNvPr id="9230" name="五边形 6"/>
          <p:cNvSpPr/>
          <p:nvPr/>
        </p:nvSpPr>
        <p:spPr>
          <a:xfrm>
            <a:off x="2540" y="34258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1205" y="1557655"/>
            <a:ext cx="8166735" cy="2132965"/>
            <a:chOff x="1077" y="3526"/>
            <a:chExt cx="12861" cy="3359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77" y="6885"/>
              <a:ext cx="3288" cy="0"/>
            </a:xfrm>
            <a:prstGeom prst="line">
              <a:avLst/>
            </a:prstGeom>
            <a:ln w="6032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6478" y="3526"/>
              <a:ext cx="7460" cy="1525"/>
              <a:chOff x="6478" y="3526"/>
              <a:chExt cx="7460" cy="1525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6478" y="3526"/>
                <a:ext cx="7360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与直线</a:t>
                </a:r>
                <a:r>
                  <a:rPr lang="en-US" altLang="zh-CN"/>
                  <a:t>AB</a:t>
                </a:r>
                <a:r>
                  <a:rPr lang="en-US" altLang="zh-CN" u="sng">
                    <a:solidFill>
                      <a:srgbClr val="FF0000"/>
                    </a:solidFill>
                  </a:rPr>
                  <a:t> </a:t>
                </a:r>
                <a:r>
                  <a:rPr lang="zh-CN" altLang="en-US" u="sng">
                    <a:solidFill>
                      <a:srgbClr val="FF0000"/>
                    </a:solidFill>
                  </a:rPr>
                  <a:t>平行</a:t>
                </a:r>
                <a:r>
                  <a:rPr lang="zh-CN" altLang="en-US"/>
                  <a:t>的有：</a:t>
                </a:r>
                <a:r>
                  <a:rPr lang="zh-CN" altLang="en-US" u="sng"/>
                  <a:t>                                </a:t>
                </a:r>
                <a:endParaRPr lang="zh-CN" altLang="en-US" u="sng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478" y="4423"/>
                <a:ext cx="7460" cy="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与直线</a:t>
                </a:r>
                <a:r>
                  <a:rPr lang="en-US" altLang="zh-CN"/>
                  <a:t>AB</a:t>
                </a:r>
                <a:r>
                  <a:rPr lang="en-US" altLang="zh-CN" u="sng"/>
                  <a:t> </a:t>
                </a:r>
                <a:r>
                  <a:rPr lang="zh-CN" altLang="en-US" u="sng">
                    <a:solidFill>
                      <a:srgbClr val="FF0000"/>
                    </a:solidFill>
                  </a:rPr>
                  <a:t>相交</a:t>
                </a:r>
                <a:r>
                  <a:rPr lang="zh-CN" altLang="en-US"/>
                  <a:t>的有：</a:t>
                </a:r>
                <a:r>
                  <a:rPr lang="zh-CN" altLang="en-US" u="sng"/>
                  <a:t>                                 </a:t>
                </a:r>
                <a:endParaRPr lang="zh-CN" altLang="en-US" u="sng"/>
              </a:p>
            </p:txBody>
          </p:sp>
        </p:grpSp>
      </p:grpSp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33858" y="1557655"/>
          <a:ext cx="19812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2" imgW="1308100" imgH="215900" progId="Equation.KSEE3">
                  <p:embed/>
                </p:oleObj>
              </mc:Choice>
              <mc:Fallback>
                <p:oleObj name="" r:id="rId2" imgW="13081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33858" y="1557655"/>
                        <a:ext cx="198120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734175" y="2068513"/>
          <a:ext cx="2346325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1548765" imgH="241300" progId="Equation.KSEE3">
                  <p:embed/>
                </p:oleObj>
              </mc:Choice>
              <mc:Fallback>
                <p:oleObj name="" r:id="rId4" imgW="15487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34175" y="2068513"/>
                        <a:ext cx="2346325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764540" y="1596390"/>
            <a:ext cx="2983865" cy="1695450"/>
            <a:chOff x="1148" y="3597"/>
            <a:chExt cx="4699" cy="2670"/>
          </a:xfrm>
        </p:grpSpPr>
        <p:cxnSp>
          <p:nvCxnSpPr>
            <p:cNvPr id="4" name="直接连接符 3"/>
            <p:cNvCxnSpPr/>
            <p:nvPr/>
          </p:nvCxnSpPr>
          <p:spPr>
            <a:xfrm flipH="1" flipV="1">
              <a:off x="5839" y="3597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 flipV="1">
              <a:off x="2578" y="3653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1148" y="3597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4375" y="3610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6" name="Group 99"/>
          <p:cNvGrpSpPr/>
          <p:nvPr/>
        </p:nvGrpSpPr>
        <p:grpSpPr>
          <a:xfrm>
            <a:off x="2487295" y="1996440"/>
            <a:ext cx="3778250" cy="2620042"/>
            <a:chOff x="198" y="488"/>
            <a:chExt cx="1889" cy="1611"/>
          </a:xfrm>
        </p:grpSpPr>
        <p:sp>
          <p:nvSpPr>
            <p:cNvPr id="8219" name="Text Box 100"/>
            <p:cNvSpPr/>
            <p:nvPr/>
          </p:nvSpPr>
          <p:spPr>
            <a:xfrm>
              <a:off x="1234" y="1910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cxnSp>
          <p:nvCxnSpPr>
            <p:cNvPr id="8220" name="Line 101"/>
            <p:cNvCxnSpPr/>
            <p:nvPr/>
          </p:nvCxnSpPr>
          <p:spPr>
            <a:xfrm flipV="1">
              <a:off x="1364" y="1676"/>
              <a:ext cx="461" cy="24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</a:ln>
          </p:spPr>
        </p:cxnSp>
        <p:grpSp>
          <p:nvGrpSpPr>
            <p:cNvPr id="8221" name="Group 102"/>
            <p:cNvGrpSpPr/>
            <p:nvPr/>
          </p:nvGrpSpPr>
          <p:grpSpPr>
            <a:xfrm>
              <a:off x="319" y="637"/>
              <a:ext cx="1499" cy="1296"/>
              <a:chOff x="3651" y="518"/>
              <a:chExt cx="1769" cy="1415"/>
            </a:xfrm>
          </p:grpSpPr>
          <p:sp>
            <p:nvSpPr>
              <p:cNvPr id="8230" name="Rectangle 103"/>
              <p:cNvSpPr/>
              <p:nvPr/>
            </p:nvSpPr>
            <p:spPr>
              <a:xfrm>
                <a:off x="3651" y="799"/>
                <a:ext cx="1224" cy="1134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32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000" b="1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8231" name="Line 104"/>
              <p:cNvCxnSpPr/>
              <p:nvPr/>
            </p:nvCxnSpPr>
            <p:spPr>
              <a:xfrm flipV="1">
                <a:off x="3651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2" name="Line 105"/>
              <p:cNvCxnSpPr/>
              <p:nvPr/>
            </p:nvCxnSpPr>
            <p:spPr>
              <a:xfrm flipV="1">
                <a:off x="4876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3" name="Line 106"/>
              <p:cNvCxnSpPr/>
              <p:nvPr/>
            </p:nvCxnSpPr>
            <p:spPr>
              <a:xfrm>
                <a:off x="4196" y="527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4" name="Line 107"/>
              <p:cNvCxnSpPr/>
              <p:nvPr/>
            </p:nvCxnSpPr>
            <p:spPr>
              <a:xfrm>
                <a:off x="4187" y="1652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  <p:cxnSp>
            <p:nvCxnSpPr>
              <p:cNvPr id="8235" name="Line 108"/>
              <p:cNvCxnSpPr/>
              <p:nvPr/>
            </p:nvCxnSpPr>
            <p:spPr>
              <a:xfrm flipH="1">
                <a:off x="5420" y="525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6" name="Line 109"/>
              <p:cNvCxnSpPr/>
              <p:nvPr/>
            </p:nvCxnSpPr>
            <p:spPr>
              <a:xfrm flipH="1">
                <a:off x="4195" y="518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</p:grpSp>
        <p:cxnSp>
          <p:nvCxnSpPr>
            <p:cNvPr id="8222" name="Line 110"/>
            <p:cNvCxnSpPr/>
            <p:nvPr/>
          </p:nvCxnSpPr>
          <p:spPr>
            <a:xfrm flipV="1">
              <a:off x="326" y="1676"/>
              <a:ext cx="462" cy="24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miter lim="800000"/>
            </a:ln>
          </p:spPr>
        </p:cxnSp>
        <p:sp>
          <p:nvSpPr>
            <p:cNvPr id="8223" name="Text Box 111"/>
            <p:cNvSpPr/>
            <p:nvPr/>
          </p:nvSpPr>
          <p:spPr>
            <a:xfrm>
              <a:off x="1370" y="881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4" name="Text Box 112"/>
            <p:cNvSpPr/>
            <p:nvPr/>
          </p:nvSpPr>
          <p:spPr>
            <a:xfrm>
              <a:off x="198" y="1909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5" name="Text Box 113"/>
            <p:cNvSpPr/>
            <p:nvPr/>
          </p:nvSpPr>
          <p:spPr>
            <a:xfrm>
              <a:off x="334" y="880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6" name="Text Box 114"/>
            <p:cNvSpPr/>
            <p:nvPr/>
          </p:nvSpPr>
          <p:spPr>
            <a:xfrm>
              <a:off x="648" y="1553"/>
              <a:ext cx="232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7" name="Text Box 115"/>
            <p:cNvSpPr/>
            <p:nvPr/>
          </p:nvSpPr>
          <p:spPr>
            <a:xfrm>
              <a:off x="688" y="488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8" name="Text Box 116"/>
            <p:cNvSpPr/>
            <p:nvPr/>
          </p:nvSpPr>
          <p:spPr>
            <a:xfrm>
              <a:off x="1857" y="1568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9" name="Text Box 117"/>
            <p:cNvSpPr/>
            <p:nvPr/>
          </p:nvSpPr>
          <p:spPr>
            <a:xfrm>
              <a:off x="1796" y="500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</p:grpSp>
      <p:sp>
        <p:nvSpPr>
          <p:cNvPr id="9230" name="五边形 6"/>
          <p:cNvSpPr/>
          <p:nvPr/>
        </p:nvSpPr>
        <p:spPr>
          <a:xfrm>
            <a:off x="2540" y="34258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698115" y="4356100"/>
            <a:ext cx="208788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218815" y="1476375"/>
            <a:ext cx="51790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/>
              <a:t>          </a:t>
            </a:r>
            <a:r>
              <a:rPr lang="zh-CN" altLang="en-US"/>
              <a:t>的有：</a:t>
            </a:r>
            <a:r>
              <a:rPr lang="zh-CN" altLang="en-US" u="sng"/>
              <a:t>                                       </a:t>
            </a:r>
            <a:endParaRPr lang="zh-CN" altLang="en-US" u="sng"/>
          </a:p>
        </p:txBody>
      </p:sp>
      <p:grpSp>
        <p:nvGrpSpPr>
          <p:cNvPr id="7" name="组合 6"/>
          <p:cNvGrpSpPr/>
          <p:nvPr/>
        </p:nvGrpSpPr>
        <p:grpSpPr>
          <a:xfrm>
            <a:off x="2743200" y="2268220"/>
            <a:ext cx="2983865" cy="1695450"/>
            <a:chOff x="1148" y="3597"/>
            <a:chExt cx="4699" cy="2670"/>
          </a:xfrm>
        </p:grpSpPr>
        <p:cxnSp>
          <p:nvCxnSpPr>
            <p:cNvPr id="2" name="直接连接符 1"/>
            <p:cNvCxnSpPr/>
            <p:nvPr/>
          </p:nvCxnSpPr>
          <p:spPr>
            <a:xfrm flipH="1" flipV="1">
              <a:off x="5839" y="3597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2578" y="3653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148" y="3597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4375" y="3610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4433570" y="1424940"/>
            <a:ext cx="693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异面</a:t>
            </a:r>
            <a:endParaRPr lang="zh-CN" altLang="en-US">
              <a:solidFill>
                <a:srgbClr val="FF0000"/>
              </a:solidFill>
            </a:endParaRPr>
          </a:p>
        </p:txBody>
      </p:sp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877878" y="1424940"/>
          <a:ext cx="251968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663700" imgH="215900" progId="Equation.KSEE3">
                  <p:embed/>
                </p:oleObj>
              </mc:Choice>
              <mc:Fallback>
                <p:oleObj name="" r:id="rId2" imgW="16637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7878" y="1424940"/>
                        <a:ext cx="251968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3218815" y="358775"/>
            <a:ext cx="48006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>
                <a:solidFill>
                  <a:srgbClr val="FF0000"/>
                </a:solidFill>
              </a:rPr>
              <a:t> </a:t>
            </a:r>
            <a:r>
              <a:rPr lang="zh-CN" altLang="en-US" u="sng">
                <a:solidFill>
                  <a:srgbClr val="FF0000"/>
                </a:solidFill>
              </a:rPr>
              <a:t>平行</a:t>
            </a:r>
            <a:r>
              <a:rPr lang="zh-CN" altLang="en-US"/>
              <a:t>的有：</a:t>
            </a:r>
            <a:r>
              <a:rPr lang="zh-CN" altLang="en-US" u="sng"/>
              <a:t>                                  </a:t>
            </a:r>
            <a:endParaRPr lang="zh-CN" altLang="en-US" u="sng"/>
          </a:p>
        </p:txBody>
      </p:sp>
      <p:sp>
        <p:nvSpPr>
          <p:cNvPr id="16" name="文本框 15"/>
          <p:cNvSpPr txBox="1"/>
          <p:nvPr/>
        </p:nvSpPr>
        <p:spPr>
          <a:xfrm>
            <a:off x="3218815" y="893445"/>
            <a:ext cx="4864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/>
              <a:t> </a:t>
            </a:r>
            <a:r>
              <a:rPr lang="zh-CN" altLang="en-US" u="sng">
                <a:solidFill>
                  <a:srgbClr val="FF0000"/>
                </a:solidFill>
              </a:rPr>
              <a:t>相交</a:t>
            </a:r>
            <a:r>
              <a:rPr lang="zh-CN" altLang="en-US"/>
              <a:t>的有：</a:t>
            </a:r>
            <a:r>
              <a:rPr lang="zh-CN" altLang="en-US" u="sng"/>
              <a:t>                                   </a:t>
            </a:r>
            <a:endParaRPr lang="zh-CN" altLang="en-US" u="sng"/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70550" y="893128"/>
          <a:ext cx="2346325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4" imgW="1548765" imgH="241300" progId="Equation.KSEE3">
                  <p:embed/>
                </p:oleObj>
              </mc:Choice>
              <mc:Fallback>
                <p:oleObj name="" r:id="rId4" imgW="15487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70550" y="893128"/>
                        <a:ext cx="2346325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805488" y="358775"/>
          <a:ext cx="19812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6" imgW="1308100" imgH="215900" progId="Equation.KSEE3">
                  <p:embed/>
                </p:oleObj>
              </mc:Choice>
              <mc:Fallback>
                <p:oleObj name="" r:id="rId6" imgW="13081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5488" y="358775"/>
                        <a:ext cx="198120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 descr="动画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15" y="1875790"/>
            <a:ext cx="6135370" cy="3162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五边形 6"/>
          <p:cNvSpPr/>
          <p:nvPr/>
        </p:nvSpPr>
        <p:spPr>
          <a:xfrm>
            <a:off x="0" y="366713"/>
            <a:ext cx="358775" cy="3683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00206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53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数学建构</a:t>
            </a:r>
            <a:endParaRPr lang="zh-CN" altLang="en-US" sz="2800" b="1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41" name="Rectangle 8"/>
          <p:cNvSpPr/>
          <p:nvPr/>
        </p:nvSpPr>
        <p:spPr>
          <a:xfrm>
            <a:off x="804228" y="773113"/>
            <a:ext cx="2813050" cy="46196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400">
                <a:solidFill>
                  <a:srgbClr val="0000FF"/>
                </a:solidFill>
                <a:ea typeface="楷体" panose="02010609060101010101" charset="-122"/>
              </a:rPr>
              <a:t>1</a:t>
            </a:r>
            <a:r>
              <a:rPr lang="zh-CN" altLang="en-US" sz="2400">
                <a:solidFill>
                  <a:srgbClr val="0000FF"/>
                </a:solidFill>
                <a:ea typeface="楷体" panose="02010609060101010101" charset="-122"/>
              </a:rPr>
              <a:t>、异面直线的定义</a:t>
            </a:r>
            <a:endParaRPr lang="zh-CN" altLang="en-US" sz="2400">
              <a:solidFill>
                <a:srgbClr val="0000FF"/>
              </a:solidFill>
              <a:ea typeface="楷体" panose="02010609060101010101" charset="-122"/>
            </a:endParaRPr>
          </a:p>
        </p:txBody>
      </p:sp>
      <p:sp>
        <p:nvSpPr>
          <p:cNvPr id="14342" name="Rectangle 8"/>
          <p:cNvSpPr/>
          <p:nvPr/>
        </p:nvSpPr>
        <p:spPr>
          <a:xfrm>
            <a:off x="860425" y="1696403"/>
            <a:ext cx="4051300" cy="46196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2400">
                <a:solidFill>
                  <a:srgbClr val="0000FF"/>
                </a:solidFill>
                <a:ea typeface="楷体" panose="02010609060101010101" charset="-122"/>
              </a:rPr>
              <a:t>2</a:t>
            </a:r>
            <a:r>
              <a:rPr lang="zh-CN" altLang="en-US" sz="2400">
                <a:solidFill>
                  <a:srgbClr val="0000FF"/>
                </a:solidFill>
                <a:ea typeface="楷体" panose="02010609060101010101" charset="-122"/>
              </a:rPr>
              <a:t>、空间两条直线的位置关系</a:t>
            </a:r>
            <a:endParaRPr lang="zh-CN" altLang="en-US" sz="2400">
              <a:solidFill>
                <a:srgbClr val="0000FF"/>
              </a:solidFill>
              <a:ea typeface="楷体" panose="02010609060101010101" charset="-122"/>
            </a:endParaRPr>
          </a:p>
        </p:txBody>
      </p:sp>
      <p:sp>
        <p:nvSpPr>
          <p:cNvPr id="14343" name="Rectangle 8"/>
          <p:cNvSpPr/>
          <p:nvPr/>
        </p:nvSpPr>
        <p:spPr>
          <a:xfrm>
            <a:off x="1370965" y="1234758"/>
            <a:ext cx="7300913" cy="46196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400">
                <a:solidFill>
                  <a:srgbClr val="FF0000"/>
                </a:solidFill>
                <a:ea typeface="楷体" panose="02010609060101010101" charset="-122"/>
              </a:rPr>
              <a:t>不同在</a:t>
            </a:r>
            <a:r>
              <a:rPr lang="zh-CN" altLang="en-US" sz="2400">
                <a:ea typeface="楷体" panose="02010609060101010101" charset="-122"/>
              </a:rPr>
              <a:t>任何一个平面内的两条直线，叫做异面直线。</a:t>
            </a:r>
            <a:endParaRPr lang="zh-CN" altLang="en-US" sz="2400">
              <a:ea typeface="楷体" panose="0201060906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376170" y="1192530"/>
            <a:ext cx="647700" cy="504190"/>
          </a:xfrm>
          <a:prstGeom prst="ellipse">
            <a:avLst/>
          </a:prstGeom>
          <a:noFill/>
          <a:ln w="4445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470025" y="2158365"/>
            <a:ext cx="3848100" cy="2571750"/>
            <a:chOff x="247" y="3301"/>
            <a:chExt cx="6060" cy="4050"/>
          </a:xfrm>
        </p:grpSpPr>
        <p:pic>
          <p:nvPicPr>
            <p:cNvPr id="14340" name="Picture 2"/>
            <p:cNvPicPr>
              <a:picLocks noChangeAspect="1"/>
            </p:cNvPicPr>
            <p:nvPr/>
          </p:nvPicPr>
          <p:blipFill>
            <a:blip r:embed="rId2"/>
            <a:srcRect l="52963" t="59679" r="24932"/>
            <a:stretch>
              <a:fillRect/>
            </a:stretch>
          </p:blipFill>
          <p:spPr>
            <a:xfrm>
              <a:off x="4525" y="5718"/>
              <a:ext cx="1783" cy="1633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r="46963"/>
            <a:stretch>
              <a:fillRect/>
            </a:stretch>
          </p:blipFill>
          <p:spPr>
            <a:xfrm>
              <a:off x="247" y="3301"/>
              <a:ext cx="4278" cy="405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6" name="Group 99"/>
          <p:cNvGrpSpPr/>
          <p:nvPr/>
        </p:nvGrpSpPr>
        <p:grpSpPr>
          <a:xfrm>
            <a:off x="2487295" y="1996440"/>
            <a:ext cx="3778250" cy="2620042"/>
            <a:chOff x="198" y="488"/>
            <a:chExt cx="1889" cy="1611"/>
          </a:xfrm>
        </p:grpSpPr>
        <p:sp>
          <p:nvSpPr>
            <p:cNvPr id="8219" name="Text Box 100"/>
            <p:cNvSpPr/>
            <p:nvPr/>
          </p:nvSpPr>
          <p:spPr>
            <a:xfrm>
              <a:off x="1234" y="1910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cxnSp>
          <p:nvCxnSpPr>
            <p:cNvPr id="8220" name="Line 101"/>
            <p:cNvCxnSpPr/>
            <p:nvPr/>
          </p:nvCxnSpPr>
          <p:spPr>
            <a:xfrm flipV="1">
              <a:off x="1364" y="1676"/>
              <a:ext cx="461" cy="24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</a:ln>
          </p:spPr>
        </p:cxnSp>
        <p:grpSp>
          <p:nvGrpSpPr>
            <p:cNvPr id="8221" name="Group 102"/>
            <p:cNvGrpSpPr/>
            <p:nvPr/>
          </p:nvGrpSpPr>
          <p:grpSpPr>
            <a:xfrm>
              <a:off x="319" y="637"/>
              <a:ext cx="1499" cy="1296"/>
              <a:chOff x="3651" y="518"/>
              <a:chExt cx="1769" cy="1415"/>
            </a:xfrm>
          </p:grpSpPr>
          <p:sp>
            <p:nvSpPr>
              <p:cNvPr id="8230" name="Rectangle 103"/>
              <p:cNvSpPr/>
              <p:nvPr/>
            </p:nvSpPr>
            <p:spPr>
              <a:xfrm>
                <a:off x="3651" y="799"/>
                <a:ext cx="1224" cy="1134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32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20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lang="zh-CN" altLang="en-US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000" b="1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8231" name="Line 104"/>
              <p:cNvCxnSpPr/>
              <p:nvPr/>
            </p:nvCxnSpPr>
            <p:spPr>
              <a:xfrm flipV="1">
                <a:off x="3651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2" name="Line 105"/>
              <p:cNvCxnSpPr/>
              <p:nvPr/>
            </p:nvCxnSpPr>
            <p:spPr>
              <a:xfrm flipV="1">
                <a:off x="4876" y="527"/>
                <a:ext cx="544" cy="272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3" name="Line 106"/>
              <p:cNvCxnSpPr/>
              <p:nvPr/>
            </p:nvCxnSpPr>
            <p:spPr>
              <a:xfrm>
                <a:off x="4196" y="527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4" name="Line 107"/>
              <p:cNvCxnSpPr/>
              <p:nvPr/>
            </p:nvCxnSpPr>
            <p:spPr>
              <a:xfrm>
                <a:off x="4187" y="1652"/>
                <a:ext cx="1224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  <p:cxnSp>
            <p:nvCxnSpPr>
              <p:cNvPr id="8235" name="Line 108"/>
              <p:cNvCxnSpPr/>
              <p:nvPr/>
            </p:nvCxnSpPr>
            <p:spPr>
              <a:xfrm flipH="1">
                <a:off x="5420" y="525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</a:ln>
            </p:spPr>
          </p:cxnSp>
          <p:cxnSp>
            <p:nvCxnSpPr>
              <p:cNvPr id="8236" name="Line 109"/>
              <p:cNvCxnSpPr/>
              <p:nvPr/>
            </p:nvCxnSpPr>
            <p:spPr>
              <a:xfrm flipH="1">
                <a:off x="4195" y="518"/>
                <a:ext cx="0" cy="113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prstDash val="dash"/>
                <a:miter lim="800000"/>
              </a:ln>
            </p:spPr>
          </p:cxnSp>
        </p:grpSp>
        <p:cxnSp>
          <p:nvCxnSpPr>
            <p:cNvPr id="8222" name="Line 110"/>
            <p:cNvCxnSpPr/>
            <p:nvPr/>
          </p:nvCxnSpPr>
          <p:spPr>
            <a:xfrm flipV="1">
              <a:off x="326" y="1676"/>
              <a:ext cx="462" cy="24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miter lim="800000"/>
            </a:ln>
          </p:spPr>
        </p:cxnSp>
        <p:sp>
          <p:nvSpPr>
            <p:cNvPr id="8223" name="Text Box 111"/>
            <p:cNvSpPr/>
            <p:nvPr/>
          </p:nvSpPr>
          <p:spPr>
            <a:xfrm>
              <a:off x="1370" y="881"/>
              <a:ext cx="229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B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4" name="Text Box 112"/>
            <p:cNvSpPr/>
            <p:nvPr/>
          </p:nvSpPr>
          <p:spPr>
            <a:xfrm>
              <a:off x="198" y="1909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5" name="Text Box 113"/>
            <p:cNvSpPr/>
            <p:nvPr/>
          </p:nvSpPr>
          <p:spPr>
            <a:xfrm>
              <a:off x="334" y="880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A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6" name="Text Box 114"/>
            <p:cNvSpPr/>
            <p:nvPr/>
          </p:nvSpPr>
          <p:spPr>
            <a:xfrm>
              <a:off x="648" y="1553"/>
              <a:ext cx="232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7" name="Text Box 115"/>
            <p:cNvSpPr/>
            <p:nvPr/>
          </p:nvSpPr>
          <p:spPr>
            <a:xfrm>
              <a:off x="688" y="488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D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  <p:sp>
          <p:nvSpPr>
            <p:cNvPr id="8228" name="Text Box 116"/>
            <p:cNvSpPr/>
            <p:nvPr/>
          </p:nvSpPr>
          <p:spPr>
            <a:xfrm>
              <a:off x="1857" y="1568"/>
              <a:ext cx="230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endParaRPr lang="en-US" altLang="zh-CN" sz="2000" b="1" i="1">
                <a:latin typeface="Times New Roman" panose="02020603050405020304" pitchFamily="18" charset="0"/>
              </a:endParaRPr>
            </a:p>
          </p:txBody>
        </p:sp>
        <p:sp>
          <p:nvSpPr>
            <p:cNvPr id="8229" name="Text Box 117"/>
            <p:cNvSpPr/>
            <p:nvPr/>
          </p:nvSpPr>
          <p:spPr>
            <a:xfrm>
              <a:off x="1796" y="500"/>
              <a:ext cx="231" cy="18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32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20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zh-CN" altLang="en-US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 i="1">
                  <a:latin typeface="Times New Roman" panose="02020603050405020304" pitchFamily="18" charset="0"/>
                </a:rPr>
                <a:t>C</a:t>
              </a:r>
              <a:r>
                <a:rPr lang="en-US" altLang="zh-CN" sz="2000" b="1" baseline="-25000">
                  <a:latin typeface="宋体" panose="02010600030101010101" pitchFamily="2" charset="-122"/>
                </a:rPr>
                <a:t>1</a:t>
              </a:r>
              <a:endParaRPr lang="en-US" altLang="zh-CN" sz="2000" b="1" baseline="-25000">
                <a:latin typeface="宋体" panose="02010600030101010101" pitchFamily="2" charset="-122"/>
              </a:endParaRPr>
            </a:p>
          </p:txBody>
        </p:sp>
      </p:grpSp>
      <p:sp>
        <p:nvSpPr>
          <p:cNvPr id="9230" name="五边形 6"/>
          <p:cNvSpPr/>
          <p:nvPr/>
        </p:nvSpPr>
        <p:spPr>
          <a:xfrm>
            <a:off x="2540" y="342583"/>
            <a:ext cx="358775" cy="368300"/>
          </a:xfrm>
          <a:prstGeom prst="homePlate">
            <a:avLst>
              <a:gd name="adj" fmla="val 50000"/>
            </a:avLst>
          </a:prstGeom>
          <a:solidFill>
            <a:srgbClr val="009900"/>
          </a:solidFill>
          <a:ln w="25400">
            <a:noFill/>
            <a:miter lim="800000"/>
          </a:ln>
        </p:spPr>
        <p:txBody>
          <a:bodyPr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spcBef>
                <a:spcPct val="0"/>
              </a:spcBef>
              <a:buFontTx/>
              <a:buNone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231" name="Text Box 91"/>
          <p:cNvSpPr/>
          <p:nvPr/>
        </p:nvSpPr>
        <p:spPr>
          <a:xfrm>
            <a:off x="522288" y="342900"/>
            <a:ext cx="2241550" cy="43021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lIns="0" tIns="0" rIns="0" bIns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008E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问题情境</a:t>
            </a:r>
            <a:endParaRPr lang="zh-CN" altLang="en-US" sz="2800" b="1">
              <a:solidFill>
                <a:srgbClr val="008E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698115" y="4356100"/>
            <a:ext cx="208788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251325" y="1528445"/>
            <a:ext cx="47980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/>
              <a:t>          </a:t>
            </a:r>
            <a:r>
              <a:rPr lang="zh-CN" altLang="en-US"/>
              <a:t>的有：</a:t>
            </a:r>
            <a:r>
              <a:rPr lang="zh-CN" altLang="en-US" u="sng"/>
              <a:t>                                 </a:t>
            </a:r>
            <a:endParaRPr lang="zh-CN" altLang="en-US" u="sng"/>
          </a:p>
        </p:txBody>
      </p:sp>
      <p:grpSp>
        <p:nvGrpSpPr>
          <p:cNvPr id="7" name="组合 6"/>
          <p:cNvGrpSpPr/>
          <p:nvPr/>
        </p:nvGrpSpPr>
        <p:grpSpPr>
          <a:xfrm>
            <a:off x="2743200" y="2268220"/>
            <a:ext cx="2983865" cy="1695450"/>
            <a:chOff x="1148" y="3597"/>
            <a:chExt cx="4699" cy="2670"/>
          </a:xfrm>
        </p:grpSpPr>
        <p:cxnSp>
          <p:nvCxnSpPr>
            <p:cNvPr id="2" name="直接连接符 1"/>
            <p:cNvCxnSpPr/>
            <p:nvPr/>
          </p:nvCxnSpPr>
          <p:spPr>
            <a:xfrm flipH="1" flipV="1">
              <a:off x="5839" y="3597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2578" y="3653"/>
              <a:ext cx="9" cy="2614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148" y="3597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4375" y="3610"/>
              <a:ext cx="1403" cy="600"/>
            </a:xfrm>
            <a:prstGeom prst="line">
              <a:avLst/>
            </a:prstGeom>
            <a:ln w="60325" cmpd="sng">
              <a:solidFill>
                <a:srgbClr val="92D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5466080" y="1477010"/>
            <a:ext cx="6934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异面</a:t>
            </a:r>
            <a:endParaRPr lang="zh-CN" altLang="en-US">
              <a:solidFill>
                <a:srgbClr val="FF0000"/>
              </a:solidFill>
            </a:endParaRPr>
          </a:p>
        </p:txBody>
      </p:sp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632893" y="1477010"/>
          <a:ext cx="251968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663700" imgH="215900" progId="Equation.KSEE3">
                  <p:embed/>
                </p:oleObj>
              </mc:Choice>
              <mc:Fallback>
                <p:oleObj name="" r:id="rId2" imgW="16637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32893" y="1477010"/>
                        <a:ext cx="251968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4251325" y="410845"/>
            <a:ext cx="4356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>
                <a:solidFill>
                  <a:srgbClr val="FF0000"/>
                </a:solidFill>
              </a:rPr>
              <a:t> </a:t>
            </a:r>
            <a:r>
              <a:rPr lang="zh-CN" altLang="en-US" u="sng">
                <a:solidFill>
                  <a:srgbClr val="FF0000"/>
                </a:solidFill>
              </a:rPr>
              <a:t>平行</a:t>
            </a:r>
            <a:r>
              <a:rPr lang="zh-CN" altLang="en-US"/>
              <a:t>的有：</a:t>
            </a:r>
            <a:r>
              <a:rPr lang="zh-CN" altLang="en-US" u="sng"/>
              <a:t>                           </a:t>
            </a:r>
            <a:endParaRPr lang="zh-CN" altLang="en-US" u="sng"/>
          </a:p>
        </p:txBody>
      </p:sp>
      <p:sp>
        <p:nvSpPr>
          <p:cNvPr id="16" name="文本框 15"/>
          <p:cNvSpPr txBox="1"/>
          <p:nvPr/>
        </p:nvSpPr>
        <p:spPr>
          <a:xfrm>
            <a:off x="4251325" y="945515"/>
            <a:ext cx="43561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与直线</a:t>
            </a:r>
            <a:r>
              <a:rPr lang="en-US" altLang="zh-CN"/>
              <a:t>AB</a:t>
            </a:r>
            <a:r>
              <a:rPr lang="en-US" altLang="zh-CN" u="sng"/>
              <a:t> </a:t>
            </a:r>
            <a:r>
              <a:rPr lang="zh-CN" altLang="en-US" u="sng">
                <a:solidFill>
                  <a:srgbClr val="FF0000"/>
                </a:solidFill>
              </a:rPr>
              <a:t>相交</a:t>
            </a:r>
            <a:r>
              <a:rPr lang="zh-CN" altLang="en-US"/>
              <a:t>的有：</a:t>
            </a:r>
            <a:r>
              <a:rPr lang="zh-CN" altLang="en-US" u="sng"/>
              <a:t>                           </a:t>
            </a:r>
            <a:endParaRPr lang="zh-CN" altLang="en-US" u="sng"/>
          </a:p>
        </p:txBody>
      </p:sp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633210" y="926148"/>
          <a:ext cx="2346325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4" imgW="1548765" imgH="241300" progId="Equation.KSEE3">
                  <p:embed/>
                </p:oleObj>
              </mc:Choice>
              <mc:Fallback>
                <p:oleObj name="" r:id="rId4" imgW="15487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3210" y="926148"/>
                        <a:ext cx="2346325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067868" y="446405"/>
          <a:ext cx="19812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6" imgW="1308100" imgH="215900" progId="Equation.KSEE3">
                  <p:embed/>
                </p:oleObj>
              </mc:Choice>
              <mc:Fallback>
                <p:oleObj name="" r:id="rId6" imgW="13081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7868" y="446405"/>
                        <a:ext cx="1981200" cy="32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 descr="动画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15" y="1875790"/>
            <a:ext cx="6135370" cy="31623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320" y="1405255"/>
            <a:ext cx="452247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永不相交的直线全都是</a:t>
            </a:r>
            <a:r>
              <a:rPr lang="zh-CN" altLang="en-US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平行线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，对吗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？</a:t>
            </a:r>
            <a:endParaRPr lang="zh-CN" altLang="en-US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40" y="809625"/>
            <a:ext cx="324612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你和我就像两条永不相交的</a:t>
            </a:r>
            <a:endParaRPr lang="zh-CN" altLang="en-US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44520" y="809625"/>
            <a:ext cx="94869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平行线</a:t>
            </a:r>
            <a:endParaRPr lang="zh-CN" altLang="en-US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2" grpId="1"/>
      <p:bldP spid="10" grpId="0"/>
      <p:bldP spid="10" grpId="1"/>
      <p:bldP spid="13" grpId="0"/>
      <p:bldP spid="13" grpId="1"/>
      <p:bldP spid="20" grpId="0"/>
      <p:bldP spid="20" grpId="1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WPS 演示</Application>
  <PresentationFormat/>
  <Paragraphs>337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23</vt:i4>
      </vt:variant>
      <vt:variant>
        <vt:lpstr>幻灯片标题</vt:lpstr>
      </vt:variant>
      <vt:variant>
        <vt:i4>22</vt:i4>
      </vt:variant>
    </vt:vector>
  </HeadingPairs>
  <TitlesOfParts>
    <vt:vector size="59" baseType="lpstr">
      <vt:lpstr>Arial</vt:lpstr>
      <vt:lpstr>宋体</vt:lpstr>
      <vt:lpstr>Wingdings</vt:lpstr>
      <vt:lpstr>Times New Roman</vt:lpstr>
      <vt:lpstr>Calibri</vt:lpstr>
      <vt:lpstr>Arial</vt:lpstr>
      <vt:lpstr>黑体</vt:lpstr>
      <vt:lpstr>Symbol</vt:lpstr>
      <vt:lpstr>楷体</vt:lpstr>
      <vt:lpstr>微软雅黑</vt:lpstr>
      <vt:lpstr>Arial Unicode MS</vt:lpstr>
      <vt:lpstr>隶书</vt:lpstr>
      <vt:lpstr>仿宋</vt:lpstr>
      <vt:lpstr>默认设计模板</vt:lpstr>
      <vt:lpstr>Word.Document.8</vt:lpstr>
      <vt:lpstr>Word.Document.8</vt:lpstr>
      <vt:lpstr>Equation.KSEE3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Equation.KSEE3</vt:lpstr>
      <vt:lpstr>Equation.DSMT4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WPS_1622253724</cp:lastModifiedBy>
  <cp:revision>22</cp:revision>
  <cp:lastPrinted>2023-03-09T18:01:00Z</cp:lastPrinted>
  <dcterms:created xsi:type="dcterms:W3CDTF">2023-03-09T18:01:00Z</dcterms:created>
  <dcterms:modified xsi:type="dcterms:W3CDTF">2023-04-28T07:40:55Z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2052-11.8.2.8411</vt:lpwstr>
  </property>
</Properties>
</file>