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2.mpg" ContentType="vide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438" r:id="rId4"/>
    <p:sldId id="256" r:id="rId5"/>
    <p:sldId id="283" r:id="rId7"/>
    <p:sldId id="313" r:id="rId8"/>
    <p:sldId id="403" r:id="rId9"/>
    <p:sldId id="428" r:id="rId10"/>
    <p:sldId id="264" r:id="rId11"/>
    <p:sldId id="355" r:id="rId12"/>
    <p:sldId id="399" r:id="rId13"/>
    <p:sldId id="400" r:id="rId14"/>
    <p:sldId id="401" r:id="rId15"/>
    <p:sldId id="471" r:id="rId16"/>
    <p:sldId id="472" r:id="rId17"/>
    <p:sldId id="464" r:id="rId18"/>
    <p:sldId id="460" r:id="rId19"/>
    <p:sldId id="461" r:id="rId20"/>
    <p:sldId id="479" r:id="rId21"/>
    <p:sldId id="480" r:id="rId22"/>
    <p:sldId id="481" r:id="rId23"/>
    <p:sldId id="483" r:id="rId24"/>
    <p:sldId id="459" r:id="rId25"/>
    <p:sldId id="469" r:id="rId26"/>
    <p:sldId id="453" r:id="rId27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CC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6456"/>
  </p:normalViewPr>
  <p:slideViewPr>
    <p:cSldViewPr showGuides="1">
      <p:cViewPr varScale="1">
        <p:scale>
          <a:sx n="62" d="100"/>
          <a:sy n="62" d="100"/>
        </p:scale>
        <p:origin x="1626" y="66"/>
      </p:cViewPr>
      <p:guideLst>
        <p:guide orient="horz" pos="218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7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70B1150-CB31-4B78-9C18-BED7F706E2B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509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C60EFB-AB38-4301-8903-4F2F1DD7BB0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2457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幻灯片图像占位符 1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3794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1" name="圆角矩形 10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400" y="1673225"/>
            <a:ext cx="8926513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2400" y="1552575"/>
            <a:ext cx="8926513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6050" y="3200400"/>
            <a:ext cx="8932863" cy="984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544830" y="1871055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16" name="日期占位符 27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灯片编号占位符 28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3BF2C8-484F-4944-8138-7095F430D080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1" name="圆角矩形 10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775" y="1111250"/>
            <a:ext cx="8926513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775" y="990600"/>
            <a:ext cx="8926513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8425" y="2638425"/>
            <a:ext cx="8932863" cy="984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497205" y="130908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16" name="日期占位符 27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灯片编号占位符 28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63BF2C8-484F-4944-8138-7095F430D080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1" name="圆角矩形 10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850" y="2341563"/>
            <a:ext cx="9013825" cy="460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263" y="2468563"/>
            <a:ext cx="9015413" cy="460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3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46050" y="6208713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D9128B-E616-47F5-90D2-70352594A50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4" name="圆角矩形 10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2" name="日期占位符 4"/>
          <p:cNvSpPr>
            <a:spLocks noGrp="1"/>
          </p:cNvSpPr>
          <p:nvPr>
            <p:ph type="dt" sz="half" idx="1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页脚占位符 5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2A417F-5F44-44F0-9DF3-E03C0A6CE04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263" y="4649788"/>
            <a:ext cx="9007475" cy="460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46050" y="6208713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A1A108-D86C-4873-9FE2-6330C113B563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11" name="圆角矩形 10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850" y="2341563"/>
            <a:ext cx="9013825" cy="460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263" y="2468563"/>
            <a:ext cx="9015413" cy="460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3"/>
          </p:nvPr>
        </p:nvSpPr>
        <p:spPr>
          <a:xfrm>
            <a:off x="800100" y="6172200"/>
            <a:ext cx="40005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46050" y="6208713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D9128B-E616-47F5-90D2-70352594A501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内容占位符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内容占位符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4" name="圆角矩形 10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内容占位符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2" name="日期占位符 4"/>
          <p:cNvSpPr>
            <a:spLocks noGrp="1"/>
          </p:cNvSpPr>
          <p:nvPr>
            <p:ph type="dt" sz="half" idx="1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页脚占位符 5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2A417F-5F44-44F0-9DF3-E03C0A6CE04A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263" y="4649788"/>
            <a:ext cx="9007475" cy="4603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页脚占位符 5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146050" y="6208713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A1A108-D86C-4873-9FE2-6330C113B563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8" name="圆角矩形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标题占位符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bIns="91440"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12"/>
          <p:cNvSpPr>
            <a:spLocks noGrp="1"/>
          </p:cNvSpPr>
          <p:nvPr>
            <p:ph type="body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hangingPunct="1">
              <a:defRPr sz="1400" noProof="1">
                <a:solidFill>
                  <a:srgbClr val="FFFFFF"/>
                </a:solidFill>
                <a:latin typeface="Franklin Gothic Book" panose="020B0503020102020204" pitchFamily="34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005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 useBgFill="1">
        <p:nvSpPr>
          <p:cNvPr id="8" name="圆角矩形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0" name="标题占位符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bIns="91440"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101" name="文本占位符 12"/>
          <p:cNvSpPr>
            <a:spLocks noGrp="1"/>
          </p:cNvSpPr>
          <p:nvPr>
            <p:ph type="body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hangingPunct="1">
              <a:defRPr sz="1400" noProof="1">
                <a:solidFill>
                  <a:srgbClr val="FFFFFF"/>
                </a:solidFill>
                <a:latin typeface="Franklin Gothic Book" panose="020B0503020102020204" pitchFamily="34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E2C903-D0A7-4B49-A6A5-5582C5288C66}" type="slidenum">
              <a:rPr kumimoji="0" lang="en-US" altLang="zh-CN" sz="1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幼圆" panose="02010509060101010101" pitchFamily="49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幼圆" panose="02010509060101010101" pitchFamily="49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005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slide" Target="slide2.xml"/><Relationship Id="rId2" Type="http://schemas.openxmlformats.org/officeDocument/2006/relationships/image" Target="../media/image26.wmf"/><Relationship Id="rId1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tags" Target="../tags/tag3.xml"/><Relationship Id="rId3" Type="http://schemas.microsoft.com/office/2007/relationships/media" Target="../media/media2.mp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tags" Target="../tags/tag4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NULL" TargetMode="Externa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羽毛平衡术 (2)">
            <a:hlinkClick r:id="" action="ppaction://media"/>
          </p:cNvPr>
          <p:cNvPicPr/>
          <p:nvPr>
            <p:ph sz="quarter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75" y="-13335"/>
            <a:ext cx="9244330" cy="687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" y="1839913"/>
            <a:ext cx="2959100" cy="248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2"/>
          <p:cNvSpPr txBox="1"/>
          <p:nvPr/>
        </p:nvSpPr>
        <p:spPr>
          <a:xfrm>
            <a:off x="69275" y="61977"/>
            <a:ext cx="5240736" cy="870625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探究二力平衡的条件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2836863" y="984250"/>
          <a:ext cx="6137276" cy="4572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15585"/>
                <a:gridCol w="2238168"/>
                <a:gridCol w="2143120"/>
                <a:gridCol w="940403"/>
              </a:tblGrid>
              <a:tr h="435539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r>
                        <a:rPr lang="zh-CN" sz="2400" b="1" kern="100" dirty="0">
                          <a:effectLst/>
                        </a:rPr>
                        <a:t>猜想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r>
                        <a:rPr lang="zh-CN" sz="2400" b="1" kern="100" dirty="0">
                          <a:effectLst/>
                        </a:rPr>
                        <a:t>实验</a:t>
                      </a:r>
                      <a:r>
                        <a:rPr lang="zh-CN" sz="2400" b="1" kern="100" dirty="0" smtClean="0">
                          <a:effectLst/>
                        </a:rPr>
                        <a:t>现象</a:t>
                      </a:r>
                      <a:r>
                        <a:rPr lang="zh-CN" altLang="en-US" sz="2400" b="1" kern="100" dirty="0" smtClean="0">
                          <a:effectLst/>
                        </a:rPr>
                        <a:t>（是否平衡）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r>
                        <a:rPr lang="zh-CN" sz="2400" b="1" kern="100" dirty="0">
                          <a:effectLst/>
                        </a:rPr>
                        <a:t>结论</a:t>
                      </a:r>
                      <a:endParaRPr lang="zh-CN" sz="24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</a:tr>
              <a:tr h="1434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r>
                        <a:rPr lang="zh-CN" altLang="en-US" sz="2400" b="1" kern="1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大小相等</a:t>
                      </a:r>
                      <a:endParaRPr lang="zh-CN" sz="2400" b="1" kern="1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</a:tr>
              <a:tr h="146326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92070" algn="ctr"/>
                          <a:tab pos="5184775" algn="r"/>
                        </a:tabLst>
                        <a:defRPr/>
                      </a:pPr>
                      <a:r>
                        <a:rPr lang="zh-CN" altLang="en-US" sz="2400" b="1" kern="100" dirty="0" smtClean="0">
                          <a:solidFill>
                            <a:srgbClr val="0000CC"/>
                          </a:solidFill>
                          <a:effectLst/>
                        </a:rPr>
                        <a:t>作用在同一直线上</a:t>
                      </a:r>
                      <a:endParaRPr lang="zh-CN" altLang="zh-CN" sz="2400" b="1" kern="100" dirty="0" smtClean="0">
                        <a:solidFill>
                          <a:srgbClr val="0000CC"/>
                        </a:solidFill>
                        <a:effectLst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</a:tr>
              <a:tr h="123879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92070" algn="ctr"/>
                          <a:tab pos="5184775" algn="r"/>
                        </a:tabLst>
                        <a:defRPr/>
                      </a:pPr>
                      <a:r>
                        <a:rPr lang="zh-CN" altLang="en-US" sz="2400" b="1" kern="100" dirty="0" smtClean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方向相反</a:t>
                      </a:r>
                      <a:endParaRPr lang="zh-CN" altLang="zh-CN" sz="2400" b="1" kern="100" dirty="0" smtClean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92070" algn="ctr"/>
                          <a:tab pos="5184775" algn="r"/>
                        </a:tabLst>
                        <a:defRPr/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92070" algn="ctr"/>
                          <a:tab pos="5184775" algn="r"/>
                        </a:tabLst>
                        <a:defRPr/>
                      </a:pP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  <a:tabLst>
                          <a:tab pos="2592070" algn="ctr"/>
                          <a:tab pos="5184775" algn="r"/>
                        </a:tabLst>
                      </a:pPr>
                      <a:r>
                        <a:rPr lang="en-US" sz="2000" b="1" kern="100" dirty="0">
                          <a:effectLst/>
                        </a:rPr>
                        <a:t> </a:t>
                      </a:r>
                      <a:endParaRPr lang="zh-CN" sz="20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/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725" y="1524000"/>
            <a:ext cx="1476375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8026400" y="1524000"/>
            <a:ext cx="935038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92070" algn="ctr"/>
                <a:tab pos="5184775" algn="r"/>
              </a:tabLst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大小相等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391275" y="2357438"/>
            <a:ext cx="1266825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不平衡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913" y="1489075"/>
            <a:ext cx="1476375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50" y="3035300"/>
            <a:ext cx="14859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163" y="3035300"/>
            <a:ext cx="1476375" cy="104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/>
        </p:nvSpPr>
        <p:spPr>
          <a:xfrm>
            <a:off x="4227513" y="3827463"/>
            <a:ext cx="906463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平衡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54763" y="3867150"/>
            <a:ext cx="1266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不平衡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53375" y="2847975"/>
            <a:ext cx="1081088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92070" algn="ctr"/>
                <a:tab pos="5184775" algn="r"/>
              </a:tabLst>
              <a:defRPr/>
            </a:pP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作用在同一直线上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963" y="4348163"/>
            <a:ext cx="158115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163" y="4400550"/>
            <a:ext cx="1476375" cy="104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 25"/>
          <p:cNvSpPr/>
          <p:nvPr/>
        </p:nvSpPr>
        <p:spPr>
          <a:xfrm>
            <a:off x="8026400" y="4602163"/>
            <a:ext cx="9207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592070" algn="ctr"/>
                <a:tab pos="5184775" algn="r"/>
              </a:tabLst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方向相反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44975" y="5080000"/>
            <a:ext cx="9064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平衡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88113" y="5070475"/>
            <a:ext cx="1266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不平衡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4038" y="5678488"/>
            <a:ext cx="8353425" cy="9556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作用在同一个物体上的两个力满足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大小相等、方向相反且在同一条直线上，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这两个力才能平衡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78313" y="2324100"/>
            <a:ext cx="9064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平衡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5885" name="组合 2"/>
          <p:cNvGrpSpPr/>
          <p:nvPr/>
        </p:nvGrpSpPr>
        <p:grpSpPr>
          <a:xfrm>
            <a:off x="554038" y="1879600"/>
            <a:ext cx="1978025" cy="560388"/>
            <a:chOff x="8180" y="5339"/>
            <a:chExt cx="4049" cy="881"/>
          </a:xfrm>
        </p:grpSpPr>
        <p:grpSp>
          <p:nvGrpSpPr>
            <p:cNvPr id="35886" name="组合 6"/>
            <p:cNvGrpSpPr/>
            <p:nvPr/>
          </p:nvGrpSpPr>
          <p:grpSpPr>
            <a:xfrm rot="5400000">
              <a:off x="11002" y="5161"/>
              <a:ext cx="120" cy="1985"/>
              <a:chOff x="4264" y="5400"/>
              <a:chExt cx="120" cy="2540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 flipV="1">
                <a:off x="4319" y="5400"/>
                <a:ext cx="0" cy="2473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/>
              <p:cNvSpPr/>
              <p:nvPr/>
            </p:nvSpPr>
            <p:spPr>
              <a:xfrm>
                <a:off x="4264" y="7820"/>
                <a:ext cx="120" cy="120"/>
              </a:xfrm>
              <a:prstGeom prst="ellipse">
                <a:avLst/>
              </a:prstGeom>
              <a:solidFill>
                <a:srgbClr val="0000FF"/>
              </a:solidFill>
              <a:ln w="222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5889" name="组合 7"/>
            <p:cNvGrpSpPr/>
            <p:nvPr/>
          </p:nvGrpSpPr>
          <p:grpSpPr>
            <a:xfrm rot="-5400000">
              <a:off x="9119" y="5152"/>
              <a:ext cx="120" cy="1998"/>
              <a:chOff x="4264" y="5400"/>
              <a:chExt cx="120" cy="2540"/>
            </a:xfrm>
          </p:grpSpPr>
          <p:cxnSp>
            <p:nvCxnSpPr>
              <p:cNvPr id="9" name="直接箭头连接符 8"/>
              <p:cNvCxnSpPr/>
              <p:nvPr/>
            </p:nvCxnSpPr>
            <p:spPr>
              <a:xfrm flipV="1">
                <a:off x="4319" y="5400"/>
                <a:ext cx="0" cy="2473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椭圆 9"/>
              <p:cNvSpPr/>
              <p:nvPr/>
            </p:nvSpPr>
            <p:spPr>
              <a:xfrm>
                <a:off x="4264" y="7820"/>
                <a:ext cx="120" cy="120"/>
              </a:xfrm>
              <a:prstGeom prst="ellipse">
                <a:avLst/>
              </a:prstGeom>
              <a:solidFill>
                <a:srgbClr val="0000FF"/>
              </a:solidFill>
              <a:ln w="222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0806" y="5339"/>
              <a:ext cx="1423" cy="75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200" strike="noStrike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200" strike="noStrike" baseline="-25000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3200" strike="noStrike" baseline="-25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245" y="5394"/>
              <a:ext cx="1507" cy="75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200" strike="noStrike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200" strike="noStrike" baseline="-25000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3200" strike="noStrike" baseline="-25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0" grpId="0"/>
      <p:bldP spid="21" grpId="0"/>
      <p:bldP spid="23" grpId="0"/>
      <p:bldP spid="26" grpId="0"/>
      <p:bldP spid="27" grpId="0"/>
      <p:bldP spid="28" grpId="0"/>
      <p:bldP spid="2" grpId="0" bldLvl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6865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1673225" imgH="2275840" progId="MS_ClipArt_Gallery.2">
                  <p:embed/>
                </p:oleObj>
              </mc:Choice>
              <mc:Fallback>
                <p:oleObj name="" r:id="rId1" imgW="1673225" imgH="2275840" progId="MS_ClipArt_Gallery.2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标题 2"/>
          <p:cNvSpPr txBox="1"/>
          <p:nvPr/>
        </p:nvSpPr>
        <p:spPr>
          <a:xfrm>
            <a:off x="1232107" y="1464664"/>
            <a:ext cx="3593887" cy="8706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二力平衡条件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Rectangle 4"/>
          <p:cNvSpPr txBox="1">
            <a:spLocks noRot="1"/>
          </p:cNvSpPr>
          <p:nvPr/>
        </p:nvSpPr>
        <p:spPr>
          <a:xfrm>
            <a:off x="1625600" y="2790825"/>
            <a:ext cx="3936365" cy="152273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</a:pPr>
            <a:r>
              <a:rPr lang="zh-CN" altLang="en-US" sz="28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大小相等</a:t>
            </a:r>
            <a:endParaRPr lang="zh-CN" altLang="en-US" sz="2800" b="1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</a:pPr>
            <a:r>
              <a:rPr lang="zh-CN" altLang="en-US" sz="28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方向相反</a:t>
            </a:r>
            <a:endParaRPr lang="zh-CN" altLang="en-US" sz="2800" b="1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</a:pPr>
            <a:r>
              <a:rPr lang="zh-CN" altLang="en-US" sz="28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作用在同一直线上</a:t>
            </a:r>
            <a:endParaRPr lang="en-US" altLang="zh-CN" sz="2800" b="1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</a:pPr>
            <a:r>
              <a:rPr lang="zh-CN" altLang="en-US" sz="28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作用在同一个物体上</a:t>
            </a:r>
            <a:endParaRPr lang="zh-CN" altLang="en-US" sz="2800" b="1" dirty="0">
              <a:solidFill>
                <a:srgbClr val="0000FF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508625" y="2733675"/>
            <a:ext cx="2087563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D2A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等大</a:t>
            </a:r>
            <a:endParaRPr lang="zh-CN" altLang="en-US" sz="2800" b="1" dirty="0">
              <a:solidFill>
                <a:srgbClr val="FD2A0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08625" y="3233738"/>
            <a:ext cx="2087563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D2A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反向</a:t>
            </a:r>
            <a:endParaRPr lang="zh-CN" altLang="en-US" sz="2800" b="1" dirty="0">
              <a:solidFill>
                <a:srgbClr val="FD2A0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508625" y="3733800"/>
            <a:ext cx="2087563" cy="5191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D2A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共线</a:t>
            </a:r>
            <a:endParaRPr lang="zh-CN" altLang="en-US" sz="2800" b="1" dirty="0">
              <a:solidFill>
                <a:srgbClr val="FD2A0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0925" y="5060950"/>
            <a:ext cx="3521075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相互作用力条件：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 Box 8"/>
          <p:cNvSpPr txBox="1"/>
          <p:nvPr/>
        </p:nvSpPr>
        <p:spPr>
          <a:xfrm>
            <a:off x="3817938" y="5060950"/>
            <a:ext cx="434340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D2A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等大、反向、共线、异体</a:t>
            </a:r>
            <a:endParaRPr lang="zh-CN" altLang="en-US" sz="2800" b="1" dirty="0">
              <a:solidFill>
                <a:srgbClr val="FD2A0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 Box 8"/>
          <p:cNvSpPr txBox="1"/>
          <p:nvPr/>
        </p:nvSpPr>
        <p:spPr>
          <a:xfrm>
            <a:off x="5508625" y="4294188"/>
            <a:ext cx="2087563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——</a:t>
            </a:r>
            <a:r>
              <a:rPr lang="en-US" altLang="zh-CN" sz="2800" b="1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同体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19200" y="2438400"/>
            <a:ext cx="6609080" cy="2585085"/>
          </a:xfrm>
          <a:prstGeom prst="rect">
            <a:avLst/>
          </a:prstGeom>
          <a:noFill/>
          <a:ln w="38100" cap="flat" cmpd="sng">
            <a:solidFill>
              <a:srgbClr val="00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noAutofit/>
          </a:bodyPr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4" name="右箭头 13">
            <a:hlinkClick r:id="rId3" action="ppaction://hlinksldjump"/>
          </p:cNvPr>
          <p:cNvSpPr/>
          <p:nvPr/>
        </p:nvSpPr>
        <p:spPr>
          <a:xfrm>
            <a:off x="8483600" y="6297613"/>
            <a:ext cx="660400" cy="527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charRg st="5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charRg st="1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charRg st="1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charRg st="10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charRg st="1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charRg st="1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charRg st="1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" y="-304165"/>
            <a:ext cx="8188960" cy="1143000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三、二力平衡条件的应用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p>
            <a:pPr marL="0" indent="0">
              <a:buNone/>
            </a:pP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467600" y="1219200"/>
            <a:ext cx="1647190" cy="3086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76200" y="762000"/>
            <a:ext cx="791210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3600">
                <a:latin typeface="Times New Roman" panose="02020603050405020304" pitchFamily="18" charset="0"/>
              </a:rPr>
              <a:t>1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．测量物体所受重力的大小（如右图）物体挂在测力计下处于</a:t>
            </a:r>
            <a:r>
              <a:rPr lang="en-US" sz="3600" u="sng">
                <a:latin typeface="Times New Roman" panose="02020603050405020304" pitchFamily="18" charset="0"/>
              </a:rPr>
              <a:t>                   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，受到两个力的作用，一个是</a:t>
            </a:r>
            <a:r>
              <a:rPr lang="en-US" sz="3600" u="sng">
                <a:latin typeface="Times New Roman" panose="02020603050405020304" pitchFamily="18" charset="0"/>
              </a:rPr>
              <a:t>         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，一个是</a:t>
            </a:r>
            <a:r>
              <a:rPr lang="en-US" sz="3600" u="sng">
                <a:latin typeface="Times New Roman" panose="02020603050405020304" pitchFamily="18" charset="0"/>
              </a:rPr>
              <a:t>            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，这两个力是</a:t>
            </a:r>
            <a:r>
              <a:rPr lang="en-US" sz="3600" u="sng">
                <a:latin typeface="Times New Roman" panose="02020603050405020304" pitchFamily="18" charset="0"/>
              </a:rPr>
              <a:t>              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．根据二力平衡条件可知这</a:t>
            </a:r>
            <a:r>
              <a:rPr lang="zh-CN" sz="3600">
                <a:ea typeface="宋体" panose="02010600030101010101" pitchFamily="2" charset="-122"/>
              </a:rPr>
              <a:t>两个力大小</a:t>
            </a:r>
            <a:r>
              <a:rPr lang="en-US" sz="3600" u="sng">
                <a:latin typeface="Times New Roman" panose="02020603050405020304" pitchFamily="18" charset="0"/>
              </a:rPr>
              <a:t>           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．因为拉力</a:t>
            </a:r>
            <a:r>
              <a:rPr lang="en-US" sz="3600">
                <a:latin typeface="Times New Roman" panose="02020603050405020304" pitchFamily="18" charset="0"/>
              </a:rPr>
              <a:t>F</a:t>
            </a:r>
            <a:r>
              <a:rPr lang="zh-CN" sz="3600">
                <a:latin typeface="Times New Roman" panose="02020603050405020304" pitchFamily="18" charset="0"/>
                <a:ea typeface="宋体" panose="02010600030101010101" pitchFamily="2" charset="-122"/>
              </a:rPr>
              <a:t>的大小是由弹簧测力计的示数表示的，所以弹簧测力计的示数就等于物体所受重力的大小．</a:t>
            </a:r>
            <a:endParaRPr lang="zh-CN" altLang="en-US" sz="36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00600" y="1447800"/>
            <a:ext cx="2359660" cy="3771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zh-CN" sz="3600">
                <a:solidFill>
                  <a:srgbClr val="FF0000"/>
                </a:solidFill>
              </a:rPr>
              <a:t>静止状态</a:t>
            </a:r>
            <a:r>
              <a:rPr lang="en-US" altLang="zh-CN" sz="3600">
                <a:solidFill>
                  <a:srgbClr val="FF0000"/>
                </a:solidFill>
              </a:rPr>
              <a:t> </a:t>
            </a:r>
            <a:endParaRPr lang="en-US" altLang="zh-CN" sz="36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6995" y="1976120"/>
            <a:ext cx="1595120" cy="3860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重力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2000" y="2514600"/>
            <a:ext cx="1516380" cy="4038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拉力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99635" y="2514600"/>
            <a:ext cx="2062480" cy="3778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平衡力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1355" y="3514725"/>
            <a:ext cx="1299845" cy="5238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相等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bldLvl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228600" y="381000"/>
            <a:ext cx="8098790" cy="4343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en-US" sz="4000">
                <a:latin typeface="Times New Roman" panose="02020603050405020304" pitchFamily="18" charset="0"/>
              </a:rPr>
              <a:t>2</a:t>
            </a:r>
            <a:r>
              <a:rPr 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．测量物体所受</a:t>
            </a:r>
            <a:r>
              <a:rPr lang="zh-CN" sz="4000">
                <a:ea typeface="宋体" panose="02010600030101010101" pitchFamily="2" charset="-122"/>
              </a:rPr>
              <a:t>滑动摩擦力的大小</a:t>
            </a:r>
            <a:r>
              <a:rPr 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（如下图）同样根据</a:t>
            </a:r>
            <a:r>
              <a:rPr lang="en-US" sz="4000" u="sng">
                <a:latin typeface="Times New Roman" panose="02020603050405020304" pitchFamily="18" charset="0"/>
              </a:rPr>
              <a:t>                        </a:t>
            </a:r>
            <a:r>
              <a:rPr 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，在水平方向</a:t>
            </a:r>
            <a:r>
              <a:rPr lang="en-US" sz="4000" u="sng">
                <a:latin typeface="Times New Roman" panose="02020603050405020304" pitchFamily="18" charset="0"/>
              </a:rPr>
              <a:t>               </a:t>
            </a:r>
            <a:r>
              <a:rPr 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与</a:t>
            </a:r>
            <a:r>
              <a:rPr lang="en-US" sz="4000" u="sng">
                <a:latin typeface="Times New Roman" panose="02020603050405020304" pitchFamily="18" charset="0"/>
              </a:rPr>
              <a:t>             </a:t>
            </a:r>
            <a:r>
              <a:rPr 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是一对平衡力，拉力</a:t>
            </a:r>
            <a:r>
              <a:rPr lang="en-US" sz="4000">
                <a:latin typeface="Times New Roman" panose="02020603050405020304" pitchFamily="18" charset="0"/>
              </a:rPr>
              <a:t>F</a:t>
            </a:r>
            <a:r>
              <a:rPr 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的大小由弹簧测力计的示数表示出来，所以弹簧测力计的示数就等于摩擦力的大小。</a:t>
            </a:r>
            <a:r>
              <a:rPr lang="en-US" sz="4000" u="sng">
                <a:latin typeface="Times New Roman" panose="02020603050405020304" pitchFamily="18" charset="0"/>
              </a:rPr>
              <a:t>             </a:t>
            </a:r>
            <a:endParaRPr lang="en-US" altLang="en-US" sz="4000" u="sng">
              <a:latin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297305" y="4724400"/>
            <a:ext cx="5961380" cy="1661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2032000" y="3705225"/>
            <a:ext cx="50800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sz="1800" b="1">
                <a:latin typeface="Times New Roman" panose="02020603050405020304" pitchFamily="18" charset="0"/>
              </a:rPr>
              <a:t>   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38400" y="1718310"/>
            <a:ext cx="3033395" cy="558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二力平衡原理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5990" y="2277110"/>
            <a:ext cx="1890395" cy="6184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摩擦力</a:t>
            </a:r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52800" y="2362200"/>
            <a:ext cx="1433830" cy="4489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3600">
                <a:solidFill>
                  <a:srgbClr val="FF0000"/>
                </a:solidFill>
              </a:rPr>
              <a:t>拉力</a:t>
            </a:r>
            <a:endParaRPr lang="zh-CN" altLang="en-US"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12250" cy="6628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 Box 4"/>
          <p:cNvSpPr txBox="1"/>
          <p:nvPr/>
        </p:nvSpPr>
        <p:spPr>
          <a:xfrm>
            <a:off x="457200" y="152400"/>
            <a:ext cx="5181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CC"/>
                </a:solidFill>
                <a:latin typeface="Arial" panose="020B0604020202020204" pitchFamily="34" charset="0"/>
              </a:rPr>
              <a:t>动动手做游戏</a:t>
            </a:r>
            <a:endParaRPr lang="zh-CN" altLang="en-US" sz="36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站立的铅笔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67985" y="990600"/>
            <a:ext cx="3394710" cy="3157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" y="980440"/>
            <a:ext cx="2644775" cy="3168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990600"/>
            <a:ext cx="2618740" cy="31572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走钢丝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-635"/>
            <a:ext cx="9145270" cy="6854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0225" y="306705"/>
            <a:ext cx="4636135" cy="3051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0810" y="3733800"/>
            <a:ext cx="8901430" cy="294576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t">
            <a:noAutofit/>
          </a:bodyPr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000"/>
              <a:t>阿迪力在钢丝上行走时，总是不断地调整自己的重心，尽量使</a:t>
            </a:r>
            <a:r>
              <a:rPr lang="zh-CN" altLang="en-US" sz="4000">
                <a:solidFill>
                  <a:schemeClr val="accent1"/>
                </a:solidFill>
              </a:rPr>
              <a:t>重力作用线竖直向下通过钢丝</a:t>
            </a:r>
            <a:r>
              <a:rPr lang="zh-CN" altLang="en-US" sz="4000"/>
              <a:t>。只有这样，他才能在重力和支持力的种下处于平衡状态。</a:t>
            </a:r>
            <a:endParaRPr lang="zh-CN" altLang="en-US" sz="4000"/>
          </a:p>
        </p:txBody>
      </p:sp>
      <p:grpSp>
        <p:nvGrpSpPr>
          <p:cNvPr id="4" name="组合 44"/>
          <p:cNvGrpSpPr/>
          <p:nvPr/>
        </p:nvGrpSpPr>
        <p:grpSpPr>
          <a:xfrm>
            <a:off x="4114800" y="1599883"/>
            <a:ext cx="593725" cy="1100137"/>
            <a:chOff x="1311166" y="1594159"/>
            <a:chExt cx="670034" cy="1260000"/>
          </a:xfrm>
        </p:grpSpPr>
        <p:grpSp>
          <p:nvGrpSpPr>
            <p:cNvPr id="5" name="组合 19"/>
            <p:cNvGrpSpPr/>
            <p:nvPr/>
          </p:nvGrpSpPr>
          <p:grpSpPr>
            <a:xfrm>
              <a:off x="1311166" y="1594159"/>
              <a:ext cx="108000" cy="1260000"/>
              <a:chOff x="1692166" y="1876098"/>
              <a:chExt cx="108000" cy="1473896"/>
            </a:xfrm>
            <a:solidFill>
              <a:srgbClr val="0000FF"/>
            </a:solidFill>
          </p:grpSpPr>
          <p:sp>
            <p:nvSpPr>
              <p:cNvPr id="14" name="直接箭头连接符 13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68600" y="2665200"/>
                <a:ext cx="1368000" cy="1588"/>
              </a:xfrm>
              <a:prstGeom prst="straightConnector1">
                <a:avLst/>
              </a:prstGeom>
              <a:grpFill/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16" name="椭圆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37" name="TextBox 37"/>
            <p:cNvSpPr txBox="1"/>
            <p:nvPr>
              <p:custDataLst>
                <p:tags r:id="rId4"/>
              </p:custDataLst>
            </p:nvPr>
          </p:nvSpPr>
          <p:spPr>
            <a:xfrm>
              <a:off x="1524000" y="2133600"/>
              <a:ext cx="457200" cy="5974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43"/>
          <p:cNvGrpSpPr/>
          <p:nvPr/>
        </p:nvGrpSpPr>
        <p:grpSpPr>
          <a:xfrm>
            <a:off x="4167823" y="533400"/>
            <a:ext cx="879475" cy="1150938"/>
            <a:chOff x="1371601" y="304800"/>
            <a:chExt cx="990599" cy="1317626"/>
          </a:xfrm>
        </p:grpSpPr>
        <p:cxnSp>
          <p:nvCxnSpPr>
            <p:cNvPr id="15" name="直接箭头连接符 14"/>
            <p:cNvCxnSpPr/>
            <p:nvPr>
              <p:custDataLst>
                <p:tags r:id="rId5"/>
              </p:custDataLst>
            </p:nvPr>
          </p:nvCxnSpPr>
          <p:spPr>
            <a:xfrm rot="16200000" flipV="1">
              <a:off x="742750" y="991786"/>
              <a:ext cx="1259469" cy="1789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0" name="TextBox 38"/>
            <p:cNvSpPr txBox="1"/>
            <p:nvPr>
              <p:custDataLst>
                <p:tags r:id="rId6"/>
              </p:custDataLst>
            </p:nvPr>
          </p:nvSpPr>
          <p:spPr>
            <a:xfrm>
              <a:off x="1524000" y="304800"/>
              <a:ext cx="838200" cy="597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支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160" y="635"/>
            <a:ext cx="9110345" cy="68402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0" y="0"/>
            <a:ext cx="9215120" cy="67849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0" y="635"/>
            <a:ext cx="933450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09" name="标题 1"/>
          <p:cNvSpPr>
            <a:spLocks noGrp="1"/>
          </p:cNvSpPr>
          <p:nvPr>
            <p:ph type="ctrTitle"/>
          </p:nvPr>
        </p:nvSpPr>
        <p:spPr bwMode="auto">
          <a:xfrm>
            <a:off x="359408" y="1746548"/>
            <a:ext cx="8229600" cy="1470025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1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0B050"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9.1</a:t>
            </a:r>
            <a:r>
              <a:rPr kumimoji="0" lang="zh-CN" altLang="en-US" sz="7200" b="1" i="0" u="none" strike="noStrike" kern="1200" cap="none" spc="0" normalizeH="0" baseline="0" noProof="1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00B050"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 二力平衡</a:t>
            </a:r>
            <a:endParaRPr kumimoji="0" lang="zh-CN" altLang="en-US" sz="7200" b="1" i="0" u="none" strike="noStrike" kern="1200" cap="none" spc="0" normalizeH="0" baseline="0" noProof="1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00B050">
                    <a:alpha val="40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605" y="3346430"/>
            <a:ext cx="3315970" cy="31813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9798"/>
          <a:stretch>
            <a:fillRect/>
          </a:stretch>
        </p:blipFill>
        <p:spPr>
          <a:xfrm>
            <a:off x="2508250" y="4572000"/>
            <a:ext cx="2770488" cy="1955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359410" y="3474719"/>
            <a:ext cx="2613025" cy="218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200" y="0"/>
            <a:ext cx="9110345" cy="6840220"/>
          </a:xfrm>
          <a:prstGeom prst="rect">
            <a:avLst/>
          </a:prstGeom>
        </p:spPr>
      </p:pic>
      <p:grpSp>
        <p:nvGrpSpPr>
          <p:cNvPr id="6" name="组合 43"/>
          <p:cNvGrpSpPr/>
          <p:nvPr/>
        </p:nvGrpSpPr>
        <p:grpSpPr>
          <a:xfrm>
            <a:off x="4877118" y="-127000"/>
            <a:ext cx="879475" cy="1150938"/>
            <a:chOff x="1371601" y="304800"/>
            <a:chExt cx="990599" cy="1317626"/>
          </a:xfrm>
        </p:grpSpPr>
        <p:cxnSp>
          <p:nvCxnSpPr>
            <p:cNvPr id="15" name="直接箭头连接符 14"/>
            <p:cNvCxnSpPr/>
            <p:nvPr/>
          </p:nvCxnSpPr>
          <p:spPr>
            <a:xfrm rot="16200000" flipV="1">
              <a:off x="742750" y="991786"/>
              <a:ext cx="1259469" cy="1789"/>
            </a:xfrm>
            <a:prstGeom prst="straightConnector1">
              <a:avLst/>
            </a:prstGeom>
            <a:ln w="412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0" name="TextBox 38"/>
            <p:cNvSpPr txBox="1"/>
            <p:nvPr/>
          </p:nvSpPr>
          <p:spPr>
            <a:xfrm>
              <a:off x="1524000" y="304800"/>
              <a:ext cx="838200" cy="597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支</a:t>
              </a:r>
              <a:endParaRPr lang="zh-CN" altLang="en-US" sz="28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组合 44"/>
          <p:cNvGrpSpPr/>
          <p:nvPr/>
        </p:nvGrpSpPr>
        <p:grpSpPr>
          <a:xfrm>
            <a:off x="4840605" y="987743"/>
            <a:ext cx="593725" cy="1100137"/>
            <a:chOff x="1311166" y="1594159"/>
            <a:chExt cx="670034" cy="1260000"/>
          </a:xfrm>
        </p:grpSpPr>
        <p:grpSp>
          <p:nvGrpSpPr>
            <p:cNvPr id="5" name="组合 19"/>
            <p:cNvGrpSpPr/>
            <p:nvPr/>
          </p:nvGrpSpPr>
          <p:grpSpPr>
            <a:xfrm>
              <a:off x="1311166" y="1594159"/>
              <a:ext cx="108000" cy="1260000"/>
              <a:chOff x="1692166" y="1876098"/>
              <a:chExt cx="108000" cy="1473896"/>
            </a:xfrm>
            <a:solidFill>
              <a:srgbClr val="0000FF"/>
            </a:solidFill>
          </p:grpSpPr>
          <p:sp>
            <p:nvSpPr>
              <p:cNvPr id="14" name="直接箭头连接符 13"/>
              <p:cNvSpPr/>
              <p:nvPr/>
            </p:nvSpPr>
            <p:spPr>
              <a:xfrm rot="5400000">
                <a:off x="1068600" y="2665200"/>
                <a:ext cx="1368000" cy="1588"/>
              </a:xfrm>
              <a:prstGeom prst="straightConnector1">
                <a:avLst/>
              </a:prstGeom>
              <a:solidFill>
                <a:srgbClr val="FFFF00"/>
              </a:solidFill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16" name="椭圆 15"/>
              <p:cNvSpPr/>
              <p:nvPr/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37" name="TextBox 37"/>
            <p:cNvSpPr txBox="1"/>
            <p:nvPr/>
          </p:nvSpPr>
          <p:spPr>
            <a:xfrm>
              <a:off x="1524000" y="2133600"/>
              <a:ext cx="457200" cy="5974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880" y="-4445"/>
            <a:ext cx="9269730" cy="6863080"/>
          </a:xfrm>
          <a:prstGeom prst="rect">
            <a:avLst/>
          </a:prstGeom>
        </p:spPr>
      </p:pic>
      <p:grpSp>
        <p:nvGrpSpPr>
          <p:cNvPr id="4" name="组合 44"/>
          <p:cNvGrpSpPr/>
          <p:nvPr/>
        </p:nvGrpSpPr>
        <p:grpSpPr>
          <a:xfrm>
            <a:off x="4191000" y="3200083"/>
            <a:ext cx="593725" cy="1100137"/>
            <a:chOff x="1311166" y="1594159"/>
            <a:chExt cx="670034" cy="1260000"/>
          </a:xfrm>
        </p:grpSpPr>
        <p:grpSp>
          <p:nvGrpSpPr>
            <p:cNvPr id="5" name="组合 19"/>
            <p:cNvGrpSpPr/>
            <p:nvPr/>
          </p:nvGrpSpPr>
          <p:grpSpPr>
            <a:xfrm>
              <a:off x="1311166" y="1594159"/>
              <a:ext cx="108000" cy="1260000"/>
              <a:chOff x="1692166" y="1876098"/>
              <a:chExt cx="108000" cy="1473896"/>
            </a:xfrm>
            <a:solidFill>
              <a:srgbClr val="0000FF"/>
            </a:solidFill>
          </p:grpSpPr>
          <p:sp>
            <p:nvSpPr>
              <p:cNvPr id="14" name="直接箭头连接符 13"/>
              <p:cNvSpPr/>
              <p:nvPr>
                <p:custDataLst>
                  <p:tags r:id="rId2"/>
                </p:custDataLst>
              </p:nvPr>
            </p:nvSpPr>
            <p:spPr>
              <a:xfrm rot="5400000">
                <a:off x="1068600" y="2665200"/>
                <a:ext cx="1368000" cy="1588"/>
              </a:xfrm>
              <a:prstGeom prst="straightConnector1">
                <a:avLst/>
              </a:prstGeom>
              <a:grpFill/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16" name="椭圆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37" name="TextBox 37"/>
            <p:cNvSpPr txBox="1"/>
            <p:nvPr>
              <p:custDataLst>
                <p:tags r:id="rId4"/>
              </p:custDataLst>
            </p:nvPr>
          </p:nvSpPr>
          <p:spPr>
            <a:xfrm>
              <a:off x="1524000" y="2133600"/>
              <a:ext cx="457200" cy="597480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43"/>
          <p:cNvGrpSpPr/>
          <p:nvPr/>
        </p:nvGrpSpPr>
        <p:grpSpPr>
          <a:xfrm>
            <a:off x="4242118" y="2049145"/>
            <a:ext cx="879475" cy="1150938"/>
            <a:chOff x="1371601" y="304800"/>
            <a:chExt cx="990599" cy="1317626"/>
          </a:xfrm>
          <a:solidFill>
            <a:srgbClr val="FFFF00"/>
          </a:solidFill>
        </p:grpSpPr>
        <p:cxnSp>
          <p:nvCxnSpPr>
            <p:cNvPr id="15" name="直接箭头连接符 14"/>
            <p:cNvCxnSpPr/>
            <p:nvPr>
              <p:custDataLst>
                <p:tags r:id="rId5"/>
              </p:custDataLst>
            </p:nvPr>
          </p:nvCxnSpPr>
          <p:spPr>
            <a:xfrm rot="16200000" flipV="1">
              <a:off x="742750" y="991786"/>
              <a:ext cx="1259469" cy="1789"/>
            </a:xfrm>
            <a:prstGeom prst="straightConnector1">
              <a:avLst/>
            </a:prstGeom>
            <a:grpFill/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0" name="TextBox 38"/>
            <p:cNvSpPr txBox="1"/>
            <p:nvPr>
              <p:custDataLst>
                <p:tags r:id="rId6"/>
              </p:custDataLst>
            </p:nvPr>
          </p:nvSpPr>
          <p:spPr>
            <a:xfrm>
              <a:off x="1524000" y="304800"/>
              <a:ext cx="838200" cy="597705"/>
            </a:xfrm>
            <a:prstGeom prst="rect">
              <a:avLst/>
            </a:prstGeom>
            <a:grp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支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2"/>
          <p:cNvSpPr txBox="1"/>
          <p:nvPr/>
        </p:nvSpPr>
        <p:spPr>
          <a:xfrm>
            <a:off x="4588609" y="340826"/>
            <a:ext cx="2911499" cy="870614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快乐体验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993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513" y="1900238"/>
            <a:ext cx="7243762" cy="412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0" y="1900238"/>
            <a:ext cx="3311525" cy="411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-14287"/>
            <a:ext cx="2657475" cy="2027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文本框 10"/>
          <p:cNvSpPr txBox="1"/>
          <p:nvPr/>
        </p:nvSpPr>
        <p:spPr>
          <a:xfrm rot="-958639">
            <a:off x="1274763" y="168275"/>
            <a:ext cx="1973262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体验平衡</a:t>
            </a:r>
            <a:endParaRPr lang="zh-CN" altLang="en-US" sz="2800" b="1" dirty="0">
              <a:solidFill>
                <a:srgbClr val="FFFF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9942" name="文本框 6"/>
          <p:cNvSpPr txBox="1"/>
          <p:nvPr/>
        </p:nvSpPr>
        <p:spPr>
          <a:xfrm>
            <a:off x="127000" y="1771650"/>
            <a:ext cx="4460875" cy="4800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 anchorCtr="0">
            <a:spAutoFit/>
          </a:bodyPr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147" name="Rectangle 3"/>
          <p:cNvSpPr>
            <a:spLocks noGrp="1"/>
          </p:cNvSpPr>
          <p:nvPr/>
        </p:nvSpPr>
        <p:spPr>
          <a:xfrm>
            <a:off x="-152400" y="990600"/>
            <a:ext cx="9203055" cy="452628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273050" indent="-273050" algn="l" rtl="0" eaLnBrk="0" fontAlgn="base" hangingPunct="0">
              <a:spcBef>
                <a:spcPts val="575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005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60000"/>
              </a:lnSpc>
              <a:buNone/>
            </a:pPr>
            <a:r>
              <a:rPr lang="en-US" altLang="zh-CN" sz="4400" b="1" dirty="0"/>
              <a:t>       </a:t>
            </a:r>
            <a:r>
              <a:rPr lang="en-US" altLang="zh-CN" sz="4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</a:t>
            </a:r>
            <a:r>
              <a:rPr lang="zh-CN" altLang="en-US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假如我有一点微小成就的话</a:t>
            </a:r>
            <a:r>
              <a:rPr lang="en-US" altLang="zh-CN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,</a:t>
            </a:r>
            <a:r>
              <a:rPr lang="zh-CN" altLang="en-US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没有其他秘诀</a:t>
            </a:r>
            <a:r>
              <a:rPr lang="en-US" altLang="zh-CN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,</a:t>
            </a:r>
            <a:r>
              <a:rPr lang="zh-CN" altLang="en-US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唯有勤奋而已。</a:t>
            </a:r>
            <a:endParaRPr lang="zh-CN" altLang="en-US" sz="5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eaLnBrk="1" hangingPunct="1">
              <a:lnSpc>
                <a:spcPct val="160000"/>
              </a:lnSpc>
              <a:buNone/>
            </a:pPr>
            <a:r>
              <a:rPr lang="zh-CN" altLang="en-US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         </a:t>
            </a:r>
            <a:r>
              <a:rPr lang="en-US" altLang="zh-CN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  ——  </a:t>
            </a:r>
            <a:r>
              <a:rPr lang="zh-CN" altLang="en-US" sz="54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牛顿</a:t>
            </a:r>
            <a:endParaRPr lang="zh-CN" altLang="en-US" sz="54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charRg st="36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charRg st="36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charRg st="36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>
                                            <p:txEl>
                                              <p:charRg st="36" end="7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66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3025" y="2616200"/>
            <a:ext cx="2316163" cy="137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38" y="1203325"/>
            <a:ext cx="1909762" cy="2062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088" y="1203325"/>
            <a:ext cx="3190875" cy="192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3" y="4197350"/>
            <a:ext cx="2638425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4"/>
          <p:cNvPicPr>
            <a:picLocks noChangeAspect="1"/>
          </p:cNvPicPr>
          <p:nvPr/>
        </p:nvPicPr>
        <p:blipFill>
          <a:blip r:embed="rId5"/>
          <a:srcRect t="24951"/>
          <a:stretch>
            <a:fillRect/>
          </a:stretch>
        </p:blipFill>
        <p:spPr>
          <a:xfrm>
            <a:off x="3908425" y="3973513"/>
            <a:ext cx="1914525" cy="217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1" name="TextBox 8"/>
          <p:cNvSpPr txBox="1"/>
          <p:nvPr/>
        </p:nvSpPr>
        <p:spPr>
          <a:xfrm>
            <a:off x="769938" y="3387725"/>
            <a:ext cx="19621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静止的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花瓶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2" name="TextBox 9"/>
          <p:cNvSpPr txBox="1"/>
          <p:nvPr/>
        </p:nvSpPr>
        <p:spPr>
          <a:xfrm>
            <a:off x="3205163" y="3265488"/>
            <a:ext cx="25050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匀速行驶的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列车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3" name="TextBox 10"/>
          <p:cNvSpPr txBox="1"/>
          <p:nvPr/>
        </p:nvSpPr>
        <p:spPr>
          <a:xfrm>
            <a:off x="1074738" y="6194425"/>
            <a:ext cx="19621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黄山飞来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34" name="TextBox 11"/>
          <p:cNvSpPr txBox="1"/>
          <p:nvPr/>
        </p:nvSpPr>
        <p:spPr>
          <a:xfrm>
            <a:off x="3341688" y="6194425"/>
            <a:ext cx="27940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eaLnBrk="0" hangingPunct="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匀速起吊的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货物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44"/>
          <p:cNvGrpSpPr/>
          <p:nvPr/>
        </p:nvGrpSpPr>
        <p:grpSpPr>
          <a:xfrm>
            <a:off x="1549400" y="2395538"/>
            <a:ext cx="593725" cy="1100137"/>
            <a:chOff x="1311166" y="1594159"/>
            <a:chExt cx="670034" cy="1260000"/>
          </a:xfrm>
        </p:grpSpPr>
        <p:grpSp>
          <p:nvGrpSpPr>
            <p:cNvPr id="5" name="组合 19"/>
            <p:cNvGrpSpPr/>
            <p:nvPr/>
          </p:nvGrpSpPr>
          <p:grpSpPr>
            <a:xfrm>
              <a:off x="1311166" y="1594159"/>
              <a:ext cx="108000" cy="1260000"/>
              <a:chOff x="1692166" y="1876098"/>
              <a:chExt cx="108000" cy="1473896"/>
            </a:xfrm>
            <a:solidFill>
              <a:srgbClr val="0000FF"/>
            </a:solidFill>
          </p:grpSpPr>
          <p:sp>
            <p:nvSpPr>
              <p:cNvPr id="14" name="直接箭头连接符 13"/>
              <p:cNvSpPr/>
              <p:nvPr/>
            </p:nvSpPr>
            <p:spPr>
              <a:xfrm rot="5400000">
                <a:off x="1068600" y="2665200"/>
                <a:ext cx="1368000" cy="1588"/>
              </a:xfrm>
              <a:prstGeom prst="straightConnector1">
                <a:avLst/>
              </a:prstGeom>
              <a:grpFill/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16" name="椭圆 15"/>
              <p:cNvSpPr/>
              <p:nvPr/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37" name="TextBox 37"/>
            <p:cNvSpPr txBox="1"/>
            <p:nvPr/>
          </p:nvSpPr>
          <p:spPr>
            <a:xfrm>
              <a:off x="1524000" y="2133600"/>
              <a:ext cx="457200" cy="59748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6" name="组合 43"/>
          <p:cNvGrpSpPr/>
          <p:nvPr/>
        </p:nvGrpSpPr>
        <p:grpSpPr>
          <a:xfrm>
            <a:off x="1601788" y="1244600"/>
            <a:ext cx="879475" cy="1150938"/>
            <a:chOff x="1371601" y="304800"/>
            <a:chExt cx="990599" cy="1317626"/>
          </a:xfrm>
        </p:grpSpPr>
        <p:cxnSp>
          <p:nvCxnSpPr>
            <p:cNvPr id="15" name="直接箭头连接符 14"/>
            <p:cNvCxnSpPr/>
            <p:nvPr/>
          </p:nvCxnSpPr>
          <p:spPr>
            <a:xfrm rot="16200000" flipV="1">
              <a:off x="742750" y="991786"/>
              <a:ext cx="1259469" cy="1789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0" name="TextBox 38"/>
            <p:cNvSpPr txBox="1"/>
            <p:nvPr/>
          </p:nvSpPr>
          <p:spPr>
            <a:xfrm>
              <a:off x="1524000" y="304800"/>
              <a:ext cx="838200" cy="597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支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45"/>
          <p:cNvGrpSpPr/>
          <p:nvPr/>
        </p:nvGrpSpPr>
        <p:grpSpPr>
          <a:xfrm>
            <a:off x="4676775" y="1935163"/>
            <a:ext cx="608013" cy="1147762"/>
            <a:chOff x="5334000" y="1112522"/>
            <a:chExt cx="685800" cy="1313820"/>
          </a:xfrm>
        </p:grpSpPr>
        <p:grpSp>
          <p:nvGrpSpPr>
            <p:cNvPr id="8" name="组合 20"/>
            <p:cNvGrpSpPr/>
            <p:nvPr/>
          </p:nvGrpSpPr>
          <p:grpSpPr>
            <a:xfrm>
              <a:off x="5334000" y="1112522"/>
              <a:ext cx="108000" cy="1116000"/>
              <a:chOff x="1692166" y="1876098"/>
              <a:chExt cx="108000" cy="1473896"/>
            </a:xfrm>
            <a:solidFill>
              <a:srgbClr val="0000FF"/>
            </a:solidFill>
          </p:grpSpPr>
          <p:sp>
            <p:nvSpPr>
              <p:cNvPr id="22" name="直接箭头连接符 21"/>
              <p:cNvSpPr/>
              <p:nvPr/>
            </p:nvSpPr>
            <p:spPr>
              <a:xfrm rot="5400000">
                <a:off x="1068600" y="2665200"/>
                <a:ext cx="1368000" cy="1588"/>
              </a:xfrm>
              <a:prstGeom prst="straightConnector1">
                <a:avLst/>
              </a:prstGeom>
              <a:grpFill/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23" name="椭圆 22"/>
              <p:cNvSpPr/>
              <p:nvPr/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43" name="TextBox 41"/>
            <p:cNvSpPr txBox="1"/>
            <p:nvPr/>
          </p:nvSpPr>
          <p:spPr>
            <a:xfrm>
              <a:off x="5562600" y="1828800"/>
              <a:ext cx="457200" cy="5975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54"/>
          <p:cNvGrpSpPr/>
          <p:nvPr/>
        </p:nvGrpSpPr>
        <p:grpSpPr>
          <a:xfrm>
            <a:off x="4730750" y="976313"/>
            <a:ext cx="757238" cy="974725"/>
            <a:chOff x="5394326" y="15876"/>
            <a:chExt cx="854074" cy="1116013"/>
          </a:xfrm>
        </p:grpSpPr>
        <p:sp>
          <p:nvSpPr>
            <p:cNvPr id="26645" name="TextBox 42"/>
            <p:cNvSpPr txBox="1"/>
            <p:nvPr/>
          </p:nvSpPr>
          <p:spPr>
            <a:xfrm>
              <a:off x="5410200" y="15993"/>
              <a:ext cx="838200" cy="597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支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 rot="16200000" flipV="1">
              <a:off x="4837204" y="572977"/>
              <a:ext cx="1116013" cy="179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3"/>
          <p:cNvGrpSpPr/>
          <p:nvPr/>
        </p:nvGrpSpPr>
        <p:grpSpPr>
          <a:xfrm>
            <a:off x="4743450" y="1428750"/>
            <a:ext cx="1150938" cy="546100"/>
            <a:chOff x="5410200" y="533400"/>
            <a:chExt cx="1295400" cy="625475"/>
          </a:xfrm>
        </p:grpSpPr>
        <p:cxnSp>
          <p:nvCxnSpPr>
            <p:cNvPr id="33" name="直接箭头连接符 32"/>
            <p:cNvCxnSpPr/>
            <p:nvPr/>
          </p:nvCxnSpPr>
          <p:spPr>
            <a:xfrm flipV="1">
              <a:off x="5410200" y="1157057"/>
              <a:ext cx="1116724" cy="1818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9" name="TextBox 46"/>
            <p:cNvSpPr txBox="1"/>
            <p:nvPr/>
          </p:nvSpPr>
          <p:spPr>
            <a:xfrm>
              <a:off x="5867400" y="533400"/>
              <a:ext cx="838200" cy="5978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endParaRPr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8" name="组合 52"/>
          <p:cNvGrpSpPr/>
          <p:nvPr/>
        </p:nvGrpSpPr>
        <p:grpSpPr>
          <a:xfrm>
            <a:off x="3714750" y="1428750"/>
            <a:ext cx="990600" cy="546100"/>
            <a:chOff x="4251325" y="533400"/>
            <a:chExt cx="1116013" cy="625475"/>
          </a:xfrm>
        </p:grpSpPr>
        <p:cxnSp>
          <p:nvCxnSpPr>
            <p:cNvPr id="34" name="直接箭头连接符 33"/>
            <p:cNvCxnSpPr/>
            <p:nvPr/>
          </p:nvCxnSpPr>
          <p:spPr>
            <a:xfrm flipH="1" flipV="1">
              <a:off x="4251325" y="1157057"/>
              <a:ext cx="1116013" cy="1818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52" name="TextBox 47"/>
            <p:cNvSpPr txBox="1"/>
            <p:nvPr/>
          </p:nvSpPr>
          <p:spPr>
            <a:xfrm>
              <a:off x="4419600" y="533400"/>
              <a:ext cx="838200" cy="597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牵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19" name="组合 51"/>
          <p:cNvGrpSpPr/>
          <p:nvPr/>
        </p:nvGrpSpPr>
        <p:grpSpPr>
          <a:xfrm>
            <a:off x="2563813" y="4030663"/>
            <a:ext cx="744537" cy="849312"/>
            <a:chOff x="2209800" y="3543300"/>
            <a:chExt cx="838200" cy="971550"/>
          </a:xfrm>
        </p:grpSpPr>
        <p:cxnSp>
          <p:nvCxnSpPr>
            <p:cNvPr id="28" name="直接箭头连接符 27"/>
            <p:cNvCxnSpPr/>
            <p:nvPr/>
          </p:nvCxnSpPr>
          <p:spPr>
            <a:xfrm rot="16200000" flipV="1">
              <a:off x="2379036" y="4028181"/>
              <a:ext cx="971550" cy="1788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55" name="TextBox 48"/>
            <p:cNvSpPr txBox="1"/>
            <p:nvPr/>
          </p:nvSpPr>
          <p:spPr>
            <a:xfrm>
              <a:off x="2209800" y="3581400"/>
              <a:ext cx="838200" cy="59770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支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20" name="组合 60"/>
          <p:cNvGrpSpPr/>
          <p:nvPr/>
        </p:nvGrpSpPr>
        <p:grpSpPr>
          <a:xfrm>
            <a:off x="2563813" y="4811713"/>
            <a:ext cx="744537" cy="901700"/>
            <a:chOff x="2209800" y="4442461"/>
            <a:chExt cx="838200" cy="1031346"/>
          </a:xfrm>
        </p:grpSpPr>
        <p:grpSp>
          <p:nvGrpSpPr>
            <p:cNvPr id="21" name="组合 24"/>
            <p:cNvGrpSpPr/>
            <p:nvPr/>
          </p:nvGrpSpPr>
          <p:grpSpPr>
            <a:xfrm>
              <a:off x="2819400" y="4442461"/>
              <a:ext cx="72000" cy="972000"/>
              <a:chOff x="1692166" y="1876098"/>
              <a:chExt cx="108000" cy="1473896"/>
            </a:xfrm>
            <a:solidFill>
              <a:srgbClr val="0000FF"/>
            </a:solidFill>
          </p:grpSpPr>
          <p:sp>
            <p:nvSpPr>
              <p:cNvPr id="26" name="直接箭头连接符 25"/>
              <p:cNvSpPr/>
              <p:nvPr/>
            </p:nvSpPr>
            <p:spPr>
              <a:xfrm rot="5400000">
                <a:off x="1068600" y="2665200"/>
                <a:ext cx="1368000" cy="1588"/>
              </a:xfrm>
              <a:prstGeom prst="straightConnector1">
                <a:avLst/>
              </a:prstGeom>
              <a:grpFill/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27" name="椭圆 26"/>
              <p:cNvSpPr/>
              <p:nvPr/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58" name="TextBox 49"/>
            <p:cNvSpPr txBox="1"/>
            <p:nvPr/>
          </p:nvSpPr>
          <p:spPr>
            <a:xfrm>
              <a:off x="2209800" y="4876800"/>
              <a:ext cx="838200" cy="5970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58"/>
          <p:cNvGrpSpPr/>
          <p:nvPr/>
        </p:nvGrpSpPr>
        <p:grpSpPr>
          <a:xfrm>
            <a:off x="5348288" y="5616575"/>
            <a:ext cx="827087" cy="688975"/>
            <a:chOff x="5851634" y="5381298"/>
            <a:chExt cx="930166" cy="789896"/>
          </a:xfrm>
        </p:grpSpPr>
        <p:grpSp>
          <p:nvGrpSpPr>
            <p:cNvPr id="29" name="组合 28"/>
            <p:cNvGrpSpPr/>
            <p:nvPr/>
          </p:nvGrpSpPr>
          <p:grpSpPr>
            <a:xfrm>
              <a:off x="5851634" y="5381298"/>
              <a:ext cx="108000" cy="789896"/>
              <a:chOff x="1692166" y="1876098"/>
              <a:chExt cx="108000" cy="789896"/>
            </a:xfrm>
            <a:solidFill>
              <a:srgbClr val="0000FF"/>
            </a:solidFill>
          </p:grpSpPr>
          <p:sp>
            <p:nvSpPr>
              <p:cNvPr id="30" name="直接箭头连接符 29"/>
              <p:cNvSpPr/>
              <p:nvPr/>
            </p:nvSpPr>
            <p:spPr>
              <a:xfrm rot="5400000">
                <a:off x="1410600" y="2323200"/>
                <a:ext cx="684000" cy="1588"/>
              </a:xfrm>
              <a:prstGeom prst="straightConnector1">
                <a:avLst/>
              </a:prstGeom>
              <a:grpFill/>
              <a:ln w="412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31" name="椭圆 30"/>
              <p:cNvSpPr/>
              <p:nvPr/>
            </p:nvSpPr>
            <p:spPr>
              <a:xfrm>
                <a:off x="1692166" y="1876098"/>
                <a:ext cx="108000" cy="108000"/>
              </a:xfrm>
              <a:prstGeom prst="ellipse">
                <a:avLst/>
              </a:prstGeom>
              <a:grpFill/>
              <a:ln w="412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661" name="TextBox 56"/>
            <p:cNvSpPr txBox="1"/>
            <p:nvPr/>
          </p:nvSpPr>
          <p:spPr>
            <a:xfrm>
              <a:off x="5943600" y="5562600"/>
              <a:ext cx="838200" cy="59839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59"/>
          <p:cNvGrpSpPr/>
          <p:nvPr/>
        </p:nvGrpSpPr>
        <p:grpSpPr>
          <a:xfrm>
            <a:off x="5400675" y="4943475"/>
            <a:ext cx="773113" cy="717550"/>
            <a:chOff x="5911304" y="4648200"/>
            <a:chExt cx="870496" cy="821190"/>
          </a:xfrm>
        </p:grpSpPr>
        <p:cxnSp>
          <p:nvCxnSpPr>
            <p:cNvPr id="35" name="直接箭头连接符 34"/>
            <p:cNvCxnSpPr/>
            <p:nvPr/>
          </p:nvCxnSpPr>
          <p:spPr>
            <a:xfrm rot="16200000" flipV="1">
              <a:off x="5516126" y="5072424"/>
              <a:ext cx="792121" cy="1787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64" name="TextBox 57"/>
            <p:cNvSpPr txBox="1"/>
            <p:nvPr/>
          </p:nvSpPr>
          <p:spPr>
            <a:xfrm>
              <a:off x="5943600" y="4648200"/>
              <a:ext cx="838200" cy="59803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zh-CN" altLang="en-US" sz="28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拉</a:t>
              </a:r>
              <a:endParaRPr lang="zh-CN" alt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894388" y="1143000"/>
            <a:ext cx="681037" cy="2157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70000"/>
              </a:lnSpc>
            </a:pPr>
            <a:r>
              <a:rPr lang="zh-CN" altLang="en-US" sz="3200" dirty="0">
                <a:solidFill>
                  <a:srgbClr val="FF006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匀速直线</a:t>
            </a:r>
            <a:endParaRPr lang="zh-CN" altLang="en-US" sz="3200" dirty="0">
              <a:solidFill>
                <a:srgbClr val="FF0066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70000"/>
              </a:lnSpc>
            </a:pPr>
            <a:r>
              <a:rPr lang="zh-CN" altLang="en-US" sz="3200" dirty="0">
                <a:solidFill>
                  <a:srgbClr val="FF006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运动</a:t>
            </a:r>
            <a:endParaRPr lang="zh-CN" altLang="en-US" sz="3200" dirty="0">
              <a:solidFill>
                <a:srgbClr val="FF0066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894388" y="3883025"/>
            <a:ext cx="652462" cy="2454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80000"/>
              </a:lnSpc>
            </a:pPr>
            <a:r>
              <a:rPr lang="zh-CN" altLang="en-US" sz="3200" dirty="0">
                <a:solidFill>
                  <a:srgbClr val="FF006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匀速直线</a:t>
            </a:r>
            <a:endParaRPr lang="zh-CN" altLang="en-US" sz="3200" dirty="0">
              <a:solidFill>
                <a:srgbClr val="FF0066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CN" altLang="en-US" sz="3200" dirty="0">
                <a:solidFill>
                  <a:srgbClr val="FF0066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运动</a:t>
            </a:r>
            <a:endParaRPr lang="zh-CN" altLang="en-US" sz="3200" dirty="0">
              <a:solidFill>
                <a:srgbClr val="FF0066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2" name="矩形 41"/>
          <p:cNvSpPr/>
          <p:nvPr>
            <p:custDataLst>
              <p:tags r:id="rId6"/>
            </p:custDataLst>
          </p:nvPr>
        </p:nvSpPr>
        <p:spPr>
          <a:xfrm>
            <a:off x="60325" y="1622425"/>
            <a:ext cx="466725" cy="1198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静止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5888" y="4567238"/>
            <a:ext cx="539750" cy="1198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静止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" name="Text Box 44"/>
          <p:cNvSpPr txBox="1">
            <a:spLocks noChangeArrowheads="1"/>
          </p:cNvSpPr>
          <p:nvPr/>
        </p:nvSpPr>
        <p:spPr bwMode="auto">
          <a:xfrm>
            <a:off x="304790" y="304800"/>
            <a:ext cx="8535034" cy="521957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下面的物体各处于什么状态？分别受到哪些力的作用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670" name="TextBox 9"/>
          <p:cNvSpPr txBox="1"/>
          <p:nvPr/>
        </p:nvSpPr>
        <p:spPr>
          <a:xfrm>
            <a:off x="6623050" y="4392613"/>
            <a:ext cx="2116138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静止在斜面上的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</a:t>
            </a: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83438" y="1830388"/>
            <a:ext cx="1520825" cy="64452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静止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8" name="Oval 35"/>
          <p:cNvSpPr/>
          <p:nvPr/>
        </p:nvSpPr>
        <p:spPr>
          <a:xfrm>
            <a:off x="7396163" y="3124200"/>
            <a:ext cx="115887" cy="115888"/>
          </a:xfrm>
          <a:prstGeom prst="ellipse">
            <a:avLst/>
          </a:prstGeom>
          <a:solidFill>
            <a:srgbClr val="0000FF"/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9" name="Group 23"/>
          <p:cNvGrpSpPr/>
          <p:nvPr/>
        </p:nvGrpSpPr>
        <p:grpSpPr>
          <a:xfrm>
            <a:off x="7453313" y="3240088"/>
            <a:ext cx="609600" cy="1222375"/>
            <a:chOff x="798" y="1131"/>
            <a:chExt cx="384" cy="770"/>
          </a:xfrm>
        </p:grpSpPr>
        <p:sp>
          <p:nvSpPr>
            <p:cNvPr id="26674" name="Line 24"/>
            <p:cNvSpPr/>
            <p:nvPr/>
          </p:nvSpPr>
          <p:spPr>
            <a:xfrm>
              <a:off x="798" y="1131"/>
              <a:ext cx="0" cy="624"/>
            </a:xfrm>
            <a:prstGeom prst="line">
              <a:avLst/>
            </a:prstGeom>
            <a:ln w="57150" cap="flat" cmpd="sng">
              <a:solidFill>
                <a:srgbClr val="0000CC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26675" name="Text Box 25"/>
            <p:cNvSpPr txBox="1"/>
            <p:nvPr/>
          </p:nvSpPr>
          <p:spPr>
            <a:xfrm>
              <a:off x="846" y="1536"/>
              <a:ext cx="33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  <a:endPara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76" name="Group 23"/>
          <p:cNvGrpSpPr/>
          <p:nvPr/>
        </p:nvGrpSpPr>
        <p:grpSpPr>
          <a:xfrm rot="-6981297">
            <a:off x="7569200" y="2306638"/>
            <a:ext cx="579438" cy="1004887"/>
            <a:chOff x="713" y="1128"/>
            <a:chExt cx="365" cy="633"/>
          </a:xfrm>
        </p:grpSpPr>
        <p:sp>
          <p:nvSpPr>
            <p:cNvPr id="26677" name="Line 24"/>
            <p:cNvSpPr/>
            <p:nvPr/>
          </p:nvSpPr>
          <p:spPr>
            <a:xfrm>
              <a:off x="798" y="1128"/>
              <a:ext cx="12" cy="312"/>
            </a:xfrm>
            <a:prstGeom prst="line">
              <a:avLst/>
            </a:prstGeom>
            <a:ln w="57150" cap="flat" cmpd="sng">
              <a:solidFill>
                <a:srgbClr val="0000CC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26678" name="Text Box 25"/>
            <p:cNvSpPr txBox="1"/>
            <p:nvPr/>
          </p:nvSpPr>
          <p:spPr>
            <a:xfrm rot="6981297">
              <a:off x="722" y="1405"/>
              <a:ext cx="336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f</a:t>
              </a:r>
              <a:endPara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2" name="Group 23"/>
          <p:cNvGrpSpPr/>
          <p:nvPr/>
        </p:nvGrpSpPr>
        <p:grpSpPr>
          <a:xfrm rot="9222065">
            <a:off x="6588125" y="2205038"/>
            <a:ext cx="735013" cy="1211262"/>
            <a:chOff x="744" y="1131"/>
            <a:chExt cx="463" cy="867"/>
          </a:xfrm>
        </p:grpSpPr>
        <p:sp>
          <p:nvSpPr>
            <p:cNvPr id="26680" name="Line 24"/>
            <p:cNvSpPr/>
            <p:nvPr/>
          </p:nvSpPr>
          <p:spPr>
            <a:xfrm>
              <a:off x="798" y="1131"/>
              <a:ext cx="0" cy="624"/>
            </a:xfrm>
            <a:prstGeom prst="line">
              <a:avLst/>
            </a:prstGeom>
            <a:ln w="57150" cap="flat" cmpd="sng">
              <a:solidFill>
                <a:srgbClr val="0000CC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26681" name="Text Box 25"/>
            <p:cNvSpPr txBox="1"/>
            <p:nvPr/>
          </p:nvSpPr>
          <p:spPr>
            <a:xfrm rot="-9222065">
              <a:off x="744" y="1580"/>
              <a:ext cx="463" cy="41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F</a:t>
              </a:r>
              <a:r>
                <a:rPr lang="zh-CN" altLang="en-US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支</a:t>
              </a:r>
              <a:endParaRPr lang="en-US" altLang="zh-CN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  <p:bldP spid="26631" grpId="1"/>
      <p:bldP spid="26632" grpId="1"/>
      <p:bldP spid="26633" grpId="1"/>
      <p:bldP spid="26634" grpId="1"/>
      <p:bldP spid="26670" grpId="1"/>
      <p:bldP spid="68" grpId="1" animBg="1"/>
      <p:bldP spid="42" grpId="0"/>
      <p:bldP spid="42" grpId="1"/>
      <p:bldP spid="40" grpId="0"/>
      <p:bldP spid="40" grpId="1"/>
      <p:bldP spid="43" grpId="0"/>
      <p:bldP spid="43" grpId="1"/>
      <p:bldP spid="41" grpId="0"/>
      <p:bldP spid="41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3100" y="-4762"/>
            <a:ext cx="6686550" cy="4516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2"/>
          <p:cNvSpPr txBox="1"/>
          <p:nvPr/>
        </p:nvSpPr>
        <p:spPr>
          <a:xfrm>
            <a:off x="542925" y="356869"/>
            <a:ext cx="676275" cy="379349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平衡状态和平衡力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43100" y="4949825"/>
            <a:ext cx="4687888" cy="1044575"/>
            <a:chOff x="1920" y="9021"/>
            <a:chExt cx="7384" cy="1644"/>
          </a:xfrm>
        </p:grpSpPr>
        <p:grpSp>
          <p:nvGrpSpPr>
            <p:cNvPr id="27652" name="组合 5"/>
            <p:cNvGrpSpPr/>
            <p:nvPr/>
          </p:nvGrpSpPr>
          <p:grpSpPr>
            <a:xfrm>
              <a:off x="1920" y="9021"/>
              <a:ext cx="7384" cy="1644"/>
              <a:chOff x="1920" y="9021"/>
              <a:chExt cx="7384" cy="1644"/>
            </a:xfrm>
          </p:grpSpPr>
          <p:sp>
            <p:nvSpPr>
              <p:cNvPr id="27653" name="文本框 2"/>
              <p:cNvSpPr txBox="1"/>
              <p:nvPr/>
            </p:nvSpPr>
            <p:spPr>
              <a:xfrm>
                <a:off x="1920" y="9465"/>
                <a:ext cx="252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平衡状态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54" name="文本框 3"/>
              <p:cNvSpPr txBox="1"/>
              <p:nvPr/>
            </p:nvSpPr>
            <p:spPr>
              <a:xfrm>
                <a:off x="5102" y="9021"/>
                <a:ext cx="252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80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保持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静止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655" name="文本框 4"/>
              <p:cNvSpPr txBox="1"/>
              <p:nvPr/>
            </p:nvSpPr>
            <p:spPr>
              <a:xfrm>
                <a:off x="5096" y="9843"/>
                <a:ext cx="420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80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做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匀速直线运动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左大括号 6"/>
            <p:cNvSpPr/>
            <p:nvPr/>
          </p:nvSpPr>
          <p:spPr>
            <a:xfrm>
              <a:off x="4448" y="9198"/>
              <a:ext cx="480" cy="1342"/>
            </a:xfrm>
            <a:prstGeom prst="leftBrac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15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9650" y="3730625"/>
            <a:ext cx="2374900" cy="1839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6" name="矩形 14"/>
          <p:cNvSpPr/>
          <p:nvPr/>
        </p:nvSpPr>
        <p:spPr>
          <a:xfrm>
            <a:off x="3476625" y="5681663"/>
            <a:ext cx="26638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5.</a:t>
            </a:r>
            <a:r>
              <a:rPr lang="zh-CN" altLang="zh-CN" sz="2800" b="1" dirty="0">
                <a:latin typeface="Times New Roman" panose="02020603050405020304" pitchFamily="18" charset="0"/>
              </a:rPr>
              <a:t>匀速转动的地球同步</a:t>
            </a:r>
            <a:r>
              <a:rPr lang="zh-CN" altLang="zh-C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卫星</a:t>
            </a:r>
            <a:endParaRPr lang="zh-CN" altLang="en-US" sz="28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矩形 14"/>
          <p:cNvSpPr/>
          <p:nvPr/>
        </p:nvSpPr>
        <p:spPr>
          <a:xfrm>
            <a:off x="3586163" y="2798763"/>
            <a:ext cx="22371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2.</a:t>
            </a:r>
            <a:r>
              <a:rPr lang="zh-CN" altLang="zh-CN" sz="2800" b="1" dirty="0">
                <a:latin typeface="Times New Roman" panose="02020603050405020304" pitchFamily="18" charset="0"/>
              </a:rPr>
              <a:t>下落的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苹果</a:t>
            </a:r>
            <a:endParaRPr lang="zh-CN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8" name="矩形 13"/>
          <p:cNvSpPr/>
          <p:nvPr/>
        </p:nvSpPr>
        <p:spPr>
          <a:xfrm>
            <a:off x="225425" y="5681663"/>
            <a:ext cx="24701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4.</a:t>
            </a:r>
            <a:r>
              <a:rPr lang="zh-CN" altLang="zh-CN" sz="2800" b="1" dirty="0">
                <a:latin typeface="Times New Roman" panose="02020603050405020304" pitchFamily="18" charset="0"/>
              </a:rPr>
              <a:t>加速追赶猎物的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猎豹</a:t>
            </a:r>
            <a:endParaRPr lang="zh-CN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19088" y="1060450"/>
            <a:ext cx="2603500" cy="2260600"/>
            <a:chOff x="2460" y="2110"/>
            <a:chExt cx="5708" cy="4363"/>
          </a:xfrm>
        </p:grpSpPr>
        <p:pic>
          <p:nvPicPr>
            <p:cNvPr id="28678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0" y="2110"/>
              <a:ext cx="5708" cy="33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79" name="文本框 4"/>
            <p:cNvSpPr txBox="1"/>
            <p:nvPr/>
          </p:nvSpPr>
          <p:spPr>
            <a:xfrm>
              <a:off x="2467" y="5466"/>
              <a:ext cx="5282" cy="10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r>
                <a:rPr lang="en-US" altLang="zh-CN" sz="28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1.</a:t>
              </a:r>
              <a:r>
                <a:rPr lang="zh-CN" altLang="en-US" sz="28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教室的</a:t>
              </a:r>
              <a:r>
                <a:rPr lang="zh-CN" altLang="en-US" sz="2800" dirty="0">
                  <a:solidFill>
                    <a:srgbClr val="0000FF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课桌</a:t>
              </a:r>
              <a:endParaRPr lang="zh-CN" altLang="en-US" sz="28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7510" y="246380"/>
            <a:ext cx="6061710" cy="6451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strike="noStrike" noProof="1">
                <a:solidFill>
                  <a:schemeClr val="tx1"/>
                </a:solidFill>
              </a:rPr>
              <a:t>下面哪个物体处于</a:t>
            </a:r>
            <a:r>
              <a:rPr lang="zh-CN" altLang="en-US" sz="3600" b="1" strike="noStrike" noProof="1">
                <a:solidFill>
                  <a:srgbClr val="FF0000"/>
                </a:solidFill>
              </a:rPr>
              <a:t>平衡状态</a:t>
            </a:r>
            <a:r>
              <a:rPr lang="zh-CN" altLang="en-US" sz="3600" b="1" strike="noStrike" noProof="1">
                <a:solidFill>
                  <a:schemeClr val="tx1"/>
                </a:solidFill>
              </a:rPr>
              <a:t>？</a:t>
            </a:r>
            <a:endParaRPr lang="zh-CN" altLang="en-US" sz="3600" b="1" strike="noStrike" noProof="1">
              <a:solidFill>
                <a:schemeClr val="tx1"/>
              </a:solidFill>
            </a:endParaRPr>
          </a:p>
        </p:txBody>
      </p:sp>
      <p:pic>
        <p:nvPicPr>
          <p:cNvPr id="22537" name="图片 7"/>
          <p:cNvPicPr>
            <a:picLocks noChangeAspect="1"/>
          </p:cNvPicPr>
          <p:nvPr/>
        </p:nvPicPr>
        <p:blipFill>
          <a:blip r:embed="rId3"/>
          <a:srcRect b="7991"/>
          <a:stretch>
            <a:fillRect/>
          </a:stretch>
        </p:blipFill>
        <p:spPr>
          <a:xfrm>
            <a:off x="3476625" y="1000125"/>
            <a:ext cx="2189163" cy="179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8" name="图片 8"/>
          <p:cNvPicPr>
            <a:picLocks noChangeAspect="1"/>
          </p:cNvPicPr>
          <p:nvPr/>
        </p:nvPicPr>
        <p:blipFill>
          <a:blip r:embed="rId4"/>
          <a:srcRect t="20454" r="6334" b="11804"/>
          <a:stretch>
            <a:fillRect/>
          </a:stretch>
        </p:blipFill>
        <p:spPr>
          <a:xfrm>
            <a:off x="396875" y="3752850"/>
            <a:ext cx="2447925" cy="1817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100" y="892175"/>
            <a:ext cx="2220913" cy="190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14"/>
          <p:cNvSpPr/>
          <p:nvPr/>
        </p:nvSpPr>
        <p:spPr>
          <a:xfrm>
            <a:off x="5882640" y="2800350"/>
            <a:ext cx="29806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r"/>
            <a:r>
              <a:rPr lang="en-US" altLang="zh-CN" sz="2800" b="1" dirty="0">
                <a:latin typeface="Times New Roman" panose="02020603050405020304" pitchFamily="18" charset="0"/>
              </a:rPr>
              <a:t>3.</a:t>
            </a:r>
            <a:r>
              <a:rPr lang="zh-CN" altLang="zh-CN" sz="2800" b="1" dirty="0">
                <a:latin typeface="Times New Roman" panose="02020603050405020304" pitchFamily="18" charset="0"/>
              </a:rPr>
              <a:t>站在自动扶梯上的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顾客</a:t>
            </a:r>
            <a:endParaRPr lang="zh-CN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538" y="3730625"/>
            <a:ext cx="2182812" cy="1839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3"/>
          <p:cNvSpPr/>
          <p:nvPr/>
        </p:nvSpPr>
        <p:spPr>
          <a:xfrm>
            <a:off x="6208713" y="5570538"/>
            <a:ext cx="295211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2800" b="1" dirty="0">
                <a:latin typeface="Times New Roman" panose="02020603050405020304" pitchFamily="18" charset="0"/>
              </a:rPr>
              <a:t>6.</a:t>
            </a:r>
            <a:r>
              <a:rPr lang="zh-CN" altLang="zh-CN" sz="2800" b="1" dirty="0">
                <a:latin typeface="Times New Roman" panose="02020603050405020304" pitchFamily="18" charset="0"/>
              </a:rPr>
              <a:t>正在进站的</a:t>
            </a:r>
            <a:r>
              <a:rPr lang="zh-CN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火车</a:t>
            </a:r>
            <a:endParaRPr lang="zh-CN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7400" y="2825750"/>
            <a:ext cx="1016635" cy="9220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6000" strike="noStrike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endParaRPr lang="zh-CN" altLang="en-US" sz="6000" strike="noStrike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51825" y="3106419"/>
            <a:ext cx="1016635" cy="9220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6000" strike="noStrike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endParaRPr lang="zh-CN" altLang="en-US" sz="6000" strike="noStrike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/>
      <p:bldP spid="6" grpId="0"/>
      <p:bldP spid="21518" grpId="0"/>
      <p:bldP spid="3" grpId="0"/>
      <p:bldP spid="5" grpId="0"/>
      <p:bldP spid="21516" grpId="1"/>
      <p:bldP spid="6" grpId="1"/>
      <p:bldP spid="21518" grpId="1"/>
      <p:bldP spid="3" grpId="1"/>
      <p:bldP spid="5" grpId="1"/>
      <p:bldP spid="9" grpId="0" bldLvl="0" animBg="1"/>
      <p:bldP spid="10" grpId="0" animBg="1"/>
      <p:bldP spid="9" grpId="1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1975" y="-14287"/>
            <a:ext cx="6284913" cy="424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标题 2"/>
          <p:cNvSpPr txBox="1"/>
          <p:nvPr/>
        </p:nvSpPr>
        <p:spPr>
          <a:xfrm>
            <a:off x="542925" y="356869"/>
            <a:ext cx="676275" cy="379349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平衡状态和平衡力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357188" y="5556250"/>
            <a:ext cx="8250238" cy="9525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如果物体在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两个力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的作用下处于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平衡状态，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就说这两个力相互平衡，简称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二力平衡。</a:t>
            </a:r>
            <a:endParaRPr kumimoji="0" lang="zh-CN" altLang="en-US" sz="2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700" name="组合 7"/>
          <p:cNvGrpSpPr/>
          <p:nvPr/>
        </p:nvGrpSpPr>
        <p:grpSpPr>
          <a:xfrm>
            <a:off x="1955800" y="4308475"/>
            <a:ext cx="4689475" cy="1044575"/>
            <a:chOff x="1920" y="9021"/>
            <a:chExt cx="7384" cy="1644"/>
          </a:xfrm>
        </p:grpSpPr>
        <p:grpSp>
          <p:nvGrpSpPr>
            <p:cNvPr id="29701" name="组合 5"/>
            <p:cNvGrpSpPr/>
            <p:nvPr/>
          </p:nvGrpSpPr>
          <p:grpSpPr>
            <a:xfrm>
              <a:off x="1920" y="9021"/>
              <a:ext cx="7384" cy="1644"/>
              <a:chOff x="1920" y="9021"/>
              <a:chExt cx="7384" cy="1644"/>
            </a:xfrm>
          </p:grpSpPr>
          <p:sp>
            <p:nvSpPr>
              <p:cNvPr id="29702" name="文本框 2"/>
              <p:cNvSpPr txBox="1"/>
              <p:nvPr/>
            </p:nvSpPr>
            <p:spPr>
              <a:xfrm>
                <a:off x="1920" y="9465"/>
                <a:ext cx="252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平衡状态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03" name="文本框 3"/>
              <p:cNvSpPr txBox="1"/>
              <p:nvPr/>
            </p:nvSpPr>
            <p:spPr>
              <a:xfrm>
                <a:off x="5102" y="9021"/>
                <a:ext cx="252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80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保持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静止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704" name="文本框 4"/>
              <p:cNvSpPr txBox="1"/>
              <p:nvPr/>
            </p:nvSpPr>
            <p:spPr>
              <a:xfrm>
                <a:off x="5096" y="9843"/>
                <a:ext cx="4208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p>
                <a:r>
                  <a:rPr lang="zh-CN" altLang="en-US" sz="280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做</a:t>
                </a:r>
                <a:r>
                  <a: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宋体" panose="02010600030101010101" pitchFamily="2" charset="-122"/>
                  </a:rPr>
                  <a:t>匀速直线运动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" name="左大括号 6"/>
            <p:cNvSpPr/>
            <p:nvPr/>
          </p:nvSpPr>
          <p:spPr>
            <a:xfrm>
              <a:off x="4448" y="9198"/>
              <a:ext cx="480" cy="1342"/>
            </a:xfrm>
            <a:prstGeom prst="leftBrac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 fontAlgn="base"/>
              <a:endParaRPr lang="zh-CN" altLang="en-US" strike="noStrike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6213" y="1682750"/>
            <a:ext cx="2595562" cy="4164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" y="101600"/>
            <a:ext cx="2659063" cy="2027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文本框 7"/>
          <p:cNvSpPr txBox="1"/>
          <p:nvPr/>
        </p:nvSpPr>
        <p:spPr>
          <a:xfrm rot="-958639">
            <a:off x="1404938" y="284163"/>
            <a:ext cx="1973262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感受平衡</a:t>
            </a:r>
            <a:endParaRPr lang="zh-CN" altLang="en-US" sz="2800" b="1" dirty="0">
              <a:solidFill>
                <a:srgbClr val="FFFF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7412" name="文本框 5"/>
          <p:cNvSpPr txBox="1"/>
          <p:nvPr/>
        </p:nvSpPr>
        <p:spPr>
          <a:xfrm>
            <a:off x="325438" y="2208213"/>
            <a:ext cx="6173787" cy="353853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操作要点：</a:t>
            </a:r>
            <a:endParaRPr lang="zh-CN" altLang="en-US" sz="3200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r>
              <a:rPr lang="en-US" altLang="zh-CN" sz="3200" b="1" dirty="0">
                <a:latin typeface="Calibri" panose="020F0502020204030204" pitchFamily="34" charset="0"/>
              </a:rPr>
              <a:t>1. 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两位同学</a:t>
            </a:r>
            <a:r>
              <a:rPr lang="zh-CN" altLang="en-US" sz="3200" b="1" dirty="0">
                <a:latin typeface="Calibri" panose="020F0502020204030204" pitchFamily="34" charset="0"/>
              </a:rPr>
              <a:t>分别用食指将刻度尺</a:t>
            </a:r>
            <a:endParaRPr lang="zh-CN" altLang="en-US" sz="3200" b="1" dirty="0">
              <a:latin typeface="Calibri" panose="020F0502020204030204" pitchFamily="34" charset="0"/>
            </a:endParaRPr>
          </a:p>
          <a:p>
            <a:r>
              <a:rPr lang="zh-CN" altLang="en-US" sz="3200" b="1" dirty="0">
                <a:latin typeface="Calibri" panose="020F0502020204030204" pitchFamily="34" charset="0"/>
              </a:rPr>
              <a:t>    悬空处于静止状态（注意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手指</a:t>
            </a:r>
            <a:endParaRPr lang="zh-CN" altLang="en-US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   要伸直</a:t>
            </a:r>
            <a:r>
              <a:rPr lang="zh-CN" altLang="en-US" sz="3200" b="1" dirty="0">
                <a:latin typeface="Calibri" panose="020F0502020204030204" pitchFamily="34" charset="0"/>
              </a:rPr>
              <a:t>）</a:t>
            </a:r>
            <a:endParaRPr lang="zh-CN" altLang="en-US" sz="3200" b="1" dirty="0">
              <a:latin typeface="Calibri" panose="020F0502020204030204" pitchFamily="34" charset="0"/>
            </a:endParaRPr>
          </a:p>
          <a:p>
            <a:r>
              <a:rPr lang="en-US" altLang="zh-CN" sz="3200" b="1" dirty="0">
                <a:latin typeface="Calibri" panose="020F0502020204030204" pitchFamily="34" charset="0"/>
              </a:rPr>
              <a:t>2. </a:t>
            </a:r>
            <a:r>
              <a:rPr lang="zh-CN" altLang="en-US" sz="3200" b="1" dirty="0">
                <a:latin typeface="Calibri" panose="020F0502020204030204" pitchFamily="34" charset="0"/>
              </a:rPr>
              <a:t>调整力的大小、方向、作用点，</a:t>
            </a:r>
            <a:endParaRPr lang="zh-CN" altLang="en-US" sz="3200" b="1" dirty="0">
              <a:latin typeface="Calibri" panose="020F0502020204030204" pitchFamily="34" charset="0"/>
            </a:endParaRPr>
          </a:p>
          <a:p>
            <a:r>
              <a:rPr lang="zh-CN" altLang="en-US" sz="3200" b="1" dirty="0">
                <a:latin typeface="Calibri" panose="020F0502020204030204" pitchFamily="34" charset="0"/>
              </a:rPr>
              <a:t>    体会当两个力满足什么条件时，</a:t>
            </a:r>
            <a:endParaRPr lang="zh-CN" altLang="en-US" sz="3200" b="1" dirty="0">
              <a:latin typeface="Calibri" panose="020F0502020204030204" pitchFamily="34" charset="0"/>
            </a:endParaRPr>
          </a:p>
          <a:p>
            <a:r>
              <a:rPr lang="zh-CN" altLang="en-US" sz="3200" b="1" dirty="0">
                <a:latin typeface="Calibri" panose="020F0502020204030204" pitchFamily="34" charset="0"/>
              </a:rPr>
              <a:t>    刻度尺更容易保持静止？</a:t>
            </a:r>
            <a:endParaRPr lang="zh-CN" altLang="en-US" sz="32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ldLvl="0" animBg="1"/>
      <p:bldP spid="174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8" y="0"/>
            <a:ext cx="2657475" cy="2027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261938" y="2479675"/>
            <a:ext cx="1312863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猜想：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1778000" y="2532063"/>
            <a:ext cx="1654175" cy="527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大小相等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3489325" y="2535238"/>
            <a:ext cx="1700213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方向相反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2216" name="Rectangle 8"/>
          <p:cNvSpPr>
            <a:spLocks noChangeArrowheads="1"/>
          </p:cNvSpPr>
          <p:nvPr/>
        </p:nvSpPr>
        <p:spPr bwMode="auto">
          <a:xfrm>
            <a:off x="5230813" y="2535238"/>
            <a:ext cx="3432175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作用在同一条直线上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标题 2"/>
          <p:cNvSpPr txBox="1"/>
          <p:nvPr/>
        </p:nvSpPr>
        <p:spPr>
          <a:xfrm>
            <a:off x="3298825" y="311785"/>
            <a:ext cx="5456537" cy="654685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二、探究二力平衡的条件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463" name="Text Box 25"/>
          <p:cNvSpPr txBox="1"/>
          <p:nvPr/>
        </p:nvSpPr>
        <p:spPr>
          <a:xfrm>
            <a:off x="876300" y="966788"/>
            <a:ext cx="7878763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000" b="1" dirty="0">
                <a:latin typeface="隶书" panose="02010509060101010101" pitchFamily="49" charset="-122"/>
                <a:ea typeface="隶书" panose="02010509060101010101" pitchFamily="49" charset="-122"/>
              </a:rPr>
              <a:t>    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作用在</a:t>
            </a:r>
            <a:r>
              <a:rPr lang="zh-CN" altLang="en-US" sz="36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同一个物体上</a:t>
            </a:r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的两个力满足什么条件才能使物体处于平衡状态？</a:t>
            </a:r>
            <a:endParaRPr lang="zh-CN" altLang="en-US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52413" y="3587750"/>
            <a:ext cx="2293938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设计实验：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32777" name="文本框 12"/>
          <p:cNvSpPr txBox="1"/>
          <p:nvPr/>
        </p:nvSpPr>
        <p:spPr>
          <a:xfrm rot="-958639">
            <a:off x="914400" y="182563"/>
            <a:ext cx="1973263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FFFF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探究平衡</a:t>
            </a:r>
            <a:endParaRPr lang="zh-CN" altLang="en-US" sz="2800" b="1" dirty="0">
              <a:solidFill>
                <a:srgbClr val="FFFF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3127375"/>
            <a:ext cx="4233863" cy="3549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70000" y="4521835"/>
            <a:ext cx="2854960" cy="1198875"/>
          </a:xfrm>
          <a:prstGeom prst="rect">
            <a:avLst/>
          </a:prstGeom>
          <a:solidFill>
            <a:srgbClr val="92D050">
              <a:alpha val="62000"/>
            </a:srgbClr>
          </a:solidFill>
          <a:effectLst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平衡状态选</a:t>
            </a:r>
            <a:r>
              <a:rPr kumimoji="0" lang="zh-CN" altLang="en-US" sz="3600" b="1" kern="1200" cap="none" spc="0" normalizeH="0" baseline="0" noProof="1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静止状态</a:t>
            </a:r>
            <a:endParaRPr kumimoji="0" lang="zh-CN" altLang="en-US" sz="3600" b="1" kern="1200" cap="none" spc="0" normalizeH="0" baseline="0" noProof="1">
              <a:solidFill>
                <a:srgbClr val="0000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6038" y="3305175"/>
            <a:ext cx="1990725" cy="3194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5194300" y="3390900"/>
            <a:ext cx="2570163" cy="558800"/>
            <a:chOff x="8180" y="5339"/>
            <a:chExt cx="4047" cy="880"/>
          </a:xfrm>
        </p:grpSpPr>
        <p:grpSp>
          <p:nvGrpSpPr>
            <p:cNvPr id="32782" name="组合 6"/>
            <p:cNvGrpSpPr/>
            <p:nvPr/>
          </p:nvGrpSpPr>
          <p:grpSpPr>
            <a:xfrm rot="5400000">
              <a:off x="11002" y="5161"/>
              <a:ext cx="120" cy="1985"/>
              <a:chOff x="4264" y="5400"/>
              <a:chExt cx="120" cy="2540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 flipV="1">
                <a:off x="4319" y="5400"/>
                <a:ext cx="0" cy="2473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椭圆 5"/>
              <p:cNvSpPr/>
              <p:nvPr/>
            </p:nvSpPr>
            <p:spPr>
              <a:xfrm>
                <a:off x="4264" y="7820"/>
                <a:ext cx="120" cy="120"/>
              </a:xfrm>
              <a:prstGeom prst="ellipse">
                <a:avLst/>
              </a:prstGeom>
              <a:solidFill>
                <a:srgbClr val="0000FF"/>
              </a:solidFill>
              <a:ln w="222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2785" name="组合 2"/>
            <p:cNvGrpSpPr/>
            <p:nvPr/>
          </p:nvGrpSpPr>
          <p:grpSpPr>
            <a:xfrm rot="-5400000">
              <a:off x="9119" y="5152"/>
              <a:ext cx="120" cy="1998"/>
              <a:chOff x="4264" y="5400"/>
              <a:chExt cx="120" cy="2540"/>
            </a:xfrm>
          </p:grpSpPr>
          <p:cxnSp>
            <p:nvCxnSpPr>
              <p:cNvPr id="5" name="直接箭头连接符 4"/>
              <p:cNvCxnSpPr/>
              <p:nvPr/>
            </p:nvCxnSpPr>
            <p:spPr>
              <a:xfrm flipV="1">
                <a:off x="4319" y="5400"/>
                <a:ext cx="0" cy="2473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椭圆 7"/>
              <p:cNvSpPr/>
              <p:nvPr/>
            </p:nvSpPr>
            <p:spPr>
              <a:xfrm>
                <a:off x="4264" y="7820"/>
                <a:ext cx="120" cy="120"/>
              </a:xfrm>
              <a:prstGeom prst="ellipse">
                <a:avLst/>
              </a:prstGeom>
              <a:solidFill>
                <a:srgbClr val="0000FF"/>
              </a:solidFill>
              <a:ln w="222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1205" y="5339"/>
              <a:ext cx="1023" cy="75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200" strike="noStrike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200" strike="noStrike" baseline="-25000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3200" strike="noStrike" baseline="-25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245" y="5394"/>
              <a:ext cx="1023" cy="75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200" strike="noStrike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200" strike="noStrike" baseline="-25000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3200" strike="noStrike" baseline="-25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38763" y="4521200"/>
            <a:ext cx="2414587" cy="1816100"/>
          </a:xfrm>
          <a:prstGeom prst="rect">
            <a:avLst/>
          </a:prstGeom>
          <a:noFill/>
          <a:ln w="158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rgbClr val="0000CC"/>
                </a:solidFill>
                <a:latin typeface="Calibri" panose="020F0502020204030204" pitchFamily="34" charset="0"/>
              </a:rPr>
              <a:t>卡片的重力远小于细线对卡片的拉力，可以忽略不计</a:t>
            </a:r>
            <a:endParaRPr lang="zh-CN" altLang="en-US" sz="2800" b="1" dirty="0">
              <a:solidFill>
                <a:srgbClr val="0000CC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bldLvl="0" animBg="1"/>
      <p:bldP spid="222214" grpId="0" bldLvl="0" animBg="1"/>
      <p:bldP spid="222215" grpId="0" bldLvl="0" animBg="1"/>
      <p:bldP spid="222216" grpId="0" bldLvl="0" animBg="1"/>
      <p:bldP spid="19463" grpId="0"/>
      <p:bldP spid="21" grpId="0" bldLvl="0" animBg="1"/>
      <p:bldP spid="3" grpId="0" bldLvl="0" animBg="1"/>
      <p:bldP spid="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0" y="2093913"/>
            <a:ext cx="3795713" cy="3184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2"/>
          <p:cNvSpPr txBox="1"/>
          <p:nvPr/>
        </p:nvSpPr>
        <p:spPr>
          <a:xfrm>
            <a:off x="247521" y="122599"/>
            <a:ext cx="5240733" cy="870625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探究二力平衡的条件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9875" y="1085850"/>
            <a:ext cx="1474788" cy="641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猜想：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85938" y="1138238"/>
            <a:ext cx="1654175" cy="527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大小相等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68688" y="1141413"/>
            <a:ext cx="1700213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方向相反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192713" y="1143000"/>
            <a:ext cx="3432175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作用在同一条直线上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47650" y="1844675"/>
            <a:ext cx="2293938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设计实验：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9875" y="2616200"/>
            <a:ext cx="4922838" cy="9540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思考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：如何设计实验证明这两个力一定要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满足大小相等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47650" y="3687763"/>
            <a:ext cx="4945063" cy="1384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思考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：如何设计实验证明这两个力一定要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满足作用在同一条直线上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47650" y="5175250"/>
            <a:ext cx="4902200" cy="9540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思考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：如何设计实验证明这两个力一定要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满足方向相反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350" y="6129338"/>
            <a:ext cx="887730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组内交流讨论，明确实验方案，并做好上台展示的准备</a:t>
            </a:r>
            <a:endParaRPr lang="zh-CN" alt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4828" name="组合 12"/>
          <p:cNvGrpSpPr/>
          <p:nvPr/>
        </p:nvGrpSpPr>
        <p:grpSpPr>
          <a:xfrm>
            <a:off x="5724525" y="2265363"/>
            <a:ext cx="2568575" cy="558800"/>
            <a:chOff x="8180" y="5339"/>
            <a:chExt cx="4047" cy="880"/>
          </a:xfrm>
        </p:grpSpPr>
        <p:grpSp>
          <p:nvGrpSpPr>
            <p:cNvPr id="34829" name="组合 10"/>
            <p:cNvGrpSpPr/>
            <p:nvPr/>
          </p:nvGrpSpPr>
          <p:grpSpPr>
            <a:xfrm rot="5400000">
              <a:off x="11002" y="5161"/>
              <a:ext cx="120" cy="1985"/>
              <a:chOff x="4264" y="5400"/>
              <a:chExt cx="120" cy="2540"/>
            </a:xfrm>
          </p:grpSpPr>
          <p:cxnSp>
            <p:nvCxnSpPr>
              <p:cNvPr id="12" name="直接箭头连接符 11"/>
              <p:cNvCxnSpPr/>
              <p:nvPr/>
            </p:nvCxnSpPr>
            <p:spPr>
              <a:xfrm flipV="1">
                <a:off x="4319" y="5400"/>
                <a:ext cx="0" cy="2473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椭圆 13"/>
              <p:cNvSpPr/>
              <p:nvPr/>
            </p:nvSpPr>
            <p:spPr>
              <a:xfrm>
                <a:off x="4264" y="7820"/>
                <a:ext cx="120" cy="120"/>
              </a:xfrm>
              <a:prstGeom prst="ellipse">
                <a:avLst/>
              </a:prstGeom>
              <a:solidFill>
                <a:srgbClr val="0000FF"/>
              </a:solidFill>
              <a:ln w="222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4832" name="组合 14"/>
            <p:cNvGrpSpPr/>
            <p:nvPr/>
          </p:nvGrpSpPr>
          <p:grpSpPr>
            <a:xfrm rot="-5400000">
              <a:off x="9119" y="5152"/>
              <a:ext cx="120" cy="1998"/>
              <a:chOff x="4264" y="5400"/>
              <a:chExt cx="120" cy="2540"/>
            </a:xfrm>
          </p:grpSpPr>
          <p:cxnSp>
            <p:nvCxnSpPr>
              <p:cNvPr id="16" name="直接箭头连接符 15"/>
              <p:cNvCxnSpPr/>
              <p:nvPr/>
            </p:nvCxnSpPr>
            <p:spPr>
              <a:xfrm flipV="1">
                <a:off x="4319" y="5400"/>
                <a:ext cx="0" cy="2473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椭圆 16"/>
              <p:cNvSpPr/>
              <p:nvPr/>
            </p:nvSpPr>
            <p:spPr>
              <a:xfrm>
                <a:off x="4264" y="7820"/>
                <a:ext cx="120" cy="120"/>
              </a:xfrm>
              <a:prstGeom prst="ellipse">
                <a:avLst/>
              </a:prstGeom>
              <a:solidFill>
                <a:srgbClr val="0000FF"/>
              </a:solidFill>
              <a:ln w="222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1205" y="5339"/>
              <a:ext cx="1023" cy="75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200" strike="noStrike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200" strike="noStrike" baseline="-25000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3200" strike="noStrike" baseline="-25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245" y="5394"/>
              <a:ext cx="1023" cy="75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200" strike="noStrike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zh-CN" sz="3200" strike="noStrike" baseline="-25000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zh-CN" sz="3200" strike="noStrike" baseline="-25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0" grpId="0" bldLvl="0" animBg="1"/>
      <p:bldP spid="31" grpId="0" bldLvl="0" animBg="1"/>
      <p:bldP spid="2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UNIT_PLACING_PICTURE_USER_VIEWPORT" val="{&quot;height&quot;:5568,&quot;width&quot;:7342}"/>
</p:tagLst>
</file>

<file path=ppt/tags/tag11.xml><?xml version="1.0" encoding="utf-8"?>
<p:tagLst xmlns:p="http://schemas.openxmlformats.org/presentationml/2006/main">
  <p:tag name="KSO_WM_UNIT_PLACING_PICTURE_USER_VIEWPORT" val="{&quot;height&quot;:5568,&quot;width&quot;:7342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PP_MARK_KEY" val="2a67dc0e-9fbe-4638-9c8e-702d61cef6aa"/>
  <p:tag name="COMMONDATA" val="eyJoZGlkIjoiNTQ1YTcwOTc1ZDUxNTcwOGNiZjNiNTdiY2QzOTc1YTgifQ=="/>
</p:tagLst>
</file>

<file path=ppt/tags/tag2.xml><?xml version="1.0" encoding="utf-8"?>
<p:tagLst xmlns:p="http://schemas.openxmlformats.org/presentationml/2006/main">
  <p:tag name="KSO_WM_UNIT_PLACING_PICTURE_USER_VIEWPORT" val="{&quot;height&quot;:1887.5007874015748,&quot;width&quot;:735}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txDef>
      <a:sp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ln>
          <a:noFill/>
        </a:ln>
        <a:scene3d>
          <a:camera prst="orthographicFront"/>
          <a:lightRig rig="threePt" dir="t"/>
        </a:scene3d>
        <a:sp3d>
          <a:bevelT prst="angle"/>
        </a:sp3d>
      </a:spPr>
      <a:bodyPr anchor="ctr"/>
      <a:lstStyle>
        <a:defPPr marL="0" marR="0" lvl="0" indent="0" algn="l" defTabSz="6858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txDef>
      <a:spPr>
        <a:gradFill>
          <a:gsLst>
            <a:gs pos="0">
              <a:srgbClr val="14CD68"/>
            </a:gs>
            <a:gs pos="100000">
              <a:srgbClr val="0B6E38"/>
            </a:gs>
          </a:gsLst>
          <a:lin ang="5400000" scaled="0"/>
        </a:gradFill>
        <a:ln>
          <a:noFill/>
        </a:ln>
        <a:scene3d>
          <a:camera prst="orthographicFront"/>
          <a:lightRig rig="threePt" dir="t"/>
        </a:scene3d>
        <a:sp3d>
          <a:bevelT prst="angle"/>
        </a:sp3d>
      </a:spPr>
      <a:bodyPr anchor="ctr"/>
      <a:lstStyle>
        <a:defPPr marL="0" marR="0" lvl="0" indent="0" algn="l" defTabSz="685800" rtl="0" eaLnBrk="1" fontAlgn="auto" latinLnBrk="0" hangingPunct="1">
          <a:lnSpc>
            <a:spcPct val="9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1320</Words>
  <Application>WPS 演示</Application>
  <PresentationFormat>全屏显示(4:3)</PresentationFormat>
  <Paragraphs>276</Paragraphs>
  <Slides>23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Arial</vt:lpstr>
      <vt:lpstr>宋体</vt:lpstr>
      <vt:lpstr>Wingdings</vt:lpstr>
      <vt:lpstr>Franklin Gothic Book</vt:lpstr>
      <vt:lpstr>幼圆</vt:lpstr>
      <vt:lpstr>Franklin Gothic Book</vt:lpstr>
      <vt:lpstr>Wingdings 2</vt:lpstr>
      <vt:lpstr>楷体</vt:lpstr>
      <vt:lpstr>微软雅黑</vt:lpstr>
      <vt:lpstr>Times New Roman</vt:lpstr>
      <vt:lpstr>黑体</vt:lpstr>
      <vt:lpstr>隶书</vt:lpstr>
      <vt:lpstr>Calibri</vt:lpstr>
      <vt:lpstr>华文中宋</vt:lpstr>
      <vt:lpstr>华文琥珀</vt:lpstr>
      <vt:lpstr>华文细黑</vt:lpstr>
      <vt:lpstr>Perpetua</vt:lpstr>
      <vt:lpstr>Arial Unicode MS</vt:lpstr>
      <vt:lpstr>平衡</vt:lpstr>
      <vt:lpstr>2_平衡</vt:lpstr>
      <vt:lpstr>MS_ClipArt_Gallery.2</vt:lpstr>
      <vt:lpstr>PowerPoint 演示文稿</vt:lpstr>
      <vt:lpstr>9.1 二力平衡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三、二力平衡条件的应用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gh</cp:lastModifiedBy>
  <cp:revision>305</cp:revision>
  <dcterms:created xsi:type="dcterms:W3CDTF">2016-04-12T11:02:00Z</dcterms:created>
  <dcterms:modified xsi:type="dcterms:W3CDTF">2023-04-20T01:41:46Z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2052-11.1.0.12970</vt:lpwstr>
  </property>
  <property fmtid="{D5CDD505-2E9C-101B-9397-08002B2CF9AE}" pid="4" name="ICV">
    <vt:lpwstr>85FCB558C4FC4C5B8EA1CCDABF2C88EB</vt:lpwstr>
  </property>
</Properties>
</file>