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media/image1.svg" ContentType="image/svg+xml"/>
  <Override PartName="/ppt/media/image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410" r:id="rId3"/>
    <p:sldId id="451" r:id="rId4"/>
    <p:sldId id="450" r:id="rId5"/>
    <p:sldId id="411" r:id="rId6"/>
    <p:sldId id="449" r:id="rId7"/>
  </p:sldIdLst>
  <p:sldSz cx="12192000" cy="6858000"/>
  <p:notesSz cx="6858000" cy="9144000"/>
  <p:embeddedFontLst>
    <p:embeddedFont>
      <p:font typeface="微软雅黑" panose="020B0503020204020204" pitchFamily="34" charset="-122"/>
      <p:regular r:id="rId11"/>
    </p:embeddedFont>
    <p:embeddedFont>
      <p:font typeface="汉仪中圆简" panose="02010600000101010101" charset="-122"/>
      <p:regular r:id="rId12"/>
    </p:embeddedFont>
  </p:embeddedFontLst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703D"/>
    <a:srgbClr val="35302F"/>
    <a:srgbClr val="EDE8D9"/>
    <a:srgbClr val="9ED9BB"/>
    <a:srgbClr val="FFC1A6"/>
    <a:srgbClr val="FEC157"/>
    <a:srgbClr val="D8E279"/>
    <a:srgbClr val="FFD179"/>
    <a:srgbClr val="B5E8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gs" Target="tags/tag54.xml"/><Relationship Id="rId12" Type="http://schemas.openxmlformats.org/officeDocument/2006/relationships/font" Target="fonts/font2.fntdata"/><Relationship Id="rId11" Type="http://schemas.openxmlformats.org/officeDocument/2006/relationships/font" Target="fonts/font1.fntdata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47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8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0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1.xml"/><Relationship Id="rId2" Type="http://schemas.openxmlformats.org/officeDocument/2006/relationships/image" Target="../media/image1.sv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image" Target="../media/image2.sv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39365" y="1405255"/>
            <a:ext cx="708406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8000">
                <a:solidFill>
                  <a:srgbClr val="35302F"/>
                </a:solidFill>
                <a:latin typeface="汉仪中圆简" panose="02010600000101010101" charset="-122"/>
                <a:ea typeface="汉仪中圆简" panose="02010600000101010101" charset="-122"/>
                <a:cs typeface="汉仪中圆简" panose="02010600000101010101" charset="-122"/>
              </a:rPr>
              <a:t>《儿歌与童话》</a:t>
            </a:r>
            <a:endParaRPr lang="zh-CN" sz="80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  <a:p>
            <a:pPr algn="ctr"/>
            <a:r>
              <a:rPr lang="zh-CN" sz="8000">
                <a:solidFill>
                  <a:srgbClr val="35302F"/>
                </a:solidFill>
                <a:latin typeface="汉仪中圆简" panose="02010600000101010101" charset="-122"/>
                <a:ea typeface="汉仪中圆简" panose="02010600000101010101" charset="-122"/>
                <a:cs typeface="汉仪中圆简" panose="02010600000101010101" charset="-122"/>
              </a:rPr>
              <a:t>第一期汇报</a:t>
            </a:r>
            <a:endParaRPr lang="zh-CN" sz="80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</p:txBody>
      </p:sp>
      <p:pic>
        <p:nvPicPr>
          <p:cNvPr id="28" name="camille" descr="资源 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9600" y="2175510"/>
            <a:ext cx="484505" cy="425450"/>
          </a:xfrm>
          <a:prstGeom prst="rect">
            <a:avLst/>
          </a:prstGeom>
        </p:spPr>
      </p:pic>
      <p:pic>
        <p:nvPicPr>
          <p:cNvPr id="24" name="camille" descr="资源 33"/>
          <p:cNvPicPr>
            <a:picLocks noChangeAspect="1"/>
          </p:cNvPicPr>
          <p:nvPr/>
        </p:nvPicPr>
        <p:blipFill>
          <a:blip r:embed="rId2"/>
          <a:srcRect r="51371" b="-6279"/>
          <a:stretch>
            <a:fillRect/>
          </a:stretch>
        </p:blipFill>
        <p:spPr>
          <a:xfrm>
            <a:off x="4587875" y="3640455"/>
            <a:ext cx="382905" cy="5803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13605" y="3853815"/>
            <a:ext cx="27355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000">
                <a:solidFill>
                  <a:srgbClr val="35302F"/>
                </a:solidFill>
                <a:latin typeface="汉仪中圆简" panose="02010600000101010101" charset="-122"/>
                <a:ea typeface="汉仪中圆简" panose="02010600000101010101" charset="-122"/>
                <a:cs typeface="汉仪中圆简" panose="02010600000101010101" charset="-122"/>
              </a:rPr>
              <a:t>汇报小组：第</a:t>
            </a:r>
            <a:r>
              <a:rPr lang="en-US" altLang="zh-CN" sz="2000">
                <a:solidFill>
                  <a:srgbClr val="35302F"/>
                </a:solidFill>
                <a:latin typeface="汉仪中圆简" panose="02010600000101010101" charset="-122"/>
                <a:ea typeface="汉仪中圆简" panose="02010600000101010101" charset="-122"/>
                <a:cs typeface="汉仪中圆简" panose="02010600000101010101" charset="-122"/>
              </a:rPr>
              <a:t> 2.4 </a:t>
            </a:r>
            <a:r>
              <a:rPr lang="zh-CN" altLang="en-US" sz="2000">
                <a:solidFill>
                  <a:srgbClr val="35302F"/>
                </a:solidFill>
                <a:latin typeface="汉仪中圆简" panose="02010600000101010101" charset="-122"/>
                <a:ea typeface="汉仪中圆简" panose="02010600000101010101" charset="-122"/>
                <a:cs typeface="汉仪中圆简" panose="02010600000101010101" charset="-122"/>
              </a:rPr>
              <a:t>组</a:t>
            </a:r>
            <a:endParaRPr lang="zh-CN" altLang="en-US" sz="20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</p:txBody>
      </p:sp>
      <p:pic>
        <p:nvPicPr>
          <p:cNvPr id="19" name="camille" descr="资源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40000">
            <a:off x="3345180" y="2274570"/>
            <a:ext cx="127635" cy="135890"/>
          </a:xfrm>
          <a:prstGeom prst="rect">
            <a:avLst/>
          </a:prstGeom>
        </p:spPr>
      </p:pic>
      <p:pic>
        <p:nvPicPr>
          <p:cNvPr id="4" name="camille" descr="资源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220" y="2440305"/>
            <a:ext cx="330200" cy="3302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任意多边形 22"/>
          <p:cNvSpPr/>
          <p:nvPr/>
        </p:nvSpPr>
        <p:spPr>
          <a:xfrm rot="10320000">
            <a:off x="5212080" y="6297930"/>
            <a:ext cx="1723390" cy="1089025"/>
          </a:xfrm>
          <a:custGeom>
            <a:avLst/>
            <a:gdLst>
              <a:gd name="connsiteX0" fmla="*/ 0 w 2947"/>
              <a:gd name="connsiteY0" fmla="*/ 626 h 1715"/>
              <a:gd name="connsiteX1" fmla="*/ 1389 w 2947"/>
              <a:gd name="connsiteY1" fmla="*/ 455 h 1715"/>
              <a:gd name="connsiteX2" fmla="*/ 2873 w 2947"/>
              <a:gd name="connsiteY2" fmla="*/ 417 h 1715"/>
              <a:gd name="connsiteX3" fmla="*/ 1422 w 2947"/>
              <a:gd name="connsiteY3" fmla="*/ 1715 h 1715"/>
              <a:gd name="connsiteX4" fmla="*/ 0 w 2947"/>
              <a:gd name="connsiteY4" fmla="*/ 626 h 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8" h="1715">
                <a:moveTo>
                  <a:pt x="0" y="626"/>
                </a:moveTo>
                <a:cubicBezTo>
                  <a:pt x="0" y="90"/>
                  <a:pt x="653" y="-380"/>
                  <a:pt x="1389" y="455"/>
                </a:cubicBezTo>
                <a:cubicBezTo>
                  <a:pt x="1669" y="772"/>
                  <a:pt x="2425" y="-236"/>
                  <a:pt x="2873" y="417"/>
                </a:cubicBezTo>
                <a:cubicBezTo>
                  <a:pt x="3176" y="860"/>
                  <a:pt x="2533" y="1715"/>
                  <a:pt x="1422" y="1715"/>
                </a:cubicBezTo>
                <a:cubicBezTo>
                  <a:pt x="310" y="1715"/>
                  <a:pt x="0" y="1163"/>
                  <a:pt x="0" y="626"/>
                </a:cubicBezTo>
                <a:close/>
              </a:path>
            </a:pathLst>
          </a:custGeom>
          <a:noFill/>
          <a:ln>
            <a:solidFill>
              <a:srgbClr val="9ED9B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8" name="camille" descr="资源 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3055" y="5507355"/>
            <a:ext cx="1333500" cy="10795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97275" y="121920"/>
            <a:ext cx="4997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35302F"/>
                </a:solidFill>
                <a:latin typeface="汉仪中圆简" panose="02010600000101010101" charset="-122"/>
                <a:ea typeface="汉仪中圆简" panose="02010600000101010101" charset="-122"/>
                <a:cs typeface="汉仪中圆简" panose="02010600000101010101" charset="-122"/>
              </a:rPr>
              <a:t>学习资料总结</a:t>
            </a:r>
            <a:endParaRPr lang="zh-CN" altLang="en-US" sz="40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30350" y="920750"/>
            <a:ext cx="9130665" cy="41541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indent="0" algn="l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sz="2800">
                <a:solidFill>
                  <a:srgbClr val="35302F"/>
                </a:solidFill>
                <a:latin typeface="汉仪中圆简" panose="02010600000101010101" charset="-122"/>
                <a:ea typeface="汉仪中圆简" panose="02010600000101010101" charset="-122"/>
                <a:cs typeface="汉仪中圆简" panose="02010600000101010101" charset="-122"/>
              </a:rPr>
              <a:t>资料：</a:t>
            </a:r>
            <a:r>
              <a:rPr lang="zh-CN" altLang="en-US" sz="1600">
                <a:solidFill>
                  <a:srgbClr val="35302F"/>
                </a:solidFill>
                <a:latin typeface="汉仪中圆简" panose="02010600000101010101" charset="-122"/>
                <a:ea typeface="汉仪中圆简" panose="02010600000101010101" charset="-122"/>
                <a:cs typeface="汉仪中圆简" panose="02010600000101010101" charset="-122"/>
              </a:rPr>
              <a:t>童话故事是指儿童文学的一种体裁，童话中丰富的想象和夸张可以活跃你的思维;那生动的形象、美妙的故事可以帮你认识社会、理解人生，引导你做一个通达事理、明辨是非的人。</a:t>
            </a:r>
            <a:endParaRPr lang="zh-CN" altLang="en-US" sz="16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  <a:p>
            <a:pPr indent="0" algn="l">
              <a:lnSpc>
                <a:spcPct val="200000"/>
              </a:lnSpc>
              <a:buFont typeface="Wingdings" panose="05000000000000000000" charset="0"/>
              <a:buNone/>
            </a:pPr>
            <a:endParaRPr lang="zh-CN" altLang="en-US" sz="16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  <a:p>
            <a:pPr indent="0" algn="l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sz="1600">
                <a:solidFill>
                  <a:srgbClr val="35302F"/>
                </a:solidFill>
                <a:latin typeface="汉仪中圆简" panose="02010600000101010101" charset="-122"/>
                <a:ea typeface="汉仪中圆简" panose="02010600000101010101" charset="-122"/>
                <a:cs typeface="汉仪中圆简" panose="02010600000101010101" charset="-122"/>
              </a:rPr>
              <a:t>童话故事的主旨是教人勇敢、热情、善良、乐观、慈爱，反对卑鄙、怯懦、邪恶、虚伪。</a:t>
            </a:r>
            <a:endParaRPr lang="zh-CN" altLang="en-US" sz="16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  <a:p>
            <a:pPr indent="0" algn="l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sz="2800">
                <a:solidFill>
                  <a:srgbClr val="35302F"/>
                </a:solidFill>
                <a:latin typeface="汉仪中圆简" panose="02010600000101010101" charset="-122"/>
                <a:ea typeface="汉仪中圆简" panose="02010600000101010101" charset="-122"/>
                <a:cs typeface="汉仪中圆简" panose="02010600000101010101" charset="-122"/>
              </a:rPr>
              <a:t>来源：百度</a:t>
            </a:r>
            <a:r>
              <a:rPr lang="en-US" altLang="zh-CN" sz="2800">
                <a:solidFill>
                  <a:srgbClr val="35302F"/>
                </a:solidFill>
                <a:latin typeface="汉仪中圆简" panose="02010600000101010101" charset="-122"/>
                <a:ea typeface="汉仪中圆简" panose="02010600000101010101" charset="-122"/>
                <a:cs typeface="汉仪中圆简" panose="02010600000101010101" charset="-122"/>
              </a:rPr>
              <a:t>/</a:t>
            </a:r>
            <a:r>
              <a:rPr lang="zh-CN" altLang="en-US" sz="2800">
                <a:solidFill>
                  <a:srgbClr val="35302F"/>
                </a:solidFill>
                <a:latin typeface="汉仪中圆简" panose="02010600000101010101" charset="-122"/>
                <a:ea typeface="汉仪中圆简" panose="02010600000101010101" charset="-122"/>
                <a:cs typeface="汉仪中圆简" panose="02010600000101010101" charset="-122"/>
              </a:rPr>
              <a:t>《小学生学儿歌、写儿歌的实践研究》</a:t>
            </a:r>
            <a:r>
              <a:rPr lang="en-US" altLang="zh-CN" sz="2800">
                <a:solidFill>
                  <a:srgbClr val="35302F"/>
                </a:solidFill>
                <a:latin typeface="汉仪中圆简" panose="02010600000101010101" charset="-122"/>
                <a:ea typeface="汉仪中圆简" panose="02010600000101010101" charset="-122"/>
                <a:cs typeface="汉仪中圆简" panose="02010600000101010101" charset="-122"/>
              </a:rPr>
              <a:t>/</a:t>
            </a:r>
            <a:r>
              <a:rPr lang="zh-CN" altLang="en-US" sz="2800">
                <a:solidFill>
                  <a:srgbClr val="35302F"/>
                </a:solidFill>
                <a:latin typeface="汉仪中圆简" panose="02010600000101010101" charset="-122"/>
                <a:ea typeface="汉仪中圆简" panose="02010600000101010101" charset="-122"/>
                <a:cs typeface="汉仪中圆简" panose="02010600000101010101" charset="-122"/>
              </a:rPr>
              <a:t>《论周作人的民间童话、儿歌与儿童教育观》</a:t>
            </a:r>
            <a:endParaRPr lang="zh-CN" altLang="en-US" sz="28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任意多边形 22"/>
          <p:cNvSpPr/>
          <p:nvPr/>
        </p:nvSpPr>
        <p:spPr>
          <a:xfrm rot="10320000">
            <a:off x="5212080" y="6297930"/>
            <a:ext cx="1723390" cy="1089025"/>
          </a:xfrm>
          <a:custGeom>
            <a:avLst/>
            <a:gdLst>
              <a:gd name="connsiteX0" fmla="*/ 0 w 2947"/>
              <a:gd name="connsiteY0" fmla="*/ 626 h 1715"/>
              <a:gd name="connsiteX1" fmla="*/ 1389 w 2947"/>
              <a:gd name="connsiteY1" fmla="*/ 455 h 1715"/>
              <a:gd name="connsiteX2" fmla="*/ 2873 w 2947"/>
              <a:gd name="connsiteY2" fmla="*/ 417 h 1715"/>
              <a:gd name="connsiteX3" fmla="*/ 1422 w 2947"/>
              <a:gd name="connsiteY3" fmla="*/ 1715 h 1715"/>
              <a:gd name="connsiteX4" fmla="*/ 0 w 2947"/>
              <a:gd name="connsiteY4" fmla="*/ 626 h 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8" h="1715">
                <a:moveTo>
                  <a:pt x="0" y="626"/>
                </a:moveTo>
                <a:cubicBezTo>
                  <a:pt x="0" y="90"/>
                  <a:pt x="653" y="-380"/>
                  <a:pt x="1389" y="455"/>
                </a:cubicBezTo>
                <a:cubicBezTo>
                  <a:pt x="1669" y="772"/>
                  <a:pt x="2425" y="-236"/>
                  <a:pt x="2873" y="417"/>
                </a:cubicBezTo>
                <a:cubicBezTo>
                  <a:pt x="3176" y="860"/>
                  <a:pt x="2533" y="1715"/>
                  <a:pt x="1422" y="1715"/>
                </a:cubicBezTo>
                <a:cubicBezTo>
                  <a:pt x="310" y="1715"/>
                  <a:pt x="0" y="1163"/>
                  <a:pt x="0" y="626"/>
                </a:cubicBezTo>
                <a:close/>
              </a:path>
            </a:pathLst>
          </a:custGeom>
          <a:noFill/>
          <a:ln>
            <a:solidFill>
              <a:srgbClr val="9ED9B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8" name="camille" descr="资源 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3055" y="5507355"/>
            <a:ext cx="1333500" cy="10795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75050" y="62865"/>
            <a:ext cx="4997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35302F"/>
                </a:solidFill>
                <a:latin typeface="汉仪中圆简" panose="02010600000101010101" charset="-122"/>
                <a:ea typeface="汉仪中圆简" panose="02010600000101010101" charset="-122"/>
                <a:cs typeface="汉仪中圆简" panose="02010600000101010101" charset="-122"/>
              </a:rPr>
              <a:t>学习过程展示</a:t>
            </a:r>
            <a:endParaRPr lang="zh-CN" altLang="en-US" sz="40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30985" y="828675"/>
            <a:ext cx="9130665" cy="43999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indent="0" algn="l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sz="2800">
                <a:solidFill>
                  <a:srgbClr val="35302F"/>
                </a:solidFill>
                <a:latin typeface="汉仪中圆简" panose="02010600000101010101" charset="-122"/>
                <a:ea typeface="汉仪中圆简" panose="02010600000101010101" charset="-122"/>
                <a:cs typeface="汉仪中圆简" panose="02010600000101010101" charset="-122"/>
              </a:rPr>
              <a:t>照片：</a:t>
            </a:r>
            <a:endParaRPr lang="zh-CN" altLang="en-US" sz="28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  <a:p>
            <a:pPr indent="0" algn="l">
              <a:lnSpc>
                <a:spcPct val="200000"/>
              </a:lnSpc>
              <a:buFont typeface="Wingdings" panose="05000000000000000000" charset="0"/>
              <a:buNone/>
            </a:pPr>
            <a:endParaRPr lang="zh-CN" altLang="en-US" sz="28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  <a:p>
            <a:pPr indent="0" algn="l">
              <a:lnSpc>
                <a:spcPct val="200000"/>
              </a:lnSpc>
              <a:buFont typeface="Wingdings" panose="05000000000000000000" charset="0"/>
              <a:buNone/>
            </a:pPr>
            <a:endParaRPr lang="zh-CN" altLang="en-US" sz="28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  <a:p>
            <a:pPr indent="0" algn="l">
              <a:lnSpc>
                <a:spcPct val="200000"/>
              </a:lnSpc>
              <a:buFont typeface="Wingdings" panose="05000000000000000000" charset="0"/>
              <a:buNone/>
            </a:pPr>
            <a:endParaRPr lang="zh-CN" altLang="en-US" sz="28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  <a:p>
            <a:pPr indent="0" algn="l">
              <a:lnSpc>
                <a:spcPct val="200000"/>
              </a:lnSpc>
              <a:buFont typeface="Wingdings" panose="05000000000000000000" charset="0"/>
              <a:buNone/>
            </a:pPr>
            <a:endParaRPr lang="zh-CN" altLang="en-US" sz="28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975" y="1588770"/>
            <a:ext cx="3839954" cy="288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616960" y="983615"/>
            <a:ext cx="4997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35302F"/>
                </a:solidFill>
                <a:latin typeface="汉仪中圆简" panose="02010600000101010101" charset="-122"/>
                <a:ea typeface="汉仪中圆简" panose="02010600000101010101" charset="-122"/>
                <a:cs typeface="汉仪中圆简" panose="02010600000101010101" charset="-122"/>
              </a:rPr>
              <a:t>学习成果展示</a:t>
            </a:r>
            <a:endParaRPr lang="zh-CN" altLang="en-US" sz="40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</p:txBody>
      </p:sp>
      <p:pic>
        <p:nvPicPr>
          <p:cNvPr id="17" name="camille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771525" y="3220085"/>
            <a:ext cx="2171700" cy="34163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39770" y="1789430"/>
            <a:ext cx="7343775" cy="43999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indent="0" algn="l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sz="2800">
                <a:solidFill>
                  <a:srgbClr val="35302F"/>
                </a:solidFill>
                <a:latin typeface="汉仪中圆简" panose="02010600000101010101" charset="-122"/>
                <a:ea typeface="汉仪中圆简" panose="02010600000101010101" charset="-122"/>
                <a:cs typeface="汉仪中圆简" panose="02010600000101010101" charset="-122"/>
              </a:rPr>
              <a:t>手抄报：</a:t>
            </a:r>
            <a:endParaRPr lang="zh-CN" altLang="en-US" sz="28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  <a:p>
            <a:pPr indent="0" algn="l">
              <a:lnSpc>
                <a:spcPct val="200000"/>
              </a:lnSpc>
              <a:buFont typeface="Wingdings" panose="05000000000000000000" charset="0"/>
              <a:buNone/>
            </a:pPr>
            <a:endParaRPr lang="zh-CN" altLang="en-US" sz="28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  <a:p>
            <a:pPr indent="0" algn="l">
              <a:lnSpc>
                <a:spcPct val="200000"/>
              </a:lnSpc>
              <a:buFont typeface="Wingdings" panose="05000000000000000000" charset="0"/>
              <a:buNone/>
            </a:pPr>
            <a:endParaRPr lang="zh-CN" altLang="en-US" sz="28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  <a:p>
            <a:pPr indent="0" algn="l">
              <a:lnSpc>
                <a:spcPct val="200000"/>
              </a:lnSpc>
              <a:buFont typeface="Wingdings" panose="05000000000000000000" charset="0"/>
              <a:buNone/>
            </a:pPr>
            <a:endParaRPr lang="zh-CN" altLang="en-US" sz="28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  <a:p>
            <a:pPr indent="0" algn="l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sz="2800">
                <a:solidFill>
                  <a:srgbClr val="35302F"/>
                </a:solidFill>
                <a:latin typeface="汉仪中圆简" panose="02010600000101010101" charset="-122"/>
                <a:ea typeface="汉仪中圆简" panose="02010600000101010101" charset="-122"/>
                <a:cs typeface="汉仪中圆简" panose="02010600000101010101" charset="-122"/>
              </a:rPr>
              <a:t>最终成果展示形式：绘本</a:t>
            </a:r>
            <a:endParaRPr lang="zh-CN" altLang="en-US" sz="28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形 8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03968" y="5228727"/>
            <a:ext cx="1087855" cy="155019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16960" y="983615"/>
            <a:ext cx="4997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35302F"/>
                </a:solidFill>
                <a:latin typeface="汉仪中圆简" panose="02010600000101010101" charset="-122"/>
                <a:ea typeface="汉仪中圆简" panose="02010600000101010101" charset="-122"/>
                <a:cs typeface="汉仪中圆简" panose="02010600000101010101" charset="-122"/>
              </a:rPr>
              <a:t>学习成果组内评价</a:t>
            </a:r>
            <a:endParaRPr lang="zh-CN" altLang="en-US" sz="4000">
              <a:solidFill>
                <a:srgbClr val="35302F"/>
              </a:solidFill>
              <a:latin typeface="汉仪中圆简" panose="02010600000101010101" charset="-122"/>
              <a:ea typeface="汉仪中圆简" panose="02010600000101010101" charset="-122"/>
              <a:cs typeface="汉仪中圆简" panose="02010600000101010101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3"/>
            </p:custDataLst>
          </p:nvPr>
        </p:nvGraphicFramePr>
        <p:xfrm>
          <a:off x="1830070" y="2031365"/>
          <a:ext cx="8531860" cy="2545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4730"/>
                <a:gridCol w="808990"/>
                <a:gridCol w="792480"/>
                <a:gridCol w="835660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评价内容</a:t>
                      </a:r>
                      <a:endParaRPr lang="zh-CN" altLang="en-US"/>
                    </a:p>
                  </a:txBody>
                  <a:tcPr anchor="ctr" anchorCtr="1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自评等级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互评等级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师评等级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/>
                        <a:t>1.</a:t>
                      </a:r>
                      <a:r>
                        <a:rPr lang="zh-CN" altLang="en-US" sz="1800"/>
                        <a:t>我能认真阅读学习资料</a:t>
                      </a: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优秀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2.</a:t>
                      </a:r>
                      <a:r>
                        <a:rPr lang="zh-CN" altLang="en-US"/>
                        <a:t>我能认真参与学习计划的制定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优秀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3.</a:t>
                      </a:r>
                      <a:r>
                        <a:rPr lang="zh-CN" altLang="en-US"/>
                        <a:t>我能用多种途径来获得信息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优秀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4.</a:t>
                      </a:r>
                      <a:r>
                        <a:rPr lang="zh-CN" altLang="en-US"/>
                        <a:t>我能积极参与小组讨论，表达自我，接受其他组员意见，形成决定。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优秀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5.</a:t>
                      </a:r>
                      <a:r>
                        <a:rPr lang="zh-CN" altLang="en-US"/>
                        <a:t>我能积极参与小组成果展示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优秀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5817235" y="5144135"/>
            <a:ext cx="3930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等级评价：优秀</a:t>
            </a:r>
            <a:r>
              <a:rPr lang="en-US" altLang="zh-CN"/>
              <a:t> </a:t>
            </a:r>
            <a:r>
              <a:rPr lang="zh-CN" altLang="en-US"/>
              <a:t>良好</a:t>
            </a:r>
            <a:r>
              <a:rPr lang="en-US" altLang="zh-CN"/>
              <a:t> </a:t>
            </a:r>
            <a:r>
              <a:rPr lang="zh-CN" altLang="en-US"/>
              <a:t>合格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2.xml><?xml version="1.0" encoding="utf-8"?>
<p:tagLst xmlns:p="http://schemas.openxmlformats.org/presentationml/2006/main">
  <p:tag name="KSO_WM_UNIT_TABLE_BEAUTIFY" val="smartTable{2d717800-165c-4a65-8685-9baec8948ee7}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4.xml><?xml version="1.0" encoding="utf-8"?>
<p:tagLst xmlns:p="http://schemas.openxmlformats.org/presentationml/2006/main">
  <p:tag name="COMMONDATA" val="eyJjb3VudCI6MiwiaGRpZCI6IjA3M2Q0MzRkZWZhMWM2N2E5M2E1YzcyZGI5NTViOThhIiwidXNlckNvdW50Ijoy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</Words>
  <Application>WPS 演示</Application>
  <PresentationFormat>宽屏</PresentationFormat>
  <Paragraphs>60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4" baseType="lpstr">
      <vt:lpstr>Arial</vt:lpstr>
      <vt:lpstr>宋体</vt:lpstr>
      <vt:lpstr>Wingdings</vt:lpstr>
      <vt:lpstr>微软雅黑</vt:lpstr>
      <vt:lpstr>Wingdings</vt:lpstr>
      <vt:lpstr>汉仪中圆简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26个字母表</dc:title>
  <dc:creator>蔡圆圆camille（卡米设计）</dc:creator>
  <cp:lastModifiedBy>cyx</cp:lastModifiedBy>
  <cp:revision>155</cp:revision>
  <dcterms:created xsi:type="dcterms:W3CDTF">2019-06-19T02:08:00Z</dcterms:created>
  <dcterms:modified xsi:type="dcterms:W3CDTF">2022-05-10T16:09:18Z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2052-11.1.0.11636</vt:lpwstr>
  </property>
  <property fmtid="{D5CDD505-2E9C-101B-9397-08002B2CF9AE}" pid="3" name="KSOTemplateUUID">
    <vt:lpwstr>v1.0_library_kKY+RCsqrLQtIiaoqn0Wag==</vt:lpwstr>
  </property>
  <property fmtid="{D5CDD505-2E9C-101B-9397-08002B2CF9AE}" pid="4" name="ICV">
    <vt:lpwstr>EFFF834A771E4A2EB9188725387A2953</vt:lpwstr>
  </property>
</Properties>
</file>