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7135" r:id="rId3"/>
    <p:sldId id="273" r:id="rId4"/>
    <p:sldId id="258" r:id="rId5"/>
    <p:sldId id="260" r:id="rId6"/>
    <p:sldId id="262" r:id="rId7"/>
    <p:sldId id="264" r:id="rId8"/>
    <p:sldId id="278" r:id="rId9"/>
    <p:sldId id="279" r:id="rId10"/>
    <p:sldId id="274" r:id="rId11"/>
    <p:sldId id="268" r:id="rId12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B6FB"/>
    <a:srgbClr val="348EF0"/>
    <a:srgbClr val="031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44" y="715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8FD0-64AB-4C83-9D49-E35046EA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B87DD-B645-4F00-8038-7F189E554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DC88FD0-64AB-4C83-9D49-E35046EA315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15B87DD-B645-4F00-8038-7F189E554DB5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内容占位符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9" y="365125"/>
            <a:ext cx="11438242" cy="6127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" y="690465"/>
            <a:ext cx="10898155" cy="55782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5" y="0"/>
            <a:ext cx="1902710" cy="1757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55" y="4179776"/>
            <a:ext cx="3239786" cy="26782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452" y="4480560"/>
            <a:ext cx="3350547" cy="22809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1044">
            <a:off x="9652692" y="460004"/>
            <a:ext cx="2211268" cy="183678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130524" y="5078737"/>
            <a:ext cx="3930953" cy="476071"/>
            <a:chOff x="3859288" y="5159600"/>
            <a:chExt cx="3930953" cy="476071"/>
          </a:xfrm>
        </p:grpSpPr>
        <p:sp>
          <p:nvSpPr>
            <p:cNvPr id="22" name="文本框 21"/>
            <p:cNvSpPr txBox="1"/>
            <p:nvPr/>
          </p:nvSpPr>
          <p:spPr>
            <a:xfrm>
              <a:off x="3859288" y="5159600"/>
              <a:ext cx="1837074" cy="476071"/>
            </a:xfrm>
            <a:prstGeom prst="flowChartTerminator">
              <a:avLst/>
            </a:prstGeom>
            <a:noFill/>
            <a:ln>
              <a:solidFill>
                <a:srgbClr val="49B6FB"/>
              </a:solidFill>
            </a:ln>
            <a:effectLst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汇报人：小熊猫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033067" y="5159600"/>
              <a:ext cx="1757174" cy="476071"/>
            </a:xfrm>
            <a:prstGeom prst="flowChartTerminator">
              <a:avLst/>
            </a:prstGeom>
            <a:noFill/>
            <a:ln>
              <a:solidFill>
                <a:srgbClr val="49B6FB"/>
              </a:solidFill>
            </a:ln>
            <a:effectLst/>
          </p:spPr>
          <p:txBody>
            <a:bodyPr vert="horz" wrap="square" rtlCol="0">
              <a:spAutoFit/>
            </a:bodyPr>
            <a:lstStyle/>
            <a:p>
              <a:pPr algn="dist">
                <a:defRPr/>
              </a:pPr>
              <a:r>
                <a:rPr lang="zh-CN" altLang="en-US" sz="1600" spc="-15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汇报时间：</a:t>
              </a:r>
              <a:r>
                <a:rPr lang="en-US" altLang="zh-CN" sz="1600" spc="-15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202X</a:t>
              </a:r>
              <a:endParaRPr lang="en-US" altLang="zh-CN" sz="1600" spc="-15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4" name="pd-5b766da9b2def52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97378" y="-717565"/>
            <a:ext cx="487362" cy="48736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b="14553"/>
          <a:stretch>
            <a:fillRect/>
          </a:stretch>
        </p:blipFill>
        <p:spPr>
          <a:xfrm>
            <a:off x="1546744" y="827312"/>
            <a:ext cx="9098512" cy="379899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194430" y="4341005"/>
            <a:ext cx="587616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spc="1200" dirty="0">
                <a:solidFill>
                  <a:srgbClr val="49B6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远离江湖河海珍爱生命预防溺水</a:t>
            </a:r>
            <a:endParaRPr lang="zh-CN" altLang="en-US" sz="2000" spc="1200" dirty="0">
              <a:solidFill>
                <a:srgbClr val="49B6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514440" y="1705218"/>
            <a:ext cx="4902701" cy="1997352"/>
            <a:chOff x="1514440" y="1705218"/>
            <a:chExt cx="4902701" cy="1997352"/>
          </a:xfrm>
        </p:grpSpPr>
        <p:sp>
          <p:nvSpPr>
            <p:cNvPr id="23" name="矩形 22"/>
            <p:cNvSpPr/>
            <p:nvPr/>
          </p:nvSpPr>
          <p:spPr>
            <a:xfrm>
              <a:off x="1514440" y="1705218"/>
              <a:ext cx="4902700" cy="199735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49B6F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73344" y="1705218"/>
              <a:ext cx="4843797" cy="18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千万不要惊慌</a:t>
              </a: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,</a:t>
              </a: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不慎落入水中，千万不要惊慌，要采取正确的措施自救，以便争取获救的机会。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514440" y="4110478"/>
            <a:ext cx="4902700" cy="2040980"/>
            <a:chOff x="1514440" y="4110478"/>
            <a:chExt cx="4902700" cy="2040980"/>
          </a:xfrm>
        </p:grpSpPr>
        <p:sp>
          <p:nvSpPr>
            <p:cNvPr id="24" name="矩形 23"/>
            <p:cNvSpPr/>
            <p:nvPr/>
          </p:nvSpPr>
          <p:spPr>
            <a:xfrm>
              <a:off x="1514440" y="4154106"/>
              <a:ext cx="4902700" cy="199735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49B6F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573344" y="4110478"/>
              <a:ext cx="4843795" cy="18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appyZcool-2016" charset="-122"/>
                </a:rPr>
                <a:t>及时甩掉鞋子和口袋里的重物，但不要脱掉衣服，因为它会产生一定的浮力，对你有很大帮助。</a:t>
              </a:r>
              <a:endPara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7845" y="503714"/>
            <a:ext cx="5323347" cy="841290"/>
            <a:chOff x="477845" y="503714"/>
            <a:chExt cx="5323347" cy="84129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45" y="503714"/>
              <a:ext cx="841290" cy="84129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19135" y="503714"/>
              <a:ext cx="3867785" cy="524503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sym typeface="Arial" panose="020B0604020202020204" pitchFamily="34" charset="0"/>
                </a:rPr>
                <a:t>不慎落水如何自救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384609" y="966536"/>
              <a:ext cx="4416583" cy="328808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defTabSz="508000" eaLnBrk="0">
                <a:lnSpc>
                  <a:spcPct val="20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10" y="1126179"/>
            <a:ext cx="5152782" cy="5152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785" y="0"/>
            <a:ext cx="1902710" cy="17576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55" y="3230880"/>
            <a:ext cx="4387644" cy="3627120"/>
          </a:xfrm>
          <a:prstGeom prst="rect">
            <a:avLst/>
          </a:prstGeom>
        </p:spPr>
      </p:pic>
      <p:sp>
        <p:nvSpPr>
          <p:cNvPr id="2" name="对话气泡: 圆角矩形 1"/>
          <p:cNvSpPr/>
          <p:nvPr/>
        </p:nvSpPr>
        <p:spPr>
          <a:xfrm>
            <a:off x="4220649" y="897746"/>
            <a:ext cx="6979920" cy="3754699"/>
          </a:xfrm>
          <a:prstGeom prst="wedgeRoundRectCallout">
            <a:avLst>
              <a:gd name="adj1" fmla="val -58073"/>
              <a:gd name="adj2" fmla="val 71846"/>
              <a:gd name="adj3" fmla="val 16667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348E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452" y="4480560"/>
            <a:ext cx="3350547" cy="2280922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024203" y="1448366"/>
            <a:ext cx="3372812" cy="77072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 01</a:t>
            </a:r>
            <a:endParaRPr lang="ko-KR" altLang="en-US" sz="4400" cap="none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263197" y="2386097"/>
            <a:ext cx="4894824" cy="77072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rPr>
              <a:t>远离野外危险水域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027153" y="3268428"/>
            <a:ext cx="5366914" cy="60914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anchor="t">
            <a:spAutoFit/>
          </a:bodyPr>
          <a:lstStyle/>
          <a:p>
            <a:pPr algn="ctr" defTabSz="508000" eaLnBrk="0">
              <a:lnSpc>
                <a:spcPct val="200000"/>
              </a:lnSpc>
            </a:pP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47099" y="2219090"/>
            <a:ext cx="2581154" cy="45719"/>
          </a:xfrm>
          <a:prstGeom prst="rect">
            <a:avLst/>
          </a:prstGeom>
          <a:solidFill>
            <a:srgbClr val="348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/>
      <p:bldP spid="42" grpId="0"/>
      <p:bldP spid="4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5406" y="0"/>
            <a:ext cx="6707441" cy="6707441"/>
          </a:xfrm>
          <a:prstGeom prst="rect">
            <a:avLst/>
          </a:prstGeom>
        </p:spPr>
      </p:pic>
      <p:sp>
        <p:nvSpPr>
          <p:cNvPr id="2" name="Text Box 3"/>
          <p:cNvSpPr>
            <a:spLocks noChangeArrowheads="1"/>
          </p:cNvSpPr>
          <p:nvPr/>
        </p:nvSpPr>
        <p:spPr bwMode="auto">
          <a:xfrm>
            <a:off x="1146148" y="1989863"/>
            <a:ext cx="3867785" cy="1223284"/>
          </a:xfrm>
          <a:prstGeom prst="rect">
            <a:avLst/>
          </a:prstGeom>
          <a:solidFill>
            <a:srgbClr val="49B6F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天气渐热，小学生溺水事件不断！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 Box 3"/>
          <p:cNvSpPr>
            <a:spLocks noChangeArrowheads="1"/>
          </p:cNvSpPr>
          <p:nvPr/>
        </p:nvSpPr>
        <p:spPr bwMode="auto">
          <a:xfrm>
            <a:off x="6532694" y="2376465"/>
            <a:ext cx="3720578" cy="195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同学们，请说说你身边的哪些地方容易发生溺水？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7845" y="503714"/>
            <a:ext cx="5323347" cy="841290"/>
            <a:chOff x="477845" y="503714"/>
            <a:chExt cx="5323347" cy="84129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45" y="503714"/>
              <a:ext cx="841290" cy="84129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19135" y="503714"/>
              <a:ext cx="3867785" cy="524503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sym typeface="Arial" panose="020B0604020202020204" pitchFamily="34" charset="0"/>
                </a:rPr>
                <a:t>远离野外危险水域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84609" y="966536"/>
              <a:ext cx="4416583" cy="328808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defTabSz="508000" eaLnBrk="0">
                <a:lnSpc>
                  <a:spcPct val="20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1" y="2376465"/>
            <a:ext cx="4853437" cy="4853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53768" y="1721394"/>
            <a:ext cx="10209325" cy="461665"/>
          </a:xfrm>
          <a:prstGeom prst="rect">
            <a:avLst/>
          </a:prstGeom>
          <a:solidFill>
            <a:srgbClr val="49B6FB"/>
          </a:solidFill>
        </p:spPr>
        <p:txBody>
          <a:bodyPr vert="horz" wrap="square" rtlCol="0">
            <a:spAutoFit/>
          </a:bodyPr>
          <a:lstStyle/>
          <a:p>
            <a:r>
              <a:rPr kumimoji="1" lang="zh-CN" altLang="en-US" sz="24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一般发生溺水的地点在：水库、水坑、河流、溪边，游泳池</a:t>
            </a:r>
            <a:endParaRPr kumimoji="1" lang="en-US" altLang="zh-CN" sz="24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30292" y="5230952"/>
            <a:ext cx="952996" cy="436273"/>
          </a:xfrm>
          <a:prstGeom prst="rect">
            <a:avLst/>
          </a:prstGeom>
          <a:solidFill>
            <a:srgbClr val="49B6FB"/>
          </a:solidFill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水库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41334" y="5230952"/>
            <a:ext cx="952996" cy="436273"/>
          </a:xfrm>
          <a:prstGeom prst="rect">
            <a:avLst/>
          </a:prstGeom>
          <a:solidFill>
            <a:srgbClr val="49B6FB"/>
          </a:solidFill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水坑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85813" y="5230952"/>
            <a:ext cx="952996" cy="436273"/>
          </a:xfrm>
          <a:prstGeom prst="rect">
            <a:avLst/>
          </a:prstGeom>
          <a:solidFill>
            <a:srgbClr val="49B6FB"/>
          </a:solidFill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河流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74772" y="5234158"/>
            <a:ext cx="952996" cy="429861"/>
          </a:xfrm>
          <a:prstGeom prst="rect">
            <a:avLst/>
          </a:prstGeom>
          <a:solidFill>
            <a:srgbClr val="49B6FB"/>
          </a:solidFill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溪边</a:t>
            </a:r>
            <a:endParaRPr lang="zh-CN" altLang="en-US" sz="20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77845" y="503714"/>
            <a:ext cx="5323347" cy="841290"/>
            <a:chOff x="477845" y="503714"/>
            <a:chExt cx="5323347" cy="84129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45" y="503714"/>
              <a:ext cx="841290" cy="841290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319135" y="503714"/>
              <a:ext cx="3867785" cy="524503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sym typeface="Arial" panose="020B0604020202020204" pitchFamily="34" charset="0"/>
                </a:rPr>
                <a:t>远离野外危险水域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84609" y="966536"/>
              <a:ext cx="4416583" cy="328808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defTabSz="508000" eaLnBrk="0">
                <a:lnSpc>
                  <a:spcPct val="20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4" y="2607145"/>
            <a:ext cx="2773866" cy="221909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00" y="2851577"/>
            <a:ext cx="1974660" cy="19746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21" y="2763815"/>
            <a:ext cx="2062422" cy="206242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9" y="2985781"/>
            <a:ext cx="1965342" cy="1840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 animBg="1"/>
      <p:bldP spid="20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10" y="765965"/>
            <a:ext cx="6352045" cy="6352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78637" y="2541416"/>
            <a:ext cx="4590446" cy="30772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人在溺水后，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分钟后将失去意识；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4-6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分钟身体将遭受不可避免的伤害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如果在野外落水，很难被及时营救，从而溺水死亡。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88612" y="2079751"/>
            <a:ext cx="1747473" cy="461665"/>
          </a:xfrm>
          <a:prstGeom prst="rect">
            <a:avLst/>
          </a:prstGeom>
          <a:solidFill>
            <a:srgbClr val="49B6FB"/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CN" altLang="en-US" sz="2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你知道吗</a:t>
            </a:r>
            <a:endParaRPr lang="zh-CN" altLang="en-US" sz="2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7845" y="503714"/>
            <a:ext cx="5323347" cy="841290"/>
            <a:chOff x="477845" y="503714"/>
            <a:chExt cx="5323347" cy="84129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45" y="503714"/>
              <a:ext cx="841290" cy="84129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319135" y="503714"/>
              <a:ext cx="3867785" cy="524503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sym typeface="Arial" panose="020B0604020202020204" pitchFamily="34" charset="0"/>
                </a:rPr>
                <a:t>远离野外危险水域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84609" y="966536"/>
              <a:ext cx="4416583" cy="328808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defTabSz="508000" eaLnBrk="0">
                <a:lnSpc>
                  <a:spcPct val="20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7" y="1228788"/>
            <a:ext cx="4871230" cy="4871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18210" r="7873" b="17666"/>
          <a:stretch>
            <a:fillRect/>
          </a:stretch>
        </p:blipFill>
        <p:spPr>
          <a:xfrm>
            <a:off x="898490" y="1345004"/>
            <a:ext cx="6728944" cy="481124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33969" y="2581145"/>
            <a:ext cx="3856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选择正规、安全的游泳场所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33969" y="3139648"/>
            <a:ext cx="3856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必须在成人的陪同下游泳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30970" y="3586148"/>
            <a:ext cx="4760445" cy="96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做好准备活动， 下水前应先热身，但不宜太剧烈。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30970" y="4715417"/>
            <a:ext cx="4869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不要贸然跳水和潜泳，不要在水下憋气。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7845" y="503714"/>
            <a:ext cx="5323347" cy="841290"/>
            <a:chOff x="477845" y="503714"/>
            <a:chExt cx="5323347" cy="84129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45" y="503714"/>
              <a:ext cx="841290" cy="84129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319135" y="503714"/>
              <a:ext cx="3867785" cy="524503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sym typeface="Arial" panose="020B0604020202020204" pitchFamily="34" charset="0"/>
                </a:rPr>
                <a:t>远离野外危险水域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84609" y="966536"/>
              <a:ext cx="4416583" cy="328808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defTabSz="508000" eaLnBrk="0">
                <a:lnSpc>
                  <a:spcPct val="20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13" y="1666756"/>
            <a:ext cx="4041635" cy="4041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785" y="0"/>
            <a:ext cx="1902710" cy="17576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55" y="3230880"/>
            <a:ext cx="4387644" cy="3627120"/>
          </a:xfrm>
          <a:prstGeom prst="rect">
            <a:avLst/>
          </a:prstGeom>
        </p:spPr>
      </p:pic>
      <p:sp>
        <p:nvSpPr>
          <p:cNvPr id="2" name="对话气泡: 圆角矩形 1"/>
          <p:cNvSpPr/>
          <p:nvPr/>
        </p:nvSpPr>
        <p:spPr>
          <a:xfrm>
            <a:off x="4220649" y="897746"/>
            <a:ext cx="6979920" cy="3754699"/>
          </a:xfrm>
          <a:prstGeom prst="wedgeRoundRectCallout">
            <a:avLst>
              <a:gd name="adj1" fmla="val -58073"/>
              <a:gd name="adj2" fmla="val 71846"/>
              <a:gd name="adj3" fmla="val 16667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348E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452" y="4480560"/>
            <a:ext cx="3350547" cy="2280922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024203" y="1448366"/>
            <a:ext cx="3372812" cy="77072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 0</a:t>
            </a:r>
            <a:r>
              <a:rPr lang="en-US" altLang="zh-CN" sz="4400" cap="none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ko-KR" altLang="en-US" sz="4400" cap="none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598320" y="2386097"/>
            <a:ext cx="6224578" cy="77072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rPr>
              <a:t>同伴落水如何正确施救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027153" y="3268428"/>
            <a:ext cx="5366914" cy="60914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anchor="t">
            <a:spAutoFit/>
          </a:bodyPr>
          <a:lstStyle/>
          <a:p>
            <a:pPr algn="ctr" defTabSz="508000" eaLnBrk="0">
              <a:lnSpc>
                <a:spcPct val="200000"/>
              </a:lnSpc>
            </a:pP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47099" y="2219090"/>
            <a:ext cx="2581154" cy="45719"/>
          </a:xfrm>
          <a:prstGeom prst="rect">
            <a:avLst/>
          </a:prstGeom>
          <a:solidFill>
            <a:srgbClr val="348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/>
      <p:bldP spid="42" grpId="0"/>
      <p:bldP spid="4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947100" y="2137752"/>
            <a:ext cx="6415443" cy="3933844"/>
          </a:xfrm>
          <a:prstGeom prst="rect">
            <a:avLst/>
          </a:prstGeom>
          <a:solidFill>
            <a:schemeClr val="bg1"/>
          </a:solidFill>
          <a:ln w="25400">
            <a:solidFill>
              <a:srgbClr val="49B6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47101" y="1676087"/>
            <a:ext cx="3877985" cy="461665"/>
          </a:xfrm>
          <a:prstGeom prst="rect">
            <a:avLst/>
          </a:prstGeom>
          <a:solidFill>
            <a:srgbClr val="49B6FB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n w="123825"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发现有人溺水时的救护方法</a:t>
            </a:r>
            <a:endParaRPr lang="zh-CN" altLang="en-US" sz="2800" dirty="0">
              <a:ln w="123825"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47101" y="2258271"/>
            <a:ext cx="6280531" cy="3692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n w="12382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41300">
                    <a:schemeClr val="bg1">
                      <a:alpha val="94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可将救生圈、竹竿、木板等物抛给溺水者，再将其拖至岸边；若没有救护器材，可入水直接救护。接近溺水者时要转动他的髋部，使其背向自己然后拖运。拖运时通常采用侧泳或仰泳拖运法。特别强调：未成年人发现有人溺水，不能冒然下水营救，应立即大声呼救，或利用救生器材呼救。救人也要在自己能力范围之内！ </a:t>
            </a:r>
            <a:endParaRPr lang="zh-CN" altLang="en-US" sz="2000" dirty="0">
              <a:ln w="12382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241300">
                  <a:schemeClr val="bg1">
                    <a:alpha val="94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7845" y="503714"/>
            <a:ext cx="5323347" cy="841290"/>
            <a:chOff x="477845" y="503714"/>
            <a:chExt cx="5323347" cy="8412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45" y="503714"/>
              <a:ext cx="841290" cy="84129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319135" y="503714"/>
              <a:ext cx="3867785" cy="524503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sym typeface="Arial" panose="020B0604020202020204" pitchFamily="34" charset="0"/>
                </a:rPr>
                <a:t>同伴落水如何正确施救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84609" y="966536"/>
              <a:ext cx="4416583" cy="328808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defTabSz="508000" eaLnBrk="0">
                <a:lnSpc>
                  <a:spcPct val="20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Click here to enter text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　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5" y="1676087"/>
            <a:ext cx="5023545" cy="5023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 animBg="1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 animBg="1"/>
          <p:bldP spid="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785" y="0"/>
            <a:ext cx="1902710" cy="17576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55" y="3230880"/>
            <a:ext cx="4387644" cy="3627120"/>
          </a:xfrm>
          <a:prstGeom prst="rect">
            <a:avLst/>
          </a:prstGeom>
        </p:spPr>
      </p:pic>
      <p:sp>
        <p:nvSpPr>
          <p:cNvPr id="2" name="对话气泡: 圆角矩形 1"/>
          <p:cNvSpPr/>
          <p:nvPr/>
        </p:nvSpPr>
        <p:spPr>
          <a:xfrm>
            <a:off x="4220649" y="897746"/>
            <a:ext cx="6979920" cy="3754699"/>
          </a:xfrm>
          <a:prstGeom prst="wedgeRoundRectCallout">
            <a:avLst>
              <a:gd name="adj1" fmla="val -58073"/>
              <a:gd name="adj2" fmla="val 71846"/>
              <a:gd name="adj3" fmla="val 16667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348E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452" y="4480560"/>
            <a:ext cx="3350547" cy="2280922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024203" y="1448366"/>
            <a:ext cx="3372812" cy="77072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 0</a:t>
            </a:r>
            <a:r>
              <a:rPr lang="en-US" altLang="zh-CN" sz="4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ko-KR" altLang="en-US" sz="4400" cap="none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263197" y="2386097"/>
            <a:ext cx="4894824" cy="77072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sym typeface="Arial" panose="020B0604020202020204" pitchFamily="34" charset="0"/>
              </a:rPr>
              <a:t>不慎落水如何自救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027153" y="3268428"/>
            <a:ext cx="5366914" cy="60914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anchor="t">
            <a:spAutoFit/>
          </a:bodyPr>
          <a:lstStyle/>
          <a:p>
            <a:pPr algn="ctr" defTabSz="508000" eaLnBrk="0">
              <a:lnSpc>
                <a:spcPct val="200000"/>
              </a:lnSpc>
            </a:pP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enter text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47099" y="2219090"/>
            <a:ext cx="2581154" cy="45719"/>
          </a:xfrm>
          <a:prstGeom prst="rect">
            <a:avLst/>
          </a:prstGeom>
          <a:solidFill>
            <a:srgbClr val="348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/>
      <p:bldP spid="42" grpId="0"/>
      <p:bldP spid="43" grpId="0"/>
      <p:bldP spid="4" grpId="0" animBg="1"/>
    </p:bldLst>
  </p:timing>
</p:sld>
</file>

<file path=ppt/tags/tag1.xml><?xml version="1.0" encoding="utf-8"?>
<p:tagLst xmlns:p="http://schemas.openxmlformats.org/presentationml/2006/main">
  <p:tag name="KSO_WPP_MARK_KEY" val="b23ea9d6-672e-499a-b3d2-e5f1fb4fbfa5"/>
  <p:tag name="COMMONDATA" val="eyJoZGlkIjoiM2VhZGZiMTZkMTQzZmE1ZWY3ZTRhOGU2YmNlZDUyZm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1538</Words>
  <Application>WPS 演示</Application>
  <PresentationFormat>宽屏</PresentationFormat>
  <Paragraphs>85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站酷快乐体2016修订版</vt:lpstr>
      <vt:lpstr>HappyZcool-2016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</dc:creator>
  <cp:lastModifiedBy>懒羊羊</cp:lastModifiedBy>
  <cp:revision>15</cp:revision>
  <dcterms:created xsi:type="dcterms:W3CDTF">2021-09-01T02:48:00Z</dcterms:created>
  <dcterms:modified xsi:type="dcterms:W3CDTF">2023-04-28T07:24:22Z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0058839494A84C859790E235B6DE31CD_12</vt:lpwstr>
  </property>
  <property fmtid="{D5CDD505-2E9C-101B-9397-08002B2CF9AE}" pid="3" name="KSOProductBuildVer">
    <vt:lpwstr>2052-11.1.0.14036</vt:lpwstr>
  </property>
</Properties>
</file>