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7" r:id="rId3"/>
    <p:sldId id="257" r:id="rId4"/>
    <p:sldId id="283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5" r:id="rId16"/>
    <p:sldId id="296" r:id="rId17"/>
    <p:sldId id="297" r:id="rId18"/>
    <p:sldId id="298" r:id="rId19"/>
    <p:sldId id="299" r:id="rId20"/>
    <p:sldId id="301" r:id="rId21"/>
    <p:sldId id="300" r:id="rId22"/>
    <p:sldId id="303" r:id="rId23"/>
    <p:sldId id="332" r:id="rId24"/>
    <p:sldId id="260" r:id="rId25"/>
  </p:sldIdLst>
  <p:sldSz cx="12192000" cy="6858000" type="screen4x3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FFFFFF"/>
    <a:srgbClr val="FBFBFB"/>
    <a:srgbClr val="F8F1C8"/>
    <a:srgbClr val="FAF5DA"/>
    <a:srgbClr val="F8F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628" y="14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7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3EF90-457F-452D-B1DF-2181F3C4A7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046B8-460D-4453-850D-F9B7036531E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2E0B057A-B3F8-41DA-8363-4CF9E97C75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87A75764-60CD-4181-A413-373DB6EDA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2E0B057A-B3F8-41DA-8363-4CF9E97C75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87A75764-60CD-4181-A413-373DB6EDA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2E0B057A-B3F8-41DA-8363-4CF9E97C75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87A75764-60CD-4181-A413-373DB6EDA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2E0B057A-B3F8-41DA-8363-4CF9E97C75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87A75764-60CD-4181-A413-373DB6EDA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2E0B057A-B3F8-41DA-8363-4CF9E97C75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87A75764-60CD-4181-A413-373DB6EDA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2E0B057A-B3F8-41DA-8363-4CF9E97C75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87A75764-60CD-4181-A413-373DB6EDA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lstStyle/>
          <a:p>
            <a:fld id="{2E0B057A-B3F8-41DA-8363-4CF9E97C75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lstStyle/>
          <a:p>
            <a:fld id="{87A75764-60CD-4181-A413-373DB6EDA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fld id="{2E0B057A-B3F8-41DA-8363-4CF9E97C75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/>
          <a:p>
            <a:fld id="{87A75764-60CD-4181-A413-373DB6EDA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/>
          <a:p>
            <a:fld id="{2E0B057A-B3F8-41DA-8363-4CF9E97C75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/>
          <a:p>
            <a:fld id="{87A75764-60CD-4181-A413-373DB6EDA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2E0B057A-B3F8-41DA-8363-4CF9E97C75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87A75764-60CD-4181-A413-373DB6EDA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2E0B057A-B3F8-41DA-8363-4CF9E97C75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87A75764-60CD-4181-A413-373DB6EDA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B057A-B3F8-41DA-8363-4CF9E97C75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5764-60CD-4181-A413-373DB6EDA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image" Target="../media/image6.png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5"/>
          <a:stretch>
            <a:fillRect/>
          </a:stretch>
        </p:blipFill>
        <p:spPr>
          <a:xfrm>
            <a:off x="0" y="3719761"/>
            <a:ext cx="12192000" cy="31532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451" y="679449"/>
            <a:ext cx="847725" cy="1047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90" y="1693635"/>
            <a:ext cx="547168" cy="676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62" y="6186487"/>
            <a:ext cx="1057275" cy="5048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94" y="6238874"/>
            <a:ext cx="1057275" cy="5048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835275" y="2369820"/>
            <a:ext cx="652081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zh-CN" altLang="en-US" sz="7200" b="1" kern="0" dirty="0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学生</a:t>
            </a:r>
            <a:r>
              <a:rPr lang="zh-CN" altLang="en-US" sz="7200" b="1" kern="0" dirty="0" smtClean="0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家长会</a:t>
            </a:r>
            <a:endParaRPr lang="zh-CN" altLang="en-US" sz="7200" b="1" kern="0" dirty="0"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69374" y="1423790"/>
            <a:ext cx="345324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丽华三小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00237" y="3869949"/>
            <a:ext cx="442912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班级：三</a:t>
            </a:r>
            <a:r>
              <a:rPr 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8</a:t>
            </a:r>
            <a:r>
              <a:rPr 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）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班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        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日期：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27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日</a:t>
            </a:r>
            <a:endParaRPr lang="zh-CN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>
            <a:off x="1049577" y="1224978"/>
            <a:ext cx="2742934" cy="62958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思源宋体 Heavy" pitchFamily="18" charset="-122"/>
                <a:ea typeface="思源宋体 Heavy" pitchFamily="18" charset="-122"/>
              </a:rPr>
              <a:t>行为规范</a:t>
            </a:r>
            <a:endParaRPr lang="zh-CN" altLang="en-US" sz="2800" dirty="0">
              <a:solidFill>
                <a:schemeClr val="bg1"/>
              </a:solidFill>
              <a:latin typeface="思源宋体 Heavy" pitchFamily="18" charset="-122"/>
              <a:ea typeface="思源宋体 Heavy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1" y="416758"/>
            <a:ext cx="536050" cy="6625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577" y="442242"/>
            <a:ext cx="493149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纪律、卫生、学习等方面</a:t>
            </a:r>
            <a:endParaRPr lang="zh-CN" altLang="en-US" sz="2400" b="1" dirty="0">
              <a:solidFill>
                <a:schemeClr val="tx1"/>
              </a:soli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21" y="3196036"/>
            <a:ext cx="4518460" cy="24015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18165" y="4228758"/>
            <a:ext cx="41546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cs typeface="+mn-ea"/>
                <a:sym typeface="+mn-lt"/>
              </a:rPr>
              <a:t>部分</a:t>
            </a:r>
            <a:r>
              <a:rPr lang="zh-CN" altLang="en-US" dirty="0">
                <a:cs typeface="+mn-ea"/>
                <a:sym typeface="+mn-lt"/>
              </a:rPr>
              <a:t>学生有浪费现象，请家长给孩子零花钱要适量，交给孩子合理分配的方法，提早培养孩子理财的能力。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05533" y="2775353"/>
            <a:ext cx="4167268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cs typeface="+mn-ea"/>
                <a:sym typeface="+mn-lt"/>
              </a:rPr>
              <a:t>部分</a:t>
            </a:r>
            <a:r>
              <a:rPr lang="zh-CN" altLang="en-US" dirty="0">
                <a:cs typeface="+mn-ea"/>
                <a:sym typeface="+mn-lt"/>
              </a:rPr>
              <a:t>同学在教室讲脏话，请家长在家要注意语言教育； 还有一些同学易冲动，和同学发生肢体冲突，要格外重视！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81075" y="2853683"/>
            <a:ext cx="794478" cy="7944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10" name="椭圆 9"/>
          <p:cNvSpPr/>
          <p:nvPr/>
        </p:nvSpPr>
        <p:spPr>
          <a:xfrm>
            <a:off x="5981075" y="4283488"/>
            <a:ext cx="794478" cy="794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2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>
            <a:off x="1049577" y="1224978"/>
            <a:ext cx="2742934" cy="62958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思源宋体 Heavy" pitchFamily="18" charset="-122"/>
                <a:ea typeface="思源宋体 Heavy" pitchFamily="18" charset="-122"/>
              </a:rPr>
              <a:t>安全工作</a:t>
            </a:r>
            <a:endParaRPr lang="zh-CN" altLang="en-US" sz="2800" dirty="0">
              <a:solidFill>
                <a:schemeClr val="bg1"/>
              </a:solidFill>
              <a:latin typeface="思源宋体 Heavy" pitchFamily="18" charset="-122"/>
              <a:ea typeface="思源宋体 Heavy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1" y="416758"/>
            <a:ext cx="536050" cy="6625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577" y="442242"/>
            <a:ext cx="493149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纪律、卫生、学习等方面</a:t>
            </a:r>
            <a:endParaRPr lang="zh-CN" altLang="en-US" sz="2400" b="1" dirty="0">
              <a:solidFill>
                <a:schemeClr val="tx1"/>
              </a:soli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65890" y="2176150"/>
            <a:ext cx="4668761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cs typeface="+mn-ea"/>
                <a:sym typeface="+mn-lt"/>
              </a:rPr>
              <a:t>监督自己的孩子放学后要按时回家，不要在学校或其他地方逗留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65890" y="3487440"/>
            <a:ext cx="478186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cs typeface="+mn-ea"/>
                <a:sym typeface="+mn-lt"/>
              </a:rPr>
              <a:t>注意孩子的外出，不让孩子参与一些危险的活动，家长的过问也可以避免孩子接触不良少年。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65888" y="4798730"/>
            <a:ext cx="5036695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cs typeface="+mn-ea"/>
                <a:sym typeface="+mn-lt"/>
              </a:rPr>
              <a:t>请各位家长做好孩子的安全教育工作，包括交通安全、食物安全、人身安全、防火安全等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zh-CN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71882" y="2255629"/>
            <a:ext cx="794478" cy="7944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10" name="椭圆 9"/>
          <p:cNvSpPr/>
          <p:nvPr/>
        </p:nvSpPr>
        <p:spPr>
          <a:xfrm>
            <a:off x="5471882" y="3566919"/>
            <a:ext cx="794478" cy="794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2</a:t>
            </a:r>
            <a:endParaRPr lang="zh-CN" altLang="en-US" sz="2400" dirty="0"/>
          </a:p>
        </p:txBody>
      </p:sp>
      <p:sp>
        <p:nvSpPr>
          <p:cNvPr id="11" name="椭圆 10"/>
          <p:cNvSpPr/>
          <p:nvPr/>
        </p:nvSpPr>
        <p:spPr>
          <a:xfrm>
            <a:off x="5471882" y="4878209"/>
            <a:ext cx="794478" cy="7944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6284" y="2823915"/>
            <a:ext cx="4128594" cy="2759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039140" y="2342558"/>
            <a:ext cx="1586762" cy="15867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45763" y="2581941"/>
            <a:ext cx="117351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41875" y="2720975"/>
            <a:ext cx="493141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800" b="1" dirty="0" smtClean="0">
                <a:solidFill>
                  <a:schemeClr val="tx1"/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日常学习情况</a:t>
            </a:r>
            <a:endParaRPr lang="zh-CN" altLang="en-US" sz="4800" b="1" dirty="0" smtClean="0">
              <a:solidFill>
                <a:schemeClr val="tx1"/>
              </a:soli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24278"/>
          <a:stretch>
            <a:fillRect/>
          </a:stretch>
        </p:blipFill>
        <p:spPr>
          <a:xfrm>
            <a:off x="6041035" y="4333682"/>
            <a:ext cx="5283127" cy="21054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2481" y="4483584"/>
            <a:ext cx="2799537" cy="1871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1" y="416758"/>
            <a:ext cx="536050" cy="6625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577" y="442242"/>
            <a:ext cx="493149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光荣榜</a:t>
            </a:r>
            <a:endParaRPr lang="zh-CN" altLang="en-US" sz="2400" b="1" dirty="0" smtClean="0">
              <a:solidFill>
                <a:schemeClr val="tx1"/>
              </a:soli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95159" y="1587714"/>
            <a:ext cx="6096000" cy="968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学习成绩优秀：</a:t>
            </a:r>
            <a:endParaRPr lang="zh-CN" altLang="en-US" sz="20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陈文慧、刘思煜、徐思琪、李梓豪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95159" y="2715736"/>
            <a:ext cx="6096000" cy="968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2"/>
                </a:solidFill>
                <a:cs typeface="+mn-ea"/>
                <a:sym typeface="+mn-lt"/>
              </a:rPr>
              <a:t>听讲习惯好：</a:t>
            </a:r>
            <a:endParaRPr lang="zh-CN" altLang="en-US" sz="2000" b="1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李妍、邢欣钰、李思萱、于悦、苗梓涵、许雅琳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95159" y="3843549"/>
            <a:ext cx="4588934" cy="96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3"/>
                </a:solidFill>
                <a:cs typeface="+mn-ea"/>
                <a:sym typeface="+mn-lt"/>
              </a:rPr>
              <a:t>进步之星：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张妙涵、黄婼菡、房恩泽、司语晨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95159" y="4918023"/>
            <a:ext cx="6096000" cy="968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思维活跃，回答问题积极：</a:t>
            </a:r>
            <a:endParaRPr lang="zh-CN" altLang="en-US" sz="20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李思萱、黎俊熙、李雨泽、</a:t>
            </a:r>
            <a:r>
              <a:rPr lang="zh-CN" altLang="en-US" dirty="0">
                <a:cs typeface="+mn-ea"/>
                <a:sym typeface="+mn-lt"/>
              </a:rPr>
              <a:t>郭昊晨</a:t>
            </a:r>
            <a:r>
              <a:rPr lang="zh-CN" altLang="en-US" dirty="0">
                <a:cs typeface="+mn-ea"/>
                <a:sym typeface="+mn-lt"/>
              </a:rPr>
              <a:t>   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39" y="1778496"/>
            <a:ext cx="3759977" cy="4109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1" y="416758"/>
            <a:ext cx="536050" cy="6625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577" y="442242"/>
            <a:ext cx="493149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学习成绩优秀原因</a:t>
            </a:r>
            <a:endParaRPr lang="zh-CN" altLang="en-US" sz="2400" b="1" dirty="0" smtClean="0"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79291" y="2324458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学习态度端正，勤奋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79291" y="3147266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学习方法比较好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79291" y="4792883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自制力强，善于思考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79291" y="397007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家长的支持与鼓励</a:t>
            </a:r>
            <a:endParaRPr lang="zh-CN" altLang="en-US" sz="2000" b="1" dirty="0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05" y="1985868"/>
            <a:ext cx="4095750" cy="351472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6695481" y="2279854"/>
            <a:ext cx="827576" cy="5540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6695481" y="3102661"/>
            <a:ext cx="827576" cy="55407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6695481" y="3925468"/>
            <a:ext cx="827576" cy="5540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7" name="圆角矩形 16"/>
          <p:cNvSpPr/>
          <p:nvPr/>
        </p:nvSpPr>
        <p:spPr>
          <a:xfrm>
            <a:off x="6695481" y="4742939"/>
            <a:ext cx="827576" cy="5540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04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1" y="416758"/>
            <a:ext cx="536050" cy="6625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577" y="442242"/>
            <a:ext cx="493149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 smtClean="0"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后进生存在问题</a:t>
            </a:r>
            <a:endParaRPr lang="zh-CN" altLang="en-US" sz="2400" dirty="0"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809781" y="1319329"/>
            <a:ext cx="827576" cy="5540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20" name="圆角矩形 19"/>
          <p:cNvSpPr/>
          <p:nvPr/>
        </p:nvSpPr>
        <p:spPr>
          <a:xfrm>
            <a:off x="6809781" y="2142136"/>
            <a:ext cx="827576" cy="55407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>
            <a:off x="6809781" y="2964943"/>
            <a:ext cx="827576" cy="5540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22" name="圆角矩形 21"/>
          <p:cNvSpPr/>
          <p:nvPr/>
        </p:nvSpPr>
        <p:spPr>
          <a:xfrm>
            <a:off x="6809781" y="3782414"/>
            <a:ext cx="827576" cy="5540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23" name="圆角矩形 22"/>
          <p:cNvSpPr/>
          <p:nvPr/>
        </p:nvSpPr>
        <p:spPr>
          <a:xfrm>
            <a:off x="6809781" y="4599885"/>
            <a:ext cx="827576" cy="55407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05</a:t>
            </a:r>
            <a:endParaRPr lang="zh-CN" altLang="en-US" dirty="0"/>
          </a:p>
        </p:txBody>
      </p:sp>
      <p:sp>
        <p:nvSpPr>
          <p:cNvPr id="24" name="圆角矩形 23"/>
          <p:cNvSpPr/>
          <p:nvPr/>
        </p:nvSpPr>
        <p:spPr>
          <a:xfrm>
            <a:off x="6809781" y="5417356"/>
            <a:ext cx="827576" cy="5540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06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711280" y="1349200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cs typeface="+mn-ea"/>
                <a:sym typeface="+mn-lt"/>
              </a:rPr>
              <a:t>有个别同学学习习惯较差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11280" y="217200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cs typeface="+mn-ea"/>
                <a:sym typeface="+mn-lt"/>
              </a:rPr>
              <a:t>平常听课容易分心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11280" y="2997355"/>
            <a:ext cx="2307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cs typeface="+mn-ea"/>
                <a:sym typeface="+mn-lt"/>
              </a:rPr>
              <a:t>课堂学习效率较低 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09993" y="383540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cs typeface="+mn-ea"/>
                <a:sym typeface="+mn-lt"/>
              </a:rPr>
              <a:t>个别作业写不完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09993" y="4651862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cs typeface="+mn-ea"/>
                <a:sym typeface="+mn-lt"/>
              </a:rPr>
              <a:t>有的甚至忘记做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711280" y="5447227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cs typeface="+mn-ea"/>
                <a:sym typeface="+mn-lt"/>
              </a:rPr>
              <a:t>还有部分学生写字太潦草</a:t>
            </a:r>
            <a:endParaRPr lang="zh-CN" altLang="en-US" sz="2000" b="1" dirty="0"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27" y="2339880"/>
            <a:ext cx="4289142" cy="3354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694366" y="2342558"/>
            <a:ext cx="1586762" cy="15867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00989" y="2581941"/>
            <a:ext cx="117351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42815" y="2720340"/>
            <a:ext cx="5336540" cy="8312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800" b="1" dirty="0" smtClean="0">
                <a:solidFill>
                  <a:schemeClr val="tx1"/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给家长的一些建议</a:t>
            </a:r>
            <a:endParaRPr lang="zh-CN" altLang="en-US" sz="4800" b="1" dirty="0">
              <a:solidFill>
                <a:schemeClr val="tx1"/>
              </a:soli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24278"/>
          <a:stretch>
            <a:fillRect/>
          </a:stretch>
        </p:blipFill>
        <p:spPr>
          <a:xfrm>
            <a:off x="6041035" y="4333682"/>
            <a:ext cx="5283127" cy="21054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2481" y="4483584"/>
            <a:ext cx="2799537" cy="1871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1" y="416758"/>
            <a:ext cx="536050" cy="6625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577" y="442242"/>
            <a:ext cx="493149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向各位家长提一些建议和要求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11842" y="1937510"/>
            <a:ext cx="637086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每天请检查孩子的学习情况、家庭作业，及时查漏补缺，及时改错，做到坚持不懈。检查完后作业本上请签字。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定期与教师进行沟通，对孩子的优点、不好的习惯以及在教育过程中出现的疑惑，可以经常与老师保持联系，共同寻找最好的教育方法。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每天与孩子进行亲切交流，和他们谈谈今天学到了什么新知识，哪篇新课文，知道哪些道理，今后打算怎样做，交谈时，要有耐心，不能简单粗暴。 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让学生多读书、好读书、读好书、读整本书。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07" y="2047520"/>
            <a:ext cx="3033010" cy="3590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_图片 5" descr="图片包含 文字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1" y="644283"/>
            <a:ext cx="4825905" cy="562985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1" y="416758"/>
            <a:ext cx="536050" cy="6625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577" y="442242"/>
            <a:ext cx="493149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平时注意的问题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sp>
        <p:nvSpPr>
          <p:cNvPr id="8" name="Text Box 8"/>
          <p:cNvSpPr txBox="1"/>
          <p:nvPr/>
        </p:nvSpPr>
        <p:spPr bwMode="auto">
          <a:xfrm>
            <a:off x="1316441" y="6274142"/>
            <a:ext cx="5223257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 </a:t>
            </a:r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77844" y="1967001"/>
            <a:ext cx="4668761" cy="4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创造和睦、祥和、稳定的家庭气氛。</a:t>
            </a:r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77844" y="3081912"/>
            <a:ext cx="4781862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教育孩子要以人为本，根据孩子的性格特点、不同智力发展水平去引导孩子。 </a:t>
            </a:r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77842" y="4393202"/>
            <a:ext cx="466876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教育孩子要蹲下身子。孩子有很多方面值得我们学习，我们要学会欣赏孩子、倾听孩子，不能用大人眼光来看孩子。</a:t>
            </a:r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583836" y="1850101"/>
            <a:ext cx="794478" cy="7944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14" name="椭圆 13"/>
          <p:cNvSpPr/>
          <p:nvPr/>
        </p:nvSpPr>
        <p:spPr>
          <a:xfrm>
            <a:off x="5583836" y="3161391"/>
            <a:ext cx="794478" cy="794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2</a:t>
            </a:r>
            <a:endParaRPr lang="zh-CN" altLang="en-US" sz="2400" dirty="0"/>
          </a:p>
        </p:txBody>
      </p:sp>
      <p:sp>
        <p:nvSpPr>
          <p:cNvPr id="15" name="椭圆 14"/>
          <p:cNvSpPr/>
          <p:nvPr/>
        </p:nvSpPr>
        <p:spPr>
          <a:xfrm>
            <a:off x="5583836" y="4472681"/>
            <a:ext cx="794478" cy="7944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1" y="416758"/>
            <a:ext cx="536050" cy="6625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577" y="442242"/>
            <a:ext cx="5995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孩子最不喜欢听到家长说的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8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句话是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74" y="4640607"/>
            <a:ext cx="7311849" cy="163353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453371" y="1494984"/>
            <a:ext cx="43927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你怎么还不去做作业，快去！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我讨厌你。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下次再这样的话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你怎么连这种题目也不会做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72589" y="1494984"/>
            <a:ext cx="46150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我不来管你了。</a:t>
            </a:r>
            <a:endParaRPr lang="zh-CN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你脑子出问题了，是不是？</a:t>
            </a:r>
            <a:endParaRPr lang="zh-CN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你真不如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××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学习好。</a:t>
            </a:r>
            <a:endParaRPr lang="zh-CN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你写得太差了！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34124" y="1101099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尊敬的各位家长：</a:t>
            </a:r>
            <a:endParaRPr lang="zh-CN" altLang="en-US" sz="4400" b="1" dirty="0">
              <a:solidFill>
                <a:schemeClr val="accent1"/>
              </a:soli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4124" y="1952809"/>
            <a:ext cx="95037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       首先感谢您在百忙之中抽空来参加家长会。关心、帮助、督促贵子女是我们共同的心愿！使您的孩子得到全面发展、提高是我们共同的目标！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82" y="3597638"/>
            <a:ext cx="7321671" cy="3260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1" y="416758"/>
            <a:ext cx="536050" cy="6625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577" y="442242"/>
            <a:ext cx="5995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温馨提示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295851" y="1769379"/>
            <a:ext cx="827576" cy="5540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22" name="圆角矩形 21"/>
          <p:cNvSpPr/>
          <p:nvPr/>
        </p:nvSpPr>
        <p:spPr>
          <a:xfrm>
            <a:off x="1295851" y="2592186"/>
            <a:ext cx="827576" cy="55407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23" name="圆角矩形 22"/>
          <p:cNvSpPr/>
          <p:nvPr/>
        </p:nvSpPr>
        <p:spPr>
          <a:xfrm>
            <a:off x="1295851" y="3414993"/>
            <a:ext cx="827576" cy="5540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24" name="圆角矩形 23"/>
          <p:cNvSpPr/>
          <p:nvPr/>
        </p:nvSpPr>
        <p:spPr>
          <a:xfrm>
            <a:off x="1295851" y="4232464"/>
            <a:ext cx="827576" cy="5540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37" name="圆角矩形 36"/>
          <p:cNvSpPr/>
          <p:nvPr/>
        </p:nvSpPr>
        <p:spPr>
          <a:xfrm>
            <a:off x="1295851" y="5049935"/>
            <a:ext cx="827576" cy="55407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05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2197350" y="1807370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倾听孩子的心声，多和孩子交流。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197350" y="2630177"/>
            <a:ext cx="6340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鼓励孩子多多参与班级和校外活动，增长孩子自信心。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197350" y="3455525"/>
            <a:ext cx="5314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提高孩子的身体素质，重视孩子的体育锻炼。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196063" y="4293577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关注孩子学习过程，少指责，多帮助。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196063" y="5110032"/>
            <a:ext cx="5570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重视孩子情商培养，因为智商大家都不相上下。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47" y="1807370"/>
            <a:ext cx="3068905" cy="4179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_图片 5" descr="图片包含 文字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1" y="127393"/>
            <a:ext cx="4825905" cy="562985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81" y="1881068"/>
            <a:ext cx="536050" cy="662534"/>
          </a:xfrm>
          <a:prstGeom prst="rect">
            <a:avLst/>
          </a:prstGeom>
        </p:spPr>
      </p:pic>
      <p:sp>
        <p:nvSpPr>
          <p:cNvPr id="8" name="Text Box 8"/>
          <p:cNvSpPr txBox="1"/>
          <p:nvPr/>
        </p:nvSpPr>
        <p:spPr bwMode="auto">
          <a:xfrm>
            <a:off x="1316441" y="6274142"/>
            <a:ext cx="5223257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 </a:t>
            </a:r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14670" y="2543810"/>
            <a:ext cx="5949315" cy="2366010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</a:bodyPr>
          <a:lstStyle/>
          <a:p>
            <a:pPr algn="dist">
              <a:lnSpc>
                <a:spcPct val="150000"/>
              </a:lnSpc>
            </a:pPr>
            <a:r>
              <a:rPr lang="zh-CN" altLang="en-US" sz="8800" b="1" dirty="0">
                <a:solidFill>
                  <a:schemeClr val="accent1"/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亲子交流</a:t>
            </a:r>
            <a:endParaRPr lang="zh-CN" altLang="en-US" sz="8800" b="1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21848" y="-1415748"/>
            <a:ext cx="10814952" cy="8051269"/>
            <a:chOff x="621848" y="-1415748"/>
            <a:chExt cx="10814952" cy="8051269"/>
          </a:xfrm>
        </p:grpSpPr>
        <p:pic>
          <p:nvPicPr>
            <p:cNvPr id="7" name="Docer Falling Dust PPT demo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0074">
              <a:off x="621848" y="-1415748"/>
              <a:ext cx="10814952" cy="8051269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6235908" y="147389"/>
              <a:ext cx="3882453" cy="24006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2249881" y="609054"/>
            <a:ext cx="75588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尊敬的家长，学校教育不是万能，但学校会尽力，同时家庭教育必不可少，望家长能重视，你们的孩子需要我们教育，我们的学生也需要您的呵护，最后，我想说：在班级工作中，我做得不足的地方，希望家长理解、见谅，敬请各位家长提出宝贵意见。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33350" y="-2266950"/>
            <a:ext cx="12325350" cy="226695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98409" y="2723080"/>
            <a:ext cx="6400990" cy="1481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感谢您的指导，孩子的进步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是我们共同的心愿！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3" y="3372553"/>
            <a:ext cx="4647264" cy="3485448"/>
          </a:xfrm>
          <a:prstGeom prst="rect">
            <a:avLst/>
          </a:prstGeom>
        </p:spPr>
      </p:pic>
      <p:sp>
        <p:nvSpPr>
          <p:cNvPr id="29" name="文本框 1"/>
          <p:cNvSpPr txBox="1"/>
          <p:nvPr>
            <p:custDataLst>
              <p:tags r:id="rId2"/>
            </p:custDataLst>
          </p:nvPr>
        </p:nvSpPr>
        <p:spPr>
          <a:xfrm>
            <a:off x="1554157" y="1484589"/>
            <a:ext cx="3076784" cy="9233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000" b="1" dirty="0" smtClean="0"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目 录</a:t>
            </a:r>
            <a:endParaRPr lang="zh-CN" altLang="en-US" sz="6000" b="1" dirty="0"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sp>
        <p:nvSpPr>
          <p:cNvPr id="30" name="文本框 2"/>
          <p:cNvSpPr txBox="1"/>
          <p:nvPr>
            <p:custDataLst>
              <p:tags r:id="rId3"/>
            </p:custDataLst>
          </p:nvPr>
        </p:nvSpPr>
        <p:spPr>
          <a:xfrm>
            <a:off x="2007643" y="2513012"/>
            <a:ext cx="329791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cs typeface="+mn-ea"/>
                <a:sym typeface="+mn-lt"/>
              </a:rPr>
              <a:t>CONTENTS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31" name="文本框 1"/>
          <p:cNvSpPr/>
          <p:nvPr>
            <p:custDataLst>
              <p:tags r:id="rId4"/>
            </p:custDataLst>
          </p:nvPr>
        </p:nvSpPr>
        <p:spPr>
          <a:xfrm>
            <a:off x="5641528" y="1496284"/>
            <a:ext cx="651312" cy="6513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11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1"/>
          <p:cNvSpPr/>
          <p:nvPr>
            <p:custDataLst>
              <p:tags r:id="rId5"/>
            </p:custDataLst>
          </p:nvPr>
        </p:nvSpPr>
        <p:spPr>
          <a:xfrm>
            <a:off x="6456491" y="1587163"/>
            <a:ext cx="3871733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-1" fmla="*/ 0 w 2520280"/>
              <a:gd name="-2" fmla="*/ 1584176 h 1872208"/>
              <a:gd name="-3" fmla="*/ 2520280 w 2520280"/>
              <a:gd name="-4" fmla="*/ 1584176 h 1872208"/>
              <a:gd name="-5" fmla="*/ 2520280 w 2520280"/>
              <a:gd name="-6" fmla="*/ 1872208 h 1872208"/>
              <a:gd name="-7" fmla="*/ 0 w 2520280"/>
              <a:gd name="-8" fmla="*/ 1872208 h 1872208"/>
              <a:gd name="-9" fmla="*/ 0 w 2520280"/>
              <a:gd name="-10" fmla="*/ 1584176 h 1872208"/>
              <a:gd name="-11" fmla="*/ 0 w 2520280"/>
              <a:gd name="-12" fmla="*/ 0 h 1872208"/>
              <a:gd name="-13" fmla="*/ 2520280 w 2520280"/>
              <a:gd name="-14" fmla="*/ 0 h 1872208"/>
              <a:gd name="-15" fmla="*/ 0 w 2520280"/>
              <a:gd name="-16" fmla="*/ 0 h 1872208"/>
              <a:gd name="-17" fmla="*/ 0 w 2520280"/>
              <a:gd name="-18" fmla="*/ 1872208 h 1872208"/>
              <a:gd name="-19" fmla="*/ 2520280 w 2520280"/>
              <a:gd name="-20" fmla="*/ 1584176 h 1872208"/>
              <a:gd name="-21" fmla="*/ 2520280 w 2520280"/>
              <a:gd name="-22" fmla="*/ 1872208 h 1872208"/>
              <a:gd name="-23" fmla="*/ 0 w 2520280"/>
              <a:gd name="-24" fmla="*/ 1872208 h 1872208"/>
              <a:gd name="-25" fmla="*/ 0 w 2520280"/>
              <a:gd name="-26" fmla="*/ 0 h 1872208"/>
              <a:gd name="-27" fmla="*/ 2520280 w 2520280"/>
              <a:gd name="-28" fmla="*/ 0 h 1872208"/>
              <a:gd name="-29" fmla="*/ 0 w 2520280"/>
              <a:gd name="-30" fmla="*/ 0 h 1872208"/>
              <a:gd name="-31" fmla="*/ 0 w 2520280"/>
              <a:gd name="-32" fmla="*/ 1872208 h 1872208"/>
              <a:gd name="-33" fmla="*/ 2520280 w 2520280"/>
              <a:gd name="-34" fmla="*/ 1872208 h 1872208"/>
              <a:gd name="-35" fmla="*/ 0 w 2520280"/>
              <a:gd name="-36" fmla="*/ 1872208 h 1872208"/>
              <a:gd name="-37" fmla="*/ 0 w 2520280"/>
              <a:gd name="-38" fmla="*/ 0 h 1872208"/>
              <a:gd name="-39" fmla="*/ 2520280 w 2520280"/>
              <a:gd name="-40" fmla="*/ 0 h 1872208"/>
              <a:gd name="-41" fmla="*/ 0 w 2520280"/>
              <a:gd name="-42" fmla="*/ 0 h 1872208"/>
              <a:gd name="-43" fmla="*/ 0 w 2520280"/>
              <a:gd name="-44" fmla="*/ 1872208 h 1872208"/>
              <a:gd name="-45" fmla="*/ 2520280 w 2520280"/>
              <a:gd name="-46" fmla="*/ 1872208 h 1872208"/>
              <a:gd name="-47" fmla="*/ 0 w 2520280"/>
              <a:gd name="-48" fmla="*/ 1872208 h 1872208"/>
              <a:gd name="-49" fmla="*/ 0 w 2520280"/>
              <a:gd name="-50" fmla="*/ 0 h 1872208"/>
              <a:gd name="-51" fmla="*/ 34255 w 2520280"/>
              <a:gd name="-52" fmla="*/ 0 h 1872208"/>
              <a:gd name="-53" fmla="*/ 0 w 2520280"/>
              <a:gd name="-54" fmla="*/ 0 h 1872208"/>
              <a:gd name="-55" fmla="*/ 0 w 2520280"/>
              <a:gd name="-56" fmla="*/ 1872208 h 1872208"/>
              <a:gd name="-57" fmla="*/ 2520280 w 2520280"/>
              <a:gd name="-58" fmla="*/ 1872208 h 1872208"/>
              <a:gd name="-59" fmla="*/ 0 w 2520280"/>
              <a:gd name="-60" fmla="*/ 1872208 h 1872208"/>
              <a:gd name="-61" fmla="*/ 0 w 2520280"/>
              <a:gd name="-62" fmla="*/ 0 h 1872208"/>
              <a:gd name="-63" fmla="*/ 917 w 2520280"/>
              <a:gd name="-64" fmla="*/ 6036 h 1872208"/>
              <a:gd name="-65" fmla="*/ 0 w 2520280"/>
              <a:gd name="-66" fmla="*/ 0 h 1872208"/>
              <a:gd name="-67" fmla="*/ 0 w 2520280"/>
              <a:gd name="-68" fmla="*/ 1890314 h 1890314"/>
              <a:gd name="-69" fmla="*/ 2520280 w 2520280"/>
              <a:gd name="-70" fmla="*/ 1890314 h 1890314"/>
              <a:gd name="-71" fmla="*/ 0 w 2520280"/>
              <a:gd name="-72" fmla="*/ 1890314 h 1890314"/>
              <a:gd name="-73" fmla="*/ 0 w 2520280"/>
              <a:gd name="-74" fmla="*/ 18106 h 1890314"/>
              <a:gd name="-75" fmla="*/ 53304 w 2520280"/>
              <a:gd name="-76" fmla="*/ 0 h 1890314"/>
              <a:gd name="-77" fmla="*/ 0 w 2520280"/>
              <a:gd name="-78" fmla="*/ 18106 h 1890314"/>
              <a:gd name="-79" fmla="*/ 0 w 2520280"/>
              <a:gd name="-80" fmla="*/ 1872208 h 1872208"/>
              <a:gd name="-81" fmla="*/ 2520280 w 2520280"/>
              <a:gd name="-82" fmla="*/ 1872208 h 1872208"/>
              <a:gd name="-83" fmla="*/ 0 w 2520280"/>
              <a:gd name="-84" fmla="*/ 1872208 h 1872208"/>
              <a:gd name="-85" fmla="*/ 0 w 2520280"/>
              <a:gd name="-86" fmla="*/ 0 h 1872208"/>
              <a:gd name="-87" fmla="*/ 916 w 2520280"/>
              <a:gd name="-88" fmla="*/ 0 h 1872208"/>
              <a:gd name="-89" fmla="*/ 0 w 2520280"/>
              <a:gd name="-90" fmla="*/ 0 h 1872208"/>
            </a:gdLst>
            <a:ahLst/>
            <a:cxnLst>
              <a:cxn ang="0">
                <a:pos x="-79" y="-80"/>
              </a:cxn>
              <a:cxn ang="0">
                <a:pos x="-81" y="-82"/>
              </a:cxn>
              <a:cxn ang="0">
                <a:pos x="-83" y="-84"/>
              </a:cxn>
              <a:cxn ang="0">
                <a:pos x="-85" y="-86"/>
              </a:cxn>
              <a:cxn ang="0">
                <a:pos x="-87" y="-88"/>
              </a:cxn>
              <a:cxn ang="0">
                <a:pos x="-89" y="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召开家长会目的</a:t>
            </a:r>
            <a:endParaRPr lang="zh-CN" altLang="en-US" sz="2800" b="1" dirty="0">
              <a:solidFill>
                <a:schemeClr val="tx1"/>
              </a:soli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sp>
        <p:nvSpPr>
          <p:cNvPr id="33" name="文本框 2"/>
          <p:cNvSpPr/>
          <p:nvPr>
            <p:custDataLst>
              <p:tags r:id="rId6"/>
            </p:custDataLst>
          </p:nvPr>
        </p:nvSpPr>
        <p:spPr>
          <a:xfrm>
            <a:off x="5641528" y="2389298"/>
            <a:ext cx="651312" cy="651312"/>
          </a:xfrm>
          <a:prstGeom prst="ellipse">
            <a:avLst/>
          </a:prstGeom>
          <a:solidFill>
            <a:schemeClr val="accent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11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2"/>
          <p:cNvSpPr/>
          <p:nvPr>
            <p:custDataLst>
              <p:tags r:id="rId7"/>
            </p:custDataLst>
          </p:nvPr>
        </p:nvSpPr>
        <p:spPr>
          <a:xfrm>
            <a:off x="6456491" y="2513012"/>
            <a:ext cx="2748485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-1" fmla="*/ 0 w 2520280"/>
              <a:gd name="-2" fmla="*/ 1584176 h 1872208"/>
              <a:gd name="-3" fmla="*/ 2520280 w 2520280"/>
              <a:gd name="-4" fmla="*/ 1584176 h 1872208"/>
              <a:gd name="-5" fmla="*/ 2520280 w 2520280"/>
              <a:gd name="-6" fmla="*/ 1872208 h 1872208"/>
              <a:gd name="-7" fmla="*/ 0 w 2520280"/>
              <a:gd name="-8" fmla="*/ 1872208 h 1872208"/>
              <a:gd name="-9" fmla="*/ 0 w 2520280"/>
              <a:gd name="-10" fmla="*/ 1584176 h 1872208"/>
              <a:gd name="-11" fmla="*/ 0 w 2520280"/>
              <a:gd name="-12" fmla="*/ 0 h 1872208"/>
              <a:gd name="-13" fmla="*/ 2520280 w 2520280"/>
              <a:gd name="-14" fmla="*/ 0 h 1872208"/>
              <a:gd name="-15" fmla="*/ 0 w 2520280"/>
              <a:gd name="-16" fmla="*/ 0 h 1872208"/>
              <a:gd name="-17" fmla="*/ 0 w 2520280"/>
              <a:gd name="-18" fmla="*/ 1872208 h 1872208"/>
              <a:gd name="-19" fmla="*/ 2520280 w 2520280"/>
              <a:gd name="-20" fmla="*/ 1584176 h 1872208"/>
              <a:gd name="-21" fmla="*/ 2520280 w 2520280"/>
              <a:gd name="-22" fmla="*/ 1872208 h 1872208"/>
              <a:gd name="-23" fmla="*/ 0 w 2520280"/>
              <a:gd name="-24" fmla="*/ 1872208 h 1872208"/>
              <a:gd name="-25" fmla="*/ 0 w 2520280"/>
              <a:gd name="-26" fmla="*/ 0 h 1872208"/>
              <a:gd name="-27" fmla="*/ 2520280 w 2520280"/>
              <a:gd name="-28" fmla="*/ 0 h 1872208"/>
              <a:gd name="-29" fmla="*/ 0 w 2520280"/>
              <a:gd name="-30" fmla="*/ 0 h 1872208"/>
              <a:gd name="-31" fmla="*/ 0 w 2520280"/>
              <a:gd name="-32" fmla="*/ 1872208 h 1872208"/>
              <a:gd name="-33" fmla="*/ 2520280 w 2520280"/>
              <a:gd name="-34" fmla="*/ 1872208 h 1872208"/>
              <a:gd name="-35" fmla="*/ 0 w 2520280"/>
              <a:gd name="-36" fmla="*/ 1872208 h 1872208"/>
              <a:gd name="-37" fmla="*/ 0 w 2520280"/>
              <a:gd name="-38" fmla="*/ 0 h 1872208"/>
              <a:gd name="-39" fmla="*/ 2520280 w 2520280"/>
              <a:gd name="-40" fmla="*/ 0 h 1872208"/>
              <a:gd name="-41" fmla="*/ 0 w 2520280"/>
              <a:gd name="-42" fmla="*/ 0 h 1872208"/>
              <a:gd name="-43" fmla="*/ 0 w 2520280"/>
              <a:gd name="-44" fmla="*/ 1872208 h 1872208"/>
              <a:gd name="-45" fmla="*/ 2520280 w 2520280"/>
              <a:gd name="-46" fmla="*/ 1872208 h 1872208"/>
              <a:gd name="-47" fmla="*/ 0 w 2520280"/>
              <a:gd name="-48" fmla="*/ 1872208 h 1872208"/>
              <a:gd name="-49" fmla="*/ 0 w 2520280"/>
              <a:gd name="-50" fmla="*/ 0 h 1872208"/>
              <a:gd name="-51" fmla="*/ 34255 w 2520280"/>
              <a:gd name="-52" fmla="*/ 0 h 1872208"/>
              <a:gd name="-53" fmla="*/ 0 w 2520280"/>
              <a:gd name="-54" fmla="*/ 0 h 1872208"/>
              <a:gd name="-55" fmla="*/ 0 w 2520280"/>
              <a:gd name="-56" fmla="*/ 1872208 h 1872208"/>
              <a:gd name="-57" fmla="*/ 2520280 w 2520280"/>
              <a:gd name="-58" fmla="*/ 1872208 h 1872208"/>
              <a:gd name="-59" fmla="*/ 0 w 2520280"/>
              <a:gd name="-60" fmla="*/ 1872208 h 1872208"/>
              <a:gd name="-61" fmla="*/ 0 w 2520280"/>
              <a:gd name="-62" fmla="*/ 0 h 1872208"/>
              <a:gd name="-63" fmla="*/ 917 w 2520280"/>
              <a:gd name="-64" fmla="*/ 6036 h 1872208"/>
              <a:gd name="-65" fmla="*/ 0 w 2520280"/>
              <a:gd name="-66" fmla="*/ 0 h 1872208"/>
              <a:gd name="-67" fmla="*/ 0 w 2520280"/>
              <a:gd name="-68" fmla="*/ 1890314 h 1890314"/>
              <a:gd name="-69" fmla="*/ 2520280 w 2520280"/>
              <a:gd name="-70" fmla="*/ 1890314 h 1890314"/>
              <a:gd name="-71" fmla="*/ 0 w 2520280"/>
              <a:gd name="-72" fmla="*/ 1890314 h 1890314"/>
              <a:gd name="-73" fmla="*/ 0 w 2520280"/>
              <a:gd name="-74" fmla="*/ 18106 h 1890314"/>
              <a:gd name="-75" fmla="*/ 53304 w 2520280"/>
              <a:gd name="-76" fmla="*/ 0 h 1890314"/>
              <a:gd name="-77" fmla="*/ 0 w 2520280"/>
              <a:gd name="-78" fmla="*/ 18106 h 1890314"/>
              <a:gd name="-79" fmla="*/ 0 w 2520280"/>
              <a:gd name="-80" fmla="*/ 1872208 h 1872208"/>
              <a:gd name="-81" fmla="*/ 2520280 w 2520280"/>
              <a:gd name="-82" fmla="*/ 1872208 h 1872208"/>
              <a:gd name="-83" fmla="*/ 0 w 2520280"/>
              <a:gd name="-84" fmla="*/ 1872208 h 1872208"/>
              <a:gd name="-85" fmla="*/ 0 w 2520280"/>
              <a:gd name="-86" fmla="*/ 0 h 1872208"/>
              <a:gd name="-87" fmla="*/ 916 w 2520280"/>
              <a:gd name="-88" fmla="*/ 0 h 1872208"/>
              <a:gd name="-89" fmla="*/ 0 w 2520280"/>
              <a:gd name="-90" fmla="*/ 0 h 1872208"/>
            </a:gdLst>
            <a:ahLst/>
            <a:cxnLst>
              <a:cxn ang="0">
                <a:pos x="-79" y="-80"/>
              </a:cxn>
              <a:cxn ang="0">
                <a:pos x="-81" y="-82"/>
              </a:cxn>
              <a:cxn ang="0">
                <a:pos x="-83" y="-84"/>
              </a:cxn>
              <a:cxn ang="0">
                <a:pos x="-85" y="-86"/>
              </a:cxn>
              <a:cxn ang="0">
                <a:pos x="-87" y="-88"/>
              </a:cxn>
              <a:cxn ang="0">
                <a:pos x="-89" y="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班级情况介绍</a:t>
            </a:r>
            <a:endParaRPr lang="zh-CN" altLang="en-US" sz="2800" b="1" dirty="0">
              <a:solidFill>
                <a:schemeClr val="tx1"/>
              </a:soli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sp>
        <p:nvSpPr>
          <p:cNvPr id="35" name="文本框 3"/>
          <p:cNvSpPr/>
          <p:nvPr>
            <p:custDataLst>
              <p:tags r:id="rId8"/>
            </p:custDataLst>
          </p:nvPr>
        </p:nvSpPr>
        <p:spPr>
          <a:xfrm>
            <a:off x="5641528" y="3282313"/>
            <a:ext cx="651312" cy="651312"/>
          </a:xfrm>
          <a:prstGeom prst="ellipse">
            <a:avLst/>
          </a:prstGeom>
          <a:solidFill>
            <a:schemeClr val="accent3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11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"/>
          <p:cNvSpPr/>
          <p:nvPr>
            <p:custDataLst>
              <p:tags r:id="rId9"/>
            </p:custDataLst>
          </p:nvPr>
        </p:nvSpPr>
        <p:spPr>
          <a:xfrm>
            <a:off x="6456491" y="3406027"/>
            <a:ext cx="4561279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-1" fmla="*/ 0 w 2520280"/>
              <a:gd name="-2" fmla="*/ 1584176 h 1872208"/>
              <a:gd name="-3" fmla="*/ 2520280 w 2520280"/>
              <a:gd name="-4" fmla="*/ 1584176 h 1872208"/>
              <a:gd name="-5" fmla="*/ 2520280 w 2520280"/>
              <a:gd name="-6" fmla="*/ 1872208 h 1872208"/>
              <a:gd name="-7" fmla="*/ 0 w 2520280"/>
              <a:gd name="-8" fmla="*/ 1872208 h 1872208"/>
              <a:gd name="-9" fmla="*/ 0 w 2520280"/>
              <a:gd name="-10" fmla="*/ 1584176 h 1872208"/>
              <a:gd name="-11" fmla="*/ 0 w 2520280"/>
              <a:gd name="-12" fmla="*/ 0 h 1872208"/>
              <a:gd name="-13" fmla="*/ 2520280 w 2520280"/>
              <a:gd name="-14" fmla="*/ 0 h 1872208"/>
              <a:gd name="-15" fmla="*/ 0 w 2520280"/>
              <a:gd name="-16" fmla="*/ 0 h 1872208"/>
              <a:gd name="-17" fmla="*/ 0 w 2520280"/>
              <a:gd name="-18" fmla="*/ 1872208 h 1872208"/>
              <a:gd name="-19" fmla="*/ 2520280 w 2520280"/>
              <a:gd name="-20" fmla="*/ 1584176 h 1872208"/>
              <a:gd name="-21" fmla="*/ 2520280 w 2520280"/>
              <a:gd name="-22" fmla="*/ 1872208 h 1872208"/>
              <a:gd name="-23" fmla="*/ 0 w 2520280"/>
              <a:gd name="-24" fmla="*/ 1872208 h 1872208"/>
              <a:gd name="-25" fmla="*/ 0 w 2520280"/>
              <a:gd name="-26" fmla="*/ 0 h 1872208"/>
              <a:gd name="-27" fmla="*/ 2520280 w 2520280"/>
              <a:gd name="-28" fmla="*/ 0 h 1872208"/>
              <a:gd name="-29" fmla="*/ 0 w 2520280"/>
              <a:gd name="-30" fmla="*/ 0 h 1872208"/>
              <a:gd name="-31" fmla="*/ 0 w 2520280"/>
              <a:gd name="-32" fmla="*/ 1872208 h 1872208"/>
              <a:gd name="-33" fmla="*/ 2520280 w 2520280"/>
              <a:gd name="-34" fmla="*/ 1872208 h 1872208"/>
              <a:gd name="-35" fmla="*/ 0 w 2520280"/>
              <a:gd name="-36" fmla="*/ 1872208 h 1872208"/>
              <a:gd name="-37" fmla="*/ 0 w 2520280"/>
              <a:gd name="-38" fmla="*/ 0 h 1872208"/>
              <a:gd name="-39" fmla="*/ 2520280 w 2520280"/>
              <a:gd name="-40" fmla="*/ 0 h 1872208"/>
              <a:gd name="-41" fmla="*/ 0 w 2520280"/>
              <a:gd name="-42" fmla="*/ 0 h 1872208"/>
              <a:gd name="-43" fmla="*/ 0 w 2520280"/>
              <a:gd name="-44" fmla="*/ 1872208 h 1872208"/>
              <a:gd name="-45" fmla="*/ 2520280 w 2520280"/>
              <a:gd name="-46" fmla="*/ 1872208 h 1872208"/>
              <a:gd name="-47" fmla="*/ 0 w 2520280"/>
              <a:gd name="-48" fmla="*/ 1872208 h 1872208"/>
              <a:gd name="-49" fmla="*/ 0 w 2520280"/>
              <a:gd name="-50" fmla="*/ 0 h 1872208"/>
              <a:gd name="-51" fmla="*/ 34255 w 2520280"/>
              <a:gd name="-52" fmla="*/ 0 h 1872208"/>
              <a:gd name="-53" fmla="*/ 0 w 2520280"/>
              <a:gd name="-54" fmla="*/ 0 h 1872208"/>
              <a:gd name="-55" fmla="*/ 0 w 2520280"/>
              <a:gd name="-56" fmla="*/ 1872208 h 1872208"/>
              <a:gd name="-57" fmla="*/ 2520280 w 2520280"/>
              <a:gd name="-58" fmla="*/ 1872208 h 1872208"/>
              <a:gd name="-59" fmla="*/ 0 w 2520280"/>
              <a:gd name="-60" fmla="*/ 1872208 h 1872208"/>
              <a:gd name="-61" fmla="*/ 0 w 2520280"/>
              <a:gd name="-62" fmla="*/ 0 h 1872208"/>
              <a:gd name="-63" fmla="*/ 917 w 2520280"/>
              <a:gd name="-64" fmla="*/ 6036 h 1872208"/>
              <a:gd name="-65" fmla="*/ 0 w 2520280"/>
              <a:gd name="-66" fmla="*/ 0 h 1872208"/>
              <a:gd name="-67" fmla="*/ 0 w 2520280"/>
              <a:gd name="-68" fmla="*/ 1890314 h 1890314"/>
              <a:gd name="-69" fmla="*/ 2520280 w 2520280"/>
              <a:gd name="-70" fmla="*/ 1890314 h 1890314"/>
              <a:gd name="-71" fmla="*/ 0 w 2520280"/>
              <a:gd name="-72" fmla="*/ 1890314 h 1890314"/>
              <a:gd name="-73" fmla="*/ 0 w 2520280"/>
              <a:gd name="-74" fmla="*/ 18106 h 1890314"/>
              <a:gd name="-75" fmla="*/ 53304 w 2520280"/>
              <a:gd name="-76" fmla="*/ 0 h 1890314"/>
              <a:gd name="-77" fmla="*/ 0 w 2520280"/>
              <a:gd name="-78" fmla="*/ 18106 h 1890314"/>
              <a:gd name="-79" fmla="*/ 0 w 2520280"/>
              <a:gd name="-80" fmla="*/ 1872208 h 1872208"/>
              <a:gd name="-81" fmla="*/ 2520280 w 2520280"/>
              <a:gd name="-82" fmla="*/ 1872208 h 1872208"/>
              <a:gd name="-83" fmla="*/ 0 w 2520280"/>
              <a:gd name="-84" fmla="*/ 1872208 h 1872208"/>
              <a:gd name="-85" fmla="*/ 0 w 2520280"/>
              <a:gd name="-86" fmla="*/ 0 h 1872208"/>
              <a:gd name="-87" fmla="*/ 916 w 2520280"/>
              <a:gd name="-88" fmla="*/ 0 h 1872208"/>
              <a:gd name="-89" fmla="*/ 0 w 2520280"/>
              <a:gd name="-90" fmla="*/ 0 h 1872208"/>
            </a:gdLst>
            <a:ahLst/>
            <a:cxnLst>
              <a:cxn ang="0">
                <a:pos x="-79" y="-80"/>
              </a:cxn>
              <a:cxn ang="0">
                <a:pos x="-81" y="-82"/>
              </a:cxn>
              <a:cxn ang="0">
                <a:pos x="-83" y="-84"/>
              </a:cxn>
              <a:cxn ang="0">
                <a:pos x="-85" y="-86"/>
              </a:cxn>
              <a:cxn ang="0">
                <a:pos x="-87" y="-88"/>
              </a:cxn>
              <a:cxn ang="0">
                <a:pos x="-89" y="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纪律、卫生、学习等方面</a:t>
            </a:r>
            <a:endParaRPr lang="zh-CN" altLang="en-US" sz="2800" b="1" dirty="0">
              <a:solidFill>
                <a:schemeClr val="tx1"/>
              </a:soli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sp>
        <p:nvSpPr>
          <p:cNvPr id="37" name="文本框 4"/>
          <p:cNvSpPr/>
          <p:nvPr>
            <p:custDataLst>
              <p:tags r:id="rId10"/>
            </p:custDataLst>
          </p:nvPr>
        </p:nvSpPr>
        <p:spPr>
          <a:xfrm>
            <a:off x="5641528" y="4175327"/>
            <a:ext cx="651312" cy="651312"/>
          </a:xfrm>
          <a:prstGeom prst="ellipse">
            <a:avLst/>
          </a:prstGeom>
          <a:solidFill>
            <a:schemeClr val="accent4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11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4"/>
          <p:cNvSpPr/>
          <p:nvPr>
            <p:custDataLst>
              <p:tags r:id="rId11"/>
            </p:custDataLst>
          </p:nvPr>
        </p:nvSpPr>
        <p:spPr>
          <a:xfrm>
            <a:off x="6456491" y="4299220"/>
            <a:ext cx="4741162" cy="43053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-1" fmla="*/ 0 w 2520280"/>
              <a:gd name="-2" fmla="*/ 1584176 h 1872208"/>
              <a:gd name="-3" fmla="*/ 2520280 w 2520280"/>
              <a:gd name="-4" fmla="*/ 1584176 h 1872208"/>
              <a:gd name="-5" fmla="*/ 2520280 w 2520280"/>
              <a:gd name="-6" fmla="*/ 1872208 h 1872208"/>
              <a:gd name="-7" fmla="*/ 0 w 2520280"/>
              <a:gd name="-8" fmla="*/ 1872208 h 1872208"/>
              <a:gd name="-9" fmla="*/ 0 w 2520280"/>
              <a:gd name="-10" fmla="*/ 1584176 h 1872208"/>
              <a:gd name="-11" fmla="*/ 0 w 2520280"/>
              <a:gd name="-12" fmla="*/ 0 h 1872208"/>
              <a:gd name="-13" fmla="*/ 2520280 w 2520280"/>
              <a:gd name="-14" fmla="*/ 0 h 1872208"/>
              <a:gd name="-15" fmla="*/ 0 w 2520280"/>
              <a:gd name="-16" fmla="*/ 0 h 1872208"/>
              <a:gd name="-17" fmla="*/ 0 w 2520280"/>
              <a:gd name="-18" fmla="*/ 1872208 h 1872208"/>
              <a:gd name="-19" fmla="*/ 2520280 w 2520280"/>
              <a:gd name="-20" fmla="*/ 1584176 h 1872208"/>
              <a:gd name="-21" fmla="*/ 2520280 w 2520280"/>
              <a:gd name="-22" fmla="*/ 1872208 h 1872208"/>
              <a:gd name="-23" fmla="*/ 0 w 2520280"/>
              <a:gd name="-24" fmla="*/ 1872208 h 1872208"/>
              <a:gd name="-25" fmla="*/ 0 w 2520280"/>
              <a:gd name="-26" fmla="*/ 0 h 1872208"/>
              <a:gd name="-27" fmla="*/ 2520280 w 2520280"/>
              <a:gd name="-28" fmla="*/ 0 h 1872208"/>
              <a:gd name="-29" fmla="*/ 0 w 2520280"/>
              <a:gd name="-30" fmla="*/ 0 h 1872208"/>
              <a:gd name="-31" fmla="*/ 0 w 2520280"/>
              <a:gd name="-32" fmla="*/ 1872208 h 1872208"/>
              <a:gd name="-33" fmla="*/ 2520280 w 2520280"/>
              <a:gd name="-34" fmla="*/ 1872208 h 1872208"/>
              <a:gd name="-35" fmla="*/ 0 w 2520280"/>
              <a:gd name="-36" fmla="*/ 1872208 h 1872208"/>
              <a:gd name="-37" fmla="*/ 0 w 2520280"/>
              <a:gd name="-38" fmla="*/ 0 h 1872208"/>
              <a:gd name="-39" fmla="*/ 2520280 w 2520280"/>
              <a:gd name="-40" fmla="*/ 0 h 1872208"/>
              <a:gd name="-41" fmla="*/ 0 w 2520280"/>
              <a:gd name="-42" fmla="*/ 0 h 1872208"/>
              <a:gd name="-43" fmla="*/ 0 w 2520280"/>
              <a:gd name="-44" fmla="*/ 1872208 h 1872208"/>
              <a:gd name="-45" fmla="*/ 2520280 w 2520280"/>
              <a:gd name="-46" fmla="*/ 1872208 h 1872208"/>
              <a:gd name="-47" fmla="*/ 0 w 2520280"/>
              <a:gd name="-48" fmla="*/ 1872208 h 1872208"/>
              <a:gd name="-49" fmla="*/ 0 w 2520280"/>
              <a:gd name="-50" fmla="*/ 0 h 1872208"/>
              <a:gd name="-51" fmla="*/ 34255 w 2520280"/>
              <a:gd name="-52" fmla="*/ 0 h 1872208"/>
              <a:gd name="-53" fmla="*/ 0 w 2520280"/>
              <a:gd name="-54" fmla="*/ 0 h 1872208"/>
              <a:gd name="-55" fmla="*/ 0 w 2520280"/>
              <a:gd name="-56" fmla="*/ 1872208 h 1872208"/>
              <a:gd name="-57" fmla="*/ 2520280 w 2520280"/>
              <a:gd name="-58" fmla="*/ 1872208 h 1872208"/>
              <a:gd name="-59" fmla="*/ 0 w 2520280"/>
              <a:gd name="-60" fmla="*/ 1872208 h 1872208"/>
              <a:gd name="-61" fmla="*/ 0 w 2520280"/>
              <a:gd name="-62" fmla="*/ 0 h 1872208"/>
              <a:gd name="-63" fmla="*/ 917 w 2520280"/>
              <a:gd name="-64" fmla="*/ 6036 h 1872208"/>
              <a:gd name="-65" fmla="*/ 0 w 2520280"/>
              <a:gd name="-66" fmla="*/ 0 h 1872208"/>
              <a:gd name="-67" fmla="*/ 0 w 2520280"/>
              <a:gd name="-68" fmla="*/ 1890314 h 1890314"/>
              <a:gd name="-69" fmla="*/ 2520280 w 2520280"/>
              <a:gd name="-70" fmla="*/ 1890314 h 1890314"/>
              <a:gd name="-71" fmla="*/ 0 w 2520280"/>
              <a:gd name="-72" fmla="*/ 1890314 h 1890314"/>
              <a:gd name="-73" fmla="*/ 0 w 2520280"/>
              <a:gd name="-74" fmla="*/ 18106 h 1890314"/>
              <a:gd name="-75" fmla="*/ 53304 w 2520280"/>
              <a:gd name="-76" fmla="*/ 0 h 1890314"/>
              <a:gd name="-77" fmla="*/ 0 w 2520280"/>
              <a:gd name="-78" fmla="*/ 18106 h 1890314"/>
              <a:gd name="-79" fmla="*/ 0 w 2520280"/>
              <a:gd name="-80" fmla="*/ 1872208 h 1872208"/>
              <a:gd name="-81" fmla="*/ 2520280 w 2520280"/>
              <a:gd name="-82" fmla="*/ 1872208 h 1872208"/>
              <a:gd name="-83" fmla="*/ 0 w 2520280"/>
              <a:gd name="-84" fmla="*/ 1872208 h 1872208"/>
              <a:gd name="-85" fmla="*/ 0 w 2520280"/>
              <a:gd name="-86" fmla="*/ 0 h 1872208"/>
              <a:gd name="-87" fmla="*/ 916 w 2520280"/>
              <a:gd name="-88" fmla="*/ 0 h 1872208"/>
              <a:gd name="-89" fmla="*/ 0 w 2520280"/>
              <a:gd name="-90" fmla="*/ 0 h 1872208"/>
            </a:gdLst>
            <a:ahLst/>
            <a:cxnLst>
              <a:cxn ang="0">
                <a:pos x="-79" y="-80"/>
              </a:cxn>
              <a:cxn ang="0">
                <a:pos x="-81" y="-82"/>
              </a:cxn>
              <a:cxn ang="0">
                <a:pos x="-83" y="-84"/>
              </a:cxn>
              <a:cxn ang="0">
                <a:pos x="-85" y="-86"/>
              </a:cxn>
              <a:cxn ang="0">
                <a:pos x="-87" y="-88"/>
              </a:cxn>
              <a:cxn ang="0">
                <a:pos x="-89" y="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期中考试情况</a:t>
            </a:r>
            <a:endParaRPr lang="zh-CN" altLang="en-US" sz="2800" b="1" dirty="0" smtClean="0">
              <a:solidFill>
                <a:schemeClr val="tx1"/>
              </a:soli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556" y="876204"/>
            <a:ext cx="838536" cy="546278"/>
          </a:xfrm>
          <a:prstGeom prst="rect">
            <a:avLst/>
          </a:prstGeom>
        </p:spPr>
      </p:pic>
      <p:sp>
        <p:nvSpPr>
          <p:cNvPr id="40" name="文本框 4"/>
          <p:cNvSpPr/>
          <p:nvPr>
            <p:custDataLst>
              <p:tags r:id="rId13"/>
            </p:custDataLst>
          </p:nvPr>
        </p:nvSpPr>
        <p:spPr>
          <a:xfrm>
            <a:off x="5641528" y="5068341"/>
            <a:ext cx="651312" cy="651312"/>
          </a:xfrm>
          <a:prstGeom prst="ellipse">
            <a:avLst/>
          </a:prstGeom>
          <a:solidFill>
            <a:schemeClr val="accent5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11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"/>
          <p:cNvSpPr/>
          <p:nvPr>
            <p:custDataLst>
              <p:tags r:id="rId14"/>
            </p:custDataLst>
          </p:nvPr>
        </p:nvSpPr>
        <p:spPr>
          <a:xfrm>
            <a:off x="6456491" y="5192055"/>
            <a:ext cx="4741162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-1" fmla="*/ 0 w 2520280"/>
              <a:gd name="-2" fmla="*/ 1584176 h 1872208"/>
              <a:gd name="-3" fmla="*/ 2520280 w 2520280"/>
              <a:gd name="-4" fmla="*/ 1584176 h 1872208"/>
              <a:gd name="-5" fmla="*/ 2520280 w 2520280"/>
              <a:gd name="-6" fmla="*/ 1872208 h 1872208"/>
              <a:gd name="-7" fmla="*/ 0 w 2520280"/>
              <a:gd name="-8" fmla="*/ 1872208 h 1872208"/>
              <a:gd name="-9" fmla="*/ 0 w 2520280"/>
              <a:gd name="-10" fmla="*/ 1584176 h 1872208"/>
              <a:gd name="-11" fmla="*/ 0 w 2520280"/>
              <a:gd name="-12" fmla="*/ 0 h 1872208"/>
              <a:gd name="-13" fmla="*/ 2520280 w 2520280"/>
              <a:gd name="-14" fmla="*/ 0 h 1872208"/>
              <a:gd name="-15" fmla="*/ 0 w 2520280"/>
              <a:gd name="-16" fmla="*/ 0 h 1872208"/>
              <a:gd name="-17" fmla="*/ 0 w 2520280"/>
              <a:gd name="-18" fmla="*/ 1872208 h 1872208"/>
              <a:gd name="-19" fmla="*/ 2520280 w 2520280"/>
              <a:gd name="-20" fmla="*/ 1584176 h 1872208"/>
              <a:gd name="-21" fmla="*/ 2520280 w 2520280"/>
              <a:gd name="-22" fmla="*/ 1872208 h 1872208"/>
              <a:gd name="-23" fmla="*/ 0 w 2520280"/>
              <a:gd name="-24" fmla="*/ 1872208 h 1872208"/>
              <a:gd name="-25" fmla="*/ 0 w 2520280"/>
              <a:gd name="-26" fmla="*/ 0 h 1872208"/>
              <a:gd name="-27" fmla="*/ 2520280 w 2520280"/>
              <a:gd name="-28" fmla="*/ 0 h 1872208"/>
              <a:gd name="-29" fmla="*/ 0 w 2520280"/>
              <a:gd name="-30" fmla="*/ 0 h 1872208"/>
              <a:gd name="-31" fmla="*/ 0 w 2520280"/>
              <a:gd name="-32" fmla="*/ 1872208 h 1872208"/>
              <a:gd name="-33" fmla="*/ 2520280 w 2520280"/>
              <a:gd name="-34" fmla="*/ 1872208 h 1872208"/>
              <a:gd name="-35" fmla="*/ 0 w 2520280"/>
              <a:gd name="-36" fmla="*/ 1872208 h 1872208"/>
              <a:gd name="-37" fmla="*/ 0 w 2520280"/>
              <a:gd name="-38" fmla="*/ 0 h 1872208"/>
              <a:gd name="-39" fmla="*/ 2520280 w 2520280"/>
              <a:gd name="-40" fmla="*/ 0 h 1872208"/>
              <a:gd name="-41" fmla="*/ 0 w 2520280"/>
              <a:gd name="-42" fmla="*/ 0 h 1872208"/>
              <a:gd name="-43" fmla="*/ 0 w 2520280"/>
              <a:gd name="-44" fmla="*/ 1872208 h 1872208"/>
              <a:gd name="-45" fmla="*/ 2520280 w 2520280"/>
              <a:gd name="-46" fmla="*/ 1872208 h 1872208"/>
              <a:gd name="-47" fmla="*/ 0 w 2520280"/>
              <a:gd name="-48" fmla="*/ 1872208 h 1872208"/>
              <a:gd name="-49" fmla="*/ 0 w 2520280"/>
              <a:gd name="-50" fmla="*/ 0 h 1872208"/>
              <a:gd name="-51" fmla="*/ 34255 w 2520280"/>
              <a:gd name="-52" fmla="*/ 0 h 1872208"/>
              <a:gd name="-53" fmla="*/ 0 w 2520280"/>
              <a:gd name="-54" fmla="*/ 0 h 1872208"/>
              <a:gd name="-55" fmla="*/ 0 w 2520280"/>
              <a:gd name="-56" fmla="*/ 1872208 h 1872208"/>
              <a:gd name="-57" fmla="*/ 2520280 w 2520280"/>
              <a:gd name="-58" fmla="*/ 1872208 h 1872208"/>
              <a:gd name="-59" fmla="*/ 0 w 2520280"/>
              <a:gd name="-60" fmla="*/ 1872208 h 1872208"/>
              <a:gd name="-61" fmla="*/ 0 w 2520280"/>
              <a:gd name="-62" fmla="*/ 0 h 1872208"/>
              <a:gd name="-63" fmla="*/ 917 w 2520280"/>
              <a:gd name="-64" fmla="*/ 6036 h 1872208"/>
              <a:gd name="-65" fmla="*/ 0 w 2520280"/>
              <a:gd name="-66" fmla="*/ 0 h 1872208"/>
              <a:gd name="-67" fmla="*/ 0 w 2520280"/>
              <a:gd name="-68" fmla="*/ 1890314 h 1890314"/>
              <a:gd name="-69" fmla="*/ 2520280 w 2520280"/>
              <a:gd name="-70" fmla="*/ 1890314 h 1890314"/>
              <a:gd name="-71" fmla="*/ 0 w 2520280"/>
              <a:gd name="-72" fmla="*/ 1890314 h 1890314"/>
              <a:gd name="-73" fmla="*/ 0 w 2520280"/>
              <a:gd name="-74" fmla="*/ 18106 h 1890314"/>
              <a:gd name="-75" fmla="*/ 53304 w 2520280"/>
              <a:gd name="-76" fmla="*/ 0 h 1890314"/>
              <a:gd name="-77" fmla="*/ 0 w 2520280"/>
              <a:gd name="-78" fmla="*/ 18106 h 1890314"/>
              <a:gd name="-79" fmla="*/ 0 w 2520280"/>
              <a:gd name="-80" fmla="*/ 1872208 h 1872208"/>
              <a:gd name="-81" fmla="*/ 2520280 w 2520280"/>
              <a:gd name="-82" fmla="*/ 1872208 h 1872208"/>
              <a:gd name="-83" fmla="*/ 0 w 2520280"/>
              <a:gd name="-84" fmla="*/ 1872208 h 1872208"/>
              <a:gd name="-85" fmla="*/ 0 w 2520280"/>
              <a:gd name="-86" fmla="*/ 0 h 1872208"/>
              <a:gd name="-87" fmla="*/ 916 w 2520280"/>
              <a:gd name="-88" fmla="*/ 0 h 1872208"/>
              <a:gd name="-89" fmla="*/ 0 w 2520280"/>
              <a:gd name="-90" fmla="*/ 0 h 1872208"/>
            </a:gdLst>
            <a:ahLst/>
            <a:cxnLst>
              <a:cxn ang="0">
                <a:pos x="-79" y="-80"/>
              </a:cxn>
              <a:cxn ang="0">
                <a:pos x="-81" y="-82"/>
              </a:cxn>
              <a:cxn ang="0">
                <a:pos x="-83" y="-84"/>
              </a:cxn>
              <a:cxn ang="0">
                <a:pos x="-85" y="-86"/>
              </a:cxn>
              <a:cxn ang="0">
                <a:pos x="-87" y="-88"/>
              </a:cxn>
              <a:cxn ang="0">
                <a:pos x="-89" y="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给家长的一些建议</a:t>
            </a:r>
            <a:endParaRPr lang="zh-CN" altLang="en-US" sz="2800" b="1" dirty="0">
              <a:solidFill>
                <a:schemeClr val="tx1"/>
              </a:soli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2"/>
          <p:cNvSpPr/>
          <p:nvPr/>
        </p:nvSpPr>
        <p:spPr bwMode="auto">
          <a:xfrm>
            <a:off x="4682686" y="2632364"/>
            <a:ext cx="5105891" cy="131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hlink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hlink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200000"/>
              </a:lnSpc>
              <a:buClr>
                <a:srgbClr val="0563C1"/>
              </a:buCl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      </a:t>
            </a:r>
            <a:endParaRPr lang="zh-CN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" name="矩形1"/>
          <p:cNvSpPr/>
          <p:nvPr/>
        </p:nvSpPr>
        <p:spPr bwMode="auto">
          <a:xfrm>
            <a:off x="4876799" y="1364549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召开家长会的目的</a:t>
            </a:r>
            <a:endParaRPr kumimoji="0" lang="zh-CN" altLang="zh-CN" sz="44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76799" y="2632117"/>
            <a:ext cx="6096000" cy="175323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85445"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为了加强老师与家长、家长与家长、家长与学生之间的联系，相互交流一下学生在校以及在家的情况，以便老师能够更有针对性的实施教育，家长能够更好教育自己的子女做人与成才。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4" y="1364352"/>
            <a:ext cx="2872452" cy="3476857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400904" y="5326743"/>
            <a:ext cx="2410243" cy="7692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800" b="1" smtClean="0">
                <a:solidFill>
                  <a:schemeClr val="bg1"/>
                </a:solidFill>
                <a:cs typeface="+mn-ea"/>
                <a:sym typeface="+mn-lt"/>
              </a:rPr>
              <a:t>我们的努力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781549" y="5326743"/>
            <a:ext cx="2410243" cy="76925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您的关爱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253473" y="5326743"/>
            <a:ext cx="2410243" cy="76925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800" b="1" smtClean="0">
                <a:solidFill>
                  <a:schemeClr val="bg1"/>
                </a:solidFill>
                <a:cs typeface="+mn-ea"/>
                <a:sym typeface="+mn-lt"/>
              </a:rPr>
              <a:t>孩子的成功</a:t>
            </a:r>
            <a:endParaRPr lang="zh-CN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33763" y="5326559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dirty="0" smtClean="0">
                <a:cs typeface="+mn-ea"/>
                <a:sym typeface="+mn-lt"/>
              </a:rPr>
              <a:t>＋</a:t>
            </a:r>
            <a:endParaRPr lang="zh-CN" altLang="en-US" sz="4400" dirty="0"/>
          </a:p>
        </p:txBody>
      </p:sp>
      <p:sp>
        <p:nvSpPr>
          <p:cNvPr id="6" name="矩形 5"/>
          <p:cNvSpPr/>
          <p:nvPr/>
        </p:nvSpPr>
        <p:spPr>
          <a:xfrm>
            <a:off x="7360047" y="5326559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dirty="0" smtClean="0">
                <a:cs typeface="+mn-ea"/>
                <a:sym typeface="+mn-lt"/>
              </a:rPr>
              <a:t>＝</a:t>
            </a:r>
            <a:endParaRPr lang="zh-CN" altLang="zh-CN" sz="4400" b="1" dirty="0">
              <a:cs typeface="+mn-ea"/>
              <a:sym typeface="+mn-lt"/>
            </a:endParaRPr>
          </a:p>
        </p:txBody>
      </p:sp>
      <p:sp>
        <p:nvSpPr>
          <p:cNvPr id="3" name="椭圆 2"/>
          <p:cNvSpPr/>
          <p:nvPr>
            <p:custDataLst>
              <p:tags r:id="rId2"/>
            </p:custDataLst>
          </p:nvPr>
        </p:nvSpPr>
        <p:spPr>
          <a:xfrm>
            <a:off x="3514755" y="793158"/>
            <a:ext cx="1586762" cy="15867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721378" y="1032541"/>
            <a:ext cx="117351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en-US" altLang="zh-CN" sz="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039140" y="2342558"/>
            <a:ext cx="1586762" cy="15867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45763" y="2581941"/>
            <a:ext cx="117351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42088" y="2303808"/>
            <a:ext cx="4931498" cy="2006600"/>
            <a:chOff x="614129" y="1667996"/>
            <a:chExt cx="4931498" cy="2006600"/>
          </a:xfrm>
        </p:grpSpPr>
        <p:sp>
          <p:nvSpPr>
            <p:cNvPr id="10" name="文本框 9"/>
            <p:cNvSpPr txBox="1"/>
            <p:nvPr/>
          </p:nvSpPr>
          <p:spPr>
            <a:xfrm>
              <a:off x="614129" y="1667996"/>
              <a:ext cx="49314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4800" b="1" dirty="0" smtClean="0">
                  <a:solidFill>
                    <a:schemeClr val="tx1"/>
                  </a:solidFill>
                  <a:latin typeface="思源宋体 Heavy" pitchFamily="18" charset="-122"/>
                  <a:ea typeface="思源宋体 Heavy" pitchFamily="18" charset="-122"/>
                  <a:cs typeface="+mn-ea"/>
                  <a:sym typeface="+mn-lt"/>
                </a:rPr>
                <a:t>班级情况介绍</a:t>
              </a:r>
              <a:endParaRPr lang="zh-CN" altLang="en-US" sz="4800" b="1" dirty="0">
                <a:solidFill>
                  <a:schemeClr val="tx1"/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1914" y="2475716"/>
              <a:ext cx="4474845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三年级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班是由</a:t>
              </a:r>
              <a:r>
                <a:rPr lang="en-US" altLang="zh-CN" sz="1600" b="1" dirty="0" smtClean="0">
                  <a:solidFill>
                    <a:srgbClr val="407A7E"/>
                  </a:solidFill>
                  <a:cs typeface="+mn-ea"/>
                  <a:sym typeface="+mn-lt"/>
                </a:rPr>
                <a:t>34</a:t>
              </a:r>
              <a:r>
                <a:rPr lang="zh-CN" altLang="en-US" sz="1600" b="1" dirty="0" smtClean="0">
                  <a:solidFill>
                    <a:srgbClr val="407A7E"/>
                  </a:solidFill>
                  <a:cs typeface="+mn-ea"/>
                  <a:sym typeface="+mn-lt"/>
                </a:rPr>
                <a:t>个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来自不同家庭的孩子组成的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其中女生</a:t>
              </a:r>
              <a:r>
                <a:rPr lang="en-US" altLang="zh-CN" sz="1600" b="1" dirty="0" smtClean="0">
                  <a:solidFill>
                    <a:srgbClr val="407A7E"/>
                  </a:solidFill>
                  <a:cs typeface="+mn-ea"/>
                  <a:sym typeface="+mn-lt"/>
                </a:rPr>
                <a:t>21</a:t>
              </a:r>
              <a:r>
                <a:rPr lang="zh-CN" altLang="en-US" sz="1600" b="1" dirty="0" smtClean="0">
                  <a:solidFill>
                    <a:srgbClr val="407A7E"/>
                  </a:solidFill>
                  <a:cs typeface="+mn-ea"/>
                  <a:sym typeface="+mn-lt"/>
                </a:rPr>
                <a:t>人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，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男生</a:t>
              </a:r>
              <a:r>
                <a:rPr lang="en-US" altLang="zh-CN" sz="1600" b="1" dirty="0" smtClean="0">
                  <a:solidFill>
                    <a:srgbClr val="407A7E"/>
                  </a:solidFill>
                  <a:cs typeface="+mn-ea"/>
                  <a:sym typeface="+mn-lt"/>
                </a:rPr>
                <a:t>13</a:t>
              </a:r>
              <a:r>
                <a:rPr lang="zh-CN" altLang="en-US" sz="1600" b="1" dirty="0" smtClean="0">
                  <a:solidFill>
                    <a:srgbClr val="407A7E"/>
                  </a:solidFill>
                  <a:cs typeface="+mn-ea"/>
                  <a:sym typeface="+mn-lt"/>
                </a:rPr>
                <a:t>人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。</a:t>
              </a:r>
              <a:endParaRPr lang="zh-CN" altLang="en-US" sz="1600" dirty="0">
                <a:latin typeface="+mn-ea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24278"/>
          <a:stretch>
            <a:fillRect/>
          </a:stretch>
        </p:blipFill>
        <p:spPr>
          <a:xfrm>
            <a:off x="6041035" y="4333682"/>
            <a:ext cx="5283127" cy="21054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2481" y="4483584"/>
            <a:ext cx="2799537" cy="1871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1" y="416758"/>
            <a:ext cx="536050" cy="6625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577" y="442242"/>
            <a:ext cx="493149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班级情况介绍</a:t>
            </a:r>
            <a:endParaRPr lang="zh-CN" altLang="en-US" sz="2400" b="1" dirty="0">
              <a:solidFill>
                <a:schemeClr val="tx1"/>
              </a:soli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1435" y="1839237"/>
            <a:ext cx="5722882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385445" algn="l" defTabSz="914400" rtl="0" fontAlgn="auto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开学以来本班大部分学生意识到学习的重要性 ，争分夺秒、刻苦努力、积极进取。 </a:t>
            </a:r>
            <a:endParaRPr kumimoji="0" lang="zh-CN" altLang="en-US" b="0" i="0" u="none" strike="noStrike" kern="1200" cap="none" spc="0" normalizeH="0" baseline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R="0" lvl="0" indent="385445" algn="l" defTabSz="914400" rtl="0" fontAlgn="auto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少数同学害怕吃苦，不肯付出，缺乏学习的目的性和进取心。个别学生思想松懈，课上精力不集中，听课效果不太好，甚至做与上课无关的事。</a:t>
            </a:r>
            <a:endParaRPr kumimoji="0" lang="zh-CN" altLang="en-US" b="0" i="0" u="none" strike="noStrike" kern="1200" cap="none" spc="0" normalizeH="0" baseline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R="0" lvl="0" indent="385445" algn="l" defTabSz="914400" rtl="0" fontAlgn="auto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个别学生学习态度和学习方法有待改进，部分学生没有养成良好的学习习惯，独立性较差，自觉性较差。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20" y="1922496"/>
            <a:ext cx="3988223" cy="3709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788346" y="1841543"/>
            <a:ext cx="1586762" cy="15867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94969" y="2080926"/>
            <a:ext cx="117351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83000" y="2219960"/>
            <a:ext cx="702246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800" b="1" dirty="0" smtClean="0">
                <a:solidFill>
                  <a:schemeClr val="tx1"/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纪律、卫生、学习等方面</a:t>
            </a:r>
            <a:endParaRPr lang="zh-CN" altLang="en-US" sz="4800" b="1" dirty="0">
              <a:solidFill>
                <a:schemeClr val="tx1"/>
              </a:soli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24278"/>
          <a:stretch>
            <a:fillRect/>
          </a:stretch>
        </p:blipFill>
        <p:spPr>
          <a:xfrm>
            <a:off x="6041035" y="4333682"/>
            <a:ext cx="5283127" cy="21054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2481" y="4483584"/>
            <a:ext cx="2799537" cy="1871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>
            <a:off x="1049577" y="1224978"/>
            <a:ext cx="2742934" cy="62958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纪律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1" y="416758"/>
            <a:ext cx="536050" cy="6625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577" y="442242"/>
            <a:ext cx="493149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纪律、卫生、学习等方面</a:t>
            </a:r>
            <a:endParaRPr lang="zh-CN" altLang="en-US" sz="2400" b="1" dirty="0">
              <a:solidFill>
                <a:schemeClr val="tx1"/>
              </a:soli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65890" y="2191203"/>
            <a:ext cx="4668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cs typeface="+mn-ea"/>
                <a:sym typeface="+mn-lt"/>
              </a:rPr>
              <a:t>班里</a:t>
            </a:r>
            <a:r>
              <a:rPr lang="zh-CN" altLang="en-US" dirty="0">
                <a:cs typeface="+mn-ea"/>
                <a:sym typeface="+mn-lt"/>
              </a:rPr>
              <a:t>很多同学自我约束能力较强，自觉遵守各项纪律。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65890" y="3502493"/>
            <a:ext cx="4781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cs typeface="+mn-ea"/>
                <a:sym typeface="+mn-lt"/>
              </a:rPr>
              <a:t>部分</a:t>
            </a:r>
            <a:r>
              <a:rPr lang="zh-CN" altLang="en-US" dirty="0">
                <a:cs typeface="+mn-ea"/>
                <a:sym typeface="+mn-lt"/>
              </a:rPr>
              <a:t>同学听讲不认真，上课爱做小动作、“爱插嘴”的习惯有待改进。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65889" y="4813783"/>
            <a:ext cx="4668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cs typeface="+mn-ea"/>
                <a:sym typeface="+mn-lt"/>
              </a:rPr>
              <a:t>部分</a:t>
            </a:r>
            <a:r>
              <a:rPr lang="zh-CN" altLang="en-US" dirty="0">
                <a:cs typeface="+mn-ea"/>
                <a:sym typeface="+mn-lt"/>
              </a:rPr>
              <a:t>男同学太爱动，自我约束能力较差，课下爱追逐打闹，安全问题令老师担忧。 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44" y="2458911"/>
            <a:ext cx="2761236" cy="3443788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5471882" y="2255629"/>
            <a:ext cx="794478" cy="7944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15" name="椭圆 14"/>
          <p:cNvSpPr/>
          <p:nvPr/>
        </p:nvSpPr>
        <p:spPr>
          <a:xfrm>
            <a:off x="5471882" y="3566919"/>
            <a:ext cx="794478" cy="794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2</a:t>
            </a:r>
            <a:endParaRPr lang="zh-CN" altLang="en-US" sz="2400" dirty="0"/>
          </a:p>
        </p:txBody>
      </p:sp>
      <p:sp>
        <p:nvSpPr>
          <p:cNvPr id="16" name="椭圆 15"/>
          <p:cNvSpPr/>
          <p:nvPr/>
        </p:nvSpPr>
        <p:spPr>
          <a:xfrm>
            <a:off x="5471882" y="4878209"/>
            <a:ext cx="794478" cy="7944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>
            <a:off x="1049577" y="1224978"/>
            <a:ext cx="2742934" cy="62958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卫生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1" y="416758"/>
            <a:ext cx="536050" cy="6625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577" y="442242"/>
            <a:ext cx="493149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思源宋体 Heavy" pitchFamily="18" charset="-122"/>
                <a:ea typeface="思源宋体 Heavy" pitchFamily="18" charset="-122"/>
                <a:cs typeface="+mn-ea"/>
                <a:sym typeface="+mn-lt"/>
              </a:rPr>
              <a:t>纪律、卫生、学习等方面</a:t>
            </a:r>
            <a:endParaRPr lang="zh-CN" altLang="en-US" sz="2400" b="1" dirty="0">
              <a:solidFill>
                <a:schemeClr val="tx1"/>
              </a:solidFill>
              <a:latin typeface="思源宋体 Heavy" pitchFamily="18" charset="-122"/>
              <a:ea typeface="思源宋体 Heavy" pitchFamily="18" charset="-122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0" y="2784882"/>
            <a:ext cx="4757623" cy="309307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265890" y="2365456"/>
            <a:ext cx="4668761" cy="4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cs typeface="+mn-ea"/>
                <a:sym typeface="+mn-lt"/>
              </a:rPr>
              <a:t>部分同学有不好的卫生习惯。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65890" y="3676746"/>
            <a:ext cx="478186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cs typeface="+mn-ea"/>
                <a:sym typeface="+mn-lt"/>
              </a:rPr>
              <a:t>我们应该让孩子做到勤洗头、洗澡，勤剪指甲。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65888" y="5020086"/>
            <a:ext cx="50366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cs typeface="+mn-ea"/>
                <a:sym typeface="+mn-lt"/>
              </a:rPr>
              <a:t>学生个人卫生方面，希望各位家长理解配合。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471882" y="2255629"/>
            <a:ext cx="794478" cy="7944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2" name="椭圆 21"/>
          <p:cNvSpPr/>
          <p:nvPr/>
        </p:nvSpPr>
        <p:spPr>
          <a:xfrm>
            <a:off x="5471882" y="3566919"/>
            <a:ext cx="794478" cy="794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2</a:t>
            </a:r>
            <a:endParaRPr lang="zh-CN" altLang="en-US" sz="2400" dirty="0"/>
          </a:p>
        </p:txBody>
      </p:sp>
      <p:sp>
        <p:nvSpPr>
          <p:cNvPr id="23" name="椭圆 22"/>
          <p:cNvSpPr/>
          <p:nvPr/>
        </p:nvSpPr>
        <p:spPr>
          <a:xfrm>
            <a:off x="5471882" y="4878209"/>
            <a:ext cx="794478" cy="7944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11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1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KSO_WPP_MARK_KEY" val="d884d7ad-d1b8-4e4d-83a1-ce5cb49dae02"/>
  <p:tag name="COMMONDATA" val="eyJjb3VudCI6NCwiaGRpZCI6ImE3NmRmYjc2YjQ1ZThlYjllZjNiYTk2NDRiZDY1MmM4IiwidXNlckNvdW50Ijo0fQ==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heme/theme1.xml><?xml version="1.0" encoding="utf-8"?>
<a:theme xmlns:a="http://schemas.openxmlformats.org/drawingml/2006/main" name="Office 主题">
  <a:themeElements>
    <a:clrScheme name="自定义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18484"/>
      </a:accent1>
      <a:accent2>
        <a:srgbClr val="F1C772"/>
      </a:accent2>
      <a:accent3>
        <a:srgbClr val="9CCAD7"/>
      </a:accent3>
      <a:accent4>
        <a:srgbClr val="E18484"/>
      </a:accent4>
      <a:accent5>
        <a:srgbClr val="F1C772"/>
      </a:accent5>
      <a:accent6>
        <a:srgbClr val="9CCAD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1814</Words>
  <Application>WPS 演示</Application>
  <PresentationFormat>宽屏</PresentationFormat>
  <Paragraphs>263</Paragraphs>
  <Slides>22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宋体</vt:lpstr>
      <vt:lpstr>Wingdings</vt:lpstr>
      <vt:lpstr>思源宋体 Heavy</vt:lpstr>
      <vt:lpstr>Impact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9853</dc:creator>
  <cp:lastModifiedBy>梦梦</cp:lastModifiedBy>
  <cp:revision>20</cp:revision>
  <dcterms:created xsi:type="dcterms:W3CDTF">1900-01-01T00:00:00Z</dcterms:created>
  <dcterms:modified xsi:type="dcterms:W3CDTF">2023-04-24T23:55:40Z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KSOTemplateUUID">
    <vt:lpwstr>v1.0_mb_xl6geZ14haGWkZrNOWAmRg==</vt:lpwstr>
  </property>
  <property fmtid="{D5CDD505-2E9C-101B-9397-08002B2CF9AE}" pid="4" name="ICV">
    <vt:lpwstr>CAFF9858B3382FFCEEC64564BF474D2A_31</vt:lpwstr>
  </property>
</Properties>
</file>