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74" r:id="rId7"/>
    <p:sldId id="275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5" userDrawn="1">
          <p15:clr>
            <a:srgbClr val="A4A3A4"/>
          </p15:clr>
        </p15:guide>
        <p15:guide id="2" pos="38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5"/>
        <p:guide pos="38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85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2CFBE-1407-414C-AC03-95A5BCF50F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2CFBE-1407-414C-AC03-95A5BCF50F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2CFBE-1407-414C-AC03-95A5BCF50F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2CFBE-1407-414C-AC03-95A5BCF50F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2CFBE-1407-414C-AC03-95A5BCF50F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2CFBE-1407-414C-AC03-95A5BCF50F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2CFBE-1407-414C-AC03-95A5BCF50F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2CFBE-1407-414C-AC03-95A5BCF50F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2CFBE-1407-414C-AC03-95A5BCF50F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6.xml"/><Relationship Id="rId4" Type="http://schemas.openxmlformats.org/officeDocument/2006/relationships/image" Target="../media/image4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7.xml"/><Relationship Id="rId4" Type="http://schemas.openxmlformats.org/officeDocument/2006/relationships/image" Target="../media/image4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8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9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2.xml"/><Relationship Id="rId4" Type="http://schemas.openxmlformats.org/officeDocument/2006/relationships/image" Target="../media/image4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.png"/><Relationship Id="rId7" Type="http://schemas.openxmlformats.org/officeDocument/2006/relationships/tags" Target="../tags/tag84.xml"/><Relationship Id="rId6" Type="http://schemas.openxmlformats.org/officeDocument/2006/relationships/image" Target="../media/image17.jpeg"/><Relationship Id="rId5" Type="http://schemas.openxmlformats.org/officeDocument/2006/relationships/tags" Target="../tags/tag83.xml"/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0" Type="http://schemas.openxmlformats.org/officeDocument/2006/relationships/notesSlide" Target="../notesSlides/notesSlide17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64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tags" Target="../tags/tag66.xml"/><Relationship Id="rId4" Type="http://schemas.openxmlformats.org/officeDocument/2006/relationships/image" Target="../media/image5.png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tags" Target="../tags/tag6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67.xml"/><Relationship Id="rId2" Type="http://schemas.openxmlformats.org/officeDocument/2006/relationships/image" Target="../media/image5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tags" Target="../tags/tag71.xml"/><Relationship Id="rId4" Type="http://schemas.openxmlformats.org/officeDocument/2006/relationships/image" Target="../media/image5.png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tags" Target="../tags/tag70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2.xml"/><Relationship Id="rId4" Type="http://schemas.openxmlformats.org/officeDocument/2006/relationships/image" Target="../media/image4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73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4.xml"/><Relationship Id="rId4" Type="http://schemas.openxmlformats.org/officeDocument/2006/relationships/image" Target="../media/image4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5.xml"/><Relationship Id="rId4" Type="http://schemas.openxmlformats.org/officeDocument/2006/relationships/image" Target="../media/image4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 descr="7b0a20202020227461726765744d6f64756c65223a202270726f636573734f6e6c696e65466f6e7473220a7d0a"/>
          <p:cNvSpPr/>
          <p:nvPr/>
        </p:nvSpPr>
        <p:spPr>
          <a:xfrm>
            <a:off x="1376680" y="1771650"/>
            <a:ext cx="9439275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>
              <a:lnSpc>
                <a:spcPct val="100000"/>
              </a:lnSpc>
            </a:pPr>
            <a:r>
              <a:rPr lang="zh-CN" altLang="en-US" sz="8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站酷快乐体" panose="02010600030101010101" charset="-128"/>
              </a:rPr>
              <a:t>生活中你遇到过什么</a:t>
            </a:r>
            <a:endParaRPr lang="zh-CN" altLang="en-US" sz="8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站酷快乐体" panose="02010600030101010101" charset="-128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6690" y="158115"/>
            <a:ext cx="58877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小学语文统编教材二年级下册第五单元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195"/>
          <a:stretch>
            <a:fillRect/>
          </a:stretch>
        </p:blipFill>
        <p:spPr>
          <a:xfrm>
            <a:off x="4451985" y="3317875"/>
            <a:ext cx="3385820" cy="203454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25" y="798195"/>
            <a:ext cx="3802380" cy="53733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810" y="798195"/>
            <a:ext cx="3801745" cy="53733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360" y="798195"/>
            <a:ext cx="3803015" cy="537400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4615" y="120015"/>
            <a:ext cx="11996420" cy="661035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" y="672465"/>
            <a:ext cx="11601450" cy="5878830"/>
          </a:xfrm>
          <a:prstGeom prst="rect">
            <a:avLst/>
          </a:prstGeom>
          <a:noFill/>
        </p:spPr>
      </p:pic>
      <p:sp>
        <p:nvSpPr>
          <p:cNvPr id="9" name="文本框 8"/>
          <p:cNvSpPr txBox="1"/>
          <p:nvPr/>
        </p:nvSpPr>
        <p:spPr>
          <a:xfrm>
            <a:off x="1422400" y="1050290"/>
            <a:ext cx="9653905" cy="35261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ts val="46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⑦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小马甩甩尾巴，跑回家去。妈妈问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他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：“怎么回来啦？”小马难为情地说：“一条河挡住了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去路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我……我过不去。”妈妈说：“那条河不是很浅吗？”小马说：“是啊！牛伯伯也这么说。可是松鼠说河水很深，还淹死过他的伙伴呢！”妈妈说：“那么河水到底是深还是浅？你仔细想过他们的话吗？”小马低下了头，说：“没……没想过。”妈妈亲切地对小马说：“孩子，光听别人说，自己不动脑筋，不去试试，是不行的。河水是深是浅，你去试一试就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知道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了。”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4600"/>
              </a:lnSpc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　　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2235" y="463550"/>
            <a:ext cx="6725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思考：</a:t>
            </a:r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最终小马是怎么顺利过河的呢？</a:t>
            </a:r>
            <a:endParaRPr lang="zh-CN" altLang="en-US" sz="2800" b="1">
              <a:solidFill>
                <a:schemeClr val="accent6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4625" y="48895"/>
            <a:ext cx="540067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任务驱动：寻找解决生活中问题的秘诀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25" y="798195"/>
            <a:ext cx="3802380" cy="53733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810" y="798195"/>
            <a:ext cx="3801745" cy="53733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360" y="798195"/>
            <a:ext cx="3803015" cy="537400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4615" y="120015"/>
            <a:ext cx="11996420" cy="661035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" y="1142365"/>
            <a:ext cx="11715115" cy="4163060"/>
          </a:xfrm>
          <a:prstGeom prst="rect">
            <a:avLst/>
          </a:prstGeom>
          <a:noFill/>
        </p:spPr>
      </p:pic>
      <p:sp>
        <p:nvSpPr>
          <p:cNvPr id="9" name="文本框 8"/>
          <p:cNvSpPr txBox="1"/>
          <p:nvPr/>
        </p:nvSpPr>
        <p:spPr>
          <a:xfrm>
            <a:off x="1415415" y="1010920"/>
            <a:ext cx="9891395" cy="3545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ts val="4800"/>
              </a:lnSpc>
            </a:pP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48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⑧</a:t>
            </a:r>
            <a:r>
              <a:rPr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小马跑到河边，刚刚抬起前蹄，松鼠又大叫起来：“怎么</a:t>
            </a:r>
            <a:r>
              <a:rPr 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？</a:t>
            </a:r>
            <a:r>
              <a:rPr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你不要命啦！”小马说</a:t>
            </a:r>
            <a:r>
              <a:rPr 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“让我试试吧！”他下了河，小心地蹚到了对岸。原来河水既不像老牛说的那样浅，也不像松鼠说的那样深。</a:t>
            </a:r>
            <a:endParaRPr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4800"/>
              </a:lnSpc>
            </a:pPr>
            <a:endParaRPr lang="en-US" altLang="zh-CN" sz="1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4800"/>
              </a:lnSpc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　　</a:t>
            </a:r>
            <a:endParaRPr lang="en-US" altLang="zh-CN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4800"/>
              </a:lnSpc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　　</a:t>
            </a:r>
            <a:endParaRPr lang="en-US" altLang="zh-CN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2235" y="543560"/>
            <a:ext cx="6977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思考：最终小马是怎么顺利过河的呢？</a:t>
            </a:r>
            <a:endParaRPr lang="zh-CN" altLang="en-US" sz="2800" b="1">
              <a:solidFill>
                <a:schemeClr val="accent6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4625" y="48895"/>
            <a:ext cx="540067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任务驱动：寻找解决生活中问题的秘诀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25" y="798195"/>
            <a:ext cx="3802380" cy="53733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810" y="798195"/>
            <a:ext cx="3801745" cy="53733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360" y="798195"/>
            <a:ext cx="3803015" cy="53740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94360" y="1704975"/>
            <a:ext cx="411480" cy="23069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①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②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③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>
              <a:solidFill>
                <a:srgbClr val="FF0000"/>
              </a:solidFill>
              <a:latin typeface="Calibri" panose="020F0502020204030204" charset="0"/>
            </a:endParaRPr>
          </a:p>
          <a:p>
            <a:endParaRPr lang="zh-CN" altLang="en-US">
              <a:solidFill>
                <a:srgbClr val="FF0000"/>
              </a:solidFill>
              <a:latin typeface="Calibri" panose="020F0502020204030204" charset="0"/>
            </a:endParaRPr>
          </a:p>
          <a:p>
            <a:endParaRPr lang="zh-CN" altLang="en-US">
              <a:solidFill>
                <a:srgbClr val="FF0000"/>
              </a:solidFill>
              <a:latin typeface="Calibri" panose="020F05020202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94360" y="374269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④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98845" y="127571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⑤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31030" y="337439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⑥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431030" y="378333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⑦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642985" y="174561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⑧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流程图: 准备 13"/>
          <p:cNvSpPr/>
          <p:nvPr/>
        </p:nvSpPr>
        <p:spPr>
          <a:xfrm>
            <a:off x="174625" y="509270"/>
            <a:ext cx="2692400" cy="565785"/>
          </a:xfrm>
          <a:prstGeom prst="flowChartPreparation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accent5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自主探究</a:t>
            </a:r>
            <a:endParaRPr lang="zh-CN" altLang="en-US" sz="2800" b="1">
              <a:solidFill>
                <a:schemeClr val="accent5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4625" y="48895"/>
            <a:ext cx="456628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学习探寻：小马成功过河的秘诀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五边形 8"/>
          <p:cNvSpPr/>
          <p:nvPr/>
        </p:nvSpPr>
        <p:spPr>
          <a:xfrm>
            <a:off x="2867025" y="509270"/>
            <a:ext cx="8471535" cy="56578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快速默读课文</a:t>
            </a:r>
            <a:r>
              <a:rPr lang="en-US" alt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4-8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自然段，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想想小马要过河，它做了什么？</a:t>
            </a:r>
            <a:endParaRPr lang="zh-CN" altLang="en-US" sz="2400" b="1">
              <a:solidFill>
                <a:schemeClr val="accent5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25" y="798195"/>
            <a:ext cx="3802380" cy="53733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810" y="798195"/>
            <a:ext cx="3801745" cy="53733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360" y="798195"/>
            <a:ext cx="3803015" cy="53740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94360" y="1704975"/>
            <a:ext cx="411480" cy="23069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①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②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③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>
              <a:solidFill>
                <a:srgbClr val="FF0000"/>
              </a:solidFill>
              <a:latin typeface="Calibri" panose="020F0502020204030204" charset="0"/>
            </a:endParaRPr>
          </a:p>
          <a:p>
            <a:endParaRPr lang="zh-CN" altLang="en-US">
              <a:solidFill>
                <a:srgbClr val="FF0000"/>
              </a:solidFill>
              <a:latin typeface="Calibri" panose="020F0502020204030204" charset="0"/>
            </a:endParaRPr>
          </a:p>
          <a:p>
            <a:endParaRPr lang="zh-CN" altLang="en-US">
              <a:solidFill>
                <a:srgbClr val="FF0000"/>
              </a:solidFill>
              <a:latin typeface="Calibri" panose="020F05020202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94360" y="374269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④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98845" y="127571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⑤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31030" y="337439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⑥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431030" y="378333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⑦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642985" y="174561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⑧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流程图: 准备 13"/>
          <p:cNvSpPr/>
          <p:nvPr/>
        </p:nvSpPr>
        <p:spPr>
          <a:xfrm>
            <a:off x="174625" y="509270"/>
            <a:ext cx="2692400" cy="565785"/>
          </a:xfrm>
          <a:prstGeom prst="flowChartPreparation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accent5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深入探究</a:t>
            </a:r>
            <a:endParaRPr lang="zh-CN" altLang="en-US" sz="2800" b="1">
              <a:solidFill>
                <a:schemeClr val="accent5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4625" y="48895"/>
            <a:ext cx="456628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学习探寻：小马成功过河的秘诀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五边形 8"/>
          <p:cNvSpPr/>
          <p:nvPr/>
        </p:nvSpPr>
        <p:spPr>
          <a:xfrm>
            <a:off x="2867025" y="509270"/>
            <a:ext cx="2125980" cy="56578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合作读对话</a:t>
            </a:r>
            <a:endParaRPr lang="zh-CN" altLang="en-US" sz="2400" b="1">
              <a:solidFill>
                <a:schemeClr val="accent5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185" y="2556510"/>
            <a:ext cx="5831205" cy="2984500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-21603" y="8255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rcRect r="54987" b="46667"/>
          <a:stretch>
            <a:fillRect/>
          </a:stretch>
        </p:blipFill>
        <p:spPr>
          <a:xfrm>
            <a:off x="0" y="0"/>
            <a:ext cx="2195195" cy="26009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rcRect t="55991"/>
          <a:stretch>
            <a:fillRect/>
          </a:stretch>
        </p:blipFill>
        <p:spPr>
          <a:xfrm>
            <a:off x="-21590" y="4992370"/>
            <a:ext cx="4404360" cy="17310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rcRect t="63407"/>
          <a:stretch>
            <a:fillRect/>
          </a:stretch>
        </p:blipFill>
        <p:spPr>
          <a:xfrm>
            <a:off x="6979920" y="48895"/>
            <a:ext cx="5143500" cy="18821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835" y="1282700"/>
            <a:ext cx="9752330" cy="10941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82165" y="1506855"/>
            <a:ext cx="80283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牛伯伯、松鼠和妈妈的说法又有什么不同呢？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320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" y="2600960"/>
            <a:ext cx="6257290" cy="29845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67385" y="3175635"/>
            <a:ext cx="5229225" cy="16046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pPr indent="0" algn="ctr" fontAlgn="auto">
              <a:lnSpc>
                <a:spcPts val="342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合作要求</a:t>
            </a:r>
            <a:endParaRPr lang="zh-CN" altLang="en-US" sz="260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0" fontAlgn="auto">
              <a:lnSpc>
                <a:spcPts val="3420"/>
              </a:lnSpc>
            </a:pPr>
            <a:r>
              <a:rPr lang="en-US" altLang="zh-CN" sz="260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600">
                <a:latin typeface="楷体" panose="02010609060101010101" charset="-122"/>
                <a:ea typeface="楷体" panose="02010609060101010101" charset="-122"/>
                <a:sym typeface="+mn-ea"/>
              </a:rPr>
              <a:t>①先自己用横线画出它们的语言。</a:t>
            </a:r>
            <a:endParaRPr lang="zh-CN" altLang="en-US" sz="2600">
              <a:latin typeface="楷体" panose="02010609060101010101" charset="-122"/>
              <a:ea typeface="楷体" panose="02010609060101010101" charset="-122"/>
            </a:endParaRPr>
          </a:p>
          <a:p>
            <a:pPr indent="0" fontAlgn="auto">
              <a:lnSpc>
                <a:spcPts val="3420"/>
              </a:lnSpc>
            </a:pPr>
            <a:r>
              <a:rPr lang="en-US" altLang="zh-CN" sz="260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600">
                <a:latin typeface="楷体" panose="02010609060101010101" charset="-122"/>
                <a:ea typeface="楷体" panose="02010609060101010101" charset="-122"/>
                <a:sym typeface="+mn-ea"/>
              </a:rPr>
              <a:t>②然后小组合作讨论，完成表格。</a:t>
            </a:r>
            <a:endParaRPr lang="zh-CN" altLang="en-US" sz="26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7" name="流程图: 准备 6"/>
          <p:cNvSpPr/>
          <p:nvPr/>
        </p:nvSpPr>
        <p:spPr>
          <a:xfrm>
            <a:off x="1486535" y="568325"/>
            <a:ext cx="2896235" cy="654685"/>
          </a:xfrm>
          <a:prstGeom prst="flowChartPreparation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accent5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深入探究</a:t>
            </a:r>
            <a:endParaRPr lang="zh-CN" altLang="en-US" sz="2800" b="1">
              <a:solidFill>
                <a:schemeClr val="accent5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050405" y="2787015"/>
            <a:ext cx="4340225" cy="24333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826500" y="3307715"/>
            <a:ext cx="840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很浅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069830" y="3937000"/>
            <a:ext cx="101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会淹死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4625" y="48895"/>
            <a:ext cx="456628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学习探寻：小马成功过河的秘诀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617460" y="4547235"/>
            <a:ext cx="817880" cy="436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2" descr="d2fb770a3710656018180cb1e4f6686"/>
          <p:cNvPicPr>
            <a:picLocks noChangeAspect="1"/>
          </p:cNvPicPr>
          <p:nvPr/>
        </p:nvPicPr>
        <p:blipFill>
          <a:blip r:embed="rId8"/>
          <a:srcRect l="18506" t="2006" r="13824"/>
          <a:stretch>
            <a:fillRect/>
          </a:stretch>
        </p:blipFill>
        <p:spPr>
          <a:xfrm rot="5400000">
            <a:off x="7641590" y="4368165"/>
            <a:ext cx="701675" cy="7626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25" y="798195"/>
            <a:ext cx="3802380" cy="53733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810" y="798195"/>
            <a:ext cx="3801745" cy="53733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360" y="798195"/>
            <a:ext cx="3803015" cy="537400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4615" y="120015"/>
            <a:ext cx="11996420" cy="661035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" y="672465"/>
            <a:ext cx="11601450" cy="5878830"/>
          </a:xfrm>
          <a:prstGeom prst="rect">
            <a:avLst/>
          </a:prstGeom>
          <a:noFill/>
        </p:spPr>
      </p:pic>
      <p:sp>
        <p:nvSpPr>
          <p:cNvPr id="9" name="文本框 8"/>
          <p:cNvSpPr txBox="1"/>
          <p:nvPr/>
        </p:nvSpPr>
        <p:spPr>
          <a:xfrm>
            <a:off x="1422400" y="1050290"/>
            <a:ext cx="9653905" cy="35261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ts val="46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zh-CN" altLang="en-US" sz="2400">
                <a:solidFill>
                  <a:schemeClr val="bg2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⑦</a:t>
            </a:r>
            <a:r>
              <a:rPr lang="en-US" altLang="zh-CN" sz="2000">
                <a:solidFill>
                  <a:schemeClr val="bg2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小马甩甩尾巴，跑回家去。妈妈问</a:t>
            </a:r>
            <a:r>
              <a:rPr lang="zh-CN" altLang="en-US" sz="2000">
                <a:solidFill>
                  <a:schemeClr val="bg2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他</a:t>
            </a:r>
            <a:r>
              <a:rPr lang="en-US" altLang="zh-CN" sz="2000">
                <a:solidFill>
                  <a:schemeClr val="bg2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：“怎么回来啦？”小马难为情地说：“一条河挡住了</a:t>
            </a:r>
            <a:r>
              <a:rPr lang="zh-CN" altLang="en-US" sz="2000">
                <a:solidFill>
                  <a:schemeClr val="bg2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去路</a:t>
            </a:r>
            <a:r>
              <a:rPr lang="en-US" altLang="zh-CN" sz="2000">
                <a:solidFill>
                  <a:schemeClr val="bg2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我……我过不去。”妈妈说：“那条河不是很浅吗？”小马说：“是啊！牛伯伯也这么说。可是松鼠说河水很深，还淹死过他的伙伴呢！”妈妈说：“那么河水到底是深还是浅？你仔细想过他们的话吗？”小马低下了头，说：“没……没想过。”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妈妈亲切地对小马说：“孩子，光听别人说，自己不动脑筋，不去试试，是不行的。河水是深是浅，你去试一试就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知道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了。”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4600"/>
              </a:lnSpc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　　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4625" y="48895"/>
            <a:ext cx="456628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学习探寻：小马成功过河的秘诀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-13" y="0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sp>
        <p:nvSpPr>
          <p:cNvPr id="12" name="流程图: 终止 11"/>
          <p:cNvSpPr/>
          <p:nvPr/>
        </p:nvSpPr>
        <p:spPr>
          <a:xfrm>
            <a:off x="3152140" y="1562100"/>
            <a:ext cx="6140450" cy="899795"/>
          </a:xfrm>
          <a:prstGeom prst="flowChartTerminator">
            <a:avLst/>
          </a:prstGeom>
          <a:solidFill>
            <a:srgbClr val="C4C3D5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rcRect r="54987" b="46667"/>
          <a:stretch>
            <a:fillRect/>
          </a:stretch>
        </p:blipFill>
        <p:spPr>
          <a:xfrm>
            <a:off x="0" y="0"/>
            <a:ext cx="1562100" cy="18510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rcRect t="55991"/>
          <a:stretch>
            <a:fillRect/>
          </a:stretch>
        </p:blipFill>
        <p:spPr>
          <a:xfrm>
            <a:off x="-21590" y="5233670"/>
            <a:ext cx="3790950" cy="14897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/>
          <a:srcRect t="63407"/>
          <a:stretch>
            <a:fillRect/>
          </a:stretch>
        </p:blipFill>
        <p:spPr>
          <a:xfrm>
            <a:off x="7762875" y="48895"/>
            <a:ext cx="4360545" cy="15957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200" y="1475105"/>
            <a:ext cx="1165225" cy="11315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245" y="2727960"/>
            <a:ext cx="1165225" cy="11315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245" y="3980815"/>
            <a:ext cx="1165225" cy="11315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670935" y="1644650"/>
            <a:ext cx="52736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马棚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磨坊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挡住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哗哗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流程图: 终止 12"/>
          <p:cNvSpPr/>
          <p:nvPr/>
        </p:nvSpPr>
        <p:spPr>
          <a:xfrm>
            <a:off x="3152140" y="2844800"/>
            <a:ext cx="6140450" cy="899795"/>
          </a:xfrm>
          <a:prstGeom prst="flowChartTerminator">
            <a:avLst/>
          </a:prstGeom>
          <a:solidFill>
            <a:srgbClr val="C4C3D5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流程图: 终止 13"/>
          <p:cNvSpPr/>
          <p:nvPr/>
        </p:nvSpPr>
        <p:spPr>
          <a:xfrm>
            <a:off x="3152775" y="4097020"/>
            <a:ext cx="6140450" cy="899795"/>
          </a:xfrm>
          <a:prstGeom prst="flowChartTerminator">
            <a:avLst/>
          </a:prstGeom>
          <a:solidFill>
            <a:srgbClr val="C4C3D5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670935" y="2941320"/>
            <a:ext cx="54248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  <a:sym typeface="+mn-ea"/>
              </a:rPr>
              <a:t>蹚水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sym typeface="+mn-ea"/>
              </a:rPr>
              <a:t>深浅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sym typeface="+mn-ea"/>
              </a:rPr>
              <a:t>立刻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sym typeface="+mn-ea"/>
              </a:rPr>
              <a:t>突然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en-US" altLang="zh-CN" sz="40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670935" y="4127500"/>
            <a:ext cx="55340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叹气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试试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前蹄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既然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4625" y="48895"/>
            <a:ext cx="456628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回应任务：使用秘诀完成建议卡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 bldLvl="0" animBg="1"/>
      <p:bldP spid="13" grpId="0" bldLvl="0" animBg="1"/>
      <p:bldP spid="16" grpId="0"/>
      <p:bldP spid="14" grpId="0" bldLvl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-21603" y="8255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155" y="351790"/>
            <a:ext cx="10876280" cy="62274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49020"/>
          <a:stretch>
            <a:fillRect/>
          </a:stretch>
        </p:blipFill>
        <p:spPr>
          <a:xfrm>
            <a:off x="1591945" y="3562985"/>
            <a:ext cx="8682990" cy="224726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/>
          <a:srcRect t="63407"/>
          <a:stretch>
            <a:fillRect/>
          </a:stretch>
        </p:blipFill>
        <p:spPr>
          <a:xfrm>
            <a:off x="8296910" y="170815"/>
            <a:ext cx="3834765" cy="14033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rcRect r="54987" b="46667"/>
          <a:stretch>
            <a:fillRect/>
          </a:stretch>
        </p:blipFill>
        <p:spPr>
          <a:xfrm>
            <a:off x="0" y="0"/>
            <a:ext cx="2147570" cy="25450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文本框 7"/>
          <p:cNvSpPr txBox="1"/>
          <p:nvPr/>
        </p:nvSpPr>
        <p:spPr>
          <a:xfrm>
            <a:off x="174625" y="48895"/>
            <a:ext cx="456628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回应任务：使用秘诀完成建议卡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 6" descr="微信图片_2023041409294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lum bright="6000" contrast="66000"/>
          </a:blip>
          <a:srcRect l="41926" t="30759" r="39136" b="55185"/>
          <a:stretch>
            <a:fillRect/>
          </a:stretch>
        </p:blipFill>
        <p:spPr>
          <a:xfrm rot="16200000">
            <a:off x="3261360" y="861060"/>
            <a:ext cx="2705735" cy="2677795"/>
          </a:xfrm>
          <a:prstGeom prst="rect">
            <a:avLst/>
          </a:prstGeom>
        </p:spPr>
      </p:pic>
      <p:pic>
        <p:nvPicPr>
          <p:cNvPr id="10" name="图片 9" descr="微信图片_2023041409294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lum bright="6000" contrast="66000"/>
          </a:blip>
          <a:srcRect l="21704" t="31129" r="59358" b="54815"/>
          <a:stretch>
            <a:fillRect/>
          </a:stretch>
        </p:blipFill>
        <p:spPr>
          <a:xfrm rot="16200000">
            <a:off x="6131560" y="871220"/>
            <a:ext cx="2705735" cy="267779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/>
          <a:srcRect t="55991"/>
          <a:stretch>
            <a:fillRect/>
          </a:stretch>
        </p:blipFill>
        <p:spPr>
          <a:xfrm>
            <a:off x="-21590" y="5368290"/>
            <a:ext cx="3446780" cy="135509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-21603" y="8255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155" y="351790"/>
            <a:ext cx="10876280" cy="622744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rcRect t="55991"/>
          <a:stretch>
            <a:fillRect/>
          </a:stretch>
        </p:blipFill>
        <p:spPr>
          <a:xfrm>
            <a:off x="-21590" y="5368290"/>
            <a:ext cx="3446780" cy="13550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45" y="1128395"/>
            <a:ext cx="8682990" cy="440817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rcRect t="63407"/>
          <a:stretch>
            <a:fillRect/>
          </a:stretch>
        </p:blipFill>
        <p:spPr>
          <a:xfrm>
            <a:off x="8296910" y="170815"/>
            <a:ext cx="3834765" cy="14033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rcRect r="54987" b="46667"/>
          <a:stretch>
            <a:fillRect/>
          </a:stretch>
        </p:blipFill>
        <p:spPr>
          <a:xfrm>
            <a:off x="0" y="0"/>
            <a:ext cx="2147570" cy="25450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文本框 7"/>
          <p:cNvSpPr txBox="1"/>
          <p:nvPr/>
        </p:nvSpPr>
        <p:spPr>
          <a:xfrm>
            <a:off x="174625" y="48895"/>
            <a:ext cx="456628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回应任务：使用秘诀完成建议卡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2030730" y="799465"/>
            <a:ext cx="7919720" cy="117919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笑笑：为什么我写作业总是很慢？</a:t>
            </a:r>
            <a:endParaRPr lang="zh-CN" altLang="en-US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030095" y="1656080"/>
            <a:ext cx="7920355" cy="15532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ctr" fontAlgn="auto">
              <a:lnSpc>
                <a:spcPct val="150000"/>
              </a:lnSpc>
            </a:pP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月月：妈妈批评我的时候，我该怎么办？</a:t>
            </a:r>
            <a:endParaRPr lang="zh-CN" altLang="en-US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我：</a:t>
            </a:r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-21603" y="8255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rcRect r="54987" b="46667"/>
          <a:stretch>
            <a:fillRect/>
          </a:stretch>
        </p:blipFill>
        <p:spPr>
          <a:xfrm>
            <a:off x="0" y="388620"/>
            <a:ext cx="2195195" cy="26009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9" name="图片 3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35" y="1383030"/>
            <a:ext cx="7465695" cy="409130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rcRect t="55991"/>
          <a:stretch>
            <a:fillRect/>
          </a:stretch>
        </p:blipFill>
        <p:spPr>
          <a:xfrm>
            <a:off x="-21590" y="4758690"/>
            <a:ext cx="4998085" cy="19646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rcRect t="63407"/>
          <a:stretch>
            <a:fillRect/>
          </a:stretch>
        </p:blipFill>
        <p:spPr>
          <a:xfrm>
            <a:off x="6866255" y="153670"/>
            <a:ext cx="5143500" cy="188214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0" name="矩形 39" descr="7b0a20202020227461726765744d6f64756c65223a202270726f636573734f6e6c696e65466f6e7473220a7d0a"/>
          <p:cNvSpPr/>
          <p:nvPr/>
        </p:nvSpPr>
        <p:spPr>
          <a:xfrm>
            <a:off x="3195003" y="2537460"/>
            <a:ext cx="5801995" cy="13220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8000" b="1"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  <a:sym typeface="站酷快乐体" panose="02010600030101010101" charset="-128"/>
              </a:rPr>
              <a:t>14 </a:t>
            </a:r>
            <a:r>
              <a:rPr lang="zh-CN" altLang="en-US" sz="8000" b="1"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楷体" panose="02010609060101010101" charset="-122"/>
                <a:ea typeface="楷体" panose="02010609060101010101" charset="-122"/>
                <a:sym typeface="站酷快乐体" panose="02010600030101010101" charset="-128"/>
              </a:rPr>
              <a:t>小马过河</a:t>
            </a:r>
            <a:endParaRPr lang="zh-CN" altLang="en-US" sz="8000" b="1"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楷体" panose="02010609060101010101" charset="-122"/>
              <a:ea typeface="楷体" panose="02010609060101010101" charset="-122"/>
              <a:sym typeface="站酷快乐体" panose="02010600030101010101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77920" y="4078605"/>
            <a:ext cx="5330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常州市新北区春江中心小学</a:t>
            </a:r>
            <a:r>
              <a:rPr lang="en-US" altLang="zh-CN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陆陈波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6690" y="158115"/>
            <a:ext cx="58877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小学语文统编教材二年级下册第五单元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35" y="1383030"/>
            <a:ext cx="7465695" cy="409130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/>
          <a:srcRect t="63407"/>
          <a:stretch>
            <a:fillRect/>
          </a:stretch>
        </p:blipFill>
        <p:spPr>
          <a:xfrm>
            <a:off x="7048500" y="-1905"/>
            <a:ext cx="5143500" cy="18821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rcRect t="55991"/>
          <a:stretch>
            <a:fillRect/>
          </a:stretch>
        </p:blipFill>
        <p:spPr>
          <a:xfrm>
            <a:off x="-21590" y="4992370"/>
            <a:ext cx="4779010" cy="18783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r="54987" b="46667"/>
          <a:stretch>
            <a:fillRect/>
          </a:stretch>
        </p:blipFill>
        <p:spPr>
          <a:xfrm>
            <a:off x="-21590" y="0"/>
            <a:ext cx="2195195" cy="26009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文本框 2"/>
          <p:cNvSpPr txBox="1"/>
          <p:nvPr/>
        </p:nvSpPr>
        <p:spPr>
          <a:xfrm>
            <a:off x="174625" y="48895"/>
            <a:ext cx="540067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任务驱动：寻找解决生活中问题的秘诀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52395" y="2137410"/>
            <a:ext cx="6886575" cy="1998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50000"/>
              </a:lnSpc>
            </a:pPr>
            <a:r>
              <a:rPr lang="zh-CN" altLang="en-US" sz="6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第一关</a:t>
            </a:r>
            <a:endParaRPr lang="zh-CN" altLang="en-US" sz="60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词语飞花令</a:t>
            </a:r>
            <a:endParaRPr lang="zh-CN" altLang="en-US" sz="60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1"/>
          <a:srcRect t="63407"/>
          <a:stretch>
            <a:fillRect/>
          </a:stretch>
        </p:blipFill>
        <p:spPr>
          <a:xfrm>
            <a:off x="6979920" y="48895"/>
            <a:ext cx="5143500" cy="18821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rcRect t="55991"/>
          <a:stretch>
            <a:fillRect/>
          </a:stretch>
        </p:blipFill>
        <p:spPr>
          <a:xfrm>
            <a:off x="-21590" y="4992370"/>
            <a:ext cx="4779010" cy="18783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54987" b="46667"/>
          <a:stretch>
            <a:fillRect/>
          </a:stretch>
        </p:blipFill>
        <p:spPr>
          <a:xfrm>
            <a:off x="-21590" y="0"/>
            <a:ext cx="2195195" cy="26009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6" name="矩形 35"/>
          <p:cNvSpPr/>
          <p:nvPr/>
        </p:nvSpPr>
        <p:spPr>
          <a:xfrm>
            <a:off x="-21603" y="8255"/>
            <a:ext cx="6095999" cy="6858000"/>
          </a:xfrm>
          <a:prstGeom prst="rect">
            <a:avLst/>
          </a:prstGeom>
          <a:gradFill flip="none" rotWithShape="1">
            <a:gsLst>
              <a:gs pos="84000">
                <a:schemeClr val="bg1"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" y="522605"/>
            <a:ext cx="11078845" cy="55473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4025" y="1200150"/>
            <a:ext cx="8886825" cy="2345055"/>
          </a:xfrm>
          <a:prstGeom prst="rect">
            <a:avLst/>
          </a:prstGeom>
          <a:noFill/>
        </p:spPr>
      </p:pic>
      <p:sp>
        <p:nvSpPr>
          <p:cNvPr id="3" name="文本框 2"/>
          <p:cNvSpPr txBox="1"/>
          <p:nvPr/>
        </p:nvSpPr>
        <p:spPr>
          <a:xfrm>
            <a:off x="174625" y="48895"/>
            <a:ext cx="540067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任务驱动：寻找解决生活中问题的秘诀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558290" y="3696335"/>
            <a:ext cx="9218295" cy="1814830"/>
            <a:chOff x="2856" y="6068"/>
            <a:chExt cx="14517" cy="2858"/>
          </a:xfrm>
        </p:grpSpPr>
        <p:sp>
          <p:nvSpPr>
            <p:cNvPr id="4" name="文本框 3"/>
            <p:cNvSpPr txBox="1"/>
            <p:nvPr>
              <p:custDataLst>
                <p:tags r:id="rId7"/>
              </p:custDataLst>
            </p:nvPr>
          </p:nvSpPr>
          <p:spPr>
            <a:xfrm>
              <a:off x="2856" y="6068"/>
              <a:ext cx="14517" cy="28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4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en-US" altLang="zh-CN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（fānɡ）街市，店铺：牌坊</a:t>
              </a:r>
              <a:r>
                <a:rPr lang="en-US" altLang="zh-CN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书坊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r>
                <a:rPr lang="en-US" altLang="zh-CN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 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坊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r>
                <a:rPr lang="en-US" altLang="zh-CN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     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（fánɡ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）某些小手工业的工作场所：磨坊</a:t>
              </a:r>
              <a:r>
                <a:rPr lang="en-US" altLang="zh-CN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油坊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endPara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  <p:sp>
          <p:nvSpPr>
            <p:cNvPr id="8" name="左大括号 7"/>
            <p:cNvSpPr/>
            <p:nvPr>
              <p:custDataLst>
                <p:tags r:id="rId8"/>
              </p:custDataLst>
            </p:nvPr>
          </p:nvSpPr>
          <p:spPr>
            <a:xfrm>
              <a:off x="4377" y="6637"/>
              <a:ext cx="301" cy="1225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35" y="1383030"/>
            <a:ext cx="7465695" cy="409130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/>
          <a:srcRect t="63407"/>
          <a:stretch>
            <a:fillRect/>
          </a:stretch>
        </p:blipFill>
        <p:spPr>
          <a:xfrm>
            <a:off x="6979920" y="48895"/>
            <a:ext cx="5143500" cy="18821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rcRect t="55991"/>
          <a:stretch>
            <a:fillRect/>
          </a:stretch>
        </p:blipFill>
        <p:spPr>
          <a:xfrm>
            <a:off x="-21590" y="4992370"/>
            <a:ext cx="4779010" cy="18783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r="54987" b="46667"/>
          <a:stretch>
            <a:fillRect/>
          </a:stretch>
        </p:blipFill>
        <p:spPr>
          <a:xfrm>
            <a:off x="-21590" y="0"/>
            <a:ext cx="2195195" cy="26009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文本框 2"/>
          <p:cNvSpPr txBox="1"/>
          <p:nvPr/>
        </p:nvSpPr>
        <p:spPr>
          <a:xfrm>
            <a:off x="174625" y="48895"/>
            <a:ext cx="540067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任务驱动：寻找解决生活中问题的秘诀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86075" y="2178685"/>
            <a:ext cx="6521450" cy="1998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50000"/>
              </a:lnSpc>
            </a:pPr>
            <a:r>
              <a:rPr lang="zh-CN" altLang="en-US" sz="6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第二关</a:t>
            </a:r>
            <a:endParaRPr lang="zh-CN" altLang="en-US" sz="60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朗朗洁声</a:t>
            </a:r>
            <a:endParaRPr lang="zh-CN" altLang="en-US" sz="60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25" y="798195"/>
            <a:ext cx="3802380" cy="53733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810" y="798195"/>
            <a:ext cx="3801745" cy="53733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360" y="798195"/>
            <a:ext cx="3803015" cy="537400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4615" y="120015"/>
            <a:ext cx="11996420" cy="661035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129665"/>
            <a:ext cx="10947400" cy="4448810"/>
          </a:xfrm>
          <a:prstGeom prst="rect">
            <a:avLst/>
          </a:prstGeom>
          <a:noFill/>
        </p:spPr>
      </p:pic>
      <p:sp>
        <p:nvSpPr>
          <p:cNvPr id="9" name="文本框 8"/>
          <p:cNvSpPr txBox="1"/>
          <p:nvPr/>
        </p:nvSpPr>
        <p:spPr>
          <a:xfrm>
            <a:off x="1878965" y="1448435"/>
            <a:ext cx="9075420" cy="35261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ts val="4800"/>
              </a:lnSpc>
            </a:pP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①马棚里住着一匹老马和一匹小马。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4800"/>
              </a:lnSpc>
            </a:pP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②有一天，老马对小马说：“你已经长大了，能帮妈妈做点儿事吗？”小马连蹦带跳地说：“怎么不能？我很愿意帮您做事。”老马高兴地说：“那好啊，你把这半口袋麦子驮到磨坊去吧。”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4625" y="443230"/>
            <a:ext cx="5328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思考：小马为什么要过河呢？</a:t>
            </a:r>
            <a:endParaRPr lang="zh-CN" altLang="en-US" sz="2800" b="1">
              <a:solidFill>
                <a:schemeClr val="accent6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4625" y="48895"/>
            <a:ext cx="540067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任务驱动：寻找解决生活中问题的秘诀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25" y="798195"/>
            <a:ext cx="3802380" cy="53733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810" y="798195"/>
            <a:ext cx="3801745" cy="53733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360" y="798195"/>
            <a:ext cx="3803015" cy="537400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4615" y="120015"/>
            <a:ext cx="11996420" cy="661035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5" y="1558290"/>
            <a:ext cx="10947400" cy="4448810"/>
          </a:xfrm>
          <a:prstGeom prst="rect">
            <a:avLst/>
          </a:prstGeom>
          <a:noFill/>
        </p:spPr>
      </p:pic>
      <p:sp>
        <p:nvSpPr>
          <p:cNvPr id="10" name="文本框 9"/>
          <p:cNvSpPr txBox="1"/>
          <p:nvPr/>
        </p:nvSpPr>
        <p:spPr>
          <a:xfrm>
            <a:off x="174625" y="443230"/>
            <a:ext cx="5328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思考：小马为什么要过河呢？</a:t>
            </a:r>
            <a:endParaRPr lang="zh-CN" altLang="en-US" sz="2800" b="1">
              <a:solidFill>
                <a:schemeClr val="accent6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4625" y="48895"/>
            <a:ext cx="540067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任务驱动：寻找解决生活中问题的秘诀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063750" y="1833880"/>
            <a:ext cx="8794115" cy="3474085"/>
            <a:chOff x="2964" y="2887"/>
            <a:chExt cx="13849" cy="5471"/>
          </a:xfrm>
        </p:grpSpPr>
        <p:sp>
          <p:nvSpPr>
            <p:cNvPr id="4" name="文本框 3"/>
            <p:cNvSpPr txBox="1"/>
            <p:nvPr/>
          </p:nvSpPr>
          <p:spPr>
            <a:xfrm>
              <a:off x="2964" y="3455"/>
              <a:ext cx="13849" cy="433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73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    </a:t>
              </a:r>
              <a:r>
                <a:rPr lang="zh-CN" altLang="en-US" sz="173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子</a:t>
              </a:r>
              <a:endParaRPr lang="zh-CN" altLang="en-US" sz="173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  <p:pic>
          <p:nvPicPr>
            <p:cNvPr id="13" name="图片 12" descr="微信图片_20230414092949"/>
            <p:cNvPicPr>
              <a:picLocks noChangeAspect="1"/>
            </p:cNvPicPr>
            <p:nvPr/>
          </p:nvPicPr>
          <p:blipFill>
            <a:blip r:embed="rId5">
              <a:lum bright="18000" contrast="30000"/>
            </a:blip>
            <a:srcRect l="34748" t="32008" r="45489" b="53324"/>
            <a:stretch>
              <a:fillRect/>
            </a:stretch>
          </p:blipFill>
          <p:spPr>
            <a:xfrm rot="16200000">
              <a:off x="6578" y="2915"/>
              <a:ext cx="5471" cy="5415"/>
            </a:xfrm>
            <a:prstGeom prst="rect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</p:pic>
      </p:grpSp>
      <p:sp>
        <p:nvSpPr>
          <p:cNvPr id="11" name="文本框 10"/>
          <p:cNvSpPr txBox="1"/>
          <p:nvPr/>
        </p:nvSpPr>
        <p:spPr>
          <a:xfrm>
            <a:off x="2018030" y="2193925"/>
            <a:ext cx="2870835" cy="2753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73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驮</a:t>
            </a:r>
            <a:endParaRPr lang="zh-CN" altLang="en-US" sz="173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25" y="798195"/>
            <a:ext cx="3802380" cy="53733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810" y="798195"/>
            <a:ext cx="3801745" cy="53733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360" y="798195"/>
            <a:ext cx="3803015" cy="537400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4615" y="120015"/>
            <a:ext cx="11996420" cy="661035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5" y="1558290"/>
            <a:ext cx="10947400" cy="4448810"/>
          </a:xfrm>
          <a:prstGeom prst="rect">
            <a:avLst/>
          </a:prstGeom>
          <a:noFill/>
        </p:spPr>
      </p:pic>
      <p:sp>
        <p:nvSpPr>
          <p:cNvPr id="9" name="文本框 8"/>
          <p:cNvSpPr txBox="1"/>
          <p:nvPr/>
        </p:nvSpPr>
        <p:spPr>
          <a:xfrm>
            <a:off x="1558290" y="2082800"/>
            <a:ext cx="9075420" cy="35261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ts val="4800"/>
              </a:lnSpc>
            </a:pP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③小马驮起口袋，飞快地往磨坊跑去。跑着跑着，一条小河挡住了去路，河水哗哗地流着。小马为难了，心想：我能不能过去呢？如果妈妈在身边，问问她该怎么办，那多好啊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！可是他离家已经很远了。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4625" y="473710"/>
            <a:ext cx="5328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思考：小马遇到了什么困难？</a:t>
            </a:r>
            <a:endParaRPr lang="zh-CN" altLang="en-US" sz="2800" b="1">
              <a:solidFill>
                <a:schemeClr val="accent6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4625" y="48895"/>
            <a:ext cx="540067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任务驱动：寻找解决生活中问题的秘诀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25" y="798195"/>
            <a:ext cx="3802380" cy="53733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810" y="798195"/>
            <a:ext cx="3801745" cy="53733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360" y="798195"/>
            <a:ext cx="3803015" cy="537400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4615" y="120015"/>
            <a:ext cx="11996420" cy="661035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70" y="464820"/>
            <a:ext cx="11915140" cy="6219825"/>
          </a:xfrm>
          <a:prstGeom prst="rect">
            <a:avLst/>
          </a:prstGeom>
          <a:noFill/>
        </p:spPr>
      </p:pic>
      <p:sp>
        <p:nvSpPr>
          <p:cNvPr id="9" name="文本框 8"/>
          <p:cNvSpPr txBox="1"/>
          <p:nvPr/>
        </p:nvSpPr>
        <p:spPr>
          <a:xfrm>
            <a:off x="878205" y="912495"/>
            <a:ext cx="10883265" cy="20237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ts val="4800"/>
              </a:lnSpc>
            </a:pPr>
            <a:r>
              <a:rPr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④小马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向四周望望，看见一头老牛在河边吃草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小马嗒嗒嗒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48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跑过去，问道：“牛伯伯，请您告诉我，这条河，我能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蹚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过去吗？”老牛说：“水很浅，刚没小腿，能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蹚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过去。”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　　</a:t>
            </a:r>
            <a:endParaRPr lang="en-US" altLang="zh-CN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4800"/>
              </a:lnSpc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　　</a:t>
            </a:r>
            <a:endParaRPr lang="en-US" altLang="zh-CN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2235" y="464820"/>
            <a:ext cx="6977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思考：最终小马是怎么顺利过河的呢？</a:t>
            </a:r>
            <a:endParaRPr lang="zh-CN" altLang="en-US" sz="2800" b="1">
              <a:solidFill>
                <a:schemeClr val="accent6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4625" y="48895"/>
            <a:ext cx="540067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任务驱动：寻找解决生活中问题的秘诀</a:t>
            </a:r>
            <a:endParaRPr lang="zh-CN" altLang="en-US" sz="2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78840" y="2688590"/>
            <a:ext cx="1088263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ts val="48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⑤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小马听了老牛的话，立刻跑到河边，准备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蹚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过去。突然，从树上跳下一只松鼠，拦住他大叫：“小马，别过河，别过河，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你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会淹死的！”小马吃惊地问：“水很深吗？”松鼠认真地说：“深得很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哩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！昨天，我的一个伙伴就是掉进这条河里淹死的！”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78840" y="5048250"/>
            <a:ext cx="1088263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ts val="48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⑥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小马连忙收住脚步，不知道怎么办才好。他叹了口气，说：“唉！还是回家问问妈妈吧！”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0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UNIT_PLACING_PICTURE_USER_VIEWPORT" val="{&quot;height&quot;:6443,&quot;width&quot;:11757}"/>
</p:tagLst>
</file>

<file path=ppt/tags/tag65.xml><?xml version="1.0" encoding="utf-8"?>
<p:tagLst xmlns:p="http://schemas.openxmlformats.org/presentationml/2006/main">
  <p:tag name="KSO_WM_UNIT_PLACING_PICTURE_USER_VIEWPORT" val="{&quot;height&quot;:6443,&quot;width&quot;:11757}"/>
  <p:tag name="KSO_WM_BEAUTIFY_FLAG" val=""/>
</p:tagLst>
</file>

<file path=ppt/tags/tag66.xml><?xml version="1.0" encoding="utf-8"?>
<p:tagLst xmlns:p="http://schemas.openxmlformats.org/presentationml/2006/main">
  <p:tag name="KSO_WM_UNIT_PLACING_PICTURE_USER_VIEWPORT" val="{&quot;height&quot;:4096,&quot;width&quot;:3457}"/>
</p:tagLst>
</file>

<file path=ppt/tags/tag67.xml><?xml version="1.0" encoding="utf-8"?>
<p:tagLst xmlns:p="http://schemas.openxmlformats.org/presentationml/2006/main">
  <p:tag name="KSO_WM_UNIT_PLACING_PICTURE_USER_VIEWPORT" val="{&quot;height&quot;:4096,&quot;width&quot;:3457}"/>
</p:tagLst>
</file>

<file path=ppt/tags/tag68.xml><?xml version="1.0" encoding="utf-8"?>
<p:tagLst xmlns:p="http://schemas.openxmlformats.org/presentationml/2006/main">
  <p:tag name="KSO_WM_BEAUTIFY_FLAG" val=""/>
  <p:tag name="KSO_WM_UNIT_PLACING_PICTURE_USER_VIEWPORT" val="{&quot;height&quot;:2179,&quot;width&quot;:14517}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PLACING_PICTURE_USER_VIEWPORT" val="{&quot;height&quot;:6443,&quot;width&quot;:11757}"/>
  <p:tag name="KSO_WM_BEAUTIFY_FLAG" val=""/>
</p:tagLst>
</file>

<file path=ppt/tags/tag71.xml><?xml version="1.0" encoding="utf-8"?>
<p:tagLst xmlns:p="http://schemas.openxmlformats.org/presentationml/2006/main">
  <p:tag name="KSO_WM_UNIT_PLACING_PICTURE_USER_VIEWPORT" val="{&quot;height&quot;:4096,&quot;width&quot;:3457}"/>
</p:tagLst>
</file>

<file path=ppt/tags/tag72.xml><?xml version="1.0" encoding="utf-8"?>
<p:tagLst xmlns:p="http://schemas.openxmlformats.org/presentationml/2006/main">
  <p:tag name="TIMING" val="|0.2|0.7|0.9|0.8|0.6"/>
</p:tagLst>
</file>

<file path=ppt/tags/tag73.xml><?xml version="1.0" encoding="utf-8"?>
<p:tagLst xmlns:p="http://schemas.openxmlformats.org/presentationml/2006/main">
  <p:tag name="TIMING" val="|0.2|0.7|0.9|0.8|0.6"/>
</p:tagLst>
</file>

<file path=ppt/tags/tag74.xml><?xml version="1.0" encoding="utf-8"?>
<p:tagLst xmlns:p="http://schemas.openxmlformats.org/presentationml/2006/main">
  <p:tag name="TIMING" val="|0.2|0.7|0.9|0.8|0.6"/>
</p:tagLst>
</file>

<file path=ppt/tags/tag75.xml><?xml version="1.0" encoding="utf-8"?>
<p:tagLst xmlns:p="http://schemas.openxmlformats.org/presentationml/2006/main">
  <p:tag name="TIMING" val="|0.2|0.7|0.9|0.8|0.6"/>
</p:tagLst>
</file>

<file path=ppt/tags/tag76.xml><?xml version="1.0" encoding="utf-8"?>
<p:tagLst xmlns:p="http://schemas.openxmlformats.org/presentationml/2006/main">
  <p:tag name="TIMING" val="|0.2|0.7|0.9|0.8|0.6"/>
</p:tagLst>
</file>

<file path=ppt/tags/tag77.xml><?xml version="1.0" encoding="utf-8"?>
<p:tagLst xmlns:p="http://schemas.openxmlformats.org/presentationml/2006/main">
  <p:tag name="TIMING" val="|0.2|0.7|0.9|0.8|0.6"/>
</p:tagLst>
</file>

<file path=ppt/tags/tag78.xml><?xml version="1.0" encoding="utf-8"?>
<p:tagLst xmlns:p="http://schemas.openxmlformats.org/presentationml/2006/main">
  <p:tag name="TIMING" val="|0.2|0.7|0.9|0.8|0.6"/>
</p:tagLst>
</file>

<file path=ppt/tags/tag79.xml><?xml version="1.0" encoding="utf-8"?>
<p:tagLst xmlns:p="http://schemas.openxmlformats.org/presentationml/2006/main">
  <p:tag name="TIMING" val="|0.2|0.7|0.9|0.8|0.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PLACING_PICTURE_USER_VIEWPORT" val="{&quot;height&quot;:4700,&quot;width&quot;:9726}"/>
</p:tagLst>
</file>

<file path=ppt/tags/tag81.xml><?xml version="1.0" encoding="utf-8"?>
<p:tagLst xmlns:p="http://schemas.openxmlformats.org/presentationml/2006/main">
  <p:tag name="KSO_WM_UNIT_PLACING_PICTURE_USER_VIEWPORT" val="{&quot;height&quot;:3832,&quot;width&quot;:6835}"/>
</p:tagLst>
</file>

<file path=ppt/tags/tag82.xml><?xml version="1.0" encoding="utf-8"?>
<p:tagLst xmlns:p="http://schemas.openxmlformats.org/presentationml/2006/main">
  <p:tag name="TIMING" val="|0.2|0.7|0.9|0.8|0.6"/>
</p:tagLst>
</file>

<file path=ppt/tags/tag83.xml><?xml version="1.0" encoding="utf-8"?>
<p:tagLst xmlns:p="http://schemas.openxmlformats.org/presentationml/2006/main">
  <p:tag name="KSO_WM_UNIT_PLACING_PICTURE_USER_VIEWPORT" val="{&quot;height&quot;:10800,&quot;width&quot;:8100}"/>
  <p:tag name="KSO_WM_BEAUTIFY_FLAG" val=""/>
</p:tagLst>
</file>

<file path=ppt/tags/tag84.xml><?xml version="1.0" encoding="utf-8"?>
<p:tagLst xmlns:p="http://schemas.openxmlformats.org/presentationml/2006/main">
  <p:tag name="KSO_WM_UNIT_PLACING_PICTURE_USER_VIEWPORT" val="{&quot;height&quot;:10800,&quot;width&quot;:8100}"/>
  <p:tag name="KSO_WM_BEAUTIFY_FLAG" val=""/>
</p:tagLst>
</file>

<file path=ppt/tags/tag85.xml><?xml version="1.0" encoding="utf-8"?>
<p:tagLst xmlns:p="http://schemas.openxmlformats.org/presentationml/2006/main">
  <p:tag name="COMMONDATA" val="eyJoZGlkIjoiZjJlNmRmNmM4MDhkMzJiNWQ1M2Y4NGJhZmRhOWM4OGEifQ=="/>
  <p:tag name="KSO_WPP_MARK_KEY" val="a3fef1a8-1d2d-4146-af92-cafe25b3e728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1640</Words>
  <Application>WPS 演示</Application>
  <PresentationFormat>宽屏</PresentationFormat>
  <Paragraphs>165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楷体</vt:lpstr>
      <vt:lpstr>站酷快乐体</vt:lpstr>
      <vt:lpstr>Yu Gothic UI</vt:lpstr>
      <vt:lpstr>字魂58号-创中黑</vt:lpstr>
      <vt:lpstr>微软雅黑</vt:lpstr>
      <vt:lpstr>Calibri</vt:lpstr>
      <vt:lpstr>Arial Unicode MS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猪跺跺^O^波</cp:lastModifiedBy>
  <cp:revision>181</cp:revision>
  <dcterms:created xsi:type="dcterms:W3CDTF">2019-06-19T02:08:00Z</dcterms:created>
  <dcterms:modified xsi:type="dcterms:W3CDTF">2023-04-17T07:21:33Z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E85FB75239CE436A90D8105C469D8DAC_11</vt:lpwstr>
  </property>
</Properties>
</file>