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64" r:id="rId3"/>
    <p:sldId id="265" r:id="rId4"/>
    <p:sldId id="259" r:id="rId5"/>
    <p:sldId id="260" r:id="rId6"/>
    <p:sldId id="261" r:id="rId7"/>
    <p:sldId id="267" r:id="rId8"/>
    <p:sldId id="262" r:id="rId9"/>
    <p:sldId id="334" r:id="rId10"/>
    <p:sldId id="268" r:id="rId11"/>
    <p:sldId id="298" r:id="rId12"/>
    <p:sldId id="279" r:id="rId13"/>
    <p:sldId id="286" r:id="rId14"/>
    <p:sldId id="312" r:id="rId15"/>
    <p:sldId id="280" r:id="rId16"/>
    <p:sldId id="270" r:id="rId17"/>
    <p:sldId id="274" r:id="rId18"/>
    <p:sldId id="324" r:id="rId19"/>
    <p:sldId id="327" r:id="rId20"/>
    <p:sldId id="325" r:id="rId21"/>
    <p:sldId id="335" r:id="rId22"/>
    <p:sldId id="329" r:id="rId23"/>
    <p:sldId id="288" r:id="rId24"/>
    <p:sldId id="289" r:id="rId25"/>
    <p:sldId id="290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291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图片_202005060901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70" y="-34290"/>
            <a:ext cx="12245340" cy="6927215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257175" y="388620"/>
            <a:ext cx="11767185" cy="60820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猴子捞月亮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5" y="564515"/>
            <a:ext cx="4272280" cy="5353050"/>
          </a:xfrm>
          <a:prstGeom prst="rect">
            <a:avLst/>
          </a:prstGeom>
        </p:spPr>
      </p:pic>
      <p:pic>
        <p:nvPicPr>
          <p:cNvPr id="3" name="图片 2" descr="猴子捞月亮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825" y="509270"/>
            <a:ext cx="5079365" cy="58388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507990" y="1673225"/>
            <a:ext cx="798195" cy="41884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《猴子捞月亮》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文框 7"/>
          <p:cNvSpPr/>
          <p:nvPr/>
        </p:nvSpPr>
        <p:spPr>
          <a:xfrm>
            <a:off x="21590" y="-6350"/>
            <a:ext cx="12156440" cy="6870700"/>
          </a:xfrm>
          <a:prstGeom prst="fram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30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2"/>
          <a:srcRect l="19210" t="24577" r="61830" b="39784"/>
          <a:stretch>
            <a:fillRect/>
          </a:stretch>
        </p:blipFill>
        <p:spPr>
          <a:xfrm>
            <a:off x="21590" y="-99695"/>
            <a:ext cx="3215640" cy="1985010"/>
          </a:xfrm>
          <a:prstGeom prst="rect">
            <a:avLst/>
          </a:prstGeom>
          <a:effectLst>
            <a:softEdge rad="596900"/>
          </a:effectLst>
        </p:spPr>
      </p:pic>
      <p:pic>
        <p:nvPicPr>
          <p:cNvPr id="3" name="图片 2" descr="444"/>
          <p:cNvPicPr>
            <a:picLocks noChangeAspect="1"/>
          </p:cNvPicPr>
          <p:nvPr/>
        </p:nvPicPr>
        <p:blipFill>
          <a:blip r:embed="rId3"/>
          <a:srcRect l="14868" t="26872" r="6225" b="35306"/>
          <a:stretch>
            <a:fillRect/>
          </a:stretch>
        </p:blipFill>
        <p:spPr>
          <a:xfrm>
            <a:off x="9284335" y="5074920"/>
            <a:ext cx="2747645" cy="14427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000"/>
              </a:srgbClr>
            </a:outerShdw>
            <a:softEdge rad="1270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lum contrast="18000"/>
          </a:blip>
          <a:stretch>
            <a:fillRect/>
          </a:stretch>
        </p:blipFill>
        <p:spPr>
          <a:xfrm>
            <a:off x="1958340" y="1344295"/>
            <a:ext cx="8283575" cy="437197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275205" y="2180590"/>
            <a:ext cx="1322705" cy="353568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898015" y="5810885"/>
            <a:ext cx="2701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图：地点</a:t>
            </a:r>
          </a:p>
        </p:txBody>
      </p:sp>
      <p:sp>
        <p:nvSpPr>
          <p:cNvPr id="12" name="矩形 11"/>
          <p:cNvSpPr/>
          <p:nvPr/>
        </p:nvSpPr>
        <p:spPr>
          <a:xfrm>
            <a:off x="3714115" y="2155190"/>
            <a:ext cx="6079490" cy="356108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233035" y="5798820"/>
            <a:ext cx="3804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文字：故事情节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/>
      <p:bldP spid="1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文框 7"/>
          <p:cNvSpPr/>
          <p:nvPr/>
        </p:nvSpPr>
        <p:spPr>
          <a:xfrm>
            <a:off x="17780" y="-6350"/>
            <a:ext cx="12156440" cy="6870700"/>
          </a:xfrm>
          <a:prstGeom prst="fram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30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2"/>
          <a:srcRect l="19210" t="24577" r="61830" b="39784"/>
          <a:stretch>
            <a:fillRect/>
          </a:stretch>
        </p:blipFill>
        <p:spPr>
          <a:xfrm>
            <a:off x="21590" y="-99695"/>
            <a:ext cx="3215640" cy="1985010"/>
          </a:xfrm>
          <a:prstGeom prst="rect">
            <a:avLst/>
          </a:prstGeom>
          <a:effectLst>
            <a:softEdge rad="596900"/>
          </a:effectLst>
        </p:spPr>
      </p:pic>
      <p:pic>
        <p:nvPicPr>
          <p:cNvPr id="3" name="图片 2" descr="444"/>
          <p:cNvPicPr>
            <a:picLocks noChangeAspect="1"/>
          </p:cNvPicPr>
          <p:nvPr/>
        </p:nvPicPr>
        <p:blipFill>
          <a:blip r:embed="rId3"/>
          <a:srcRect l="14868" t="26872" r="6225" b="35306"/>
          <a:stretch>
            <a:fillRect/>
          </a:stretch>
        </p:blipFill>
        <p:spPr>
          <a:xfrm>
            <a:off x="9284335" y="5074920"/>
            <a:ext cx="2747645" cy="14427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000"/>
              </a:srgbClr>
            </a:outerShdw>
            <a:softEdge rad="1270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lum contrast="12000"/>
          </a:blip>
          <a:stretch>
            <a:fillRect/>
          </a:stretch>
        </p:blipFill>
        <p:spPr>
          <a:xfrm>
            <a:off x="1110615" y="1426845"/>
            <a:ext cx="8283575" cy="437197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485265" y="2180590"/>
            <a:ext cx="1322705" cy="353568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898015" y="5810885"/>
            <a:ext cx="2701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图：地点</a:t>
            </a:r>
          </a:p>
        </p:txBody>
      </p:sp>
      <p:sp>
        <p:nvSpPr>
          <p:cNvPr id="12" name="矩形 11"/>
          <p:cNvSpPr/>
          <p:nvPr/>
        </p:nvSpPr>
        <p:spPr>
          <a:xfrm>
            <a:off x="2899410" y="2180590"/>
            <a:ext cx="8012430" cy="356108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233035" y="5798820"/>
            <a:ext cx="3804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文字：故事情节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395210" y="2374900"/>
            <a:ext cx="27082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3—9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自然段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840730" y="3019425"/>
            <a:ext cx="21875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10—12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自然段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750300" y="3731260"/>
            <a:ext cx="21621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13—17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自然段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916545" y="4456430"/>
            <a:ext cx="17614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18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自然段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023610" y="5074920"/>
            <a:ext cx="22002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19—20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自然段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文框 7"/>
          <p:cNvSpPr/>
          <p:nvPr/>
        </p:nvSpPr>
        <p:spPr>
          <a:xfrm>
            <a:off x="59690" y="31115"/>
            <a:ext cx="12156440" cy="6870700"/>
          </a:xfrm>
          <a:prstGeom prst="fram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30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2"/>
          <a:srcRect l="19210" t="24577" r="61830" b="39784"/>
          <a:stretch>
            <a:fillRect/>
          </a:stretch>
        </p:blipFill>
        <p:spPr>
          <a:xfrm>
            <a:off x="21590" y="-99695"/>
            <a:ext cx="2974975" cy="1836420"/>
          </a:xfrm>
          <a:prstGeom prst="rect">
            <a:avLst/>
          </a:prstGeom>
          <a:effectLst>
            <a:softEdge rad="596900"/>
          </a:effectLst>
        </p:spPr>
      </p:pic>
      <p:pic>
        <p:nvPicPr>
          <p:cNvPr id="3" name="图片 2" descr="444"/>
          <p:cNvPicPr>
            <a:picLocks noChangeAspect="1"/>
          </p:cNvPicPr>
          <p:nvPr/>
        </p:nvPicPr>
        <p:blipFill>
          <a:blip r:embed="rId3"/>
          <a:srcRect l="14868" t="26872" r="6225" b="35306"/>
          <a:stretch>
            <a:fillRect/>
          </a:stretch>
        </p:blipFill>
        <p:spPr>
          <a:xfrm>
            <a:off x="9284335" y="5074920"/>
            <a:ext cx="2747645" cy="14427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000"/>
              </a:srgbClr>
            </a:outerShdw>
            <a:softEdge rad="127000"/>
          </a:effectLst>
        </p:spPr>
      </p:pic>
      <p:sp>
        <p:nvSpPr>
          <p:cNvPr id="2" name="文本框 1"/>
          <p:cNvSpPr txBox="1"/>
          <p:nvPr/>
        </p:nvSpPr>
        <p:spPr>
          <a:xfrm>
            <a:off x="1214120" y="1597660"/>
            <a:ext cx="937133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老公公说：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好像有什么声音在响？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老婆婆说：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唉！管他狼哩，管他虎哩，我什么都不怕，就怕漏！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63980" y="4055745"/>
            <a:ext cx="92690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3200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老婆婆说：</a:t>
            </a:r>
            <a:r>
              <a:rPr lang="en-US" altLang="zh-CN" sz="3200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3200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唉！管他狼，管他虎，我什么都不怕，就怕漏！</a:t>
            </a:r>
            <a:r>
              <a:rPr lang="en-US" altLang="zh-CN" sz="3200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文框 7"/>
          <p:cNvSpPr/>
          <p:nvPr/>
        </p:nvSpPr>
        <p:spPr>
          <a:xfrm>
            <a:off x="21590" y="-6350"/>
            <a:ext cx="12156440" cy="6870700"/>
          </a:xfrm>
          <a:prstGeom prst="fram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30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2"/>
          <a:srcRect l="19210" t="24577" r="61830" b="39784"/>
          <a:stretch>
            <a:fillRect/>
          </a:stretch>
        </p:blipFill>
        <p:spPr>
          <a:xfrm>
            <a:off x="21590" y="-99695"/>
            <a:ext cx="3171825" cy="1957705"/>
          </a:xfrm>
          <a:prstGeom prst="rect">
            <a:avLst/>
          </a:prstGeom>
          <a:effectLst>
            <a:softEdge rad="596900"/>
          </a:effectLst>
        </p:spPr>
      </p:pic>
      <p:pic>
        <p:nvPicPr>
          <p:cNvPr id="3" name="图片 2" descr="444"/>
          <p:cNvPicPr>
            <a:picLocks noChangeAspect="1"/>
          </p:cNvPicPr>
          <p:nvPr/>
        </p:nvPicPr>
        <p:blipFill>
          <a:blip r:embed="rId3"/>
          <a:srcRect l="14868" t="26872" r="6225" b="35306"/>
          <a:stretch>
            <a:fillRect/>
          </a:stretch>
        </p:blipFill>
        <p:spPr>
          <a:xfrm>
            <a:off x="9284335" y="5074920"/>
            <a:ext cx="2747645" cy="14427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000"/>
              </a:srgbClr>
            </a:outerShdw>
            <a:softEdge rad="127000"/>
          </a:effectLst>
        </p:spPr>
      </p:pic>
      <p:sp>
        <p:nvSpPr>
          <p:cNvPr id="2" name="文本框 1"/>
          <p:cNvSpPr txBox="1"/>
          <p:nvPr/>
        </p:nvSpPr>
        <p:spPr>
          <a:xfrm>
            <a:off x="1585595" y="1779905"/>
            <a:ext cx="8856980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再读要求：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默读课文的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自然段，你从哪些地方感受到老虎和贼的害怕，适当圈画。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文框 7"/>
          <p:cNvSpPr/>
          <p:nvPr/>
        </p:nvSpPr>
        <p:spPr>
          <a:xfrm>
            <a:off x="21590" y="-6350"/>
            <a:ext cx="12156440" cy="6870700"/>
          </a:xfrm>
          <a:prstGeom prst="fram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30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2"/>
          <a:srcRect l="19210" t="24577" r="61830" b="39784"/>
          <a:stretch>
            <a:fillRect/>
          </a:stretch>
        </p:blipFill>
        <p:spPr>
          <a:xfrm>
            <a:off x="21590" y="-99695"/>
            <a:ext cx="2974975" cy="1836420"/>
          </a:xfrm>
          <a:prstGeom prst="rect">
            <a:avLst/>
          </a:prstGeom>
          <a:effectLst>
            <a:softEdge rad="596900"/>
          </a:effectLst>
        </p:spPr>
      </p:pic>
      <p:pic>
        <p:nvPicPr>
          <p:cNvPr id="3" name="图片 2" descr="444"/>
          <p:cNvPicPr>
            <a:picLocks noChangeAspect="1"/>
          </p:cNvPicPr>
          <p:nvPr/>
        </p:nvPicPr>
        <p:blipFill>
          <a:blip r:embed="rId3"/>
          <a:srcRect l="14868" t="26872" r="6225" b="35306"/>
          <a:stretch>
            <a:fillRect/>
          </a:stretch>
        </p:blipFill>
        <p:spPr>
          <a:xfrm>
            <a:off x="9284335" y="5074920"/>
            <a:ext cx="2747645" cy="14427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000"/>
              </a:srgbClr>
            </a:outerShdw>
            <a:softEdge rad="127000"/>
          </a:effectLst>
        </p:spPr>
      </p:pic>
      <p:sp>
        <p:nvSpPr>
          <p:cNvPr id="2" name="文本框 1"/>
          <p:cNvSpPr txBox="1"/>
          <p:nvPr/>
        </p:nvSpPr>
        <p:spPr>
          <a:xfrm>
            <a:off x="1413510" y="2261870"/>
            <a:ext cx="99479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老虎吓得浑身发抖，贼听得腿脚发软。贼心里害怕，脚下一滑，扑通从屋顶的窟窿里跌下来，正巧摔到虎背上。老虎未料到房上会有东西掉下来，心想：</a:t>
            </a:r>
            <a:r>
              <a:rPr lang="en-US" alt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坏事，</a:t>
            </a:r>
            <a:r>
              <a:rPr lang="en-US" alt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‘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漏</a:t>
            </a:r>
            <a:r>
              <a:rPr lang="en-US" alt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’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捉我来了！</a:t>
            </a:r>
            <a:r>
              <a:rPr lang="en-US" alt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撒腿就往外跑。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72210" y="1209040"/>
            <a:ext cx="1027366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忽然，老公公和老婆婆在里屋说起话来，老虎和贼吓得大气都不敢出了。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79855" y="4199890"/>
            <a:ext cx="100152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贼栽得晕头转向，一摸是个毛乎乎的东西，心想：</a:t>
            </a:r>
            <a:r>
              <a:rPr lang="en-US" alt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坏事，</a:t>
            </a:r>
            <a:r>
              <a:rPr lang="en-US" alt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‘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漏</a:t>
            </a:r>
            <a:r>
              <a:rPr lang="en-US" alt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’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等着吃哩！</a:t>
            </a:r>
            <a:r>
              <a:rPr lang="en-US" alt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拼命抱住虎脖子不敢松手。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文框 7"/>
          <p:cNvSpPr/>
          <p:nvPr/>
        </p:nvSpPr>
        <p:spPr>
          <a:xfrm>
            <a:off x="21590" y="-6350"/>
            <a:ext cx="12156440" cy="6870700"/>
          </a:xfrm>
          <a:prstGeom prst="fram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30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2"/>
          <a:srcRect l="19210" t="24577" r="61830" b="39784"/>
          <a:stretch>
            <a:fillRect/>
          </a:stretch>
        </p:blipFill>
        <p:spPr>
          <a:xfrm>
            <a:off x="21590" y="-99695"/>
            <a:ext cx="2974975" cy="1836420"/>
          </a:xfrm>
          <a:prstGeom prst="rect">
            <a:avLst/>
          </a:prstGeom>
          <a:effectLst>
            <a:softEdge rad="596900"/>
          </a:effectLst>
        </p:spPr>
      </p:pic>
      <p:pic>
        <p:nvPicPr>
          <p:cNvPr id="3" name="图片 2" descr="444"/>
          <p:cNvPicPr>
            <a:picLocks noChangeAspect="1"/>
          </p:cNvPicPr>
          <p:nvPr/>
        </p:nvPicPr>
        <p:blipFill>
          <a:blip r:embed="rId3"/>
          <a:srcRect l="14868" t="26872" r="6225" b="35306"/>
          <a:stretch>
            <a:fillRect/>
          </a:stretch>
        </p:blipFill>
        <p:spPr>
          <a:xfrm>
            <a:off x="9284335" y="5074920"/>
            <a:ext cx="2747645" cy="14427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000"/>
              </a:srgbClr>
            </a:outerShdw>
            <a:softEdge rad="127000"/>
          </a:effectLst>
        </p:spPr>
      </p:pic>
      <p:sp>
        <p:nvSpPr>
          <p:cNvPr id="2" name="文本框 1"/>
          <p:cNvSpPr txBox="1"/>
          <p:nvPr/>
        </p:nvSpPr>
        <p:spPr>
          <a:xfrm>
            <a:off x="1413510" y="2261870"/>
            <a:ext cx="99479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老虎吓得浑身发抖，贼听得腿脚发软。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贼心里害怕，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脚下一滑，扑通从屋顶的窟窿里跌下来，正巧摔到虎背上。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老虎未料到房上会有东西掉下来，心想：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坏事，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</a:rPr>
              <a:t>‘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漏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</a:rPr>
              <a:t>’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捉我来了！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撒腿就往外跑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72210" y="1209040"/>
            <a:ext cx="1027366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忽然，老公公和老婆婆在里屋说起话来，老虎和贼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吓得大气都不敢出了。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79855" y="4199890"/>
            <a:ext cx="100152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贼栽得晕头转向，一摸是个毛乎乎的东西，心想：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坏事，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‘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漏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’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等着吃哩！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拼命抱住虎脖子不敢松手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文框 7"/>
          <p:cNvSpPr/>
          <p:nvPr/>
        </p:nvSpPr>
        <p:spPr>
          <a:xfrm>
            <a:off x="21590" y="-6350"/>
            <a:ext cx="12156440" cy="6870700"/>
          </a:xfrm>
          <a:prstGeom prst="fram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30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2"/>
          <a:srcRect l="19210" t="24577" r="61830" b="39784"/>
          <a:stretch>
            <a:fillRect/>
          </a:stretch>
        </p:blipFill>
        <p:spPr>
          <a:xfrm>
            <a:off x="21590" y="-99695"/>
            <a:ext cx="2974975" cy="1836420"/>
          </a:xfrm>
          <a:prstGeom prst="rect">
            <a:avLst/>
          </a:prstGeom>
          <a:effectLst>
            <a:softEdge rad="596900"/>
          </a:effectLst>
        </p:spPr>
      </p:pic>
      <p:pic>
        <p:nvPicPr>
          <p:cNvPr id="3" name="图片 2" descr="444"/>
          <p:cNvPicPr>
            <a:picLocks noChangeAspect="1"/>
          </p:cNvPicPr>
          <p:nvPr/>
        </p:nvPicPr>
        <p:blipFill>
          <a:blip r:embed="rId3"/>
          <a:srcRect l="14868" t="26872" r="6225" b="35306"/>
          <a:stretch>
            <a:fillRect/>
          </a:stretch>
        </p:blipFill>
        <p:spPr>
          <a:xfrm>
            <a:off x="9284335" y="5074920"/>
            <a:ext cx="2747645" cy="14427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000"/>
              </a:srgbClr>
            </a:outerShdw>
            <a:softEdge rad="127000"/>
          </a:effectLst>
        </p:spPr>
      </p:pic>
      <p:sp>
        <p:nvSpPr>
          <p:cNvPr id="2" name="文本框 1"/>
          <p:cNvSpPr txBox="1"/>
          <p:nvPr/>
        </p:nvSpPr>
        <p:spPr>
          <a:xfrm>
            <a:off x="1195070" y="1450340"/>
            <a:ext cx="1007618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老虎趴在驴圈里想：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翻山越岭我什么都见过，就是没见过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‘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漏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’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，莫非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‘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漏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’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比我还厉害？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”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    贼蹲在屋顶上想：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走南闯北我什么都听说过，就是没听说过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‘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漏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’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，莫非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‘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漏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’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比我还厉害？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”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64285" y="3623310"/>
            <a:ext cx="10066655" cy="209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老虎未料到房上会有东西掉下来，心想：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坏事，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‘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漏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’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捉我来了！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</a:p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贼栽得晕头转向，一摸是个毛乎乎的东西，心想：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坏事，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‘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漏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’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等着吃哩！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endParaRPr lang="en-US" altLang="zh-CN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endParaRPr lang="en-US" altLang="zh-CN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文框 7"/>
          <p:cNvSpPr/>
          <p:nvPr/>
        </p:nvSpPr>
        <p:spPr>
          <a:xfrm>
            <a:off x="21590" y="-6350"/>
            <a:ext cx="12156440" cy="6870700"/>
          </a:xfrm>
          <a:prstGeom prst="fram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30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2"/>
          <a:srcRect l="19210" t="24577" r="61830" b="39784"/>
          <a:stretch>
            <a:fillRect/>
          </a:stretch>
        </p:blipFill>
        <p:spPr>
          <a:xfrm>
            <a:off x="21590" y="-99695"/>
            <a:ext cx="2814955" cy="1737995"/>
          </a:xfrm>
          <a:prstGeom prst="rect">
            <a:avLst/>
          </a:prstGeom>
          <a:effectLst>
            <a:softEdge rad="596900"/>
          </a:effectLst>
        </p:spPr>
      </p:pic>
      <p:pic>
        <p:nvPicPr>
          <p:cNvPr id="3" name="图片 2" descr="444"/>
          <p:cNvPicPr>
            <a:picLocks noChangeAspect="1"/>
          </p:cNvPicPr>
          <p:nvPr/>
        </p:nvPicPr>
        <p:blipFill>
          <a:blip r:embed="rId3"/>
          <a:srcRect l="14868" t="26872" r="6225" b="35306"/>
          <a:stretch>
            <a:fillRect/>
          </a:stretch>
        </p:blipFill>
        <p:spPr>
          <a:xfrm>
            <a:off x="9284335" y="5074920"/>
            <a:ext cx="2747645" cy="14427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000"/>
              </a:srgbClr>
            </a:outerShdw>
            <a:softEdge rad="127000"/>
          </a:effectLst>
        </p:spPr>
      </p:pic>
      <p:graphicFrame>
        <p:nvGraphicFramePr>
          <p:cNvPr id="2" name="表格 1"/>
          <p:cNvGraphicFramePr/>
          <p:nvPr/>
        </p:nvGraphicFramePr>
        <p:xfrm>
          <a:off x="1221105" y="2127250"/>
          <a:ext cx="10269855" cy="268033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tableStyleId>{08FB837D-C827-4EFA-A057-4D05807E0F7C}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1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8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44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67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</a:rPr>
                        <a:t>地点</a:t>
                      </a:r>
                      <a:endParaRPr lang="en-US" altLang="en-US" sz="28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</a:rPr>
                        <a:t>情节</a:t>
                      </a:r>
                      <a:endParaRPr lang="en-US" altLang="en-US" sz="28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</a:rPr>
                        <a:t>虎和贼的心理</a:t>
                      </a:r>
                      <a:endParaRPr lang="en-US" altLang="en-US" sz="28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</a:rPr>
                        <a:t>虎和贼的动作</a:t>
                      </a:r>
                      <a:endParaRPr lang="en-US" altLang="en-US" sz="28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198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</a:rPr>
                        <a:t>老婆婆家</a:t>
                      </a:r>
                      <a:endParaRPr lang="en-US" altLang="en-US" sz="28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老公公和老婆婆</a:t>
                      </a: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说“漏”</a:t>
                      </a:r>
                      <a:r>
                        <a:rPr lang="zh-CN" altLang="en-US" sz="2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，</a:t>
                      </a: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吓跑虎和贼</a:t>
                      </a:r>
                      <a:endParaRPr lang="en-US" altLang="en-US" sz="28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半信半疑</a:t>
                      </a:r>
                    </a:p>
                    <a:p>
                      <a:pPr indent="0">
                        <a:buNone/>
                      </a:pPr>
                      <a:endParaRPr lang="en-US" sz="28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害怕 </a:t>
                      </a:r>
                      <a:endParaRPr lang="en-US" altLang="en-US" sz="28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</a:rPr>
                        <a:t>大气不敢出</a:t>
                      </a:r>
                    </a:p>
                    <a:p>
                      <a:pPr indent="0">
                        <a:buNone/>
                      </a:pP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</a:rPr>
                        <a:t>浑身发抖</a:t>
                      </a:r>
                      <a:r>
                        <a:rPr lang="zh-CN" altLang="en-US" sz="2800" b="1">
                          <a:latin typeface="楷体" panose="02010609060101010101" charset="-122"/>
                          <a:ea typeface="楷体" panose="02010609060101010101" charset="-122"/>
                        </a:rPr>
                        <a:t>，</a:t>
                      </a: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</a:rPr>
                        <a:t>腿脚发软</a:t>
                      </a:r>
                    </a:p>
                    <a:p>
                      <a:pPr indent="0">
                        <a:buNone/>
                      </a:pPr>
                      <a:r>
                        <a:rPr lang="zh-CN" altLang="en-US" sz="2800" b="1">
                          <a:latin typeface="楷体" panose="02010609060101010101" charset="-122"/>
                          <a:ea typeface="楷体" panose="02010609060101010101" charset="-122"/>
                        </a:rPr>
                        <a:t>脚下一滑，跌下来</a:t>
                      </a:r>
                      <a:endParaRPr lang="en-US" sz="28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</a:rPr>
                        <a:t>撒腿就跑</a:t>
                      </a:r>
                    </a:p>
                    <a:p>
                      <a:pPr indent="0">
                        <a:buNone/>
                      </a:pP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</a:rPr>
                        <a:t>抱住虎脖子不松手</a:t>
                      </a:r>
                      <a:endParaRPr lang="en-US" altLang="en-US" sz="28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2209800" y="1291590"/>
            <a:ext cx="33915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我来讲一讲：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文框 7"/>
          <p:cNvSpPr/>
          <p:nvPr/>
        </p:nvSpPr>
        <p:spPr>
          <a:xfrm>
            <a:off x="21590" y="-6350"/>
            <a:ext cx="12156440" cy="6870700"/>
          </a:xfrm>
          <a:prstGeom prst="fram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30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2"/>
          <a:srcRect l="19210" t="24577" r="61830" b="39784"/>
          <a:stretch>
            <a:fillRect/>
          </a:stretch>
        </p:blipFill>
        <p:spPr>
          <a:xfrm>
            <a:off x="21590" y="-99695"/>
            <a:ext cx="2814955" cy="1737995"/>
          </a:xfrm>
          <a:prstGeom prst="rect">
            <a:avLst/>
          </a:prstGeom>
          <a:effectLst>
            <a:softEdge rad="596900"/>
          </a:effectLst>
        </p:spPr>
      </p:pic>
      <p:pic>
        <p:nvPicPr>
          <p:cNvPr id="3" name="图片 2" descr="444"/>
          <p:cNvPicPr>
            <a:picLocks noChangeAspect="1"/>
          </p:cNvPicPr>
          <p:nvPr/>
        </p:nvPicPr>
        <p:blipFill>
          <a:blip r:embed="rId3"/>
          <a:srcRect l="14868" t="26872" r="6225" b="35306"/>
          <a:stretch>
            <a:fillRect/>
          </a:stretch>
        </p:blipFill>
        <p:spPr>
          <a:xfrm>
            <a:off x="9284335" y="5074920"/>
            <a:ext cx="2747645" cy="14427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000"/>
              </a:srgbClr>
            </a:outerShdw>
            <a:softEdge rad="127000"/>
          </a:effectLst>
        </p:spPr>
      </p:pic>
      <p:graphicFrame>
        <p:nvGraphicFramePr>
          <p:cNvPr id="4" name="表格 3"/>
          <p:cNvGraphicFramePr/>
          <p:nvPr/>
        </p:nvGraphicFramePr>
        <p:xfrm>
          <a:off x="1547495" y="2021840"/>
          <a:ext cx="8702040" cy="41910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6155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6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2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</a:rPr>
                        <a:t>复述要求</a:t>
                      </a:r>
                      <a:endParaRPr lang="en-US" altLang="en-US" sz="28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</a:rPr>
                        <a:t>星级</a:t>
                      </a:r>
                      <a:endParaRPr lang="en-US" altLang="en-US" sz="28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1">
                          <a:latin typeface="楷体" panose="02010609060101010101" charset="-122"/>
                          <a:ea typeface="楷体" panose="02010609060101010101" charset="-122"/>
                        </a:rPr>
                        <a:t>    能借助提示，复述清楚故事的大致内容。</a:t>
                      </a:r>
                      <a:endParaRPr lang="en-US" altLang="en-US" sz="24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楷体" panose="02010609060101010101" charset="-122"/>
                          <a:ea typeface="楷体" panose="02010609060101010101" charset="-122"/>
                        </a:rPr>
                        <a:t>☆</a:t>
                      </a:r>
                      <a:endParaRPr lang="en-US" altLang="en-US" sz="24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1">
                          <a:latin typeface="楷体" panose="02010609060101010101" charset="-122"/>
                          <a:ea typeface="楷体" panose="02010609060101010101" charset="-122"/>
                        </a:rPr>
                        <a:t>    能借助提示复述故事，讲清楚虎和贼的动作和心理，复述得比较详细。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楷体" panose="02010609060101010101" charset="-122"/>
                          <a:ea typeface="楷体" panose="02010609060101010101" charset="-122"/>
                        </a:rPr>
                        <a:t>☆☆</a:t>
                      </a:r>
                      <a:endParaRPr lang="en-US" altLang="en-US" sz="24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5920"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1">
                          <a:latin typeface="楷体" panose="02010609060101010101" charset="-122"/>
                          <a:ea typeface="楷体" panose="02010609060101010101" charset="-122"/>
                        </a:rPr>
                        <a:t>    能借助提示复述故事，讲清楚虎和贼的动作和心理，注意口语化，详细复述有意思的部分。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楷体" panose="02010609060101010101" charset="-122"/>
                          <a:ea typeface="楷体" panose="02010609060101010101" charset="-122"/>
                        </a:rPr>
                        <a:t>☆☆☆</a:t>
                      </a:r>
                      <a:endParaRPr lang="en-US" altLang="en-US" sz="24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663825" y="1096645"/>
            <a:ext cx="38176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我来评一评：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文框 7"/>
          <p:cNvSpPr/>
          <p:nvPr/>
        </p:nvSpPr>
        <p:spPr>
          <a:xfrm>
            <a:off x="21590" y="-6350"/>
            <a:ext cx="12156440" cy="6870700"/>
          </a:xfrm>
          <a:prstGeom prst="fram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30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2"/>
          <a:srcRect l="19210" t="24577" r="61830" b="39784"/>
          <a:stretch>
            <a:fillRect/>
          </a:stretch>
        </p:blipFill>
        <p:spPr>
          <a:xfrm>
            <a:off x="21590" y="-99695"/>
            <a:ext cx="2974975" cy="1836420"/>
          </a:xfrm>
          <a:prstGeom prst="rect">
            <a:avLst/>
          </a:prstGeom>
          <a:effectLst>
            <a:softEdge rad="596900"/>
          </a:effectLst>
        </p:spPr>
      </p:pic>
      <p:pic>
        <p:nvPicPr>
          <p:cNvPr id="3" name="图片 2" descr="444"/>
          <p:cNvPicPr>
            <a:picLocks noChangeAspect="1"/>
          </p:cNvPicPr>
          <p:nvPr/>
        </p:nvPicPr>
        <p:blipFill>
          <a:blip r:embed="rId3"/>
          <a:srcRect l="14868" t="26872" r="6225" b="35306"/>
          <a:stretch>
            <a:fillRect/>
          </a:stretch>
        </p:blipFill>
        <p:spPr>
          <a:xfrm>
            <a:off x="9284335" y="5074920"/>
            <a:ext cx="2747645" cy="14427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000"/>
              </a:srgbClr>
            </a:outerShdw>
            <a:softEdge rad="127000"/>
          </a:effectLst>
        </p:spPr>
      </p:pic>
      <p:sp>
        <p:nvSpPr>
          <p:cNvPr id="2" name="文本框 1"/>
          <p:cNvSpPr txBox="1"/>
          <p:nvPr/>
        </p:nvSpPr>
        <p:spPr>
          <a:xfrm>
            <a:off x="1195070" y="1450340"/>
            <a:ext cx="1007618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老虎趴在驴圈里想：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翻山越岭我什么都见过，就是没见过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‘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漏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’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，莫非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‘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漏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’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比我还厉害？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”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    贼蹲在屋顶上想：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走南闯北我什么都听说过，就是没听说过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‘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漏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’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，莫非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‘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漏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’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比我还厉害？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”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64285" y="3623310"/>
            <a:ext cx="10066655" cy="209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老虎未料到房上会有东西掉下来，心想：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坏事，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‘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漏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’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捉我来了！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</a:p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贼栽得晕头转向，一摸是个毛乎乎的东西，心想：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坏事，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‘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漏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’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等着吃哩！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endParaRPr lang="en-US" altLang="zh-CN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endParaRPr lang="en-US" altLang="zh-CN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图片_202005060901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70" y="-34290"/>
            <a:ext cx="12245340" cy="6927215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257175" y="388620"/>
            <a:ext cx="11767185" cy="60820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神笔马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125" y="819150"/>
            <a:ext cx="5720715" cy="55848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09865" y="2663825"/>
            <a:ext cx="36099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latin typeface="楷体" panose="02010609060101010101" charset="-122"/>
                <a:ea typeface="楷体" panose="02010609060101010101" charset="-122"/>
              </a:rPr>
              <a:t>《神笔马良》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文框 7"/>
          <p:cNvSpPr/>
          <p:nvPr/>
        </p:nvSpPr>
        <p:spPr>
          <a:xfrm>
            <a:off x="21590" y="-6350"/>
            <a:ext cx="12156440" cy="6870700"/>
          </a:xfrm>
          <a:prstGeom prst="fram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30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2"/>
          <a:srcRect l="19210" t="24577" r="61830" b="39784"/>
          <a:stretch>
            <a:fillRect/>
          </a:stretch>
        </p:blipFill>
        <p:spPr>
          <a:xfrm>
            <a:off x="21590" y="-99695"/>
            <a:ext cx="2814955" cy="1737995"/>
          </a:xfrm>
          <a:prstGeom prst="rect">
            <a:avLst/>
          </a:prstGeom>
          <a:effectLst>
            <a:softEdge rad="596900"/>
          </a:effectLst>
        </p:spPr>
      </p:pic>
      <p:pic>
        <p:nvPicPr>
          <p:cNvPr id="3" name="图片 2" descr="444"/>
          <p:cNvPicPr>
            <a:picLocks noChangeAspect="1"/>
          </p:cNvPicPr>
          <p:nvPr/>
        </p:nvPicPr>
        <p:blipFill>
          <a:blip r:embed="rId3"/>
          <a:srcRect l="14868" t="26872" r="6225" b="35306"/>
          <a:stretch>
            <a:fillRect/>
          </a:stretch>
        </p:blipFill>
        <p:spPr>
          <a:xfrm>
            <a:off x="9284335" y="5074920"/>
            <a:ext cx="2747645" cy="14427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000"/>
              </a:srgbClr>
            </a:outerShdw>
            <a:softEdge rad="127000"/>
          </a:effectLst>
        </p:spPr>
      </p:pic>
      <p:sp>
        <p:nvSpPr>
          <p:cNvPr id="4" name="文本框 3"/>
          <p:cNvSpPr txBox="1"/>
          <p:nvPr/>
        </p:nvSpPr>
        <p:spPr>
          <a:xfrm>
            <a:off x="2344420" y="1266190"/>
            <a:ext cx="640651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山上住着一只老虎</a:t>
            </a:r>
          </a:p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山下住着一个贼</a:t>
            </a:r>
          </a:p>
          <a:p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老虎嘴馋，一心想着吃这头小胖驴</a:t>
            </a:r>
          </a:p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贼手痒，一心想着偷这头小胖驴</a:t>
            </a:r>
          </a:p>
          <a:p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老虎用爪在墙壁上抓</a:t>
            </a:r>
          </a:p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贼用手在屋顶上挖</a:t>
            </a:r>
          </a:p>
          <a:p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墙被老虎抓了个窟窿</a:t>
            </a:r>
          </a:p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屋顶被贼挖了个窟窿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文框 7"/>
          <p:cNvSpPr/>
          <p:nvPr/>
        </p:nvSpPr>
        <p:spPr>
          <a:xfrm>
            <a:off x="21590" y="-6350"/>
            <a:ext cx="12156440" cy="6870700"/>
          </a:xfrm>
          <a:prstGeom prst="fram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30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2"/>
          <a:srcRect l="19210" t="24577" r="61830" b="39784"/>
          <a:stretch>
            <a:fillRect/>
          </a:stretch>
        </p:blipFill>
        <p:spPr>
          <a:xfrm>
            <a:off x="21590" y="-99695"/>
            <a:ext cx="2814955" cy="1737995"/>
          </a:xfrm>
          <a:prstGeom prst="rect">
            <a:avLst/>
          </a:prstGeom>
          <a:effectLst>
            <a:softEdge rad="596900"/>
          </a:effectLst>
        </p:spPr>
      </p:pic>
      <p:pic>
        <p:nvPicPr>
          <p:cNvPr id="3" name="图片 2" descr="444"/>
          <p:cNvPicPr>
            <a:picLocks noChangeAspect="1"/>
          </p:cNvPicPr>
          <p:nvPr/>
        </p:nvPicPr>
        <p:blipFill>
          <a:blip r:embed="rId3"/>
          <a:srcRect l="14868" t="26872" r="6225" b="35306"/>
          <a:stretch>
            <a:fillRect/>
          </a:stretch>
        </p:blipFill>
        <p:spPr>
          <a:xfrm>
            <a:off x="9284335" y="5074920"/>
            <a:ext cx="2747645" cy="14427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000"/>
              </a:srgbClr>
            </a:outerShdw>
            <a:softEdge rad="127000"/>
          </a:effectLst>
        </p:spPr>
      </p:pic>
      <p:graphicFrame>
        <p:nvGraphicFramePr>
          <p:cNvPr id="2" name="表格 1"/>
          <p:cNvGraphicFramePr/>
          <p:nvPr/>
        </p:nvGraphicFramePr>
        <p:xfrm>
          <a:off x="1221105" y="2127250"/>
          <a:ext cx="10269855" cy="268033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tableStyleId>{08FB837D-C827-4EFA-A057-4D05807E0F7C}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1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8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44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67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</a:rPr>
                        <a:t>地点</a:t>
                      </a:r>
                      <a:endParaRPr lang="en-US" altLang="en-US" sz="28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</a:rPr>
                        <a:t>情节</a:t>
                      </a:r>
                      <a:endParaRPr lang="en-US" altLang="en-US" sz="28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</a:rPr>
                        <a:t>虎和贼的心理</a:t>
                      </a:r>
                      <a:endParaRPr lang="en-US" altLang="en-US" sz="28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</a:rPr>
                        <a:t>虎和贼的动作</a:t>
                      </a:r>
                      <a:endParaRPr lang="en-US" altLang="en-US" sz="28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198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</a:rPr>
                        <a:t>老婆婆家</a:t>
                      </a:r>
                      <a:endParaRPr lang="en-US" altLang="en-US" sz="28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老公公和老婆婆</a:t>
                      </a: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说“漏”</a:t>
                      </a:r>
                      <a:r>
                        <a:rPr lang="zh-CN" altLang="en-US" sz="2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，</a:t>
                      </a: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吓跑虎和贼</a:t>
                      </a:r>
                      <a:endParaRPr lang="en-US" altLang="en-US" sz="28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半信半疑</a:t>
                      </a:r>
                    </a:p>
                    <a:p>
                      <a:pPr indent="0">
                        <a:buNone/>
                      </a:pPr>
                      <a:endParaRPr lang="en-US" sz="28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害怕 </a:t>
                      </a:r>
                      <a:endParaRPr lang="en-US" altLang="en-US" sz="28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</a:rPr>
                        <a:t>大气不敢出</a:t>
                      </a:r>
                    </a:p>
                    <a:p>
                      <a:pPr indent="0">
                        <a:buNone/>
                      </a:pP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</a:rPr>
                        <a:t>浑身发抖</a:t>
                      </a:r>
                      <a:r>
                        <a:rPr lang="zh-CN" altLang="en-US" sz="2800" b="1">
                          <a:latin typeface="楷体" panose="02010609060101010101" charset="-122"/>
                          <a:ea typeface="楷体" panose="02010609060101010101" charset="-122"/>
                        </a:rPr>
                        <a:t>，</a:t>
                      </a: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</a:rPr>
                        <a:t>腿脚发软</a:t>
                      </a:r>
                    </a:p>
                    <a:p>
                      <a:pPr indent="0">
                        <a:buNone/>
                      </a:pPr>
                      <a:r>
                        <a:rPr lang="zh-CN" altLang="en-US" sz="2800" b="1">
                          <a:latin typeface="楷体" panose="02010609060101010101" charset="-122"/>
                          <a:ea typeface="楷体" panose="02010609060101010101" charset="-122"/>
                        </a:rPr>
                        <a:t>脚下一滑，跌下来</a:t>
                      </a:r>
                      <a:endParaRPr lang="en-US" sz="28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</a:rPr>
                        <a:t>撒腿就跑</a:t>
                      </a:r>
                    </a:p>
                    <a:p>
                      <a:pPr indent="0">
                        <a:buNone/>
                      </a:pP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</a:rPr>
                        <a:t>抱住虎脖子不松手</a:t>
                      </a:r>
                      <a:endParaRPr lang="en-US" altLang="en-US" sz="28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2209800" y="1291590"/>
            <a:ext cx="33915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我来讲一讲：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文框 7"/>
          <p:cNvSpPr/>
          <p:nvPr/>
        </p:nvSpPr>
        <p:spPr>
          <a:xfrm>
            <a:off x="21590" y="-6350"/>
            <a:ext cx="12156440" cy="6870700"/>
          </a:xfrm>
          <a:prstGeom prst="fram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30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2"/>
          <a:srcRect l="19210" t="24577" r="61830" b="39784"/>
          <a:stretch>
            <a:fillRect/>
          </a:stretch>
        </p:blipFill>
        <p:spPr>
          <a:xfrm>
            <a:off x="21590" y="-99695"/>
            <a:ext cx="2814955" cy="1737995"/>
          </a:xfrm>
          <a:prstGeom prst="rect">
            <a:avLst/>
          </a:prstGeom>
          <a:effectLst>
            <a:softEdge rad="596900"/>
          </a:effectLst>
        </p:spPr>
      </p:pic>
      <p:pic>
        <p:nvPicPr>
          <p:cNvPr id="3" name="图片 2" descr="444"/>
          <p:cNvPicPr>
            <a:picLocks noChangeAspect="1"/>
          </p:cNvPicPr>
          <p:nvPr/>
        </p:nvPicPr>
        <p:blipFill>
          <a:blip r:embed="rId3"/>
          <a:srcRect l="14868" t="26872" r="6225" b="35306"/>
          <a:stretch>
            <a:fillRect/>
          </a:stretch>
        </p:blipFill>
        <p:spPr>
          <a:xfrm>
            <a:off x="9284335" y="5074920"/>
            <a:ext cx="2747645" cy="14427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000"/>
              </a:srgbClr>
            </a:outerShdw>
            <a:softEdge rad="127000"/>
          </a:effectLst>
        </p:spPr>
      </p:pic>
      <p:sp>
        <p:nvSpPr>
          <p:cNvPr id="5" name="文本框 4"/>
          <p:cNvSpPr txBox="1"/>
          <p:nvPr/>
        </p:nvSpPr>
        <p:spPr>
          <a:xfrm>
            <a:off x="2080260" y="1235075"/>
            <a:ext cx="38176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我来评一评：</a:t>
            </a:r>
          </a:p>
        </p:txBody>
      </p:sp>
      <p:graphicFrame>
        <p:nvGraphicFramePr>
          <p:cNvPr id="2" name="表格 1"/>
          <p:cNvGraphicFramePr/>
          <p:nvPr/>
        </p:nvGraphicFramePr>
        <p:xfrm>
          <a:off x="1235710" y="1938655"/>
          <a:ext cx="9096375" cy="35560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539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7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</a:rPr>
                        <a:t>复述要求</a:t>
                      </a:r>
                      <a:endParaRPr lang="en-US" altLang="en-US" sz="28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楷体" panose="02010609060101010101" charset="-122"/>
                          <a:ea typeface="楷体" panose="02010609060101010101" charset="-122"/>
                        </a:rPr>
                        <a:t>星级</a:t>
                      </a:r>
                      <a:endParaRPr lang="en-US" altLang="en-US" sz="28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pPr indent="0" fontAlgn="auto">
                        <a:lnSpc>
                          <a:spcPts val="3080"/>
                        </a:lnSpc>
                        <a:buNone/>
                      </a:pPr>
                      <a:r>
                        <a:rPr lang="en-US" sz="2400" b="1">
                          <a:latin typeface="楷体" panose="02010609060101010101" charset="-122"/>
                          <a:ea typeface="楷体" panose="02010609060101010101" charset="-122"/>
                        </a:rPr>
                        <a:t>    能借助提示复述故事，讲清楚虎和贼的动作和心理，复述得比较详细。</a:t>
                      </a:r>
                      <a:endParaRPr lang="en-US" altLang="en-US" sz="24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楷体" panose="02010609060101010101" charset="-122"/>
                          <a:ea typeface="楷体" panose="02010609060101010101" charset="-122"/>
                        </a:rPr>
                        <a:t>☆</a:t>
                      </a:r>
                      <a:endParaRPr lang="en-US" altLang="en-US" sz="24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3480">
                <a:tc>
                  <a:txBody>
                    <a:bodyPr/>
                    <a:lstStyle/>
                    <a:p>
                      <a:pPr indent="0" fontAlgn="auto">
                        <a:lnSpc>
                          <a:spcPts val="3080"/>
                        </a:lnSpc>
                        <a:buNone/>
                      </a:pPr>
                      <a:r>
                        <a:rPr lang="en-US" sz="2400" b="1">
                          <a:latin typeface="楷体" panose="02010609060101010101" charset="-122"/>
                          <a:ea typeface="楷体" panose="02010609060101010101" charset="-122"/>
                        </a:rPr>
                        <a:t>    能借助提示复述故事，讲清楚虎和贼的动作和心理，注意口语化，详细复述有意思的部分。</a:t>
                      </a:r>
                      <a:endParaRPr lang="en-US" altLang="en-US" sz="24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楷体" panose="02010609060101010101" charset="-122"/>
                          <a:ea typeface="楷体" panose="02010609060101010101" charset="-122"/>
                        </a:rPr>
                        <a:t>☆☆</a:t>
                      </a:r>
                      <a:endParaRPr lang="en-US" altLang="en-US" sz="24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3480">
                <a:tc>
                  <a:txBody>
                    <a:bodyPr/>
                    <a:lstStyle/>
                    <a:p>
                      <a:pPr indent="0" fontAlgn="auto">
                        <a:lnSpc>
                          <a:spcPts val="3080"/>
                        </a:lnSpc>
                        <a:buNone/>
                      </a:pPr>
                      <a:r>
                        <a:rPr lang="en-US" sz="2400" b="1">
                          <a:latin typeface="楷体" panose="02010609060101010101" charset="-122"/>
                          <a:ea typeface="楷体" panose="02010609060101010101" charset="-122"/>
                        </a:rPr>
                        <a:t>    能借助提示复述故事，讲清楚虎和贼的动作和心理，注意口语化和对称句，把故事讲得吸引人。</a:t>
                      </a:r>
                      <a:endParaRPr lang="en-US" altLang="en-US" sz="24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楷体" panose="02010609060101010101" charset="-122"/>
                          <a:ea typeface="楷体" panose="02010609060101010101" charset="-122"/>
                        </a:rPr>
                        <a:t>☆☆☆</a:t>
                      </a:r>
                      <a:endParaRPr lang="en-US" altLang="en-US" sz="24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微信图片_202005060901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70" y="-34290"/>
            <a:ext cx="12245340" cy="6927215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541020" y="438150"/>
            <a:ext cx="11350625" cy="48190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085465" y="1325880"/>
            <a:ext cx="656844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endParaRPr lang="zh-CN" altLang="en-US" sz="8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90980" y="3510280"/>
            <a:ext cx="97574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075" y="1512570"/>
            <a:ext cx="2352675" cy="23291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830" y="1536700"/>
            <a:ext cx="2257425" cy="23050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6330" y="1565275"/>
            <a:ext cx="2381250" cy="22764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0295" y="1565275"/>
            <a:ext cx="2381250" cy="22764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569075" y="1861185"/>
            <a:ext cx="1290955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0">
                <a:latin typeface="楷体" panose="02010609060101010101" charset="-122"/>
                <a:ea typeface="楷体" panose="02010609060101010101" charset="-122"/>
              </a:rPr>
              <a:t>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144635" y="1856740"/>
            <a:ext cx="1329055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0">
                <a:latin typeface="楷体" panose="02010609060101010101" charset="-122"/>
                <a:ea typeface="楷体" panose="02010609060101010101" charset="-122"/>
              </a:rPr>
              <a:t>狼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微信图片_202005060901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70" y="-34290"/>
            <a:ext cx="12245340" cy="6927215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543560" y="375920"/>
            <a:ext cx="11350625" cy="4921885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085465" y="1325880"/>
            <a:ext cx="656844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endParaRPr lang="zh-CN" altLang="en-US" sz="8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90980" y="3510280"/>
            <a:ext cx="97574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787015" y="1779905"/>
            <a:ext cx="2381250" cy="2275840"/>
            <a:chOff x="9758" y="2465"/>
            <a:chExt cx="3750" cy="358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58" y="2465"/>
              <a:ext cx="3750" cy="3585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0345" y="2931"/>
              <a:ext cx="2033" cy="2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0">
                  <a:latin typeface="楷体" panose="02010609060101010101" charset="-122"/>
                  <a:ea typeface="楷体" panose="02010609060101010101" charset="-122"/>
                </a:rPr>
                <a:t>喂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591935" y="1739900"/>
            <a:ext cx="2381250" cy="2275840"/>
            <a:chOff x="13717" y="2465"/>
            <a:chExt cx="3750" cy="358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17" y="2465"/>
              <a:ext cx="3750" cy="3585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4401" y="2924"/>
              <a:ext cx="2093" cy="2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0">
                  <a:latin typeface="楷体" panose="02010609060101010101" charset="-122"/>
                  <a:ea typeface="楷体" panose="02010609060101010101" charset="-122"/>
                </a:rPr>
                <a:t>狼</a:t>
              </a:r>
            </a:p>
          </p:txBody>
        </p:sp>
      </p:grpSp>
      <p:sp>
        <p:nvSpPr>
          <p:cNvPr id="16" name="椭圆 15"/>
          <p:cNvSpPr/>
          <p:nvPr/>
        </p:nvSpPr>
        <p:spPr>
          <a:xfrm>
            <a:off x="3596005" y="2921000"/>
            <a:ext cx="495300" cy="589280"/>
          </a:xfrm>
          <a:prstGeom prst="ellipse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7685405" y="2557145"/>
            <a:ext cx="257175" cy="1016000"/>
          </a:xfrm>
          <a:prstGeom prst="ellipse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微信图片_202005060901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70" y="-34290"/>
            <a:ext cx="12245340" cy="6927215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543560" y="375920"/>
            <a:ext cx="11350625" cy="5084445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085465" y="1325880"/>
            <a:ext cx="656844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endParaRPr lang="zh-CN" altLang="en-US" sz="8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90980" y="3510280"/>
            <a:ext cx="97574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90040" y="1071245"/>
            <a:ext cx="9258300" cy="350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课后作业：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1.练习写生字“漏”“贼”“喂”“狼”。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2.用课堂上所学的方法详细复述情节一“老公公和老婆婆说‘漏’，吓跑虎和贼”，可以配上动作。也可以再试着讲讲后面的情节。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微信图片_202005060901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70" y="-34290"/>
            <a:ext cx="12245340" cy="6927215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880110" y="688975"/>
            <a:ext cx="10805795" cy="383095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085465" y="1325880"/>
            <a:ext cx="656844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en-US" altLang="zh-CN" sz="8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27 </a:t>
            </a:r>
            <a:r>
              <a:rPr lang="zh-CN" altLang="en-US" sz="8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漏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458595" y="3523615"/>
            <a:ext cx="97574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文框 7"/>
          <p:cNvSpPr/>
          <p:nvPr/>
        </p:nvSpPr>
        <p:spPr>
          <a:xfrm>
            <a:off x="21590" y="3175"/>
            <a:ext cx="12156440" cy="6870700"/>
          </a:xfrm>
          <a:prstGeom prst="fram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2"/>
          <a:srcRect l="19210" t="24577" r="61830" b="39784"/>
          <a:stretch>
            <a:fillRect/>
          </a:stretch>
        </p:blipFill>
        <p:spPr>
          <a:xfrm>
            <a:off x="196850" y="-134620"/>
            <a:ext cx="3032760" cy="1978660"/>
          </a:xfrm>
          <a:prstGeom prst="rect">
            <a:avLst/>
          </a:prstGeom>
          <a:effectLst>
            <a:softEdge rad="596900"/>
          </a:effectLst>
        </p:spPr>
      </p:pic>
      <p:pic>
        <p:nvPicPr>
          <p:cNvPr id="12" name="图片 11" descr="12"/>
          <p:cNvPicPr>
            <a:picLocks noChangeAspect="1"/>
          </p:cNvPicPr>
          <p:nvPr/>
        </p:nvPicPr>
        <p:blipFill>
          <a:blip r:embed="rId2"/>
          <a:srcRect l="67678" t="61670" r="19210" b="14595"/>
          <a:stretch>
            <a:fillRect/>
          </a:stretch>
        </p:blipFill>
        <p:spPr>
          <a:xfrm>
            <a:off x="10062845" y="4286250"/>
            <a:ext cx="1995170" cy="2351405"/>
          </a:xfrm>
          <a:prstGeom prst="rect">
            <a:avLst/>
          </a:prstGeom>
          <a:effectLst>
            <a:outerShdw dir="5400000" sx="200000" sy="200000" algn="ctr" rotWithShape="0">
              <a:schemeClr val="bg1">
                <a:alpha val="0"/>
              </a:schemeClr>
            </a:outerShdw>
            <a:softEdge rad="304800"/>
          </a:effectLst>
          <a:scene3d>
            <a:camera prst="orthographicFront">
              <a:rot lat="21000000" lon="1200000" rev="0"/>
            </a:camera>
            <a:lightRig rig="threePt" dir="t"/>
          </a:scene3d>
        </p:spPr>
      </p:pic>
      <p:grpSp>
        <p:nvGrpSpPr>
          <p:cNvPr id="7" name="组合 6"/>
          <p:cNvGrpSpPr/>
          <p:nvPr/>
        </p:nvGrpSpPr>
        <p:grpSpPr>
          <a:xfrm>
            <a:off x="1732280" y="2331085"/>
            <a:ext cx="2803525" cy="2861310"/>
            <a:chOff x="-6503" y="-49"/>
            <a:chExt cx="4415" cy="4506"/>
          </a:xfrm>
        </p:grpSpPr>
        <p:cxnSp>
          <p:nvCxnSpPr>
            <p:cNvPr id="3" name="直接连接符 2"/>
            <p:cNvCxnSpPr>
              <a:stCxn id="2" idx="1"/>
              <a:endCxn id="2" idx="3"/>
            </p:cNvCxnSpPr>
            <p:nvPr/>
          </p:nvCxnSpPr>
          <p:spPr>
            <a:xfrm>
              <a:off x="-6503" y="1990"/>
              <a:ext cx="4415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/>
          </p:nvSpPr>
          <p:spPr>
            <a:xfrm>
              <a:off x="-6011" y="-49"/>
              <a:ext cx="3129" cy="4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0">
                  <a:latin typeface="楷体" panose="02010609060101010101" charset="-122"/>
                  <a:ea typeface="楷体" panose="02010609060101010101" charset="-122"/>
                </a:rPr>
                <a:t>漏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732280" y="2233295"/>
            <a:ext cx="2802890" cy="2784475"/>
            <a:chOff x="4873" y="3539"/>
            <a:chExt cx="5036" cy="4363"/>
          </a:xfrm>
        </p:grpSpPr>
        <p:sp>
          <p:nvSpPr>
            <p:cNvPr id="2" name="矩形 1"/>
            <p:cNvSpPr/>
            <p:nvPr/>
          </p:nvSpPr>
          <p:spPr>
            <a:xfrm>
              <a:off x="4873" y="3539"/>
              <a:ext cx="5037" cy="43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873" y="3540"/>
              <a:ext cx="4978" cy="4362"/>
              <a:chOff x="4873" y="3540"/>
              <a:chExt cx="4978" cy="4362"/>
            </a:xfrm>
          </p:grpSpPr>
          <p:cxnSp>
            <p:nvCxnSpPr>
              <p:cNvPr id="4" name="直接连接符 3"/>
              <p:cNvCxnSpPr/>
              <p:nvPr/>
            </p:nvCxnSpPr>
            <p:spPr>
              <a:xfrm>
                <a:off x="7410" y="3540"/>
                <a:ext cx="0" cy="4363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>
                <a:stCxn id="2" idx="1"/>
              </p:cNvCxnSpPr>
              <p:nvPr/>
            </p:nvCxnSpPr>
            <p:spPr>
              <a:xfrm>
                <a:off x="4873" y="5721"/>
                <a:ext cx="4978" cy="9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文本框 13"/>
          <p:cNvSpPr txBox="1"/>
          <p:nvPr/>
        </p:nvSpPr>
        <p:spPr>
          <a:xfrm>
            <a:off x="2092960" y="2506345"/>
            <a:ext cx="188976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0">
                <a:latin typeface="楷体" panose="02010609060101010101" charset="-122"/>
                <a:ea typeface="楷体" panose="02010609060101010101" charset="-122"/>
              </a:rPr>
              <a:t>漏</a:t>
            </a:r>
          </a:p>
        </p:txBody>
      </p:sp>
      <p:pic>
        <p:nvPicPr>
          <p:cNvPr id="15" name="图片 14" descr="iooo"/>
          <p:cNvPicPr>
            <a:picLocks noChangeAspect="1"/>
          </p:cNvPicPr>
          <p:nvPr/>
        </p:nvPicPr>
        <p:blipFill>
          <a:blip r:embed="rId3">
            <a:lum contrast="12000"/>
          </a:blip>
          <a:srcRect t="15546"/>
          <a:stretch>
            <a:fillRect/>
          </a:stretch>
        </p:blipFill>
        <p:spPr>
          <a:xfrm>
            <a:off x="5723890" y="3735705"/>
            <a:ext cx="3818255" cy="205168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890" y="1328420"/>
            <a:ext cx="3818255" cy="189484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文框 7"/>
          <p:cNvSpPr/>
          <p:nvPr/>
        </p:nvSpPr>
        <p:spPr>
          <a:xfrm>
            <a:off x="21590" y="3175"/>
            <a:ext cx="12156440" cy="6870700"/>
          </a:xfrm>
          <a:prstGeom prst="fram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2"/>
          <a:srcRect l="19210" t="24577" r="61830" b="39784"/>
          <a:stretch>
            <a:fillRect/>
          </a:stretch>
        </p:blipFill>
        <p:spPr>
          <a:xfrm flipH="1">
            <a:off x="9236710" y="4631690"/>
            <a:ext cx="2879090" cy="2117725"/>
          </a:xfrm>
          <a:prstGeom prst="rect">
            <a:avLst/>
          </a:prstGeom>
          <a:effectLst>
            <a:softEdge rad="596900"/>
          </a:effectLst>
        </p:spPr>
      </p:pic>
      <p:pic>
        <p:nvPicPr>
          <p:cNvPr id="2" name="图片 1" descr="贼4"/>
          <p:cNvPicPr>
            <a:picLocks noChangeAspect="1"/>
          </p:cNvPicPr>
          <p:nvPr/>
        </p:nvPicPr>
        <p:blipFill>
          <a:blip r:embed="rId3"/>
          <a:srcRect l="19601" r="41894" b="73839"/>
          <a:stretch>
            <a:fillRect/>
          </a:stretch>
        </p:blipFill>
        <p:spPr>
          <a:xfrm>
            <a:off x="213995" y="-159385"/>
            <a:ext cx="3430270" cy="196278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546100"/>
          </a:effectLst>
        </p:spPr>
      </p:pic>
      <p:sp>
        <p:nvSpPr>
          <p:cNvPr id="3" name="文本框 2"/>
          <p:cNvSpPr txBox="1"/>
          <p:nvPr/>
        </p:nvSpPr>
        <p:spPr>
          <a:xfrm>
            <a:off x="1650365" y="1628775"/>
            <a:ext cx="8403590" cy="3599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初读要求：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1.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自由读课文，读准字音，读通句子，遇到难读的地方多读几遍。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2.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边读边思考：故事里都有哪些人物，他们之间发生了一件什么事？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文框 7"/>
          <p:cNvSpPr/>
          <p:nvPr/>
        </p:nvSpPr>
        <p:spPr>
          <a:xfrm>
            <a:off x="21590" y="3175"/>
            <a:ext cx="12156440" cy="6870700"/>
          </a:xfrm>
          <a:prstGeom prst="fram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2"/>
          <a:srcRect l="19210" t="24577" r="61830" b="39784"/>
          <a:stretch>
            <a:fillRect/>
          </a:stretch>
        </p:blipFill>
        <p:spPr>
          <a:xfrm flipH="1">
            <a:off x="9224645" y="4585970"/>
            <a:ext cx="3179445" cy="2338705"/>
          </a:xfrm>
          <a:prstGeom prst="rect">
            <a:avLst/>
          </a:prstGeom>
          <a:effectLst>
            <a:softEdge rad="596900"/>
          </a:effectLst>
        </p:spPr>
      </p:pic>
      <p:sp>
        <p:nvSpPr>
          <p:cNvPr id="2" name="文本框 1"/>
          <p:cNvSpPr txBox="1"/>
          <p:nvPr/>
        </p:nvSpPr>
        <p:spPr>
          <a:xfrm>
            <a:off x="1151255" y="1402080"/>
            <a:ext cx="9521190" cy="3876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从前，有一户人家：一个老公公，一个老婆婆，还喂着一头黑脊背、白胸脯的小胖驴。</a:t>
            </a: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    山上住着一只老虎，山下住着一个贼。老虎嘴馋，一心想着吃这头小胖驴；贼手痒，一心想着偷这头小胖驴。</a:t>
            </a:r>
          </a:p>
        </p:txBody>
      </p:sp>
      <p:pic>
        <p:nvPicPr>
          <p:cNvPr id="3" name="图片 2" descr="贼4"/>
          <p:cNvPicPr>
            <a:picLocks noChangeAspect="1"/>
          </p:cNvPicPr>
          <p:nvPr/>
        </p:nvPicPr>
        <p:blipFill>
          <a:blip r:embed="rId3"/>
          <a:srcRect l="19601" r="41894" b="73839"/>
          <a:stretch>
            <a:fillRect/>
          </a:stretch>
        </p:blipFill>
        <p:spPr>
          <a:xfrm>
            <a:off x="207010" y="-259715"/>
            <a:ext cx="3430270" cy="196278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5461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文框 7"/>
          <p:cNvSpPr/>
          <p:nvPr/>
        </p:nvSpPr>
        <p:spPr>
          <a:xfrm>
            <a:off x="17780" y="-6350"/>
            <a:ext cx="12156440" cy="6870700"/>
          </a:xfrm>
          <a:prstGeom prst="fram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2"/>
          <a:srcRect l="19210" t="24577" r="61830" b="39784"/>
          <a:stretch>
            <a:fillRect/>
          </a:stretch>
        </p:blipFill>
        <p:spPr>
          <a:xfrm flipH="1">
            <a:off x="8881745" y="4442460"/>
            <a:ext cx="3292475" cy="2421890"/>
          </a:xfrm>
          <a:prstGeom prst="rect">
            <a:avLst/>
          </a:prstGeom>
          <a:effectLst>
            <a:softEdge rad="596900"/>
          </a:effectLst>
        </p:spPr>
      </p:pic>
      <p:sp>
        <p:nvSpPr>
          <p:cNvPr id="2" name="文本框 1"/>
          <p:cNvSpPr txBox="1"/>
          <p:nvPr/>
        </p:nvSpPr>
        <p:spPr>
          <a:xfrm>
            <a:off x="1335405" y="1333500"/>
            <a:ext cx="9521190" cy="443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从前，有一户人家：一个</a:t>
            </a:r>
            <a:r>
              <a:rPr lang="zh-CN" altLang="en-US" sz="4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老公公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，一个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老婆婆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，还喂着一头黑脊背、白胸脯的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小胖驴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    山上住着一只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老虎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，山下住着一个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贼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。老虎嘴馋，一心想着吃这头小胖驴；贼手痒，一心想着偷这头小胖驴。</a:t>
            </a:r>
          </a:p>
        </p:txBody>
      </p:sp>
      <p:pic>
        <p:nvPicPr>
          <p:cNvPr id="3" name="图片 2" descr="贼4"/>
          <p:cNvPicPr>
            <a:picLocks noChangeAspect="1"/>
          </p:cNvPicPr>
          <p:nvPr/>
        </p:nvPicPr>
        <p:blipFill>
          <a:blip r:embed="rId3"/>
          <a:srcRect l="19601" r="41894" b="73839"/>
          <a:stretch>
            <a:fillRect/>
          </a:stretch>
        </p:blipFill>
        <p:spPr>
          <a:xfrm>
            <a:off x="106680" y="-172085"/>
            <a:ext cx="3430270" cy="196278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546100"/>
          </a:effectLst>
        </p:spPr>
      </p:pic>
      <p:grpSp>
        <p:nvGrpSpPr>
          <p:cNvPr id="6" name="组合 5"/>
          <p:cNvGrpSpPr/>
          <p:nvPr/>
        </p:nvGrpSpPr>
        <p:grpSpPr>
          <a:xfrm>
            <a:off x="6011545" y="282575"/>
            <a:ext cx="5886450" cy="1315720"/>
            <a:chOff x="9467" y="445"/>
            <a:chExt cx="9270" cy="2072"/>
          </a:xfrm>
        </p:grpSpPr>
        <p:sp>
          <p:nvSpPr>
            <p:cNvPr id="4" name="云形标注 3"/>
            <p:cNvSpPr/>
            <p:nvPr/>
          </p:nvSpPr>
          <p:spPr>
            <a:xfrm>
              <a:off x="9467" y="445"/>
              <a:ext cx="8250" cy="2073"/>
            </a:xfrm>
            <a:prstGeom prst="cloudCallout">
              <a:avLst/>
            </a:prstGeom>
            <a:noFill/>
            <a:ln w="28575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00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0513" y="862"/>
              <a:ext cx="8225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>
                  <a:solidFill>
                    <a:srgbClr val="00B0F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老公公  老婆婆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文框 7"/>
          <p:cNvSpPr/>
          <p:nvPr/>
        </p:nvSpPr>
        <p:spPr>
          <a:xfrm>
            <a:off x="17780" y="-6350"/>
            <a:ext cx="12156440" cy="6870700"/>
          </a:xfrm>
          <a:prstGeom prst="fram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30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2"/>
          <a:srcRect l="19210" t="24577" r="61830" b="39784"/>
          <a:stretch>
            <a:fillRect/>
          </a:stretch>
        </p:blipFill>
        <p:spPr>
          <a:xfrm>
            <a:off x="21590" y="-99695"/>
            <a:ext cx="3109595" cy="1919605"/>
          </a:xfrm>
          <a:prstGeom prst="rect">
            <a:avLst/>
          </a:prstGeom>
          <a:effectLst>
            <a:softEdge rad="596900"/>
          </a:effectLst>
        </p:spPr>
      </p:pic>
      <p:pic>
        <p:nvPicPr>
          <p:cNvPr id="3" name="图片 2" descr="444"/>
          <p:cNvPicPr>
            <a:picLocks noChangeAspect="1"/>
          </p:cNvPicPr>
          <p:nvPr/>
        </p:nvPicPr>
        <p:blipFill>
          <a:blip r:embed="rId3"/>
          <a:srcRect l="14868" t="26872" r="6225" b="35306"/>
          <a:stretch>
            <a:fillRect/>
          </a:stretch>
        </p:blipFill>
        <p:spPr>
          <a:xfrm>
            <a:off x="9284335" y="5074920"/>
            <a:ext cx="2747645" cy="14427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000"/>
              </a:srgbClr>
            </a:outerShdw>
            <a:softEdge rad="127000"/>
          </a:effectLst>
        </p:spPr>
      </p:pic>
      <p:grpSp>
        <p:nvGrpSpPr>
          <p:cNvPr id="2" name="组合 1"/>
          <p:cNvGrpSpPr/>
          <p:nvPr/>
        </p:nvGrpSpPr>
        <p:grpSpPr>
          <a:xfrm>
            <a:off x="7128510" y="1995805"/>
            <a:ext cx="2956560" cy="3078480"/>
            <a:chOff x="11226" y="3143"/>
            <a:chExt cx="4656" cy="484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26" y="3143"/>
              <a:ext cx="4656" cy="4849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1967" y="3734"/>
              <a:ext cx="2340" cy="3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0">
                  <a:latin typeface="楷体" panose="02010609060101010101" charset="-122"/>
                  <a:ea typeface="楷体" panose="02010609060101010101" charset="-122"/>
                </a:rPr>
                <a:t>贼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l="2414" r="1696"/>
          <a:stretch>
            <a:fillRect/>
          </a:stretch>
        </p:blipFill>
        <p:spPr>
          <a:xfrm>
            <a:off x="1529715" y="1942465"/>
            <a:ext cx="4237355" cy="3103245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文框 7"/>
          <p:cNvSpPr/>
          <p:nvPr/>
        </p:nvSpPr>
        <p:spPr>
          <a:xfrm>
            <a:off x="17780" y="-6350"/>
            <a:ext cx="12156440" cy="6870700"/>
          </a:xfrm>
          <a:prstGeom prst="fram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2"/>
          <a:srcRect l="19210" t="24577" r="61830" b="39784"/>
          <a:stretch>
            <a:fillRect/>
          </a:stretch>
        </p:blipFill>
        <p:spPr>
          <a:xfrm flipH="1">
            <a:off x="8881745" y="4442460"/>
            <a:ext cx="3292475" cy="2421890"/>
          </a:xfrm>
          <a:prstGeom prst="rect">
            <a:avLst/>
          </a:prstGeom>
          <a:effectLst>
            <a:softEdge rad="596900"/>
          </a:effectLst>
        </p:spPr>
      </p:pic>
      <p:sp>
        <p:nvSpPr>
          <p:cNvPr id="2" name="文本框 1"/>
          <p:cNvSpPr txBox="1"/>
          <p:nvPr/>
        </p:nvSpPr>
        <p:spPr>
          <a:xfrm>
            <a:off x="1335405" y="1333500"/>
            <a:ext cx="9521190" cy="443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从前，有一户人家：一个</a:t>
            </a:r>
            <a:r>
              <a:rPr lang="zh-CN" altLang="en-US" sz="4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老公公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，一个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老婆婆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，还喂着一头黑脊背、白胸脯的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小胖驴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    山上住着一只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老虎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，山下住着一个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贼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。老虎嘴馋，一心想着吃这头小胖驴；贼手痒，一心想着偷这头小胖驴。</a:t>
            </a:r>
          </a:p>
        </p:txBody>
      </p:sp>
      <p:pic>
        <p:nvPicPr>
          <p:cNvPr id="3" name="图片 2" descr="贼4"/>
          <p:cNvPicPr>
            <a:picLocks noChangeAspect="1"/>
          </p:cNvPicPr>
          <p:nvPr/>
        </p:nvPicPr>
        <p:blipFill>
          <a:blip r:embed="rId3"/>
          <a:srcRect l="19601" r="41894" b="73839"/>
          <a:stretch>
            <a:fillRect/>
          </a:stretch>
        </p:blipFill>
        <p:spPr>
          <a:xfrm>
            <a:off x="106680" y="-172085"/>
            <a:ext cx="3430270" cy="196278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546100"/>
          </a:effectLst>
        </p:spPr>
      </p:pic>
      <p:grpSp>
        <p:nvGrpSpPr>
          <p:cNvPr id="6" name="组合 5"/>
          <p:cNvGrpSpPr/>
          <p:nvPr/>
        </p:nvGrpSpPr>
        <p:grpSpPr>
          <a:xfrm>
            <a:off x="6011545" y="282575"/>
            <a:ext cx="5886450" cy="1315720"/>
            <a:chOff x="9467" y="445"/>
            <a:chExt cx="9270" cy="2072"/>
          </a:xfrm>
        </p:grpSpPr>
        <p:sp>
          <p:nvSpPr>
            <p:cNvPr id="4" name="云形标注 3"/>
            <p:cNvSpPr/>
            <p:nvPr/>
          </p:nvSpPr>
          <p:spPr>
            <a:xfrm>
              <a:off x="9467" y="445"/>
              <a:ext cx="8250" cy="2073"/>
            </a:xfrm>
            <a:prstGeom prst="cloudCallout">
              <a:avLst/>
            </a:prstGeom>
            <a:noFill/>
            <a:ln w="28575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00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0513" y="862"/>
              <a:ext cx="8225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>
                  <a:solidFill>
                    <a:srgbClr val="00B0F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老公公  老婆婆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1130</Words>
  <Application>Microsoft Office PowerPoint</Application>
  <PresentationFormat>宽屏</PresentationFormat>
  <Paragraphs>119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楷体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qiancheng1120@outlook.com</cp:lastModifiedBy>
  <cp:revision>93</cp:revision>
  <dcterms:created xsi:type="dcterms:W3CDTF">2020-05-06T01:01:00Z</dcterms:created>
  <dcterms:modified xsi:type="dcterms:W3CDTF">2023-04-19T13:03:22Z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