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09" r:id="rId3"/>
    <p:sldId id="410" r:id="rId4"/>
    <p:sldId id="419" r:id="rId5"/>
    <p:sldId id="420" r:id="rId6"/>
    <p:sldId id="416" r:id="rId7"/>
    <p:sldId id="422" r:id="rId8"/>
    <p:sldId id="423" r:id="rId9"/>
    <p:sldId id="424" r:id="rId10"/>
    <p:sldId id="425" r:id="rId11"/>
    <p:sldId id="426" r:id="rId12"/>
    <p:sldId id="421" r:id="rId13"/>
    <p:sldId id="428" r:id="rId14"/>
    <p:sldId id="429" r:id="rId15"/>
    <p:sldId id="430" r:id="rId16"/>
    <p:sldId id="431" r:id="rId17"/>
    <p:sldId id="439" r:id="rId18"/>
    <p:sldId id="432" r:id="rId19"/>
    <p:sldId id="433" r:id="rId20"/>
    <p:sldId id="434" r:id="rId21"/>
    <p:sldId id="435" r:id="rId22"/>
    <p:sldId id="427" r:id="rId23"/>
    <p:sldId id="436" r:id="rId24"/>
    <p:sldId id="448" r:id="rId25"/>
    <p:sldId id="437" r:id="rId26"/>
    <p:sldId id="412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27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8.xml"/><Relationship Id="rId2" Type="http://schemas.openxmlformats.org/officeDocument/2006/relationships/image" Target="../media/image20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15665" y="1991995"/>
            <a:ext cx="536067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zh-CN" sz="8000" b="1">
                <a:solidFill>
                  <a:schemeClr val="accent3"/>
                </a:solidFill>
                <a:effectLst/>
              </a:rPr>
              <a:t>生水喝不得</a:t>
            </a:r>
            <a:endParaRPr lang="zh-CN" altLang="zh-CN" sz="8000" b="1">
              <a:solidFill>
                <a:schemeClr val="accent3"/>
              </a:solidFill>
              <a:effectLst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:\Users\Administrator\Desktop\封图\ssbnh5.jpgssbnh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60245" y="578485"/>
            <a:ext cx="8703310" cy="61080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6135" y="357505"/>
            <a:ext cx="7771130" cy="52197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p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河马医生告诉皮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皮猴，以后可不能喝生水了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！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725170" y="258445"/>
            <a:ext cx="7871460" cy="767080"/>
          </a:xfrm>
          <a:prstGeom prst="wedgeRoundRectCallout">
            <a:avLst>
              <a:gd name="adj1" fmla="val -21726"/>
              <a:gd name="adj2" fmla="val 80471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71671" y="942954"/>
            <a:ext cx="7358114" cy="15684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皮皮猴和小黄鸭、大眼猫踢完球回到家后第一时间找什么</a:t>
            </a:r>
            <a:r>
              <a:rPr 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9660" y="4017645"/>
            <a:ext cx="167195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水</a:t>
            </a:r>
            <a:endParaRPr lang="zh-CN" altLang="en-US" sz="115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23960" b="6323"/>
          <a:stretch>
            <a:fillRect/>
          </a:stretch>
        </p:blipFill>
        <p:spPr>
          <a:xfrm>
            <a:off x="3975100" y="2659380"/>
            <a:ext cx="3073400" cy="32194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413510" y="1247775"/>
            <a:ext cx="8995410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皮皮猴为什么疼得在床上直打滚儿呢？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332220" y="2712720"/>
            <a:ext cx="4182110" cy="212280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因为皮皮猴喝了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生水后肚子疼。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半闭框 1"/>
          <p:cNvSpPr/>
          <p:nvPr/>
        </p:nvSpPr>
        <p:spPr>
          <a:xfrm>
            <a:off x="6042378" y="2492516"/>
            <a:ext cx="792088" cy="1008112"/>
          </a:xfrm>
          <a:prstGeom prst="halfFrame">
            <a:avLst>
              <a:gd name="adj1" fmla="val 22594"/>
              <a:gd name="adj2" fmla="val 2125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半闭框 5"/>
          <p:cNvSpPr/>
          <p:nvPr/>
        </p:nvSpPr>
        <p:spPr>
          <a:xfrm flipH="1" flipV="1">
            <a:off x="9636078" y="4081765"/>
            <a:ext cx="792088" cy="1008112"/>
          </a:xfrm>
          <a:prstGeom prst="halfFrame">
            <a:avLst>
              <a:gd name="adj1" fmla="val 22594"/>
              <a:gd name="adj2" fmla="val 2125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124" name="Picture 4" descr="C:\Users\Administrator\Desktop\封图\ssbnh3.jpgssbnh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05560" y="2212340"/>
            <a:ext cx="4450715" cy="3123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 animBg="1"/>
      <p:bldP spid="4" grpId="1"/>
      <p:bldP spid="2" grpId="1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261526" y="1060931"/>
            <a:ext cx="745363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河马医生叮嘱了皮皮猴什么事呢？</a:t>
            </a:r>
            <a:endParaRPr lang="en-US" altLang="zh-CN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C:\Users\Administrator\Desktop\封图\ssbnh5.jpgssbnh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68755" y="2390140"/>
            <a:ext cx="4440555" cy="3116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半闭框 6"/>
          <p:cNvSpPr/>
          <p:nvPr/>
        </p:nvSpPr>
        <p:spPr>
          <a:xfrm>
            <a:off x="6290211" y="2759044"/>
            <a:ext cx="792088" cy="1008112"/>
          </a:xfrm>
          <a:prstGeom prst="halfFrame">
            <a:avLst>
              <a:gd name="adj1" fmla="val 22594"/>
              <a:gd name="adj2" fmla="val 2125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半闭框 7"/>
          <p:cNvSpPr/>
          <p:nvPr/>
        </p:nvSpPr>
        <p:spPr>
          <a:xfrm flipH="1" flipV="1">
            <a:off x="9513861" y="4000500"/>
            <a:ext cx="792088" cy="1008112"/>
          </a:xfrm>
          <a:prstGeom prst="halfFrame">
            <a:avLst>
              <a:gd name="adj1" fmla="val 22594"/>
              <a:gd name="adj2" fmla="val 2125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26624" y="2946165"/>
            <a:ext cx="3972741" cy="1938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以后可不能喝生水了！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8" grpId="0" animBg="1"/>
      <p:bldP spid="7" grpId="1" animBg="1"/>
      <p:bldP spid="2" grpId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832610" y="2211070"/>
            <a:ext cx="6679565" cy="15684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小朋友们，千万不能直接喝生水哦，自来水要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烧开过才能喝哦！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 descr="安全小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00" y="1161415"/>
            <a:ext cx="2181225" cy="8096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71385" y="1838960"/>
            <a:ext cx="3987165" cy="4553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1966595" y="3061970"/>
            <a:ext cx="8334375" cy="220027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275122" y="1551305"/>
            <a:ext cx="5225415" cy="1014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想想哪些水是生水呢？</a:t>
            </a:r>
            <a:endParaRPr lang="zh-CN" altLang="en-US" sz="4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80895" y="3285490"/>
            <a:ext cx="851408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生水是指如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河水、溪水、井水</a:t>
            </a:r>
            <a:r>
              <a:rPr lang="zh-CN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、水库水、雨水等未经消毒、过滤等处理的水</a:t>
            </a:r>
            <a:r>
              <a:rPr lang="zh-CN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36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4095" y="275590"/>
            <a:ext cx="2624455" cy="29152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69160" y="1289050"/>
            <a:ext cx="7853680" cy="14763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我们饮用的水来自于江河，经过自来水厂的加工、过滤，变得非常干净；自来水通过地下水管走进千家万户。所以，我们打开水龙头就能用到这些干净的水了。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02150" y="3599815"/>
            <a:ext cx="6454140" cy="14763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自来水虽然经过了加工处理，但里面有些微生物对我们身体是有害的，因此要将自来水烧开，消灭细菌，这样的水饮用起来才安全。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68325" y="2927350"/>
            <a:ext cx="2407285" cy="33813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/>
        </p:nvSpPr>
        <p:spPr>
          <a:xfrm>
            <a:off x="1997710" y="2231390"/>
            <a:ext cx="82543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你觉得下面小朋友的这些行为对吗？</a:t>
            </a:r>
            <a:endParaRPr lang="zh-CN" altLang="en-US" sz="40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C:\Users\Administrator\Desktop\ppt用到的各种小标签\安全对错.png安全对错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88" y="330835"/>
            <a:ext cx="2181225" cy="800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C:\Users\Administrator\Desktop\封图\ssbnh6.jpgssbnh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51910" y="1701800"/>
            <a:ext cx="6250940" cy="438658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2101215" y="872490"/>
            <a:ext cx="7159625" cy="119189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 smtClean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天气很热，亮亮直接喝生水。</a:t>
            </a:r>
            <a:endParaRPr lang="zh-CN" altLang="en-US" sz="3200" b="1" dirty="0" smtClean="0">
              <a:solidFill>
                <a:srgbClr val="FF33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5688" y="1428958"/>
            <a:ext cx="2986715" cy="4508927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87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8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:\Users\Administrator\Desktop\封图\ssbnh7.jpgssbnh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95805" y="1350645"/>
            <a:ext cx="7401560" cy="51943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974465" y="561975"/>
            <a:ext cx="6340475" cy="1168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 smtClean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全全不喝来路不明的水。</a:t>
            </a:r>
            <a:endParaRPr lang="zh-CN" altLang="en-US" sz="3200" b="1" dirty="0" smtClean="0">
              <a:solidFill>
                <a:srgbClr val="FF33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35123" y="2275428"/>
            <a:ext cx="2204450" cy="4508927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8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28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176780" y="2371725"/>
            <a:ext cx="7837805" cy="2030095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Font typeface="Calibri" panose="020F0502020204030204" charset="0"/>
              <a:buAutoNum type="arabicPeriod"/>
            </a:pP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知道只有经过工厂的加工、过滤等程序处理过的水，才能饮用。</a:t>
            </a:r>
            <a:endParaRPr lang="zh-CN" altLang="en-US" sz="2800" b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Calibri" panose="020F0502020204030204" charset="0"/>
              <a:buAutoNum type="arabicPeriod"/>
            </a:pP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知道喝生水的危害，养成良好的喝水习惯。</a:t>
            </a:r>
            <a:endParaRPr lang="zh-CN" altLang="en-US" sz="2800" b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学习目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55" y="1423670"/>
            <a:ext cx="2042160" cy="758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:\Users\Administrator\Desktop\封图\ssbnh8.jpgssbnh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52015" y="1297305"/>
            <a:ext cx="7155815" cy="502094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195060" y="640080"/>
            <a:ext cx="5110480" cy="1372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 smtClean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妮妮直接饮用雨水。</a:t>
            </a:r>
            <a:endParaRPr lang="zh-CN" altLang="en-US" sz="3200" b="1" dirty="0" smtClean="0">
              <a:solidFill>
                <a:srgbClr val="FF33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5375" y="2556083"/>
            <a:ext cx="2986715" cy="4508927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87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8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218940" y="906780"/>
            <a:ext cx="3564890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一起来看一看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91310" y="1572260"/>
            <a:ext cx="4660900" cy="47078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活动准备：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显微镜及配套载玻片、实验台、收集矿泉水、池塘水、自来水、开水半杯；</a:t>
            </a:r>
            <a:endParaRPr lang="zh-CN" altLang="en-US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活动过程：</a:t>
            </a:r>
            <a:endParaRPr lang="en-US" altLang="zh-CN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主讲老师和助教共同在实验台准备好用于观察的矿泉水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、池塘水、自来水、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开水、载玻片；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组织学生分别观察各个显微镜载玻片，引导学生说出自己观察到的现象。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6705" y="1746885"/>
            <a:ext cx="3686810" cy="2274570"/>
          </a:xfrm>
          <a:prstGeom prst="rect">
            <a:avLst/>
          </a:prstGeom>
        </p:spPr>
      </p:pic>
      <p:pic>
        <p:nvPicPr>
          <p:cNvPr id="8" name="图片 7" descr="演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118745"/>
            <a:ext cx="1901825" cy="1371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05" y="4021455"/>
            <a:ext cx="3687445" cy="219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088689" y="2258867"/>
            <a:ext cx="4357718" cy="34150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大热天，走远程，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切记莫把生水喝，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肚子痛来头发昏，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最后还得找医生。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安全儿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6210" y="1273810"/>
            <a:ext cx="2682875" cy="984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6545" y="1425575"/>
            <a:ext cx="4072255" cy="4248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/>
        </p:nvSpPr>
        <p:spPr>
          <a:xfrm>
            <a:off x="2887980" y="2171700"/>
            <a:ext cx="7878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小朋友们，要健康地喝水哦！</a:t>
            </a:r>
            <a:endParaRPr lang="zh-CN" altLang="en-US" sz="40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865179" y="1785124"/>
            <a:ext cx="7200800" cy="42462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1.夏季天气热，牛牛总是在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运动之后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直接对着水龙头喝水。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2.自来水经过加工后是干净、安全的，我们可以直接喝。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.自来水要烧开之后再喝。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 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.雨天，几个小朋友在打水仗，其中一个直接仰头张开嘴巴喝雨水。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.直接喝自来水会对我们的身体造成伤害。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82915" y="5356860"/>
            <a:ext cx="224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参考答案：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1.B  2.B 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3.A  4.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  5.A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随堂测评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" y="419735"/>
            <a:ext cx="1997710" cy="1365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5620" y="1377315"/>
            <a:ext cx="5309235" cy="46501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08225" y="1377315"/>
            <a:ext cx="768858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en-US" sz="3600" b="1" dirty="0" smtClean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小朋友们，你们口渴了喜欢喝什么啊？</a:t>
            </a:r>
            <a:endParaRPr lang="zh-CN" altLang="en-US" sz="3600" b="1" dirty="0" smtClean="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8435" y="2077720"/>
            <a:ext cx="5659755" cy="3144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4785" y="2420620"/>
            <a:ext cx="4502785" cy="2941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2205" y="1114425"/>
            <a:ext cx="4652645" cy="737235"/>
          </a:xfrm>
          <a:prstGeom prst="rect">
            <a:avLst/>
          </a:prstGeom>
          <a:noFill/>
          <a:ln w="25400">
            <a:gradFill flip="none" rotWithShape="1">
              <a:gsLst>
                <a:gs pos="76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怎样才是健康地喝水？</a:t>
            </a:r>
            <a:endParaRPr lang="zh-CN" altLang="en-US" sz="2800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安全故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65" y="383540"/>
            <a:ext cx="2181225" cy="80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095" y="1797050"/>
            <a:ext cx="73691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可皮皮猴因为乱喝水而肚子疼了，</a:t>
            </a:r>
            <a:endParaRPr lang="en-US" altLang="zh-CN" sz="4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一起来看看发生了什么事吧。</a:t>
            </a:r>
            <a:endParaRPr lang="zh-CN" altLang="en-US" sz="4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Administrator\Desktop\封图\ssbnh1.jpgssbnh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27860" y="372745"/>
            <a:ext cx="8999855" cy="6316345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968375" y="275590"/>
            <a:ext cx="9139555" cy="684530"/>
          </a:xfrm>
          <a:prstGeom prst="wedgeRoundRectCallout">
            <a:avLst>
              <a:gd name="adj1" fmla="val -11868"/>
              <a:gd name="adj2" fmla="val 77265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68613" y="387524"/>
            <a:ext cx="9326880" cy="4603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刚和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小黄鸭、大眼猫踢完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球，满头大汗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的皮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皮猴到家后四处找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喝。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Administrator\Desktop\封图\ssbnh2.jpgssbnh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75690" y="305435"/>
            <a:ext cx="9086215" cy="637667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1760220" y="190500"/>
            <a:ext cx="8402320" cy="692785"/>
          </a:xfrm>
          <a:prstGeom prst="wedgeRoundRectCallout">
            <a:avLst>
              <a:gd name="adj1" fmla="val -11868"/>
              <a:gd name="adj2" fmla="val 77265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867535" y="190500"/>
            <a:ext cx="8227060" cy="6451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找不到白开水和饮料，皮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皮猴拧开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厨房的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水龙头直接喝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生水。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Administrator\Desktop\封图\ssbnh3.jpgssbnh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51050" y="516255"/>
            <a:ext cx="8783320" cy="616394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536575" y="251460"/>
            <a:ext cx="5908675" cy="808990"/>
          </a:xfrm>
          <a:prstGeom prst="wedgeRoundRectCallout">
            <a:avLst>
              <a:gd name="adj1" fmla="val -11868"/>
              <a:gd name="adj2" fmla="val 7726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0388" y="422067"/>
            <a:ext cx="587248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不一会儿，皮皮猴肚子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疼得直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打滚。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C:\Users\Administrator\Desktop\封图\ssbnh4.jpgssbnh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970" y="304165"/>
            <a:ext cx="9116060" cy="6397625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939215" y="435402"/>
            <a:ext cx="4824536" cy="13836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妈妈把皮皮猴送到了医院，河马医生给皮皮猴进行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治疗。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572135" y="313690"/>
            <a:ext cx="5516880" cy="1697355"/>
          </a:xfrm>
          <a:prstGeom prst="wedgeRoundRectCallout">
            <a:avLst>
              <a:gd name="adj1" fmla="val 15210"/>
              <a:gd name="adj2" fmla="val 71234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.xml><?xml version="1.0" encoding="utf-8"?>
<p:tagLst xmlns:p="http://schemas.openxmlformats.org/presentationml/2006/main">
  <p:tag name="COMMONDATA" val="eyJoZGlkIjoiZTA5ZDRlZmI0OTA4YzdmYzcyZGEzYmQ3MDYwNDQ1YjQifQ==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WPS 演示</Application>
  <PresentationFormat>宽屏</PresentationFormat>
  <Paragraphs>88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Arial Unicode MS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露露酱</cp:lastModifiedBy>
  <cp:revision>175</cp:revision>
  <dcterms:created xsi:type="dcterms:W3CDTF">2020-06-12T07:33:00Z</dcterms:created>
  <dcterms:modified xsi:type="dcterms:W3CDTF">2022-06-28T07:12:40Z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D23DB830CA9241F7BF53C8D77457B118</vt:lpwstr>
  </property>
</Properties>
</file>