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332" r:id="rId4"/>
    <p:sldId id="333" r:id="rId5"/>
    <p:sldId id="334" r:id="rId6"/>
    <p:sldId id="337" r:id="rId7"/>
    <p:sldId id="338" r:id="rId8"/>
    <p:sldId id="347" r:id="rId9"/>
    <p:sldId id="342" r:id="rId10"/>
    <p:sldId id="348" r:id="rId11"/>
    <p:sldId id="364" r:id="rId12"/>
    <p:sldId id="365" r:id="rId13"/>
    <p:sldId id="366" r:id="rId14"/>
    <p:sldId id="368" r:id="rId15"/>
  </p:sldIdLst>
  <p:sldSz cx="12192000" cy="6858000"/>
  <p:notesSz cx="6858000" cy="9144000"/>
  <p:embeddedFontLst>
    <p:embeddedFont>
      <p:font typeface="字体管家棉花糖" panose="00020600040101010101" charset="-122"/>
      <p:regular r:id="rId21"/>
    </p:embeddedFont>
    <p:embeddedFont>
      <p:font typeface="字体管家胖丫儿" panose="00020600040101010101" charset="-122"/>
      <p:regular r:id="rId22"/>
    </p:embeddedFont>
    <p:embeddedFont>
      <p:font typeface="楷体" panose="02010609060101010101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3" userDrawn="1">
          <p15:clr>
            <a:srgbClr val="A4A3A4"/>
          </p15:clr>
        </p15:guide>
        <p15:guide id="2" pos="7267" userDrawn="1">
          <p15:clr>
            <a:srgbClr val="A4A3A4"/>
          </p15:clr>
        </p15:guide>
        <p15:guide id="3" orient="horz" pos="2851" userDrawn="1">
          <p15:clr>
            <a:srgbClr val="A4A3A4"/>
          </p15:clr>
        </p15:guide>
        <p15:guide id="4" orient="horz" pos="700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824"/>
    <a:srgbClr val="FBF5F5"/>
    <a:srgbClr val="ED4941"/>
    <a:srgbClr val="F27B73"/>
    <a:srgbClr val="F58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33" autoAdjust="0"/>
  </p:normalViewPr>
  <p:slideViewPr>
    <p:cSldViewPr snapToGrid="0" showGuides="1">
      <p:cViewPr>
        <p:scale>
          <a:sx n="66" d="100"/>
          <a:sy n="66" d="100"/>
        </p:scale>
        <p:origin x="2196" y="876"/>
      </p:cViewPr>
      <p:guideLst>
        <p:guide pos="413"/>
        <p:guide pos="7267"/>
        <p:guide orient="horz" pos="2851"/>
        <p:guide orient="horz" pos="700"/>
        <p:guide orient="horz" pos="3928"/>
        <p:guide orient="horz"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743A-C919-4639-AFCD-BA69393FD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31A28-A315-4A02-9761-6D6F97A6ED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92960" y="1889125"/>
            <a:ext cx="8006080" cy="15805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88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托班期初家长会</a:t>
            </a:r>
            <a:endParaRPr lang="zh-CN" altLang="en-US" sz="88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51200" y="3937000"/>
            <a:ext cx="2620010" cy="386080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altLang="en-US">
                <a:latin typeface="字体管家胖丫儿" panose="00020600040101010101" charset="-122"/>
                <a:ea typeface="字体管家胖丫儿" panose="00020600040101010101" charset="-122"/>
              </a:rPr>
              <a:t>贝贝</a:t>
            </a:r>
            <a:r>
              <a:rPr lang="en-US" altLang="zh-CN">
                <a:latin typeface="字体管家胖丫儿" panose="00020600040101010101" charset="-122"/>
                <a:ea typeface="字体管家胖丫儿" panose="00020600040101010101" charset="-122"/>
              </a:rPr>
              <a:t>1</a:t>
            </a:r>
            <a:r>
              <a:rPr lang="zh-CN" altLang="en-US">
                <a:latin typeface="字体管家胖丫儿" panose="00020600040101010101" charset="-122"/>
                <a:ea typeface="字体管家胖丫儿" panose="00020600040101010101" charset="-122"/>
              </a:rPr>
              <a:t>班</a:t>
            </a:r>
            <a:endParaRPr lang="zh-CN" altLang="en-US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240" y="3937000"/>
            <a:ext cx="2620010" cy="386080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altLang="en-US">
                <a:latin typeface="字体管家胖丫儿" panose="00020600040101010101" charset="-122"/>
                <a:ea typeface="字体管家胖丫儿" panose="00020600040101010101" charset="-122"/>
              </a:rPr>
              <a:t>时间：</a:t>
            </a:r>
            <a:r>
              <a:rPr lang="en-US" altLang="zh-CN">
                <a:latin typeface="字体管家胖丫儿" panose="00020600040101010101" charset="-122"/>
                <a:ea typeface="字体管家胖丫儿" panose="00020600040101010101" charset="-122"/>
              </a:rPr>
              <a:t>2023.2.17</a:t>
            </a:r>
            <a:endParaRPr lang="en-US" altLang="zh-CN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7040" y="553720"/>
            <a:ext cx="11297920" cy="5750560"/>
          </a:xfrm>
          <a:prstGeom prst="roundRect">
            <a:avLst>
              <a:gd name="adj" fmla="val 11539"/>
            </a:avLst>
          </a:prstGeom>
          <a:solidFill>
            <a:schemeClr val="bg1"/>
          </a:solidFill>
          <a:ln w="12700" cmpd="sng">
            <a:solidFill>
              <a:srgbClr val="F58F8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977515" y="2920365"/>
            <a:ext cx="6236970" cy="1626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封老师：159 6145 6850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顾老师：159 9502 5776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427480" y="1542415"/>
            <a:ext cx="2807335" cy="1276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sz="70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电话：</a:t>
            </a:r>
            <a:endParaRPr sz="7000" dirty="0">
              <a:solidFill>
                <a:schemeClr val="tx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50435" y="2108200"/>
            <a:ext cx="2691130" cy="527685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sz="2000">
                <a:latin typeface="字体管家胖丫儿" panose="00020600040101010101" charset="-122"/>
                <a:ea typeface="字体管家胖丫儿" panose="00020600040101010101" charset="-122"/>
              </a:rPr>
              <a:t>第四部分</a:t>
            </a:r>
            <a:endParaRPr lang="zh-CN" sz="200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4160" y="3088005"/>
            <a:ext cx="658368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入离园车辆安排</a:t>
            </a:r>
            <a:endParaRPr lang="zh-CN" altLang="en-US" sz="7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50435" y="2108200"/>
            <a:ext cx="2691130" cy="527685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sz="2000">
                <a:latin typeface="字体管家胖丫儿" panose="00020600040101010101" charset="-122"/>
                <a:ea typeface="字体管家胖丫儿" panose="00020600040101010101" charset="-122"/>
              </a:rPr>
              <a:t>第五部分</a:t>
            </a:r>
            <a:endParaRPr lang="zh-CN" sz="200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6960" y="3088005"/>
            <a:ext cx="749808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签署托育服务协议</a:t>
            </a:r>
            <a:endParaRPr lang="zh-CN" altLang="en-US" sz="7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868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7891" r="32273" b="-2185"/>
          <a:stretch>
            <a:fillRect/>
          </a:stretch>
        </p:blipFill>
        <p:spPr>
          <a:xfrm rot="16200000">
            <a:off x="2516505" y="1080135"/>
            <a:ext cx="1695450" cy="4635500"/>
          </a:xfrm>
          <a:prstGeom prst="rect">
            <a:avLst/>
          </a:prstGeom>
        </p:spPr>
      </p:pic>
      <p:pic>
        <p:nvPicPr>
          <p:cNvPr id="5" name="图片 4" descr="IMG_8688"/>
          <p:cNvPicPr>
            <a:picLocks noChangeAspect="1"/>
          </p:cNvPicPr>
          <p:nvPr/>
        </p:nvPicPr>
        <p:blipFill>
          <a:blip r:embed="rId4"/>
          <a:srcRect l="23381" r="14068" b="-2936"/>
          <a:stretch>
            <a:fillRect/>
          </a:stretch>
        </p:blipFill>
        <p:spPr>
          <a:xfrm rot="16200000">
            <a:off x="7731125" y="1295400"/>
            <a:ext cx="1846580" cy="4051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49475" y="1509395"/>
            <a:ext cx="1390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新生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536180" y="1534795"/>
            <a:ext cx="1390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老生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1760" y="1108075"/>
            <a:ext cx="1808480" cy="903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48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目</a:t>
            </a:r>
            <a:r>
              <a:rPr lang="en-US" altLang="zh-CN" sz="48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  </a:t>
            </a:r>
            <a:r>
              <a:rPr lang="zh-CN" altLang="en-US" sz="48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录</a:t>
            </a:r>
            <a:endParaRPr lang="zh-CN" altLang="en-US" sz="48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3" name="图片 2" descr="51miz-E1197550-BED529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2320925"/>
            <a:ext cx="904875" cy="904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85720" y="2528570"/>
            <a:ext cx="262128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sz="3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幼儿情况分析</a:t>
            </a:r>
            <a:endParaRPr sz="3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5" name="图片 4" descr="51miz-E1197550-BED529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840" y="2320925"/>
            <a:ext cx="904875" cy="904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52080" y="2528570"/>
            <a:ext cx="343408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sz="3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课程及达到的目标</a:t>
            </a:r>
            <a:endParaRPr sz="3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11" name="图片 10" descr="51miz-E1197550-BED529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3535045"/>
            <a:ext cx="904875" cy="9048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85720" y="3742690"/>
            <a:ext cx="343408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sz="3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对家长要求和希望</a:t>
            </a:r>
            <a:endParaRPr sz="3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13" name="图片 12" descr="51miz-E1197550-BED529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840" y="3535045"/>
            <a:ext cx="904875" cy="9048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52080" y="3742690"/>
            <a:ext cx="302768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lang="zh-CN" sz="3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入离园车辆安排</a:t>
            </a:r>
            <a:endParaRPr lang="zh-CN" sz="3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15" name="图片 14" descr="51miz-E1197550-BED5295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4749165"/>
            <a:ext cx="904875" cy="9048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585720" y="4956810"/>
            <a:ext cx="3434080" cy="632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lang="zh-CN" sz="3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签署托育服务协议</a:t>
            </a:r>
            <a:endParaRPr lang="zh-CN" sz="3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50435" y="2108200"/>
            <a:ext cx="2691130" cy="527685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sz="2000">
                <a:latin typeface="字体管家胖丫儿" panose="00020600040101010101" charset="-122"/>
                <a:ea typeface="字体管家胖丫儿" panose="00020600040101010101" charset="-122"/>
              </a:rPr>
              <a:t>第一部分</a:t>
            </a:r>
            <a:endParaRPr lang="zh-CN" sz="200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1360" y="3088005"/>
            <a:ext cx="566928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班级情况分析</a:t>
            </a:r>
            <a:endParaRPr lang="zh-CN" altLang="en-US" sz="7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7040" y="553720"/>
            <a:ext cx="11297920" cy="5750560"/>
          </a:xfrm>
          <a:prstGeom prst="roundRect">
            <a:avLst>
              <a:gd name="adj" fmla="val 11539"/>
            </a:avLst>
          </a:prstGeom>
          <a:solidFill>
            <a:schemeClr val="bg1"/>
          </a:solidFill>
          <a:ln w="12700" cmpd="sng">
            <a:solidFill>
              <a:srgbClr val="F58F8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51miz-E1197550-BED5295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837565"/>
            <a:ext cx="671195" cy="6711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30680" y="916305"/>
            <a:ext cx="1452880" cy="514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lang="zh-CN" sz="25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班级情况</a:t>
            </a:r>
            <a:endParaRPr lang="zh-CN" sz="25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  <p:pic>
        <p:nvPicPr>
          <p:cNvPr id="9" name="图片 8" descr="51miz-E1271269-8276835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804035"/>
            <a:ext cx="3992880" cy="3992880"/>
          </a:xfrm>
          <a:prstGeom prst="rect">
            <a:avLst/>
          </a:prstGeom>
        </p:spPr>
      </p:pic>
      <p:pic>
        <p:nvPicPr>
          <p:cNvPr id="19" name="图片 18" descr="51miz-E817969-45FE44A9"/>
          <p:cNvPicPr>
            <a:picLocks noChangeAspect="1"/>
          </p:cNvPicPr>
          <p:nvPr/>
        </p:nvPicPr>
        <p:blipFill>
          <a:blip r:embed="rId3"/>
          <a:srcRect b="24346"/>
          <a:stretch>
            <a:fillRect/>
          </a:stretch>
        </p:blipFill>
        <p:spPr>
          <a:xfrm>
            <a:off x="4101465" y="1127125"/>
            <a:ext cx="7231380" cy="43954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079365" y="1804035"/>
            <a:ext cx="55473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班级现在共有幼儿20名，男孩9人，女孩11人，新生13名（日常穿尿不湿的孩子有4位，本学期没有需要喝奶的幼儿）；我们托班幼儿的年龄较小基本上都是两岁半左右。</a:t>
            </a:r>
            <a:endParaRPr lang="zh-CN" altLang="en-US" sz="3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50435" y="2108200"/>
            <a:ext cx="2691130" cy="527685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sz="2000">
                <a:latin typeface="字体管家胖丫儿" panose="00020600040101010101" charset="-122"/>
                <a:ea typeface="字体管家胖丫儿" panose="00020600040101010101" charset="-122"/>
              </a:rPr>
              <a:t>第二部分</a:t>
            </a:r>
            <a:endParaRPr lang="zh-CN" sz="200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6960" y="3088005"/>
            <a:ext cx="749808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课程及达到的目标</a:t>
            </a:r>
            <a:endParaRPr lang="zh-CN" altLang="en-US" sz="7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7040" y="553720"/>
            <a:ext cx="11297920" cy="5750560"/>
          </a:xfrm>
          <a:prstGeom prst="roundRect">
            <a:avLst>
              <a:gd name="adj" fmla="val 11539"/>
            </a:avLst>
          </a:prstGeom>
          <a:solidFill>
            <a:schemeClr val="bg1"/>
          </a:solidFill>
          <a:ln w="12700" cmpd="sng">
            <a:solidFill>
              <a:srgbClr val="F58F8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1407795" y="1591310"/>
            <a:ext cx="89655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    </a:t>
            </a:r>
            <a:r>
              <a:rPr lang="zh-CN" altLang="en-US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本学期小小班主要以养成教育为重点；主要是培养幼儿良好的生活和学习习惯。比如：讲礼貌，讲卫生，自己吃饭，饭后能自觉擦嘴，正确的洗手，良好的坐姿，用心倾听，不攻击他人等等。</a:t>
            </a:r>
            <a:endParaRPr lang="zh-CN" altLang="en-US" sz="3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en-US" altLang="zh-CN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    </a:t>
            </a:r>
            <a:r>
              <a:rPr lang="zh-CN" altLang="en-US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我们的教育活动主要依据国家教委会规定的五大领域：健康、语言、科学、社会、艺术，据此我们开设有健康、语言、科学、社会、科学、数学，音乐和礼仪安全教育等教学课程。</a:t>
            </a:r>
            <a:endParaRPr lang="zh-CN" altLang="en-US" sz="3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7040" y="553720"/>
            <a:ext cx="11297920" cy="5750560"/>
          </a:xfrm>
          <a:prstGeom prst="roundRect">
            <a:avLst>
              <a:gd name="adj" fmla="val 11539"/>
            </a:avLst>
          </a:prstGeom>
          <a:solidFill>
            <a:schemeClr val="bg1"/>
          </a:solidFill>
          <a:ln w="12700" cmpd="sng">
            <a:solidFill>
              <a:srgbClr val="F58F8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D:\APPT制作\小学开学第一课\素材\元素\图片\51miz-E1243594-249F11F6.png51miz-E1243594-249F11F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22960" y="1508760"/>
            <a:ext cx="4232910" cy="4466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13475" y="2033270"/>
            <a:ext cx="4643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1.亲近老师，愿意上幼儿园，情绪愉快地参加幼儿园的各类活动。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D:\APPT制作\小学开学第一课\素材\元素\图片\51miz-E811075-CF28FC4D.png51miz-E811075-CF28FC4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63235" y="2216150"/>
            <a:ext cx="507365" cy="4051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13475" y="2811145"/>
            <a:ext cx="4643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2.知道自己的名字，听到呼唤会应答，能用简短的语言表达自己的要求。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图片 15" descr="D:\APPT制作\小学开学第一课\素材\元素\图片\51miz-E811075-CF28FC4D.png51miz-E811075-CF28FC4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73395" y="3023870"/>
            <a:ext cx="507365" cy="4051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213475" y="3562350"/>
            <a:ext cx="4643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3.在成人的帮助和指导下学会自己进餐、盥洗、入睡、能根据自己的需要入厕，喝水。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" name="图片 19" descr="D:\APPT制作\小学开学第一课\素材\元素\图片\51miz-E811075-CF28FC4D.png51miz-E811075-CF28FC4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63235" y="3698875"/>
            <a:ext cx="507365" cy="40513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213475" y="4323715"/>
            <a:ext cx="4643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4.充分活动身体，走爬跑动作协调，在集体活动中愿意与同伴一起玩耍。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" name="图片 24" descr="D:\APPT制作\小学开学第一课\素材\元素\图片\51miz-E811075-CF28FC4D.png51miz-E811075-CF28FC4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63235" y="4323715"/>
            <a:ext cx="507365" cy="40513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213475" y="5071110"/>
            <a:ext cx="4643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5.能有礼貌的与人沟通，培养幼儿良好的生活习惯。。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7" name="图片 26" descr="D:\APPT制作\小学开学第一课\素材\元素\图片\51miz-E811075-CF28FC4D.png51miz-E811075-CF28FC4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63235" y="5181600"/>
            <a:ext cx="507365" cy="405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9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750435" y="2108200"/>
            <a:ext cx="2691130" cy="527685"/>
          </a:xfrm>
          <a:prstGeom prst="roundRect">
            <a:avLst>
              <a:gd name="adj" fmla="val 50000"/>
            </a:avLst>
          </a:prstGeom>
          <a:solidFill>
            <a:srgbClr val="ED4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10000"/>
              </a:lnSpc>
            </a:pPr>
            <a:r>
              <a:rPr lang="zh-CN" sz="2000">
                <a:latin typeface="字体管家胖丫儿" panose="00020600040101010101" charset="-122"/>
                <a:ea typeface="字体管家胖丫儿" panose="00020600040101010101" charset="-122"/>
              </a:rPr>
              <a:t>第三部分</a:t>
            </a:r>
            <a:endParaRPr lang="zh-CN" sz="200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2560" y="3088005"/>
            <a:ext cx="932688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对家长几点要求和希望</a:t>
            </a:r>
            <a:endParaRPr lang="zh-CN" altLang="en-US" sz="72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7040" y="553720"/>
            <a:ext cx="11297920" cy="5750560"/>
          </a:xfrm>
          <a:prstGeom prst="roundRect">
            <a:avLst>
              <a:gd name="adj" fmla="val 11539"/>
            </a:avLst>
          </a:prstGeom>
          <a:solidFill>
            <a:schemeClr val="bg1"/>
          </a:solidFill>
          <a:ln w="12700" cmpd="sng">
            <a:solidFill>
              <a:srgbClr val="F58F8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992505" y="1489710"/>
            <a:ext cx="10323830" cy="4486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1.不要偷偷来看孩子，影响孩子情绪。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2.每周为孩子剪指甲，以防止孩子无意中伤人。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3.每天按时接送幼儿，早上8点10分后入园，周一下午3点15分，周二至周五4点15离园，如果别人代接请电话或者微信通知老师。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4.请家长送还是不要带零食，顺便检查一下是否有危险品，我们家园做好双保险。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5.如您的电话号码有改动，请及时告知老师，方便联系。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6.不给孩子带贵重物品入园（手链，手镯），以免丢失。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7.配合幼儿在家自己吃饭，学习穿脱衣服鞋子。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字体管家胖丫儿" panose="00020600040101010101" charset="-122"/>
              </a:rPr>
              <a:t>8.如幼儿有过敏史或疾病请及时告知老师。</a:t>
            </a:r>
            <a:endParaRPr lang="zh-CN" altLang="en-US" sz="2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字体管家胖丫儿" panose="0002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427480" y="855345"/>
            <a:ext cx="1452880" cy="514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sz="2500" dirty="0">
                <a:solidFill>
                  <a:srgbClr val="ED4941"/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rPr>
              <a:t>几点要求</a:t>
            </a:r>
            <a:endParaRPr sz="2500" dirty="0">
              <a:solidFill>
                <a:srgbClr val="ED4941"/>
              </a:solidFill>
              <a:latin typeface="字体管家棉花糖" panose="00020600040101010101" charset="-122"/>
              <a:ea typeface="字体管家棉花糖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3"/>
      </p:transition>
    </mc:Choice>
    <mc:Fallback>
      <p:transition spd="med"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PLACING_PICTURE_USER_VIEWPORT" val="{&quot;height&quot;:10800,&quot;width&quot;:8100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PP_MARK_KEY" val="6b8d441a-2882-43ea-b3da-f2e7fb808210"/>
  <p:tag name="COMMONDATA" val="eyJoZGlkIjoiOWJiOWMwMzkzNTE0NjlmNTgzNDBhNWYwMTI2YmZhYT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普惠">
      <a:majorFont>
        <a:latin typeface="阿里巴巴普惠体"/>
        <a:ea typeface="阿里巴巴普惠体"/>
        <a:cs typeface=""/>
      </a:majorFont>
      <a:minorFont>
        <a:latin typeface="阿里巴巴普惠体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WPS 演示</Application>
  <PresentationFormat>宽屏</PresentationFormat>
  <Paragraphs>75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字体管家棉花糖</vt:lpstr>
      <vt:lpstr>字体管家胖丫儿</vt:lpstr>
      <vt:lpstr>楷体</vt:lpstr>
      <vt:lpstr>微软雅黑</vt:lpstr>
      <vt:lpstr>Arial Unicode MS</vt:lpstr>
      <vt:lpstr>阿里巴巴普惠体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小学开学第一课</dc:title>
  <dc:creator>MA45522</dc:creator>
  <cp:lastModifiedBy>1401456165</cp:lastModifiedBy>
  <cp:revision>41</cp:revision>
  <dcterms:created xsi:type="dcterms:W3CDTF">2022-06-28T03:01:00Z</dcterms:created>
  <dcterms:modified xsi:type="dcterms:W3CDTF">2023-02-17T05:00:15Z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594325D85DAB44ABBF77FC5E13B1CB17</vt:lpwstr>
  </property>
  <property fmtid="{D5CDD505-2E9C-101B-9397-08002B2CF9AE}" pid="3" name="KSOProductBuildVer">
    <vt:lpwstr>2052-11.1.0.12980</vt:lpwstr>
  </property>
</Properties>
</file>