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307" r:id="rId3"/>
    <p:sldId id="257" r:id="rId4"/>
    <p:sldId id="404" r:id="rId6"/>
    <p:sldId id="317" r:id="rId7"/>
    <p:sldId id="410" r:id="rId8"/>
    <p:sldId id="406" r:id="rId9"/>
    <p:sldId id="321" r:id="rId10"/>
    <p:sldId id="378" r:id="rId11"/>
    <p:sldId id="379" r:id="rId12"/>
    <p:sldId id="328" r:id="rId13"/>
    <p:sldId id="385" r:id="rId14"/>
    <p:sldId id="407" r:id="rId15"/>
    <p:sldId id="339" r:id="rId16"/>
    <p:sldId id="389" r:id="rId17"/>
    <p:sldId id="408" r:id="rId18"/>
    <p:sldId id="344" r:id="rId19"/>
    <p:sldId id="400" r:id="rId20"/>
    <p:sldId id="346" r:id="rId21"/>
    <p:sldId id="347" r:id="rId22"/>
    <p:sldId id="429" r:id="rId23"/>
    <p:sldId id="402" r:id="rId24"/>
    <p:sldId id="373" r:id="rId25"/>
    <p:sldId id="403" r:id="rId26"/>
    <p:sldId id="294" r:id="rId27"/>
  </p:sldIdLst>
  <p:sldSz cx="12192000" cy="6858000"/>
  <p:notesSz cx="6858000" cy="9144000"/>
  <p:embeddedFontLst>
    <p:embeddedFont>
      <p:font typeface="微软雅黑" pitchFamily="34" charset="-122"/>
      <p:regular r:id="rId31"/>
    </p:embeddedFont>
    <p:embeddedFont>
      <p:font typeface="字体管家胖丫儿" panose="00020600040101010101" charset="-122"/>
      <p:regular r:id="rId32"/>
    </p:embeddedFont>
    <p:embeddedFont>
      <p:font typeface="Calibri" panose="020F0502020204030204" charset="0"/>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3947"/>
    <a:srgbClr val="694A2F"/>
    <a:srgbClr val="EC6D89"/>
    <a:srgbClr val="F29A5B"/>
    <a:srgbClr val="865B3E"/>
    <a:srgbClr val="3B424B"/>
    <a:srgbClr val="F5F9EC"/>
    <a:srgbClr val="736B61"/>
    <a:srgbClr val="ECE7C9"/>
    <a:srgbClr val="0091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73" autoAdjust="0"/>
    <p:restoredTop sz="94414" autoAdjust="0"/>
  </p:normalViewPr>
  <p:slideViewPr>
    <p:cSldViewPr snapToGrid="0" showGuides="1">
      <p:cViewPr varScale="1">
        <p:scale>
          <a:sx n="115" d="100"/>
          <a:sy n="115" d="100"/>
        </p:scale>
        <p:origin x="564" y="114"/>
      </p:cViewPr>
      <p:guideLst>
        <p:guide orient="horz" pos="3864"/>
        <p:guide pos="492"/>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6" d="100"/>
          <a:sy n="66" d="100"/>
        </p:scale>
        <p:origin x="3330"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83068A-753F-47ED-95DE-D06E5578E5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F164E-D685-493E-AF07-0CE742DE1F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F164E-D685-493E-AF07-0CE742DE1FD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E26BC15-B161-4C75-9B3A-128C9125074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8B4E113-1DE2-475C-BE03-FB3C5943303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18309" t="10500" r="22630" b="12851"/>
          <a:stretch>
            <a:fillRect/>
          </a:stretch>
        </p:blipFill>
        <p:spPr>
          <a:xfrm>
            <a:off x="162991" y="498025"/>
            <a:ext cx="7200800" cy="5256584"/>
          </a:xfrm>
          <a:prstGeom prst="rect">
            <a:avLst/>
          </a:prstGeom>
        </p:spPr>
      </p:pic>
      <p:sp>
        <p:nvSpPr>
          <p:cNvPr id="6" name="文本框 5"/>
          <p:cNvSpPr txBox="1"/>
          <p:nvPr userDrawn="1"/>
        </p:nvSpPr>
        <p:spPr>
          <a:xfrm>
            <a:off x="7214840" y="864159"/>
            <a:ext cx="4412634" cy="4524315"/>
          </a:xfrm>
          <a:prstGeom prst="rect">
            <a:avLst/>
          </a:prstGeom>
          <a:noFill/>
        </p:spPr>
        <p:txBody>
          <a:bodyPr wrap="square" rtlCol="0">
            <a:spAutoFit/>
          </a:bodyPr>
          <a:lstStyle/>
          <a:p>
            <a:pPr>
              <a:lnSpc>
                <a:spcPct val="150000"/>
              </a:lnSpc>
            </a:pPr>
            <a:r>
              <a:rPr lang="zh-CN" altLang="en-US" sz="2400" b="1" dirty="0">
                <a:latin typeface="Arial" panose="020B0604020202020204" pitchFamily="34" charset="0"/>
                <a:ea typeface="微软雅黑" pitchFamily="34" charset="-122"/>
              </a:rPr>
              <a:t>扫描二维</a:t>
            </a:r>
            <a:r>
              <a:rPr lang="zh-CN" altLang="en-US" sz="2400" b="1">
                <a:latin typeface="Arial" panose="020B0604020202020204" pitchFamily="34" charset="0"/>
                <a:ea typeface="微软雅黑" pitchFamily="34" charset="-122"/>
              </a:rPr>
              <a:t>码</a:t>
            </a:r>
            <a:r>
              <a:rPr lang="zh-CN" altLang="en-US" sz="2400" b="1" smtClean="0">
                <a:latin typeface="Arial" panose="020B0604020202020204" pitchFamily="34" charset="0"/>
                <a:ea typeface="微软雅黑" pitchFamily="34" charset="-122"/>
              </a:rPr>
              <a:t>添加小鹿微</a:t>
            </a:r>
            <a:r>
              <a:rPr lang="zh-CN" altLang="en-US" sz="2400" b="1" dirty="0">
                <a:latin typeface="Arial" panose="020B0604020202020204" pitchFamily="34" charset="0"/>
                <a:ea typeface="微软雅黑" pitchFamily="34" charset="-122"/>
              </a:rPr>
              <a:t>信</a:t>
            </a:r>
            <a:endParaRPr lang="en-US" altLang="zh-CN" sz="2400" b="1" dirty="0">
              <a:latin typeface="Arial" panose="020B0604020202020204" pitchFamily="34" charset="0"/>
              <a:ea typeface="微软雅黑" pitchFamily="34" charset="-122"/>
            </a:endParaRPr>
          </a:p>
          <a:p>
            <a:pPr>
              <a:lnSpc>
                <a:spcPct val="150000"/>
              </a:lnSpc>
            </a:pPr>
            <a:r>
              <a:rPr lang="zh-CN" altLang="en-US" sz="2400" b="1" dirty="0">
                <a:latin typeface="Arial" panose="020B0604020202020204" pitchFamily="34" charset="0"/>
                <a:ea typeface="微软雅黑" pitchFamily="34" charset="-122"/>
              </a:rPr>
              <a:t>微信号：</a:t>
            </a:r>
            <a:r>
              <a:rPr lang="en-US" altLang="zh-CN" sz="2400" b="1" dirty="0">
                <a:latin typeface="Arial" panose="020B0604020202020204" pitchFamily="34" charset="0"/>
                <a:ea typeface="微软雅黑" pitchFamily="34" charset="-122"/>
              </a:rPr>
              <a:t>13172057729</a:t>
            </a:r>
            <a:endParaRPr lang="en-US" altLang="zh-CN" sz="2400" b="1" dirty="0">
              <a:latin typeface="Arial" panose="020B0604020202020204" pitchFamily="34" charset="0"/>
              <a:ea typeface="微软雅黑" pitchFamily="34" charset="-122"/>
            </a:endParaRPr>
          </a:p>
          <a:p>
            <a:pPr>
              <a:lnSpc>
                <a:spcPct val="150000"/>
              </a:lnSpc>
            </a:pPr>
            <a:r>
              <a:rPr lang="zh-CN" altLang="en-US" sz="2400" b="1" dirty="0">
                <a:solidFill>
                  <a:schemeClr val="accent6"/>
                </a:solidFill>
                <a:latin typeface="Arial" panose="020B0604020202020204" pitchFamily="34" charset="0"/>
                <a:ea typeface="微软雅黑" pitchFamily="34" charset="-122"/>
              </a:rPr>
              <a:t>五星好评后免费获取</a:t>
            </a:r>
            <a:endParaRPr lang="en-US" altLang="zh-CN" sz="2400" b="1" dirty="0">
              <a:solidFill>
                <a:schemeClr val="accent6"/>
              </a:solidFill>
              <a:latin typeface="Arial" panose="020B0604020202020204" pitchFamily="34" charset="0"/>
              <a:ea typeface="微软雅黑" pitchFamily="34" charset="-122"/>
            </a:endParaRPr>
          </a:p>
          <a:p>
            <a:pPr>
              <a:lnSpc>
                <a:spcPct val="150000"/>
              </a:lnSpc>
            </a:pPr>
            <a:r>
              <a:rPr lang="zh-CN" altLang="en-US" sz="2400" b="1" dirty="0">
                <a:solidFill>
                  <a:schemeClr val="accent6"/>
                </a:solidFill>
                <a:latin typeface="Arial" panose="020B0604020202020204" pitchFamily="34" charset="0"/>
                <a:ea typeface="微软雅黑" pitchFamily="34" charset="-122"/>
              </a:rPr>
              <a:t>奥尔夫音乐游戏视频</a:t>
            </a:r>
            <a:r>
              <a:rPr lang="en-US" altLang="zh-CN" sz="2400" b="1" dirty="0">
                <a:solidFill>
                  <a:schemeClr val="accent6"/>
                </a:solidFill>
                <a:latin typeface="Arial" panose="020B0604020202020204" pitchFamily="34" charset="0"/>
                <a:ea typeface="微软雅黑" pitchFamily="34" charset="-122"/>
              </a:rPr>
              <a:t>+</a:t>
            </a:r>
            <a:r>
              <a:rPr lang="zh-CN" altLang="en-US" sz="2400" b="1" dirty="0">
                <a:solidFill>
                  <a:schemeClr val="accent6"/>
                </a:solidFill>
                <a:latin typeface="Arial" panose="020B0604020202020204" pitchFamily="34" charset="0"/>
                <a:ea typeface="微软雅黑" pitchFamily="34" charset="-122"/>
              </a:rPr>
              <a:t>教案</a:t>
            </a:r>
            <a:r>
              <a:rPr lang="en-US" altLang="zh-CN" sz="2400" b="1" dirty="0">
                <a:solidFill>
                  <a:schemeClr val="accent6"/>
                </a:solidFill>
                <a:latin typeface="Arial" panose="020B0604020202020204" pitchFamily="34" charset="0"/>
                <a:ea typeface="微软雅黑" pitchFamily="34" charset="-122"/>
              </a:rPr>
              <a:t>10</a:t>
            </a:r>
            <a:r>
              <a:rPr lang="zh-CN" altLang="en-US" sz="2400" b="1" dirty="0">
                <a:solidFill>
                  <a:schemeClr val="accent6"/>
                </a:solidFill>
                <a:latin typeface="Arial" panose="020B0604020202020204" pitchFamily="34" charset="0"/>
                <a:ea typeface="微软雅黑" pitchFamily="34" charset="-122"/>
              </a:rPr>
              <a:t>套</a:t>
            </a:r>
            <a:endParaRPr lang="en-US" altLang="zh-CN" sz="2400" b="1" dirty="0">
              <a:solidFill>
                <a:schemeClr val="accent6"/>
              </a:solidFill>
              <a:latin typeface="Arial" panose="020B0604020202020204" pitchFamily="34" charset="0"/>
              <a:ea typeface="微软雅黑" pitchFamily="34" charset="-122"/>
            </a:endParaRPr>
          </a:p>
          <a:p>
            <a:pPr>
              <a:lnSpc>
                <a:spcPct val="150000"/>
              </a:lnSpc>
            </a:pPr>
            <a:r>
              <a:rPr lang="zh-CN" altLang="en-US" sz="2400" b="1" dirty="0">
                <a:solidFill>
                  <a:schemeClr val="accent6"/>
                </a:solidFill>
                <a:latin typeface="Arial" panose="020B0604020202020204" pitchFamily="34" charset="0"/>
                <a:ea typeface="微软雅黑" pitchFamily="34" charset="-122"/>
              </a:rPr>
              <a:t>另外可在朋友圈领取免费资料</a:t>
            </a:r>
            <a:endParaRPr lang="en-US" altLang="zh-CN" sz="2400" b="1" dirty="0">
              <a:solidFill>
                <a:schemeClr val="accent6"/>
              </a:solidFill>
              <a:latin typeface="Arial" panose="020B0604020202020204" pitchFamily="34" charset="0"/>
              <a:ea typeface="微软雅黑" pitchFamily="34" charset="-122"/>
            </a:endParaRPr>
          </a:p>
          <a:p>
            <a:pPr>
              <a:lnSpc>
                <a:spcPct val="150000"/>
              </a:lnSpc>
            </a:pPr>
            <a:r>
              <a:rPr lang="zh-CN" altLang="en-US" sz="2400" b="1" dirty="0">
                <a:latin typeface="Arial" panose="020B0604020202020204" pitchFamily="34" charset="0"/>
                <a:ea typeface="微软雅黑" pitchFamily="34" charset="-122"/>
              </a:rPr>
              <a:t>原创课件，</a:t>
            </a:r>
            <a:r>
              <a:rPr lang="zh-CN" altLang="en-US" sz="2400" b="1">
                <a:latin typeface="Arial" panose="020B0604020202020204" pitchFamily="34" charset="0"/>
                <a:ea typeface="微软雅黑" pitchFamily="34" charset="-122"/>
              </a:rPr>
              <a:t>版权</a:t>
            </a:r>
            <a:r>
              <a:rPr lang="zh-CN" altLang="en-US" sz="2400" b="1" smtClean="0">
                <a:latin typeface="Arial" panose="020B0604020202020204" pitchFamily="34" charset="0"/>
                <a:ea typeface="微软雅黑" pitchFamily="34" charset="-122"/>
              </a:rPr>
              <a:t>归小鹿工作室</a:t>
            </a:r>
            <a:r>
              <a:rPr lang="zh-CN" altLang="en-US" sz="2400" b="1" dirty="0">
                <a:latin typeface="Arial" panose="020B0604020202020204" pitchFamily="34" charset="0"/>
                <a:ea typeface="微软雅黑" pitchFamily="34" charset="-122"/>
              </a:rPr>
              <a:t>所有，盗卖将采取法律途径追究。</a:t>
            </a:r>
            <a:endParaRPr lang="zh-CN" altLang="en-US" sz="2400" b="1" dirty="0">
              <a:latin typeface="Arial" panose="020B0604020202020204" pitchFamily="34" charset="0"/>
              <a:ea typeface="微软雅黑" pitchFamily="34" charset="-122"/>
            </a:endParaRPr>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99295" y="2370233"/>
            <a:ext cx="2232248" cy="223224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110908"/>
            <a:ext cx="1747092" cy="174709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2.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microsoft.com/office/2007/relationships/hdphoto" Target="../media/image8.wdp"/><Relationship Id="rId2" Type="http://schemas.openxmlformats.org/officeDocument/2006/relationships/image" Target="../media/image7.png"/><Relationship Id="rId12" Type="http://schemas.openxmlformats.org/officeDocument/2006/relationships/slideLayout" Target="../slideLayouts/slideLayout15.xml"/><Relationship Id="rId11" Type="http://schemas.openxmlformats.org/officeDocument/2006/relationships/themeOverride" Target="../theme/themeOverride1.xml"/><Relationship Id="rId10"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png"/><Relationship Id="rId2" Type="http://schemas.microsoft.com/office/2007/relationships/hdphoto" Target="../media/image17.wdp"/><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4.png"/><Relationship Id="rId2" Type="http://schemas.microsoft.com/office/2007/relationships/hdphoto" Target="../media/image17.wdp"/><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9.png"/><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6.png"/><Relationship Id="rId3" Type="http://schemas.openxmlformats.org/officeDocument/2006/relationships/image" Target="../media/image35.png"/><Relationship Id="rId2" Type="http://schemas.microsoft.com/office/2007/relationships/hdphoto" Target="../media/image17.wdp"/><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6.png"/><Relationship Id="rId3" Type="http://schemas.openxmlformats.org/officeDocument/2006/relationships/image" Target="../media/image37.png"/><Relationship Id="rId2" Type="http://schemas.microsoft.com/office/2007/relationships/hdphoto" Target="../media/image17.wdp"/><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9.png"/><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8.png"/><Relationship Id="rId2" Type="http://schemas.microsoft.com/office/2007/relationships/hdphoto" Target="../media/image17.wdp"/><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9.png"/><Relationship Id="rId2" Type="http://schemas.microsoft.com/office/2007/relationships/hdphoto" Target="../media/image17.wdp"/><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1.png"/><Relationship Id="rId3" Type="http://schemas.openxmlformats.org/officeDocument/2006/relationships/image" Target="../media/image40.png"/><Relationship Id="rId2" Type="http://schemas.microsoft.com/office/2007/relationships/hdphoto" Target="../media/image17.wdp"/><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2.png"/><Relationship Id="rId2" Type="http://schemas.microsoft.com/office/2007/relationships/hdphoto" Target="../media/image17.wdp"/><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hemeOverride" Target="../theme/themeOverride2.xml"/><Relationship Id="rId3" Type="http://schemas.openxmlformats.org/officeDocument/2006/relationships/image" Target="../media/image9.png"/><Relationship Id="rId2" Type="http://schemas.microsoft.com/office/2007/relationships/hdphoto" Target="../media/image8.wdp"/><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1.png"/><Relationship Id="rId3" Type="http://schemas.openxmlformats.org/officeDocument/2006/relationships/image" Target="../media/image40.png"/><Relationship Id="rId2" Type="http://schemas.microsoft.com/office/2007/relationships/hdphoto" Target="../media/image17.wdp"/><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1.png"/><Relationship Id="rId3" Type="http://schemas.openxmlformats.org/officeDocument/2006/relationships/image" Target="../media/image40.png"/><Relationship Id="rId2" Type="http://schemas.microsoft.com/office/2007/relationships/hdphoto" Target="../media/image17.wdp"/><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7.wdp"/><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3.png"/><Relationship Id="rId2" Type="http://schemas.microsoft.com/office/2007/relationships/hdphoto" Target="../media/image17.wdp"/><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hemeOverride" Target="../theme/themeOverride3.xml"/><Relationship Id="rId4" Type="http://schemas.openxmlformats.org/officeDocument/2006/relationships/image" Target="../media/image9.png"/><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9.png"/><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microsoft.com/office/2007/relationships/hdphoto" Target="../media/image17.wdp"/><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png"/><Relationship Id="rId3" Type="http://schemas.openxmlformats.org/officeDocument/2006/relationships/image" Target="../media/image21.png"/><Relationship Id="rId2" Type="http://schemas.microsoft.com/office/2007/relationships/hdphoto" Target="../media/image17.wdp"/><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9.png"/><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emf"/><Relationship Id="rId7" Type="http://schemas.openxmlformats.org/officeDocument/2006/relationships/image" Target="../media/image26.jpe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jpeg"/><Relationship Id="rId2" Type="http://schemas.microsoft.com/office/2007/relationships/hdphoto" Target="../media/image17.wdp"/><Relationship Id="rId13" Type="http://schemas.openxmlformats.org/officeDocument/2006/relationships/slideLayout" Target="../slideLayouts/slideLayout1.xml"/><Relationship Id="rId12" Type="http://schemas.openxmlformats.org/officeDocument/2006/relationships/image" Target="../media/image31.jpeg"/><Relationship Id="rId11" Type="http://schemas.openxmlformats.org/officeDocument/2006/relationships/image" Target="../media/image30.jpeg"/><Relationship Id="rId10" Type="http://schemas.openxmlformats.org/officeDocument/2006/relationships/image" Target="../media/image29.jpe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3.png"/><Relationship Id="rId3" Type="http://schemas.openxmlformats.org/officeDocument/2006/relationships/image" Target="../media/image32.png"/><Relationship Id="rId2" Type="http://schemas.microsoft.com/office/2007/relationships/hdphoto" Target="../media/image17.wdp"/><Relationship Id="rId10" Type="http://schemas.openxmlformats.org/officeDocument/2006/relationships/slideLayout" Target="../slideLayouts/slideLayout1.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3.png"/><Relationship Id="rId3" Type="http://schemas.openxmlformats.org/officeDocument/2006/relationships/image" Target="../media/image32.png"/><Relationship Id="rId2" Type="http://schemas.microsoft.com/office/2007/relationships/hdphoto" Target="../media/image17.wdp"/><Relationship Id="rId10" Type="http://schemas.openxmlformats.org/officeDocument/2006/relationships/slideLayout" Target="../slideLayouts/slideLayout1.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Removal>
                    </a14:imgEffect>
                  </a14:imgLayer>
                </a14:imgProps>
              </a:ext>
              <a:ext uri="{28A0092B-C50C-407E-A947-70E740481C1C}">
                <a14:useLocalDpi xmlns:a14="http://schemas.microsoft.com/office/drawing/2010/main" val="0"/>
              </a:ext>
            </a:extLst>
          </a:blip>
          <a:stretch>
            <a:fillRect/>
          </a:stretch>
        </p:blipFill>
        <p:spPr>
          <a:xfrm>
            <a:off x="-269198" y="-145144"/>
            <a:ext cx="4535365" cy="6858000"/>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r="93467" b="46605"/>
          <a:stretch>
            <a:fillRect/>
          </a:stretch>
        </p:blipFill>
        <p:spPr>
          <a:xfrm>
            <a:off x="-1" y="917359"/>
            <a:ext cx="786074" cy="2682184"/>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877302"/>
            <a:ext cx="12192000" cy="3980688"/>
          </a:xfrm>
          <a:prstGeom prst="rect">
            <a:avLst/>
          </a:prstGeom>
        </p:spPr>
      </p:pic>
      <p:sp>
        <p:nvSpPr>
          <p:cNvPr id="12" name="文本框 11"/>
          <p:cNvSpPr txBox="1"/>
          <p:nvPr/>
        </p:nvSpPr>
        <p:spPr>
          <a:xfrm>
            <a:off x="4002642" y="1079555"/>
            <a:ext cx="5219700" cy="922020"/>
          </a:xfrm>
          <a:prstGeom prst="rect">
            <a:avLst/>
          </a:prstGeom>
          <a:noFill/>
        </p:spPr>
        <p:txBody>
          <a:bodyPr wrap="none" rtlCol="0">
            <a:spAutoFit/>
          </a:bodyPr>
          <a:lstStyle/>
          <a:p>
            <a:r>
              <a:rPr lang="zh-CN" altLang="en-US" sz="5400" b="1" spc="300" dirty="0" smtClean="0">
                <a:solidFill>
                  <a:srgbClr val="EF3947"/>
                </a:solidFill>
                <a:cs typeface="+mn-ea"/>
                <a:sym typeface="+mn-lt"/>
              </a:rPr>
              <a:t>爱一起   心成长</a:t>
            </a:r>
            <a:endParaRPr lang="zh-CN" altLang="en-US" sz="5400" b="1" spc="300" dirty="0" smtClean="0">
              <a:solidFill>
                <a:srgbClr val="EF3947"/>
              </a:solidFill>
              <a:cs typeface="+mn-ea"/>
              <a:sym typeface="+mn-lt"/>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6888" y="4680152"/>
            <a:ext cx="6413548" cy="1549970"/>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pic>
        <p:nvPicPr>
          <p:cNvPr id="3" name="儿童歌曲 - 彩虹的约定 - 单曲版4">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cstate="print"/>
          <a:stretch>
            <a:fillRect/>
          </a:stretch>
        </p:blipFill>
        <p:spPr>
          <a:xfrm>
            <a:off x="-472398" y="21340"/>
            <a:ext cx="406400" cy="406400"/>
          </a:xfrm>
          <a:prstGeom prst="rect">
            <a:avLst/>
          </a:prstGeom>
        </p:spPr>
      </p:pic>
      <p:sp>
        <p:nvSpPr>
          <p:cNvPr id="10" name="文本框 9"/>
          <p:cNvSpPr txBox="1"/>
          <p:nvPr/>
        </p:nvSpPr>
        <p:spPr>
          <a:xfrm>
            <a:off x="5138307" y="2330614"/>
            <a:ext cx="4477385" cy="645160"/>
          </a:xfrm>
          <a:prstGeom prst="rect">
            <a:avLst/>
          </a:prstGeom>
          <a:noFill/>
        </p:spPr>
        <p:txBody>
          <a:bodyPr wrap="none" rtlCol="0">
            <a:spAutoFit/>
          </a:bodyPr>
          <a:lstStyle/>
          <a:p>
            <a:r>
              <a:rPr lang="zh-CN" altLang="en-US" sz="3600" b="1" spc="300" dirty="0" smtClean="0">
                <a:solidFill>
                  <a:srgbClr val="EF3947"/>
                </a:solidFill>
                <a:latin typeface="+mn-ea"/>
                <a:cs typeface="+mn-ea"/>
                <a:sym typeface="+mn-lt"/>
              </a:rPr>
              <a:t>润润</a:t>
            </a:r>
            <a:r>
              <a:rPr lang="en-US" altLang="zh-CN" sz="3600" b="1" spc="300" dirty="0" smtClean="0">
                <a:solidFill>
                  <a:srgbClr val="EF3947"/>
                </a:solidFill>
                <a:latin typeface="+mn-ea"/>
                <a:cs typeface="+mn-ea"/>
                <a:sym typeface="+mn-lt"/>
              </a:rPr>
              <a:t>3</a:t>
            </a:r>
            <a:r>
              <a:rPr lang="zh-CN" altLang="en-US" sz="3600" b="1" spc="300" dirty="0" smtClean="0">
                <a:solidFill>
                  <a:srgbClr val="EF3947"/>
                </a:solidFill>
                <a:latin typeface="+mn-ea"/>
                <a:cs typeface="+mn-ea"/>
                <a:sym typeface="+mn-lt"/>
              </a:rPr>
              <a:t>班期初家</a:t>
            </a:r>
            <a:r>
              <a:rPr lang="zh-CN" altLang="en-US" sz="3600" b="1" spc="300" dirty="0" smtClean="0">
                <a:solidFill>
                  <a:srgbClr val="EF3947"/>
                </a:solidFill>
                <a:cs typeface="+mn-ea"/>
                <a:sym typeface="+mn-lt"/>
              </a:rPr>
              <a:t>长会</a:t>
            </a:r>
            <a:endParaRPr lang="zh-CN" altLang="en-US" sz="3600" b="1" spc="300" dirty="0" smtClean="0">
              <a:solidFill>
                <a:srgbClr val="EF3947"/>
              </a:solidFill>
              <a:cs typeface="+mn-ea"/>
              <a:sym typeface="+mn-lt"/>
            </a:endParaRPr>
          </a:p>
        </p:txBody>
      </p:sp>
      <p:sp>
        <p:nvSpPr>
          <p:cNvPr id="5" name="文本框 4"/>
          <p:cNvSpPr txBox="1"/>
          <p:nvPr/>
        </p:nvSpPr>
        <p:spPr>
          <a:xfrm>
            <a:off x="6127637" y="3304704"/>
            <a:ext cx="4215130" cy="521970"/>
          </a:xfrm>
          <a:prstGeom prst="rect">
            <a:avLst/>
          </a:prstGeom>
          <a:noFill/>
        </p:spPr>
        <p:txBody>
          <a:bodyPr wrap="none" rtlCol="0">
            <a:spAutoFit/>
          </a:bodyPr>
          <a:p>
            <a:r>
              <a:rPr lang="zh-CN" altLang="en-US" sz="2800" b="1" spc="300" dirty="0" smtClean="0">
                <a:solidFill>
                  <a:srgbClr val="EF3947"/>
                </a:solidFill>
                <a:cs typeface="+mn-ea"/>
                <a:sym typeface="+mn-lt"/>
              </a:rPr>
              <a:t>新港幼儿园 </a:t>
            </a:r>
            <a:r>
              <a:rPr lang="en-US" altLang="zh-CN" sz="2800" b="1" spc="300" dirty="0" smtClean="0">
                <a:solidFill>
                  <a:srgbClr val="EF3947"/>
                </a:solidFill>
                <a:cs typeface="+mn-ea"/>
                <a:sym typeface="+mn-lt"/>
              </a:rPr>
              <a:t>2023.2.17</a:t>
            </a:r>
            <a:endParaRPr lang="en-US" altLang="zh-CN" sz="2800" b="1" spc="300" dirty="0" smtClean="0">
              <a:solidFill>
                <a:srgbClr val="EF3947"/>
              </a:solidFill>
              <a:cs typeface="+mn-ea"/>
              <a:sym typeface="+mn-lt"/>
            </a:endParaRPr>
          </a:p>
        </p:txBody>
      </p:sp>
    </p:spTree>
    <p:custDataLst>
      <p:tags r:id="rId10"/>
    </p:custData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par>
                          <p:cTn id="32" fill="hold">
                            <p:stCondLst>
                              <p:cond delay="2000"/>
                            </p:stCondLst>
                            <p:childTnLst>
                              <p:par>
                                <p:cTn id="33" presetID="38" presetClass="entr" presetSubtype="0" accel="50000" fill="hold" grpId="0" nodeType="afterEffect">
                                  <p:stCondLst>
                                    <p:cond delay="0"/>
                                  </p:stCondLst>
                                  <p:iterate type="lt">
                                    <p:tmPct val="15000"/>
                                  </p:iterate>
                                  <p:childTnLst>
                                    <p:set>
                                      <p:cBhvr>
                                        <p:cTn id="34" dur="1" fill="hold">
                                          <p:stCondLst>
                                            <p:cond delay="0"/>
                                          </p:stCondLst>
                                        </p:cTn>
                                        <p:tgtEl>
                                          <p:spTgt spid="12"/>
                                        </p:tgtEl>
                                        <p:attrNameLst>
                                          <p:attrName>style.visibility</p:attrName>
                                        </p:attrNameLst>
                                      </p:cBhvr>
                                      <p:to>
                                        <p:strVal val="visible"/>
                                      </p:to>
                                    </p:set>
                                    <p:set>
                                      <p:cBhvr>
                                        <p:cTn id="35" dur="455" fill="hold">
                                          <p:stCondLst>
                                            <p:cond delay="0"/>
                                          </p:stCondLst>
                                        </p:cTn>
                                        <p:tgtEl>
                                          <p:spTgt spid="12"/>
                                        </p:tgtEl>
                                        <p:attrNameLst>
                                          <p:attrName>style.rotation</p:attrName>
                                        </p:attrNameLst>
                                      </p:cBhvr>
                                      <p:to>
                                        <p:strVal val="-45.0"/>
                                      </p:to>
                                    </p:set>
                                    <p:anim calcmode="lin" valueType="num">
                                      <p:cBhvr>
                                        <p:cTn id="36"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par>
                          <p:cTn id="40" fill="hold">
                            <p:stCondLst>
                              <p:cond delay="5200"/>
                            </p:stCondLst>
                            <p:childTnLst>
                              <p:par>
                                <p:cTn id="41" presetID="38" presetClass="entr" presetSubtype="0" accel="50000" fill="hold" grpId="0" nodeType="afterEffect">
                                  <p:stCondLst>
                                    <p:cond delay="0"/>
                                  </p:stCondLst>
                                  <p:iterate type="lt">
                                    <p:tmPct val="15000"/>
                                  </p:iterate>
                                  <p:childTnLst>
                                    <p:set>
                                      <p:cBhvr>
                                        <p:cTn id="42" dur="1" fill="hold">
                                          <p:stCondLst>
                                            <p:cond delay="0"/>
                                          </p:stCondLst>
                                        </p:cTn>
                                        <p:tgtEl>
                                          <p:spTgt spid="10"/>
                                        </p:tgtEl>
                                        <p:attrNameLst>
                                          <p:attrName>style.visibility</p:attrName>
                                        </p:attrNameLst>
                                      </p:cBhvr>
                                      <p:to>
                                        <p:strVal val="visible"/>
                                      </p:to>
                                    </p:set>
                                    <p:set>
                                      <p:cBhvr>
                                        <p:cTn id="43" dur="455" fill="hold">
                                          <p:stCondLst>
                                            <p:cond delay="0"/>
                                          </p:stCondLst>
                                        </p:cTn>
                                        <p:tgtEl>
                                          <p:spTgt spid="10"/>
                                        </p:tgtEl>
                                        <p:attrNameLst>
                                          <p:attrName>style.rotation</p:attrName>
                                        </p:attrNameLst>
                                      </p:cBhvr>
                                      <p:to>
                                        <p:strVal val="-45.0"/>
                                      </p:to>
                                    </p:set>
                                    <p:anim calcmode="lin" valueType="num">
                                      <p:cBhvr>
                                        <p:cTn id="44"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48" fill="hold">
                            <p:stCondLst>
                              <p:cond delay="7400"/>
                            </p:stCondLst>
                            <p:childTnLst>
                              <p:par>
                                <p:cTn id="49" presetID="38" presetClass="entr" presetSubtype="0" accel="50000" fill="hold" grpId="0" nodeType="afterEffect">
                                  <p:stCondLst>
                                    <p:cond delay="0"/>
                                  </p:stCondLst>
                                  <p:iterate type="lt">
                                    <p:tmPct val="15000"/>
                                  </p:iterate>
                                  <p:childTnLst>
                                    <p:set>
                                      <p:cBhvr>
                                        <p:cTn id="50" dur="1" fill="hold">
                                          <p:stCondLst>
                                            <p:cond delay="0"/>
                                          </p:stCondLst>
                                        </p:cTn>
                                        <p:tgtEl>
                                          <p:spTgt spid="5"/>
                                        </p:tgtEl>
                                        <p:attrNameLst>
                                          <p:attrName>style.visibility</p:attrName>
                                        </p:attrNameLst>
                                      </p:cBhvr>
                                      <p:to>
                                        <p:strVal val="visible"/>
                                      </p:to>
                                    </p:set>
                                    <p:set>
                                      <p:cBhvr>
                                        <p:cTn id="51" dur="455" fill="hold">
                                          <p:stCondLst>
                                            <p:cond delay="0"/>
                                          </p:stCondLst>
                                        </p:cTn>
                                        <p:tgtEl>
                                          <p:spTgt spid="5"/>
                                        </p:tgtEl>
                                        <p:attrNameLst>
                                          <p:attrName>style.rotation</p:attrName>
                                        </p:attrNameLst>
                                      </p:cBhvr>
                                      <p:to>
                                        <p:strVal val="-45.0"/>
                                      </p:to>
                                    </p:set>
                                    <p:anim calcmode="lin" valueType="num">
                                      <p:cBhvr>
                                        <p:cTn id="5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5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5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5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3"/>
                </p:tgtEl>
              </p:cMediaNode>
            </p:audio>
          </p:childTnLst>
        </p:cTn>
      </p:par>
    </p:tnLst>
    <p:bldLst>
      <p:bldP spid="12" grpId="0"/>
      <p:bldP spid="10"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10597773" cy="523220"/>
          </a:xfrm>
          <a:prstGeom prst="rect">
            <a:avLst/>
          </a:prstGeom>
        </p:spPr>
        <p:txBody>
          <a:bodyPr wrap="none">
            <a:spAutoFit/>
          </a:bodyPr>
          <a:lstStyle/>
          <a:p>
            <a:r>
              <a:rPr lang="zh-CN" altLang="en-US" sz="2800" b="1" dirty="0">
                <a:solidFill>
                  <a:srgbClr val="865B3E"/>
                </a:solidFill>
                <a:cs typeface="+mn-ea"/>
                <a:sym typeface="+mn-lt"/>
              </a:rPr>
              <a:t>通过上学期幼儿各方面的评估，我们发现仍然存在一些问题和现象</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9" name="组合 8"/>
          <p:cNvGrpSpPr/>
          <p:nvPr/>
        </p:nvGrpSpPr>
        <p:grpSpPr>
          <a:xfrm>
            <a:off x="851351" y="1022358"/>
            <a:ext cx="5179373" cy="3345574"/>
            <a:chOff x="594002" y="1086726"/>
            <a:chExt cx="5179373" cy="3929774"/>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02" y="1086726"/>
              <a:ext cx="5179373" cy="3929774"/>
            </a:xfrm>
            <a:prstGeom prst="rect">
              <a:avLst/>
            </a:prstGeom>
          </p:spPr>
        </p:pic>
        <p:sp>
          <p:nvSpPr>
            <p:cNvPr id="27" name="矩形 26"/>
            <p:cNvSpPr/>
            <p:nvPr/>
          </p:nvSpPr>
          <p:spPr>
            <a:xfrm>
              <a:off x="1193800" y="1746429"/>
              <a:ext cx="3860800" cy="1572612"/>
            </a:xfrm>
            <a:prstGeom prst="rect">
              <a:avLst/>
            </a:prstGeom>
          </p:spPr>
          <p:txBody>
            <a:bodyPr wrap="square">
              <a:spAutoFit/>
              <a:scene3d>
                <a:camera prst="orthographicFront"/>
                <a:lightRig rig="threePt" dir="t"/>
              </a:scene3d>
              <a:sp3d contourW="12700"/>
            </a:bodyPr>
            <a:lstStyle/>
            <a:p>
              <a:pPr>
                <a:lnSpc>
                  <a:spcPct val="150000"/>
                </a:lnSpc>
                <a:spcBef>
                  <a:spcPts val="1200"/>
                </a:spcBef>
              </a:pPr>
              <a:r>
                <a:rPr lang="zh-CN" altLang="en-US" b="1" dirty="0">
                  <a:solidFill>
                    <a:schemeClr val="tx2">
                      <a:lumMod val="50000"/>
                    </a:schemeClr>
                  </a:solidFill>
                  <a:cs typeface="+mn-ea"/>
                  <a:sym typeface="+mn-lt"/>
                </a:rPr>
                <a:t>部分孩子的注意力不集中，总喜欢想一些或做一些与课上无关的事，活动中自由散漫，随意离开座位走动。</a:t>
              </a:r>
              <a:endParaRPr lang="zh-CN" altLang="en-US" b="1" dirty="0">
                <a:solidFill>
                  <a:schemeClr val="tx2">
                    <a:lumMod val="50000"/>
                  </a:schemeClr>
                </a:solidFill>
                <a:cs typeface="+mn-ea"/>
                <a:sym typeface="+mn-lt"/>
              </a:endParaRPr>
            </a:p>
          </p:txBody>
        </p:sp>
      </p:grpSp>
      <p:grpSp>
        <p:nvGrpSpPr>
          <p:cNvPr id="28" name="组合 27"/>
          <p:cNvGrpSpPr/>
          <p:nvPr/>
        </p:nvGrpSpPr>
        <p:grpSpPr>
          <a:xfrm>
            <a:off x="6474102" y="1080025"/>
            <a:ext cx="5179373" cy="2256987"/>
            <a:chOff x="594002" y="1086726"/>
            <a:chExt cx="5179373" cy="3929774"/>
          </a:xfrm>
        </p:grpSpPr>
        <p:pic>
          <p:nvPicPr>
            <p:cNvPr id="29" name="图片 28"/>
            <p:cNvPicPr>
              <a:picLocks noChangeAspect="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94002" y="1086726"/>
              <a:ext cx="5179373" cy="3929774"/>
            </a:xfrm>
            <a:prstGeom prst="rect">
              <a:avLst/>
            </a:prstGeom>
          </p:spPr>
        </p:pic>
        <p:sp>
          <p:nvSpPr>
            <p:cNvPr id="30" name="矩形 29"/>
            <p:cNvSpPr/>
            <p:nvPr/>
          </p:nvSpPr>
          <p:spPr>
            <a:xfrm>
              <a:off x="1193800" y="1835936"/>
              <a:ext cx="3860800" cy="1523039"/>
            </a:xfrm>
            <a:prstGeom prst="rect">
              <a:avLst/>
            </a:prstGeom>
          </p:spPr>
          <p:txBody>
            <a:bodyPr wrap="square">
              <a:spAutoFit/>
              <a:scene3d>
                <a:camera prst="orthographicFront"/>
                <a:lightRig rig="threePt" dir="t"/>
              </a:scene3d>
              <a:sp3d contourW="12700"/>
            </a:bodyPr>
            <a:lstStyle/>
            <a:p>
              <a:pPr>
                <a:lnSpc>
                  <a:spcPct val="150000"/>
                </a:lnSpc>
                <a:spcBef>
                  <a:spcPts val="1200"/>
                </a:spcBef>
              </a:pPr>
              <a:r>
                <a:rPr lang="zh-CN" altLang="en-US" b="1" dirty="0">
                  <a:solidFill>
                    <a:schemeClr val="tx2">
                      <a:lumMod val="50000"/>
                    </a:schemeClr>
                  </a:solidFill>
                  <a:cs typeface="+mn-ea"/>
                  <a:sym typeface="+mn-lt"/>
                </a:rPr>
                <a:t>倾听习惯较差，不能安静地听别人说，总抢着自己说，喜欢插嘴。</a:t>
              </a:r>
              <a:endParaRPr lang="zh-CN" altLang="en-US" b="1" dirty="0">
                <a:solidFill>
                  <a:schemeClr val="tx2">
                    <a:lumMod val="50000"/>
                  </a:schemeClr>
                </a:solidFill>
                <a:cs typeface="+mn-ea"/>
                <a:sym typeface="+mn-lt"/>
              </a:endParaRPr>
            </a:p>
          </p:txBody>
        </p:sp>
      </p:grpSp>
      <p:grpSp>
        <p:nvGrpSpPr>
          <p:cNvPr id="31" name="组合 30"/>
          <p:cNvGrpSpPr/>
          <p:nvPr/>
        </p:nvGrpSpPr>
        <p:grpSpPr>
          <a:xfrm>
            <a:off x="5807249" y="3689485"/>
            <a:ext cx="5179373" cy="2256987"/>
            <a:chOff x="594002" y="1086726"/>
            <a:chExt cx="5179373" cy="3929774"/>
          </a:xfrm>
        </p:grpSpPr>
        <p:pic>
          <p:nvPicPr>
            <p:cNvPr id="32" name="图片 31"/>
            <p:cNvPicPr>
              <a:picLocks noChangeAspect="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94002" y="1086726"/>
              <a:ext cx="5179373" cy="3929774"/>
            </a:xfrm>
            <a:prstGeom prst="rect">
              <a:avLst/>
            </a:prstGeom>
          </p:spPr>
        </p:pic>
        <p:sp>
          <p:nvSpPr>
            <p:cNvPr id="33" name="矩形 32"/>
            <p:cNvSpPr/>
            <p:nvPr/>
          </p:nvSpPr>
          <p:spPr>
            <a:xfrm>
              <a:off x="1193800" y="1835935"/>
              <a:ext cx="3860800" cy="1523039"/>
            </a:xfrm>
            <a:prstGeom prst="rect">
              <a:avLst/>
            </a:prstGeom>
          </p:spPr>
          <p:txBody>
            <a:bodyPr wrap="square">
              <a:spAutoFit/>
              <a:scene3d>
                <a:camera prst="orthographicFront"/>
                <a:lightRig rig="threePt" dir="t"/>
              </a:scene3d>
              <a:sp3d contourW="12700"/>
            </a:bodyPr>
            <a:lstStyle/>
            <a:p>
              <a:pPr>
                <a:lnSpc>
                  <a:spcPct val="150000"/>
                </a:lnSpc>
                <a:spcBef>
                  <a:spcPts val="1200"/>
                </a:spcBef>
              </a:pPr>
              <a:r>
                <a:rPr lang="zh-CN" altLang="en-US" b="1" dirty="0">
                  <a:solidFill>
                    <a:schemeClr val="tx2">
                      <a:lumMod val="50000"/>
                    </a:schemeClr>
                  </a:solidFill>
                  <a:cs typeface="+mn-ea"/>
                  <a:sym typeface="+mn-lt"/>
                </a:rPr>
                <a:t>孩子间存在较大的能力差异，特别是在语言表达能力和动手能力上。</a:t>
              </a:r>
              <a:endParaRPr lang="zh-CN" altLang="en-US" b="1" dirty="0">
                <a:solidFill>
                  <a:schemeClr val="tx2">
                    <a:lumMod val="50000"/>
                  </a:schemeClr>
                </a:solidFill>
                <a:cs typeface="+mn-ea"/>
                <a:sym typeface="+mn-lt"/>
              </a:endParaRPr>
            </a:p>
          </p:txBody>
        </p:sp>
      </p:grpSp>
      <p:grpSp>
        <p:nvGrpSpPr>
          <p:cNvPr id="34" name="组合 33"/>
          <p:cNvGrpSpPr/>
          <p:nvPr/>
        </p:nvGrpSpPr>
        <p:grpSpPr>
          <a:xfrm flipH="1" flipV="1">
            <a:off x="186725" y="3998879"/>
            <a:ext cx="5179373" cy="2256987"/>
            <a:chOff x="594002" y="1086726"/>
            <a:chExt cx="5179373" cy="3929774"/>
          </a:xfrm>
        </p:grpSpPr>
        <p:pic>
          <p:nvPicPr>
            <p:cNvPr id="35" name="图片 34"/>
            <p:cNvPicPr>
              <a:picLocks noChangeAspect="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94002" y="1086726"/>
              <a:ext cx="5179373" cy="3929774"/>
            </a:xfrm>
            <a:prstGeom prst="rect">
              <a:avLst/>
            </a:prstGeom>
          </p:spPr>
        </p:pic>
        <p:sp>
          <p:nvSpPr>
            <p:cNvPr id="36" name="矩形 35"/>
            <p:cNvSpPr/>
            <p:nvPr/>
          </p:nvSpPr>
          <p:spPr>
            <a:xfrm flipV="1">
              <a:off x="1143000" y="1687635"/>
              <a:ext cx="3860800" cy="1523039"/>
            </a:xfrm>
            <a:prstGeom prst="rect">
              <a:avLst/>
            </a:prstGeom>
          </p:spPr>
          <p:txBody>
            <a:bodyPr wrap="square">
              <a:spAutoFit/>
              <a:scene3d>
                <a:camera prst="orthographicFront"/>
                <a:lightRig rig="threePt" dir="t"/>
              </a:scene3d>
              <a:sp3d contourW="12700"/>
            </a:bodyPr>
            <a:lstStyle/>
            <a:p>
              <a:pPr>
                <a:lnSpc>
                  <a:spcPct val="150000"/>
                </a:lnSpc>
                <a:spcBef>
                  <a:spcPts val="1200"/>
                </a:spcBef>
              </a:pPr>
              <a:r>
                <a:rPr lang="zh-CN" altLang="en-US" b="1" dirty="0">
                  <a:solidFill>
                    <a:schemeClr val="tx2">
                      <a:lumMod val="50000"/>
                    </a:schemeClr>
                  </a:solidFill>
                  <a:cs typeface="+mn-ea"/>
                  <a:sym typeface="+mn-lt"/>
                </a:rPr>
                <a:t>部分孩子自我为中心意识较强，不能和同伴进行良好的合作。</a:t>
              </a:r>
              <a:endParaRPr lang="zh-CN" altLang="en-US" b="1" dirty="0">
                <a:solidFill>
                  <a:schemeClr val="tx2">
                    <a:lumMod val="50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10597773" cy="523220"/>
          </a:xfrm>
          <a:prstGeom prst="rect">
            <a:avLst/>
          </a:prstGeom>
        </p:spPr>
        <p:txBody>
          <a:bodyPr wrap="none">
            <a:spAutoFit/>
          </a:bodyPr>
          <a:lstStyle/>
          <a:p>
            <a:r>
              <a:rPr lang="zh-CN" altLang="en-US" sz="2800" b="1" dirty="0">
                <a:solidFill>
                  <a:srgbClr val="865B3E"/>
                </a:solidFill>
                <a:cs typeface="+mn-ea"/>
                <a:sym typeface="+mn-lt"/>
              </a:rPr>
              <a:t>通过上学期幼儿各方面的评估，我们发现仍然存在一些问题和现象</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430" y="448292"/>
            <a:ext cx="10737370" cy="5977907"/>
          </a:xfrm>
          <a:prstGeom prst="rect">
            <a:avLst/>
          </a:prstGeom>
        </p:spPr>
      </p:pic>
      <p:sp>
        <p:nvSpPr>
          <p:cNvPr id="17" name="矩形 16"/>
          <p:cNvSpPr/>
          <p:nvPr/>
        </p:nvSpPr>
        <p:spPr>
          <a:xfrm rot="21040697">
            <a:off x="3384029" y="2560081"/>
            <a:ext cx="5759972" cy="175432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2400" b="1" dirty="0">
                <a:solidFill>
                  <a:schemeClr val="tx2">
                    <a:lumMod val="50000"/>
                  </a:schemeClr>
                </a:solidFill>
                <a:cs typeface="+mn-ea"/>
                <a:sym typeface="+mn-lt"/>
              </a:rPr>
              <a:t>针对这些现象，我们会特别注意个别指导，</a:t>
            </a:r>
            <a:endParaRPr lang="en-US" altLang="zh-CN" sz="2400" b="1" dirty="0">
              <a:solidFill>
                <a:schemeClr val="tx2">
                  <a:lumMod val="50000"/>
                </a:schemeClr>
              </a:solidFill>
              <a:cs typeface="+mn-ea"/>
              <a:sym typeface="+mn-lt"/>
            </a:endParaRPr>
          </a:p>
          <a:p>
            <a:pPr algn="just">
              <a:lnSpc>
                <a:spcPct val="150000"/>
              </a:lnSpc>
            </a:pPr>
            <a:r>
              <a:rPr lang="zh-CN" altLang="en-US" sz="2400" b="1" dirty="0">
                <a:solidFill>
                  <a:schemeClr val="tx2">
                    <a:lumMod val="50000"/>
                  </a:schemeClr>
                </a:solidFill>
                <a:cs typeface="+mn-ea"/>
                <a:sym typeface="+mn-lt"/>
              </a:rPr>
              <a:t>同时也希望能够获取家长的配合教育，</a:t>
            </a:r>
            <a:endParaRPr lang="en-US" altLang="zh-CN" sz="2400" b="1" dirty="0">
              <a:solidFill>
                <a:schemeClr val="tx2">
                  <a:lumMod val="50000"/>
                </a:schemeClr>
              </a:solidFill>
              <a:cs typeface="+mn-ea"/>
              <a:sym typeface="+mn-lt"/>
            </a:endParaRPr>
          </a:p>
          <a:p>
            <a:pPr algn="just">
              <a:lnSpc>
                <a:spcPct val="150000"/>
              </a:lnSpc>
            </a:pPr>
            <a:r>
              <a:rPr lang="zh-CN" altLang="en-US" sz="2400" b="1" dirty="0">
                <a:solidFill>
                  <a:schemeClr val="tx2">
                    <a:lumMod val="50000"/>
                  </a:schemeClr>
                </a:solidFill>
                <a:cs typeface="+mn-ea"/>
                <a:sym typeface="+mn-lt"/>
              </a:rPr>
              <a:t>共同使孩子们在原有水平上获得提高。</a:t>
            </a:r>
            <a:endParaRPr lang="zh-CN" altLang="en-US" sz="2400" b="1" dirty="0">
              <a:solidFill>
                <a:schemeClr val="tx2">
                  <a:lumMod val="50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297693" y="-487254"/>
            <a:ext cx="5809496" cy="5760000"/>
            <a:chOff x="3084810" y="-335112"/>
            <a:chExt cx="5809496" cy="5760000"/>
          </a:xfrm>
        </p:grpSpPr>
        <p:grpSp>
          <p:nvGrpSpPr>
            <p:cNvPr id="6" name="组合 5"/>
            <p:cNvGrpSpPr/>
            <p:nvPr/>
          </p:nvGrpSpPr>
          <p:grpSpPr>
            <a:xfrm>
              <a:off x="3297693" y="-335112"/>
              <a:ext cx="5596613" cy="5760000"/>
              <a:chOff x="3297693" y="-335112"/>
              <a:chExt cx="5596613" cy="5760000"/>
            </a:xfrm>
          </p:grpSpPr>
          <p:cxnSp>
            <p:nvCxnSpPr>
              <p:cNvPr id="8" name="直接连接符 7"/>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1" cstate="print"/>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sp>
        <p:nvSpPr>
          <p:cNvPr id="13" name="椭圆 12"/>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4792139" y="2579119"/>
            <a:ext cx="3033485" cy="768350"/>
          </a:xfrm>
          <a:prstGeom prst="rect">
            <a:avLst/>
          </a:prstGeom>
          <a:noFill/>
        </p:spPr>
        <p:txBody>
          <a:bodyPr wrap="square" rtlCol="0">
            <a:spAutoFit/>
          </a:bodyPr>
          <a:lstStyle/>
          <a:p>
            <a:pPr algn="ctr"/>
            <a:r>
              <a:rPr lang="en-US" altLang="zh-CN" sz="4400" dirty="0">
                <a:solidFill>
                  <a:srgbClr val="865B3E"/>
                </a:solidFill>
                <a:cs typeface="+mn-ea"/>
                <a:sym typeface="+mn-lt"/>
              </a:rPr>
              <a:t>PART 03</a:t>
            </a:r>
            <a:endParaRPr lang="zh-CN" altLang="en-US" sz="4400" dirty="0">
              <a:solidFill>
                <a:srgbClr val="865B3E"/>
              </a:solidFill>
              <a:cs typeface="+mn-ea"/>
              <a:sym typeface="+mn-lt"/>
            </a:endParaRPr>
          </a:p>
        </p:txBody>
      </p:sp>
      <p:sp>
        <p:nvSpPr>
          <p:cNvPr id="17" name="文本框 16"/>
          <p:cNvSpPr txBox="1"/>
          <p:nvPr/>
        </p:nvSpPr>
        <p:spPr>
          <a:xfrm>
            <a:off x="4482366" y="3550132"/>
            <a:ext cx="3769149" cy="521970"/>
          </a:xfrm>
          <a:prstGeom prst="rect">
            <a:avLst/>
          </a:prstGeom>
          <a:noFill/>
        </p:spPr>
        <p:txBody>
          <a:bodyPr wrap="square" rtlCol="0">
            <a:spAutoFit/>
          </a:bodyPr>
          <a:lstStyle/>
          <a:p>
            <a:pPr algn="ctr"/>
            <a:r>
              <a:rPr lang="zh-CN" altLang="en-US" sz="2800" b="1" dirty="0">
                <a:solidFill>
                  <a:srgbClr val="865B3E"/>
                </a:solidFill>
                <a:cs typeface="+mn-ea"/>
                <a:sym typeface="+mn-lt"/>
              </a:rPr>
              <a:t>本学期计划</a:t>
            </a:r>
            <a:endParaRPr lang="zh-CN" altLang="en-US" sz="2800" b="1" dirty="0">
              <a:solidFill>
                <a:srgbClr val="865B3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26" presetClass="emph" presetSubtype="0" repeatCount="indefinite" fill="hold" grpId="1" nodeType="withEffect">
                                  <p:stCondLst>
                                    <p:cond delay="0"/>
                                  </p:stCondLst>
                                  <p:endCondLst>
                                    <p:cond evt="onNext" delay="0">
                                      <p:tgtEl>
                                        <p:sldTgt/>
                                      </p:tgtEl>
                                    </p:cond>
                                  </p:endCondLst>
                                  <p:childTnLst>
                                    <p:animEffect transition="out" filter="fade">
                                      <p:cBhvr>
                                        <p:cTn id="40" dur="1000" tmFilter="0, 0; .2, .5; .8, .5; 1, 0"/>
                                        <p:tgtEl>
                                          <p:spTgt spid="13"/>
                                        </p:tgtEl>
                                      </p:cBhvr>
                                    </p:animEffect>
                                    <p:animScale>
                                      <p:cBhvr>
                                        <p:cTn id="41" dur="500" autoRev="1" fill="hold"/>
                                        <p:tgtEl>
                                          <p:spTgt spid="13"/>
                                        </p:tgtEl>
                                      </p:cBhvr>
                                      <p:by x="105000" y="105000"/>
                                    </p:animScale>
                                  </p:childTnLst>
                                </p:cTn>
                              </p:par>
                              <p:par>
                                <p:cTn id="42" presetID="26" presetClass="emph" presetSubtype="0" repeatCount="indefinite" fill="hold" grpId="1" nodeType="withEffect">
                                  <p:stCondLst>
                                    <p:cond delay="0"/>
                                  </p:stCondLst>
                                  <p:endCondLst>
                                    <p:cond evt="onNext" delay="0">
                                      <p:tgtEl>
                                        <p:sldTgt/>
                                      </p:tgtEl>
                                    </p:cond>
                                  </p:endCondLst>
                                  <p:childTnLst>
                                    <p:animEffect transition="out" filter="fade">
                                      <p:cBhvr>
                                        <p:cTn id="43" dur="1000" tmFilter="0, 0; .2, .5; .8, .5; 1, 0"/>
                                        <p:tgtEl>
                                          <p:spTgt spid="14"/>
                                        </p:tgtEl>
                                      </p:cBhvr>
                                    </p:animEffect>
                                    <p:animScale>
                                      <p:cBhvr>
                                        <p:cTn id="44" dur="500" autoRev="1" fill="hold"/>
                                        <p:tgtEl>
                                          <p:spTgt spid="14"/>
                                        </p:tgtEl>
                                      </p:cBhvr>
                                      <p:by x="105000" y="105000"/>
                                    </p:animScale>
                                  </p:childTnLst>
                                </p:cTn>
                              </p:par>
                              <p:par>
                                <p:cTn id="45" presetID="26" presetClass="emph" presetSubtype="0" repeatCount="indefinite" fill="hold" grpId="1" nodeType="withEffect">
                                  <p:stCondLst>
                                    <p:cond delay="0"/>
                                  </p:stCondLst>
                                  <p:endCondLst>
                                    <p:cond evt="onNext" delay="0">
                                      <p:tgtEl>
                                        <p:sldTgt/>
                                      </p:tgtEl>
                                    </p:cond>
                                  </p:endCondLst>
                                  <p:childTnLst>
                                    <p:animEffect transition="out" filter="fade">
                                      <p:cBhvr>
                                        <p:cTn id="46" dur="1000" tmFilter="0, 0; .2, .5; .8, .5; 1, 0"/>
                                        <p:tgtEl>
                                          <p:spTgt spid="4"/>
                                        </p:tgtEl>
                                      </p:cBhvr>
                                    </p:animEffect>
                                    <p:animScale>
                                      <p:cBhvr>
                                        <p:cTn id="47" dur="500" autoRev="1" fill="hold"/>
                                        <p:tgtEl>
                                          <p:spTgt spid="4"/>
                                        </p:tgtEl>
                                      </p:cBhvr>
                                      <p:by x="105000" y="105000"/>
                                    </p:animScale>
                                  </p:childTnLst>
                                </p:cTn>
                              </p:par>
                              <p:par>
                                <p:cTn id="48" presetID="26" presetClass="emph" presetSubtype="0" repeatCount="indefinite" fill="hold" grpId="1" nodeType="withEffect">
                                  <p:stCondLst>
                                    <p:cond delay="0"/>
                                  </p:stCondLst>
                                  <p:endCondLst>
                                    <p:cond evt="onNext" delay="0">
                                      <p:tgtEl>
                                        <p:sldTgt/>
                                      </p:tgtEl>
                                    </p:cond>
                                  </p:endCondLst>
                                  <p:childTnLst>
                                    <p:animEffect transition="out" filter="fade">
                                      <p:cBhvr>
                                        <p:cTn id="49" dur="1000" tmFilter="0, 0; .2, .5; .8, .5; 1, 0"/>
                                        <p:tgtEl>
                                          <p:spTgt spid="10"/>
                                        </p:tgtEl>
                                      </p:cBhvr>
                                    </p:animEffect>
                                    <p:animScale>
                                      <p:cBhvr>
                                        <p:cTn id="50" dur="500" autoRev="1" fill="hold"/>
                                        <p:tgtEl>
                                          <p:spTgt spid="10"/>
                                        </p:tgtEl>
                                      </p:cBhvr>
                                      <p:by x="105000" y="105000"/>
                                    </p:animScale>
                                  </p:childTnLst>
                                </p:cTn>
                              </p:par>
                              <p:par>
                                <p:cTn id="51" presetID="26" presetClass="emph" presetSubtype="0" repeatCount="indefinite" fill="hold" grpId="1" nodeType="withEffect">
                                  <p:stCondLst>
                                    <p:cond delay="0"/>
                                  </p:stCondLst>
                                  <p:endCondLst>
                                    <p:cond evt="onNext" delay="0">
                                      <p:tgtEl>
                                        <p:sldTgt/>
                                      </p:tgtEl>
                                    </p:cond>
                                  </p:endCondLst>
                                  <p:childTnLst>
                                    <p:animEffect transition="out" filter="fade">
                                      <p:cBhvr>
                                        <p:cTn id="52" dur="1000" tmFilter="0, 0; .2, .5; .8, .5; 1, 0"/>
                                        <p:tgtEl>
                                          <p:spTgt spid="2"/>
                                        </p:tgtEl>
                                      </p:cBhvr>
                                    </p:animEffect>
                                    <p:animScale>
                                      <p:cBhvr>
                                        <p:cTn id="53" dur="500" autoRev="1" fill="hold"/>
                                        <p:tgtEl>
                                          <p:spTgt spid="2"/>
                                        </p:tgtEl>
                                      </p:cBhvr>
                                      <p:by x="105000" y="105000"/>
                                    </p:animScale>
                                  </p:childTnLst>
                                </p:cTn>
                              </p:par>
                            </p:childTnLst>
                          </p:cTn>
                        </p:par>
                        <p:par>
                          <p:cTn id="54" fill="hold">
                            <p:stCondLst>
                              <p:cond delay="1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by="(-#ppt_w*2)" calcmode="lin" valueType="num">
                                      <p:cBhvr rctx="PPT">
                                        <p:cTn id="57" dur="500" autoRev="1" fill="hold">
                                          <p:stCondLst>
                                            <p:cond delay="0"/>
                                          </p:stCondLst>
                                        </p:cTn>
                                        <p:tgtEl>
                                          <p:spTgt spid="16"/>
                                        </p:tgtEl>
                                        <p:attrNameLst>
                                          <p:attrName>ppt_w</p:attrName>
                                        </p:attrNameLst>
                                      </p:cBhvr>
                                    </p:anim>
                                    <p:anim by="(#ppt_w*0.50)" calcmode="lin" valueType="num">
                                      <p:cBhvr>
                                        <p:cTn id="58" dur="500" decel="50000" autoRev="1" fill="hold">
                                          <p:stCondLst>
                                            <p:cond delay="0"/>
                                          </p:stCondLst>
                                        </p:cTn>
                                        <p:tgtEl>
                                          <p:spTgt spid="16"/>
                                        </p:tgtEl>
                                        <p:attrNameLst>
                                          <p:attrName>ppt_x</p:attrName>
                                        </p:attrNameLst>
                                      </p:cBhvr>
                                    </p:anim>
                                    <p:anim from="(-#ppt_h/2)" to="(#ppt_y)" calcmode="lin" valueType="num">
                                      <p:cBhvr>
                                        <p:cTn id="59" dur="1000" fill="hold">
                                          <p:stCondLst>
                                            <p:cond delay="0"/>
                                          </p:stCondLst>
                                        </p:cTn>
                                        <p:tgtEl>
                                          <p:spTgt spid="16"/>
                                        </p:tgtEl>
                                        <p:attrNameLst>
                                          <p:attrName>ppt_y</p:attrName>
                                        </p:attrNameLst>
                                      </p:cBhvr>
                                    </p:anim>
                                    <p:animRot by="21600000">
                                      <p:cBhvr>
                                        <p:cTn id="60" dur="1000" fill="hold">
                                          <p:stCondLst>
                                            <p:cond delay="0"/>
                                          </p:stCondLst>
                                        </p:cTn>
                                        <p:tgtEl>
                                          <p:spTgt spid="16"/>
                                        </p:tgtEl>
                                        <p:attrNameLst>
                                          <p:attrName>r</p:attrName>
                                        </p:attrNameLst>
                                      </p:cBhvr>
                                    </p:animRo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1000" fill="hold"/>
                                        <p:tgtEl>
                                          <p:spTgt spid="17"/>
                                        </p:tgtEl>
                                        <p:attrNameLst>
                                          <p:attrName>ppt_y</p:attrName>
                                        </p:attrNameLst>
                                      </p:cBhvr>
                                      <p:tavLst>
                                        <p:tav tm="0">
                                          <p:val>
                                            <p:strVal val="#ppt_y"/>
                                          </p:val>
                                        </p:tav>
                                        <p:tav tm="100000">
                                          <p:val>
                                            <p:strVal val="#ppt_y"/>
                                          </p:val>
                                        </p:tav>
                                      </p:tavLst>
                                    </p:anim>
                                    <p:anim calcmode="lin" valueType="num">
                                      <p:cBhvr>
                                        <p:cTn id="65" dur="10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10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10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10" grpId="0" animBg="1"/>
      <p:bldP spid="10" grpId="1" animBg="1"/>
      <p:bldP spid="13" grpId="0" animBg="1"/>
      <p:bldP spid="13" grpId="1" animBg="1"/>
      <p:bldP spid="14" grpId="0" animBg="1"/>
      <p:bldP spid="14" grpId="1" animBg="1"/>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2676525" cy="521970"/>
          </a:xfrm>
          <a:prstGeom prst="rect">
            <a:avLst/>
          </a:prstGeom>
        </p:spPr>
        <p:txBody>
          <a:bodyPr wrap="none">
            <a:spAutoFit/>
          </a:bodyPr>
          <a:lstStyle/>
          <a:p>
            <a:r>
              <a:rPr lang="zh-CN" altLang="en-US" sz="2800" b="1" dirty="0">
                <a:solidFill>
                  <a:srgbClr val="865B3E"/>
                </a:solidFill>
                <a:cs typeface="+mn-ea"/>
                <a:sym typeface="+mn-lt"/>
              </a:rPr>
              <a:t>重点工作（一）</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 y="866057"/>
            <a:ext cx="10058400" cy="5125729"/>
          </a:xfrm>
          <a:prstGeom prst="rect">
            <a:avLst/>
          </a:prstGeom>
        </p:spPr>
      </p:pic>
      <p:sp>
        <p:nvSpPr>
          <p:cNvPr id="58" name="矩形 57"/>
          <p:cNvSpPr/>
          <p:nvPr/>
        </p:nvSpPr>
        <p:spPr>
          <a:xfrm>
            <a:off x="4471035" y="2269490"/>
            <a:ext cx="5475605" cy="3014980"/>
          </a:xfrm>
          <a:prstGeom prst="rect">
            <a:avLst/>
          </a:prstGeom>
        </p:spPr>
        <p:txBody>
          <a:bodyPr wrap="square">
            <a:spAutoFit/>
            <a:scene3d>
              <a:camera prst="orthographicFront"/>
              <a:lightRig rig="threePt" dir="t"/>
            </a:scene3d>
            <a:sp3d contourW="12700"/>
          </a:bodyPr>
          <a:lstStyle/>
          <a:p>
            <a:pPr algn="just">
              <a:lnSpc>
                <a:spcPct val="150000"/>
              </a:lnSpc>
              <a:spcBef>
                <a:spcPts val="600"/>
              </a:spcBef>
            </a:pPr>
            <a:r>
              <a:rPr lang="zh-CN" altLang="en-US" sz="2000" b="1" dirty="0">
                <a:solidFill>
                  <a:schemeClr val="tx1"/>
                </a:solidFill>
                <a:cs typeface="+mn-ea"/>
                <a:sym typeface="+mn-lt"/>
              </a:rPr>
              <a:t>1</a:t>
            </a:r>
            <a:r>
              <a:rPr lang="en-US" altLang="zh-CN" sz="2000" b="1" dirty="0">
                <a:solidFill>
                  <a:schemeClr val="tx1"/>
                </a:solidFill>
                <a:cs typeface="+mn-ea"/>
                <a:sym typeface="+mn-lt"/>
              </a:rPr>
              <a:t>.</a:t>
            </a:r>
            <a:r>
              <a:rPr lang="zh-CN" altLang="en-US" sz="2000" b="1" dirty="0">
                <a:solidFill>
                  <a:schemeClr val="tx1"/>
                </a:solidFill>
                <a:cs typeface="+mn-ea"/>
                <a:sym typeface="+mn-lt"/>
              </a:rPr>
              <a:t>制定适合本班幼儿年龄特点及发展水平的教学计划和班务计划。</a:t>
            </a:r>
            <a:endParaRPr lang="zh-CN" altLang="en-US" sz="2000" b="1" dirty="0">
              <a:solidFill>
                <a:schemeClr val="tx1"/>
              </a:solidFill>
              <a:cs typeface="+mn-ea"/>
              <a:sym typeface="+mn-lt"/>
            </a:endParaRPr>
          </a:p>
          <a:p>
            <a:pPr algn="just">
              <a:lnSpc>
                <a:spcPct val="150000"/>
              </a:lnSpc>
              <a:spcBef>
                <a:spcPts val="600"/>
              </a:spcBef>
            </a:pPr>
            <a:r>
              <a:rPr lang="zh-CN" altLang="en-US" sz="2000" b="1" dirty="0">
                <a:solidFill>
                  <a:schemeClr val="tx1"/>
                </a:solidFill>
                <a:cs typeface="+mn-ea"/>
                <a:sym typeface="+mn-lt"/>
              </a:rPr>
              <a:t>2</a:t>
            </a:r>
            <a:r>
              <a:rPr lang="en-US" altLang="zh-CN" sz="2000" b="1" dirty="0">
                <a:solidFill>
                  <a:schemeClr val="tx1"/>
                </a:solidFill>
                <a:cs typeface="+mn-ea"/>
                <a:sym typeface="+mn-lt"/>
              </a:rPr>
              <a:t>.</a:t>
            </a:r>
            <a:r>
              <a:rPr lang="zh-CN" altLang="en-US" sz="2000" b="1" dirty="0">
                <a:solidFill>
                  <a:schemeClr val="tx1"/>
                </a:solidFill>
                <a:cs typeface="+mn-ea"/>
                <a:sym typeface="+mn-lt"/>
              </a:rPr>
              <a:t>创造和谐,宽松的教育环境,充分利用环境创设这一资源促进幼儿认知能力的发展。　　</a:t>
            </a:r>
            <a:endParaRPr lang="zh-CN" altLang="en-US" sz="2000" b="1" dirty="0">
              <a:solidFill>
                <a:schemeClr val="tx1"/>
              </a:solidFill>
              <a:cs typeface="+mn-ea"/>
              <a:sym typeface="+mn-lt"/>
            </a:endParaRPr>
          </a:p>
          <a:p>
            <a:pPr algn="just">
              <a:lnSpc>
                <a:spcPct val="150000"/>
              </a:lnSpc>
              <a:spcBef>
                <a:spcPts val="600"/>
              </a:spcBef>
            </a:pPr>
            <a:r>
              <a:rPr lang="zh-CN" altLang="en-US" sz="2000" b="1" dirty="0">
                <a:solidFill>
                  <a:schemeClr val="tx1"/>
                </a:solidFill>
                <a:cs typeface="+mn-ea"/>
                <a:sym typeface="+mn-lt"/>
              </a:rPr>
              <a:t>3</a:t>
            </a:r>
            <a:r>
              <a:rPr lang="en-US" altLang="zh-CN" sz="2000" b="1" dirty="0">
                <a:solidFill>
                  <a:schemeClr val="tx1"/>
                </a:solidFill>
                <a:cs typeface="+mn-ea"/>
                <a:sym typeface="+mn-lt"/>
              </a:rPr>
              <a:t>.</a:t>
            </a:r>
            <a:r>
              <a:rPr lang="zh-CN" altLang="en-US" sz="2000" b="1" dirty="0">
                <a:solidFill>
                  <a:schemeClr val="tx1"/>
                </a:solidFill>
                <a:cs typeface="+mn-ea"/>
                <a:sym typeface="+mn-lt"/>
              </a:rPr>
              <a:t>根据幼儿对游戏的爱好，充分运用游戏作为幼儿活动的基本形式。。。。。。　　</a:t>
            </a:r>
            <a:endParaRPr lang="zh-CN" altLang="en-US" sz="2000" b="1" dirty="0">
              <a:solidFill>
                <a:schemeClr val="tx1"/>
              </a:solidFill>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8225" y="-283110"/>
            <a:ext cx="3333750" cy="280804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 calcmode="lin" valueType="num">
                                      <p:cBhvr>
                                        <p:cTn id="9" dur="1000" fill="hold"/>
                                        <p:tgtEl>
                                          <p:spTgt spid="58"/>
                                        </p:tgtEl>
                                        <p:attrNameLst>
                                          <p:attrName>style.rotation</p:attrName>
                                        </p:attrNameLst>
                                      </p:cBhvr>
                                      <p:tavLst>
                                        <p:tav tm="0">
                                          <p:val>
                                            <p:fltVal val="90"/>
                                          </p:val>
                                        </p:tav>
                                        <p:tav tm="100000">
                                          <p:val>
                                            <p:fltVal val="0"/>
                                          </p:val>
                                        </p:tav>
                                      </p:tavLst>
                                    </p:anim>
                                    <p:animEffect transition="in" filter="fade">
                                      <p:cBhvr>
                                        <p:cTn id="10"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2676525" cy="521970"/>
          </a:xfrm>
          <a:prstGeom prst="rect">
            <a:avLst/>
          </a:prstGeom>
        </p:spPr>
        <p:txBody>
          <a:bodyPr wrap="none">
            <a:spAutoFit/>
          </a:bodyPr>
          <a:lstStyle/>
          <a:p>
            <a:r>
              <a:rPr lang="zh-CN" altLang="en-US" sz="2800" b="1" dirty="0">
                <a:solidFill>
                  <a:srgbClr val="865B3E"/>
                </a:solidFill>
                <a:cs typeface="+mn-ea"/>
                <a:sym typeface="+mn-lt"/>
              </a:rPr>
              <a:t>重点工作（二）</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8" name="组合 7"/>
          <p:cNvGrpSpPr/>
          <p:nvPr/>
        </p:nvGrpSpPr>
        <p:grpSpPr>
          <a:xfrm>
            <a:off x="571500" y="1060090"/>
            <a:ext cx="9639300" cy="4979054"/>
            <a:chOff x="571500" y="1060090"/>
            <a:chExt cx="9639300" cy="4979054"/>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71500" y="1060090"/>
              <a:ext cx="9639300" cy="4979054"/>
            </a:xfrm>
            <a:prstGeom prst="rect">
              <a:avLst/>
            </a:prstGeom>
          </p:spPr>
        </p:pic>
        <p:sp>
          <p:nvSpPr>
            <p:cNvPr id="11" name="矩形 10"/>
            <p:cNvSpPr/>
            <p:nvPr/>
          </p:nvSpPr>
          <p:spPr>
            <a:xfrm>
              <a:off x="4465955" y="1876700"/>
              <a:ext cx="5359400" cy="3230245"/>
            </a:xfrm>
            <a:prstGeom prst="rect">
              <a:avLst/>
            </a:prstGeom>
          </p:spPr>
          <p:txBody>
            <a:bodyPr wrap="square">
              <a:spAutoFit/>
              <a:scene3d>
                <a:camera prst="orthographicFront"/>
                <a:lightRig rig="threePt" dir="t"/>
              </a:scene3d>
              <a:sp3d contourW="12700"/>
            </a:bodyPr>
            <a:lstStyle/>
            <a:p>
              <a:pPr algn="just">
                <a:lnSpc>
                  <a:spcPct val="150000"/>
                </a:lnSpc>
                <a:spcBef>
                  <a:spcPts val="600"/>
                </a:spcBef>
              </a:pPr>
              <a:r>
                <a:rPr lang="zh-CN" altLang="en-US" b="1" dirty="0">
                  <a:solidFill>
                    <a:schemeClr val="tx1"/>
                  </a:solidFill>
                  <a:cs typeface="+mn-ea"/>
                  <a:sym typeface="+mn-lt"/>
                </a:rPr>
                <a:t>4</a:t>
              </a:r>
              <a:r>
                <a:rPr lang="en-US" altLang="zh-CN" b="1" dirty="0">
                  <a:solidFill>
                    <a:schemeClr val="tx1"/>
                  </a:solidFill>
                  <a:cs typeface="+mn-ea"/>
                  <a:sym typeface="+mn-lt"/>
                </a:rPr>
                <a:t>.</a:t>
              </a:r>
              <a:r>
                <a:rPr lang="zh-CN" altLang="en-US" b="1" dirty="0">
                  <a:solidFill>
                    <a:schemeClr val="tx1"/>
                  </a:solidFill>
                  <a:cs typeface="+mn-ea"/>
                  <a:sym typeface="+mn-lt"/>
                </a:rPr>
                <a:t>教师在活动实施前作好充分的教学准备(包括活动材料的准备，经验，知识的准备)。幼儿的操作材料根据能力强弱安排准备。　　</a:t>
              </a:r>
              <a:endParaRPr lang="zh-CN" altLang="en-US" b="1" dirty="0">
                <a:solidFill>
                  <a:schemeClr val="tx1"/>
                </a:solidFill>
                <a:cs typeface="+mn-ea"/>
                <a:sym typeface="+mn-lt"/>
              </a:endParaRPr>
            </a:p>
            <a:p>
              <a:pPr algn="just">
                <a:lnSpc>
                  <a:spcPct val="150000"/>
                </a:lnSpc>
                <a:spcBef>
                  <a:spcPts val="600"/>
                </a:spcBef>
              </a:pPr>
              <a:r>
                <a:rPr lang="zh-CN" altLang="en-US" b="1" dirty="0">
                  <a:solidFill>
                    <a:schemeClr val="tx1"/>
                  </a:solidFill>
                  <a:cs typeface="+mn-ea"/>
                  <a:sym typeface="+mn-lt"/>
                </a:rPr>
                <a:t>5</a:t>
              </a:r>
              <a:r>
                <a:rPr lang="en-US" altLang="zh-CN" b="1" dirty="0">
                  <a:solidFill>
                    <a:schemeClr val="tx1"/>
                  </a:solidFill>
                  <a:cs typeface="+mn-ea"/>
                  <a:sym typeface="+mn-lt"/>
                </a:rPr>
                <a:t>.</a:t>
              </a:r>
              <a:r>
                <a:rPr lang="zh-CN" altLang="en-US" b="1" dirty="0">
                  <a:solidFill>
                    <a:schemeClr val="tx1"/>
                  </a:solidFill>
                  <a:cs typeface="+mn-ea"/>
                  <a:sym typeface="+mn-lt"/>
                </a:rPr>
                <a:t>加强幼儿的常规教育，通过晨间谈话等形式，向幼儿讲清规则要求。</a:t>
              </a:r>
              <a:endParaRPr lang="zh-CN" altLang="en-US" b="1" dirty="0">
                <a:solidFill>
                  <a:schemeClr val="tx1"/>
                </a:solidFill>
                <a:cs typeface="+mn-ea"/>
                <a:sym typeface="+mn-lt"/>
              </a:endParaRPr>
            </a:p>
            <a:p>
              <a:pPr algn="just">
                <a:lnSpc>
                  <a:spcPct val="150000"/>
                </a:lnSpc>
                <a:spcBef>
                  <a:spcPts val="600"/>
                </a:spcBef>
              </a:pPr>
              <a:r>
                <a:rPr lang="en-US" altLang="zh-CN" b="1" dirty="0">
                  <a:solidFill>
                    <a:schemeClr val="tx1"/>
                  </a:solidFill>
                  <a:cs typeface="+mn-ea"/>
                  <a:sym typeface="+mn-lt"/>
                </a:rPr>
                <a:t>6.</a:t>
              </a:r>
              <a:r>
                <a:rPr lang="zh-CN" altLang="en-US" b="1" dirty="0">
                  <a:solidFill>
                    <a:schemeClr val="tx1"/>
                  </a:solidFill>
                  <a:cs typeface="+mn-ea"/>
                  <a:sym typeface="+mn-lt"/>
                </a:rPr>
                <a:t>加强与家长的联系，做好每</a:t>
              </a:r>
              <a:r>
                <a:rPr lang="zh-CN" altLang="en-US" b="1" dirty="0">
                  <a:solidFill>
                    <a:schemeClr val="tx1"/>
                  </a:solidFill>
                  <a:cs typeface="+mn-ea"/>
                  <a:sym typeface="+mn-lt"/>
                </a:rPr>
                <a:t>月的家园联系手册。</a:t>
              </a:r>
              <a:endParaRPr lang="zh-CN" altLang="en-US" b="1" dirty="0">
                <a:solidFill>
                  <a:schemeClr val="tx1"/>
                </a:solidFill>
                <a:cs typeface="+mn-ea"/>
                <a:sym typeface="+mn-lt"/>
              </a:endParaRPr>
            </a:p>
            <a:p>
              <a:pPr algn="just">
                <a:lnSpc>
                  <a:spcPct val="150000"/>
                </a:lnSpc>
                <a:spcBef>
                  <a:spcPts val="600"/>
                </a:spcBef>
              </a:pPr>
              <a:r>
                <a:rPr lang="en-US" altLang="zh-CN" b="1" dirty="0">
                  <a:solidFill>
                    <a:schemeClr val="tx1"/>
                  </a:solidFill>
                  <a:cs typeface="+mn-ea"/>
                  <a:sym typeface="+mn-lt"/>
                </a:rPr>
                <a:t>7.</a:t>
              </a:r>
              <a:r>
                <a:rPr lang="zh-CN" altLang="en-US" b="1" dirty="0">
                  <a:solidFill>
                    <a:schemeClr val="tx1"/>
                  </a:solidFill>
                  <a:cs typeface="+mn-ea"/>
                  <a:sym typeface="+mn-lt"/>
                </a:rPr>
                <a:t>园部的运动节活动，期待家长的</a:t>
              </a:r>
              <a:r>
                <a:rPr lang="zh-CN" altLang="en-US" b="1" dirty="0">
                  <a:solidFill>
                    <a:schemeClr val="tx1"/>
                  </a:solidFill>
                  <a:cs typeface="+mn-ea"/>
                  <a:sym typeface="+mn-lt"/>
                </a:rPr>
                <a:t>参与。</a:t>
              </a:r>
              <a:endParaRPr lang="zh-CN" altLang="en-US" b="1" dirty="0">
                <a:solidFill>
                  <a:schemeClr val="tx1"/>
                </a:solidFill>
                <a:cs typeface="+mn-ea"/>
                <a:sym typeface="+mn-lt"/>
              </a:endParaRPr>
            </a:p>
          </p:txBody>
        </p: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58250" y="-645160"/>
            <a:ext cx="3333750" cy="28079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7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0000">
                                          <p:cBhvr additive="base">
                                            <p:cTn id="7" dur="1000" fill="hold"/>
                                            <p:tgtEl>
                                              <p:spTgt spid="8"/>
                                            </p:tgtEl>
                                            <p:attrNameLst>
                                              <p:attrName>ppt_x</p:attrName>
                                            </p:attrNameLst>
                                          </p:cBhvr>
                                          <p:tavLst>
                                            <p:tav tm="0">
                                              <p:val>
                                                <p:strVal val="0-#ppt_w/2"/>
                                              </p:val>
                                            </p:tav>
                                            <p:tav tm="100000">
                                              <p:val>
                                                <p:strVal val="#ppt_x"/>
                                              </p:val>
                                            </p:tav>
                                          </p:tavLst>
                                        </p:anim>
                                        <p:anim calcmode="lin" valueType="num" p14:bounceEnd="70000">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297693" y="-487254"/>
            <a:ext cx="5809496" cy="5760000"/>
            <a:chOff x="3084810" y="-335112"/>
            <a:chExt cx="5809496" cy="5760000"/>
          </a:xfrm>
        </p:grpSpPr>
        <p:grpSp>
          <p:nvGrpSpPr>
            <p:cNvPr id="6" name="组合 5"/>
            <p:cNvGrpSpPr/>
            <p:nvPr/>
          </p:nvGrpSpPr>
          <p:grpSpPr>
            <a:xfrm>
              <a:off x="3297693" y="-335112"/>
              <a:ext cx="5596613" cy="5760000"/>
              <a:chOff x="3297693" y="-335112"/>
              <a:chExt cx="5596613" cy="5760000"/>
            </a:xfrm>
          </p:grpSpPr>
          <p:cxnSp>
            <p:nvCxnSpPr>
              <p:cNvPr id="8" name="直接连接符 7"/>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1" cstate="print"/>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sp>
        <p:nvSpPr>
          <p:cNvPr id="13" name="椭圆 12"/>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4792139" y="2556259"/>
            <a:ext cx="3033485" cy="768350"/>
          </a:xfrm>
          <a:prstGeom prst="rect">
            <a:avLst/>
          </a:prstGeom>
          <a:noFill/>
        </p:spPr>
        <p:txBody>
          <a:bodyPr wrap="square" rtlCol="0">
            <a:spAutoFit/>
          </a:bodyPr>
          <a:lstStyle/>
          <a:p>
            <a:pPr algn="ctr"/>
            <a:r>
              <a:rPr lang="en-US" altLang="zh-CN" sz="4400" dirty="0">
                <a:solidFill>
                  <a:srgbClr val="865B3E"/>
                </a:solidFill>
                <a:cs typeface="+mn-ea"/>
                <a:sym typeface="+mn-lt"/>
              </a:rPr>
              <a:t>PART 04</a:t>
            </a:r>
            <a:endParaRPr lang="zh-CN" altLang="en-US" sz="4400" dirty="0">
              <a:solidFill>
                <a:srgbClr val="865B3E"/>
              </a:solidFill>
              <a:cs typeface="+mn-ea"/>
              <a:sym typeface="+mn-lt"/>
            </a:endParaRPr>
          </a:p>
        </p:txBody>
      </p:sp>
      <p:sp>
        <p:nvSpPr>
          <p:cNvPr id="18" name="文本框 17"/>
          <p:cNvSpPr txBox="1"/>
          <p:nvPr/>
        </p:nvSpPr>
        <p:spPr>
          <a:xfrm>
            <a:off x="4482366" y="3550132"/>
            <a:ext cx="3769149" cy="523220"/>
          </a:xfrm>
          <a:prstGeom prst="rect">
            <a:avLst/>
          </a:prstGeom>
          <a:noFill/>
        </p:spPr>
        <p:txBody>
          <a:bodyPr wrap="square" rtlCol="0">
            <a:spAutoFit/>
          </a:bodyPr>
          <a:lstStyle/>
          <a:p>
            <a:pPr algn="ctr"/>
            <a:r>
              <a:rPr lang="zh-CN" altLang="en-US" sz="2800" b="1" dirty="0">
                <a:solidFill>
                  <a:srgbClr val="865B3E"/>
                </a:solidFill>
                <a:cs typeface="+mn-ea"/>
                <a:sym typeface="+mn-lt"/>
              </a:rPr>
              <a:t>家园共育</a:t>
            </a:r>
            <a:endParaRPr lang="zh-CN" altLang="en-US" sz="2800" b="1" dirty="0">
              <a:solidFill>
                <a:srgbClr val="865B3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26" presetClass="emph" presetSubtype="0" repeatCount="indefinite" fill="hold" grpId="1" nodeType="withEffect">
                                  <p:stCondLst>
                                    <p:cond delay="0"/>
                                  </p:stCondLst>
                                  <p:endCondLst>
                                    <p:cond evt="onNext" delay="0">
                                      <p:tgtEl>
                                        <p:sldTgt/>
                                      </p:tgtEl>
                                    </p:cond>
                                  </p:endCondLst>
                                  <p:childTnLst>
                                    <p:animEffect transition="out" filter="fade">
                                      <p:cBhvr>
                                        <p:cTn id="40" dur="1000" tmFilter="0, 0; .2, .5; .8, .5; 1, 0"/>
                                        <p:tgtEl>
                                          <p:spTgt spid="13"/>
                                        </p:tgtEl>
                                      </p:cBhvr>
                                    </p:animEffect>
                                    <p:animScale>
                                      <p:cBhvr>
                                        <p:cTn id="41" dur="500" autoRev="1" fill="hold"/>
                                        <p:tgtEl>
                                          <p:spTgt spid="13"/>
                                        </p:tgtEl>
                                      </p:cBhvr>
                                      <p:by x="105000" y="105000"/>
                                    </p:animScale>
                                  </p:childTnLst>
                                </p:cTn>
                              </p:par>
                              <p:par>
                                <p:cTn id="42" presetID="26" presetClass="emph" presetSubtype="0" repeatCount="indefinite" fill="hold" grpId="1" nodeType="withEffect">
                                  <p:stCondLst>
                                    <p:cond delay="0"/>
                                  </p:stCondLst>
                                  <p:endCondLst>
                                    <p:cond evt="onNext" delay="0">
                                      <p:tgtEl>
                                        <p:sldTgt/>
                                      </p:tgtEl>
                                    </p:cond>
                                  </p:endCondLst>
                                  <p:childTnLst>
                                    <p:animEffect transition="out" filter="fade">
                                      <p:cBhvr>
                                        <p:cTn id="43" dur="1000" tmFilter="0, 0; .2, .5; .8, .5; 1, 0"/>
                                        <p:tgtEl>
                                          <p:spTgt spid="14"/>
                                        </p:tgtEl>
                                      </p:cBhvr>
                                    </p:animEffect>
                                    <p:animScale>
                                      <p:cBhvr>
                                        <p:cTn id="44" dur="500" autoRev="1" fill="hold"/>
                                        <p:tgtEl>
                                          <p:spTgt spid="14"/>
                                        </p:tgtEl>
                                      </p:cBhvr>
                                      <p:by x="105000" y="105000"/>
                                    </p:animScale>
                                  </p:childTnLst>
                                </p:cTn>
                              </p:par>
                              <p:par>
                                <p:cTn id="45" presetID="26" presetClass="emph" presetSubtype="0" repeatCount="indefinite" fill="hold" grpId="1" nodeType="withEffect">
                                  <p:stCondLst>
                                    <p:cond delay="0"/>
                                  </p:stCondLst>
                                  <p:endCondLst>
                                    <p:cond evt="onNext" delay="0">
                                      <p:tgtEl>
                                        <p:sldTgt/>
                                      </p:tgtEl>
                                    </p:cond>
                                  </p:endCondLst>
                                  <p:childTnLst>
                                    <p:animEffect transition="out" filter="fade">
                                      <p:cBhvr>
                                        <p:cTn id="46" dur="1000" tmFilter="0, 0; .2, .5; .8, .5; 1, 0"/>
                                        <p:tgtEl>
                                          <p:spTgt spid="4"/>
                                        </p:tgtEl>
                                      </p:cBhvr>
                                    </p:animEffect>
                                    <p:animScale>
                                      <p:cBhvr>
                                        <p:cTn id="47" dur="500" autoRev="1" fill="hold"/>
                                        <p:tgtEl>
                                          <p:spTgt spid="4"/>
                                        </p:tgtEl>
                                      </p:cBhvr>
                                      <p:by x="105000" y="105000"/>
                                    </p:animScale>
                                  </p:childTnLst>
                                </p:cTn>
                              </p:par>
                              <p:par>
                                <p:cTn id="48" presetID="26" presetClass="emph" presetSubtype="0" repeatCount="indefinite" fill="hold" grpId="1" nodeType="withEffect">
                                  <p:stCondLst>
                                    <p:cond delay="0"/>
                                  </p:stCondLst>
                                  <p:endCondLst>
                                    <p:cond evt="onNext" delay="0">
                                      <p:tgtEl>
                                        <p:sldTgt/>
                                      </p:tgtEl>
                                    </p:cond>
                                  </p:endCondLst>
                                  <p:childTnLst>
                                    <p:animEffect transition="out" filter="fade">
                                      <p:cBhvr>
                                        <p:cTn id="49" dur="1000" tmFilter="0, 0; .2, .5; .8, .5; 1, 0"/>
                                        <p:tgtEl>
                                          <p:spTgt spid="10"/>
                                        </p:tgtEl>
                                      </p:cBhvr>
                                    </p:animEffect>
                                    <p:animScale>
                                      <p:cBhvr>
                                        <p:cTn id="50" dur="500" autoRev="1" fill="hold"/>
                                        <p:tgtEl>
                                          <p:spTgt spid="10"/>
                                        </p:tgtEl>
                                      </p:cBhvr>
                                      <p:by x="105000" y="105000"/>
                                    </p:animScale>
                                  </p:childTnLst>
                                </p:cTn>
                              </p:par>
                              <p:par>
                                <p:cTn id="51" presetID="26" presetClass="emph" presetSubtype="0" repeatCount="indefinite" fill="hold" grpId="1" nodeType="withEffect">
                                  <p:stCondLst>
                                    <p:cond delay="0"/>
                                  </p:stCondLst>
                                  <p:endCondLst>
                                    <p:cond evt="onNext" delay="0">
                                      <p:tgtEl>
                                        <p:sldTgt/>
                                      </p:tgtEl>
                                    </p:cond>
                                  </p:endCondLst>
                                  <p:childTnLst>
                                    <p:animEffect transition="out" filter="fade">
                                      <p:cBhvr>
                                        <p:cTn id="52" dur="1000" tmFilter="0, 0; .2, .5; .8, .5; 1, 0"/>
                                        <p:tgtEl>
                                          <p:spTgt spid="2"/>
                                        </p:tgtEl>
                                      </p:cBhvr>
                                    </p:animEffect>
                                    <p:animScale>
                                      <p:cBhvr>
                                        <p:cTn id="53" dur="500" autoRev="1" fill="hold"/>
                                        <p:tgtEl>
                                          <p:spTgt spid="2"/>
                                        </p:tgtEl>
                                      </p:cBhvr>
                                      <p:by x="105000" y="105000"/>
                                    </p:animScale>
                                  </p:childTnLst>
                                </p:cTn>
                              </p:par>
                            </p:childTnLst>
                          </p:cTn>
                        </p:par>
                        <p:par>
                          <p:cTn id="54" fill="hold">
                            <p:stCondLst>
                              <p:cond delay="1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 by="(-#ppt_w*2)" calcmode="lin" valueType="num">
                                      <p:cBhvr rctx="PPT">
                                        <p:cTn id="57" dur="500" autoRev="1" fill="hold">
                                          <p:stCondLst>
                                            <p:cond delay="0"/>
                                          </p:stCondLst>
                                        </p:cTn>
                                        <p:tgtEl>
                                          <p:spTgt spid="15"/>
                                        </p:tgtEl>
                                        <p:attrNameLst>
                                          <p:attrName>ppt_w</p:attrName>
                                        </p:attrNameLst>
                                      </p:cBhvr>
                                    </p:anim>
                                    <p:anim by="(#ppt_w*0.50)" calcmode="lin" valueType="num">
                                      <p:cBhvr>
                                        <p:cTn id="58" dur="500" decel="50000" autoRev="1" fill="hold">
                                          <p:stCondLst>
                                            <p:cond delay="0"/>
                                          </p:stCondLst>
                                        </p:cTn>
                                        <p:tgtEl>
                                          <p:spTgt spid="15"/>
                                        </p:tgtEl>
                                        <p:attrNameLst>
                                          <p:attrName>ppt_x</p:attrName>
                                        </p:attrNameLst>
                                      </p:cBhvr>
                                    </p:anim>
                                    <p:anim from="(-#ppt_h/2)" to="(#ppt_y)" calcmode="lin" valueType="num">
                                      <p:cBhvr>
                                        <p:cTn id="59" dur="1000" fill="hold">
                                          <p:stCondLst>
                                            <p:cond delay="0"/>
                                          </p:stCondLst>
                                        </p:cTn>
                                        <p:tgtEl>
                                          <p:spTgt spid="15"/>
                                        </p:tgtEl>
                                        <p:attrNameLst>
                                          <p:attrName>ppt_y</p:attrName>
                                        </p:attrNameLst>
                                      </p:cBhvr>
                                    </p:anim>
                                    <p:animRot by="21600000">
                                      <p:cBhvr>
                                        <p:cTn id="60" dur="1000" fill="hold">
                                          <p:stCondLst>
                                            <p:cond delay="0"/>
                                          </p:stCondLst>
                                        </p:cTn>
                                        <p:tgtEl>
                                          <p:spTgt spid="15"/>
                                        </p:tgtEl>
                                        <p:attrNameLst>
                                          <p:attrName>r</p:attrName>
                                        </p:attrNameLst>
                                      </p:cBhvr>
                                    </p:animRo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4" dur="1000" fill="hold"/>
                                        <p:tgtEl>
                                          <p:spTgt spid="18"/>
                                        </p:tgtEl>
                                        <p:attrNameLst>
                                          <p:attrName>ppt_y</p:attrName>
                                        </p:attrNameLst>
                                      </p:cBhvr>
                                      <p:tavLst>
                                        <p:tav tm="0">
                                          <p:val>
                                            <p:strVal val="#ppt_y"/>
                                          </p:val>
                                        </p:tav>
                                        <p:tav tm="100000">
                                          <p:val>
                                            <p:strVal val="#ppt_y"/>
                                          </p:val>
                                        </p:tav>
                                      </p:tavLst>
                                    </p:anim>
                                    <p:anim calcmode="lin" valueType="num">
                                      <p:cBhvr>
                                        <p:cTn id="65"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6"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7" dur="10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10" grpId="0" animBg="1"/>
      <p:bldP spid="10" grpId="1" animBg="1"/>
      <p:bldP spid="13" grpId="0" animBg="1"/>
      <p:bldP spid="13" grpId="1" animBg="1"/>
      <p:bldP spid="14" grpId="0" animBg="1"/>
      <p:bldP spid="14" grpId="1" animBg="1"/>
      <p:bldP spid="15"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4134465" cy="523220"/>
          </a:xfrm>
          <a:prstGeom prst="rect">
            <a:avLst/>
          </a:prstGeom>
        </p:spPr>
        <p:txBody>
          <a:bodyPr wrap="none">
            <a:spAutoFit/>
          </a:bodyPr>
          <a:lstStyle/>
          <a:p>
            <a:r>
              <a:rPr lang="zh-CN" altLang="en-US" sz="2800" b="1" dirty="0">
                <a:solidFill>
                  <a:srgbClr val="865B3E"/>
                </a:solidFill>
                <a:cs typeface="+mn-ea"/>
                <a:sym typeface="+mn-lt"/>
              </a:rPr>
              <a:t>（一）收集主题活动资料</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3" name="组合 2"/>
          <p:cNvGrpSpPr/>
          <p:nvPr/>
        </p:nvGrpSpPr>
        <p:grpSpPr>
          <a:xfrm>
            <a:off x="228600" y="740393"/>
            <a:ext cx="5869506" cy="2665540"/>
            <a:chOff x="228600" y="740393"/>
            <a:chExt cx="5869506" cy="266554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740393"/>
              <a:ext cx="5869506" cy="2665540"/>
            </a:xfrm>
            <a:prstGeom prst="rect">
              <a:avLst/>
            </a:prstGeom>
          </p:spPr>
        </p:pic>
        <p:sp>
          <p:nvSpPr>
            <p:cNvPr id="9" name="矩形 8"/>
            <p:cNvSpPr/>
            <p:nvPr/>
          </p:nvSpPr>
          <p:spPr>
            <a:xfrm>
              <a:off x="731838" y="1821976"/>
              <a:ext cx="4775199" cy="922020"/>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b="1" dirty="0">
                  <a:solidFill>
                    <a:schemeClr val="tx2">
                      <a:lumMod val="50000"/>
                    </a:schemeClr>
                  </a:solidFill>
                  <a:cs typeface="+mn-ea"/>
                  <a:sym typeface="+mn-lt"/>
                </a:rPr>
                <a:t>比如:带物品、帮助孩子完成调查表或帮助孩子查资料等等（具体看群里</a:t>
              </a:r>
              <a:r>
                <a:rPr lang="zh-CN" altLang="en-US" b="1" dirty="0">
                  <a:solidFill>
                    <a:schemeClr val="tx2">
                      <a:lumMod val="50000"/>
                    </a:schemeClr>
                  </a:solidFill>
                  <a:cs typeface="+mn-ea"/>
                  <a:sym typeface="+mn-lt"/>
                </a:rPr>
                <a:t>消息）</a:t>
              </a:r>
              <a:endParaRPr lang="zh-CN" altLang="en-US" b="1" dirty="0">
                <a:solidFill>
                  <a:schemeClr val="tx2">
                    <a:lumMod val="50000"/>
                  </a:schemeClr>
                </a:solidFill>
                <a:cs typeface="+mn-ea"/>
                <a:sym typeface="+mn-lt"/>
              </a:endParaRPr>
            </a:p>
          </p:txBody>
        </p:sp>
      </p:grpSp>
      <p:grpSp>
        <p:nvGrpSpPr>
          <p:cNvPr id="5" name="组合 4"/>
          <p:cNvGrpSpPr/>
          <p:nvPr/>
        </p:nvGrpSpPr>
        <p:grpSpPr>
          <a:xfrm>
            <a:off x="6090476" y="740393"/>
            <a:ext cx="5869506" cy="2665540"/>
            <a:chOff x="6090476" y="740393"/>
            <a:chExt cx="5869506" cy="266554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0476" y="740393"/>
              <a:ext cx="5869506" cy="2665540"/>
            </a:xfrm>
            <a:prstGeom prst="rect">
              <a:avLst/>
            </a:prstGeom>
          </p:spPr>
        </p:pic>
        <p:sp>
          <p:nvSpPr>
            <p:cNvPr id="10" name="矩形 9"/>
            <p:cNvSpPr/>
            <p:nvPr/>
          </p:nvSpPr>
          <p:spPr>
            <a:xfrm>
              <a:off x="6542914" y="1693430"/>
              <a:ext cx="4775199" cy="874727"/>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b="1" dirty="0">
                  <a:solidFill>
                    <a:schemeClr val="tx2">
                      <a:lumMod val="50000"/>
                    </a:schemeClr>
                  </a:solidFill>
                  <a:cs typeface="+mn-ea"/>
                  <a:sym typeface="+mn-lt"/>
                </a:rPr>
                <a:t>孩子们在收集过程中是主动获取知识、经验，对提高他们在教学活动中的积极性是大有益处</a:t>
              </a:r>
              <a:endParaRPr lang="en-US" altLang="zh-CN" b="1" dirty="0">
                <a:solidFill>
                  <a:schemeClr val="tx2">
                    <a:lumMod val="50000"/>
                  </a:schemeClr>
                </a:solidFill>
                <a:cs typeface="+mn-ea"/>
                <a:sym typeface="+mn-lt"/>
              </a:endParaRPr>
            </a:p>
          </p:txBody>
        </p:sp>
      </p:grpSp>
      <p:grpSp>
        <p:nvGrpSpPr>
          <p:cNvPr id="14" name="组合 13"/>
          <p:cNvGrpSpPr/>
          <p:nvPr/>
        </p:nvGrpSpPr>
        <p:grpSpPr>
          <a:xfrm>
            <a:off x="228600" y="3405933"/>
            <a:ext cx="5869506" cy="2665540"/>
            <a:chOff x="228600" y="3405933"/>
            <a:chExt cx="5869506" cy="266554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3405933"/>
              <a:ext cx="5869506" cy="2665540"/>
            </a:xfrm>
            <a:prstGeom prst="rect">
              <a:avLst/>
            </a:prstGeom>
          </p:spPr>
        </p:pic>
        <p:sp>
          <p:nvSpPr>
            <p:cNvPr id="11" name="矩形 10"/>
            <p:cNvSpPr/>
            <p:nvPr/>
          </p:nvSpPr>
          <p:spPr>
            <a:xfrm>
              <a:off x="599314" y="4414457"/>
              <a:ext cx="4775199" cy="922020"/>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solidFill>
                    <a:schemeClr val="tx2">
                      <a:lumMod val="50000"/>
                    </a:schemeClr>
                  </a:solidFill>
                  <a:cs typeface="+mn-ea"/>
                  <a:sym typeface="+mn-lt"/>
                </a:rPr>
                <a:t>在收集资料时一般都是和家长共同合作的，</a:t>
              </a:r>
              <a:endParaRPr lang="en-US" altLang="zh-CN" b="1" dirty="0">
                <a:solidFill>
                  <a:schemeClr val="tx2">
                    <a:lumMod val="50000"/>
                  </a:schemeClr>
                </a:solidFill>
                <a:cs typeface="+mn-ea"/>
                <a:sym typeface="+mn-lt"/>
              </a:endParaRPr>
            </a:p>
            <a:p>
              <a:pPr algn="just">
                <a:lnSpc>
                  <a:spcPct val="150000"/>
                </a:lnSpc>
              </a:pPr>
              <a:r>
                <a:rPr lang="zh-CN" altLang="en-US" b="1" dirty="0">
                  <a:solidFill>
                    <a:schemeClr val="tx2">
                      <a:lumMod val="50000"/>
                    </a:schemeClr>
                  </a:solidFill>
                  <a:cs typeface="+mn-ea"/>
                  <a:sym typeface="+mn-lt"/>
                </a:rPr>
                <a:t>有助于家长及时了解我们的工作。</a:t>
              </a:r>
              <a:endParaRPr lang="en-US" altLang="zh-CN" b="1" dirty="0">
                <a:solidFill>
                  <a:schemeClr val="tx2">
                    <a:lumMod val="50000"/>
                  </a:schemeClr>
                </a:solidFill>
                <a:cs typeface="+mn-ea"/>
                <a:sym typeface="+mn-lt"/>
              </a:endParaRPr>
            </a:p>
          </p:txBody>
        </p:sp>
      </p:grpSp>
      <p:grpSp>
        <p:nvGrpSpPr>
          <p:cNvPr id="13" name="组合 12"/>
          <p:cNvGrpSpPr/>
          <p:nvPr/>
        </p:nvGrpSpPr>
        <p:grpSpPr>
          <a:xfrm>
            <a:off x="6098106" y="3405933"/>
            <a:ext cx="5869506" cy="2665540"/>
            <a:chOff x="6098106" y="3405933"/>
            <a:chExt cx="5869506" cy="266554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8106" y="3405933"/>
              <a:ext cx="5869506" cy="2665540"/>
            </a:xfrm>
            <a:prstGeom prst="rect">
              <a:avLst/>
            </a:prstGeom>
          </p:spPr>
        </p:pic>
        <p:sp>
          <p:nvSpPr>
            <p:cNvPr id="12" name="矩形 11"/>
            <p:cNvSpPr/>
            <p:nvPr/>
          </p:nvSpPr>
          <p:spPr>
            <a:xfrm>
              <a:off x="6542913" y="4503357"/>
              <a:ext cx="4775199" cy="87472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solidFill>
                    <a:schemeClr val="tx2">
                      <a:lumMod val="50000"/>
                    </a:schemeClr>
                  </a:solidFill>
                  <a:cs typeface="+mn-ea"/>
                  <a:sym typeface="+mn-lt"/>
                </a:rPr>
                <a:t>孩子的理解能力、口语表达能力、思维能力、与他人交流、共享信息的能力都能得到发展</a:t>
              </a:r>
              <a:endParaRPr lang="en-US" altLang="zh-CN" b="1" dirty="0">
                <a:solidFill>
                  <a:schemeClr val="tx2">
                    <a:lumMod val="50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7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70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70000">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7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70000">
                                          <p:cBhvr additive="base">
                                            <p:cTn id="12" dur="1000" fill="hold"/>
                                            <p:tgtEl>
                                              <p:spTgt spid="5"/>
                                            </p:tgtEl>
                                            <p:attrNameLst>
                                              <p:attrName>ppt_x</p:attrName>
                                            </p:attrNameLst>
                                          </p:cBhvr>
                                          <p:tavLst>
                                            <p:tav tm="0">
                                              <p:val>
                                                <p:strVal val="#ppt_x"/>
                                              </p:val>
                                            </p:tav>
                                            <p:tav tm="100000">
                                              <p:val>
                                                <p:strVal val="#ppt_x"/>
                                              </p:val>
                                            </p:tav>
                                          </p:tavLst>
                                        </p:anim>
                                        <p:anim calcmode="lin" valueType="num" p14:bounceEnd="70000">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7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70000">
                                          <p:cBhvr additive="base">
                                            <p:cTn id="17" dur="1000" fill="hold"/>
                                            <p:tgtEl>
                                              <p:spTgt spid="14"/>
                                            </p:tgtEl>
                                            <p:attrNameLst>
                                              <p:attrName>ppt_x</p:attrName>
                                            </p:attrNameLst>
                                          </p:cBhvr>
                                          <p:tavLst>
                                            <p:tav tm="0">
                                              <p:val>
                                                <p:strVal val="#ppt_x"/>
                                              </p:val>
                                            </p:tav>
                                            <p:tav tm="100000">
                                              <p:val>
                                                <p:strVal val="#ppt_x"/>
                                              </p:val>
                                            </p:tav>
                                          </p:tavLst>
                                        </p:anim>
                                        <p:anim calcmode="lin" valueType="num" p14:bounceEnd="70000">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14:presetBounceEnd="7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70000">
                                          <p:cBhvr additive="base">
                                            <p:cTn id="22" dur="1000" fill="hold"/>
                                            <p:tgtEl>
                                              <p:spTgt spid="13"/>
                                            </p:tgtEl>
                                            <p:attrNameLst>
                                              <p:attrName>ppt_x</p:attrName>
                                            </p:attrNameLst>
                                          </p:cBhvr>
                                          <p:tavLst>
                                            <p:tav tm="0">
                                              <p:val>
                                                <p:strVal val="#ppt_x"/>
                                              </p:val>
                                            </p:tav>
                                            <p:tav tm="100000">
                                              <p:val>
                                                <p:strVal val="#ppt_x"/>
                                              </p:val>
                                            </p:tav>
                                          </p:tavLst>
                                        </p:anim>
                                        <p:anim calcmode="lin" valueType="num" p14:bounceEnd="70000">
                                          <p:cBhvr additive="base">
                                            <p:cTn id="23"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ppt_x"/>
                                              </p:val>
                                            </p:tav>
                                            <p:tav tm="100000">
                                              <p:val>
                                                <p:strVal val="#ppt_x"/>
                                              </p:val>
                                            </p:tav>
                                          </p:tavLst>
                                        </p:anim>
                                        <p:anim calcmode="lin" valueType="num">
                                          <p:cBhvr additive="base">
                                            <p:cTn id="23"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7366119" cy="523220"/>
          </a:xfrm>
          <a:prstGeom prst="rect">
            <a:avLst/>
          </a:prstGeom>
        </p:spPr>
        <p:txBody>
          <a:bodyPr wrap="none">
            <a:spAutoFit/>
          </a:bodyPr>
          <a:lstStyle/>
          <a:p>
            <a:r>
              <a:rPr lang="zh-CN" altLang="en-US" sz="2800" b="1" dirty="0">
                <a:solidFill>
                  <a:srgbClr val="865B3E"/>
                </a:solidFill>
                <a:cs typeface="+mn-ea"/>
                <a:sym typeface="+mn-lt"/>
              </a:rPr>
              <a:t>（二）协同培养孩子自理能力和语言表达能力</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13" name="组合 12"/>
          <p:cNvGrpSpPr/>
          <p:nvPr/>
        </p:nvGrpSpPr>
        <p:grpSpPr>
          <a:xfrm>
            <a:off x="-88900" y="1117600"/>
            <a:ext cx="10058400" cy="1251129"/>
            <a:chOff x="-88900" y="1117600"/>
            <a:chExt cx="10058400" cy="1251129"/>
          </a:xfrm>
        </p:grpSpPr>
        <p:pic>
          <p:nvPicPr>
            <p:cNvPr id="5" name="图片 4"/>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t="21985" b="34850"/>
            <a:stretch>
              <a:fillRect/>
            </a:stretch>
          </p:blipFill>
          <p:spPr>
            <a:xfrm>
              <a:off x="-88900" y="1117600"/>
              <a:ext cx="10058400" cy="1251129"/>
            </a:xfrm>
            <a:prstGeom prst="rect">
              <a:avLst/>
            </a:prstGeom>
          </p:spPr>
        </p:pic>
        <p:sp>
          <p:nvSpPr>
            <p:cNvPr id="17" name="矩形 16"/>
            <p:cNvSpPr/>
            <p:nvPr/>
          </p:nvSpPr>
          <p:spPr>
            <a:xfrm>
              <a:off x="1023997" y="1431836"/>
              <a:ext cx="6781800" cy="645160"/>
            </a:xfrm>
            <a:prstGeom prst="rect">
              <a:avLst/>
            </a:prstGeom>
          </p:spPr>
          <p:txBody>
            <a:bodyPr wrap="square">
              <a:spAutoFit/>
              <a:scene3d>
                <a:camera prst="orthographicFront"/>
                <a:lightRig rig="threePt" dir="t"/>
              </a:scene3d>
              <a:sp3d contourW="12700"/>
            </a:bodyPr>
            <a:lstStyle/>
            <a:p>
              <a:pPr algn="ctr">
                <a:lnSpc>
                  <a:spcPct val="150000"/>
                </a:lnSpc>
                <a:spcBef>
                  <a:spcPts val="1200"/>
                </a:spcBef>
              </a:pPr>
              <a:r>
                <a:rPr lang="zh-CN" altLang="en-US" sz="2400" b="1" dirty="0">
                  <a:solidFill>
                    <a:schemeClr val="tx2">
                      <a:lumMod val="50000"/>
                    </a:schemeClr>
                  </a:solidFill>
                  <a:cs typeface="+mn-ea"/>
                  <a:sym typeface="+mn-lt"/>
                </a:rPr>
                <a:t>在家早晚睡觉穿脱衣</a:t>
              </a:r>
              <a:r>
                <a:rPr lang="zh-CN" altLang="en-US" sz="2400" b="1" dirty="0">
                  <a:solidFill>
                    <a:schemeClr val="tx2">
                      <a:lumMod val="50000"/>
                    </a:schemeClr>
                  </a:solidFill>
                  <a:cs typeface="+mn-ea"/>
                  <a:sym typeface="+mn-lt"/>
                </a:rPr>
                <a:t>裤可让孩子们自己完成</a:t>
              </a:r>
              <a:endParaRPr lang="zh-CN" altLang="en-US" sz="2400" b="1" dirty="0">
                <a:solidFill>
                  <a:schemeClr val="tx2">
                    <a:lumMod val="50000"/>
                  </a:schemeClr>
                </a:solidFill>
                <a:cs typeface="+mn-ea"/>
                <a:sym typeface="+mn-lt"/>
              </a:endParaRPr>
            </a:p>
          </p:txBody>
        </p:sp>
      </p:grpSp>
      <p:grpSp>
        <p:nvGrpSpPr>
          <p:cNvPr id="20" name="组合 19"/>
          <p:cNvGrpSpPr/>
          <p:nvPr/>
        </p:nvGrpSpPr>
        <p:grpSpPr>
          <a:xfrm>
            <a:off x="2247900" y="2667000"/>
            <a:ext cx="10058400" cy="1251129"/>
            <a:chOff x="2247900" y="2743200"/>
            <a:chExt cx="10058400" cy="1251129"/>
          </a:xfrm>
        </p:grpSpPr>
        <p:pic>
          <p:nvPicPr>
            <p:cNvPr id="15" name="图片 14"/>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t="21985" b="34850"/>
            <a:stretch>
              <a:fillRect/>
            </a:stretch>
          </p:blipFill>
          <p:spPr>
            <a:xfrm>
              <a:off x="2247900" y="2743200"/>
              <a:ext cx="10058400" cy="1251129"/>
            </a:xfrm>
            <a:prstGeom prst="rect">
              <a:avLst/>
            </a:prstGeom>
          </p:spPr>
        </p:pic>
        <p:sp>
          <p:nvSpPr>
            <p:cNvPr id="18" name="矩形 17"/>
            <p:cNvSpPr/>
            <p:nvPr/>
          </p:nvSpPr>
          <p:spPr>
            <a:xfrm>
              <a:off x="3449697" y="3082836"/>
              <a:ext cx="6781800" cy="581569"/>
            </a:xfrm>
            <a:prstGeom prst="rect">
              <a:avLst/>
            </a:prstGeom>
          </p:spPr>
          <p:txBody>
            <a:bodyPr wrap="square">
              <a:spAutoFit/>
              <a:scene3d>
                <a:camera prst="orthographicFront"/>
                <a:lightRig rig="threePt" dir="t"/>
              </a:scene3d>
              <a:sp3d contourW="12700"/>
            </a:bodyPr>
            <a:lstStyle/>
            <a:p>
              <a:pPr algn="ctr">
                <a:lnSpc>
                  <a:spcPct val="150000"/>
                </a:lnSpc>
                <a:spcBef>
                  <a:spcPts val="1200"/>
                </a:spcBef>
              </a:pPr>
              <a:r>
                <a:rPr lang="zh-CN" altLang="en-US" sz="2400" b="1" dirty="0">
                  <a:solidFill>
                    <a:schemeClr val="tx2">
                      <a:lumMod val="50000"/>
                    </a:schemeClr>
                  </a:solidFill>
                  <a:cs typeface="+mn-ea"/>
                  <a:sym typeface="+mn-lt"/>
                </a:rPr>
                <a:t>指导鼓励孩子把衣裤叠放整齐</a:t>
              </a:r>
              <a:endParaRPr lang="zh-CN" altLang="en-US" sz="2400" b="1" dirty="0">
                <a:solidFill>
                  <a:schemeClr val="tx2">
                    <a:lumMod val="50000"/>
                  </a:schemeClr>
                </a:solidFill>
                <a:cs typeface="+mn-ea"/>
                <a:sym typeface="+mn-lt"/>
              </a:endParaRPr>
            </a:p>
          </p:txBody>
        </p:sp>
      </p:grpSp>
      <p:grpSp>
        <p:nvGrpSpPr>
          <p:cNvPr id="21" name="组合 20"/>
          <p:cNvGrpSpPr/>
          <p:nvPr/>
        </p:nvGrpSpPr>
        <p:grpSpPr>
          <a:xfrm>
            <a:off x="898264" y="4216400"/>
            <a:ext cx="10058400" cy="1917700"/>
            <a:chOff x="898264" y="4216400"/>
            <a:chExt cx="10058400" cy="1917700"/>
          </a:xfrm>
        </p:grpSpPr>
        <p:pic>
          <p:nvPicPr>
            <p:cNvPr id="16" name="图片 15"/>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t="21985" b="34850"/>
            <a:stretch>
              <a:fillRect/>
            </a:stretch>
          </p:blipFill>
          <p:spPr>
            <a:xfrm>
              <a:off x="898264" y="4216400"/>
              <a:ext cx="10058400" cy="1917700"/>
            </a:xfrm>
            <a:prstGeom prst="rect">
              <a:avLst/>
            </a:prstGeom>
          </p:spPr>
        </p:pic>
        <p:sp>
          <p:nvSpPr>
            <p:cNvPr id="19" name="矩形 18"/>
            <p:cNvSpPr/>
            <p:nvPr/>
          </p:nvSpPr>
          <p:spPr>
            <a:xfrm>
              <a:off x="1697096" y="4711700"/>
              <a:ext cx="7739003" cy="1135567"/>
            </a:xfrm>
            <a:prstGeom prst="rect">
              <a:avLst/>
            </a:prstGeom>
          </p:spPr>
          <p:txBody>
            <a:bodyPr wrap="square">
              <a:spAutoFit/>
              <a:scene3d>
                <a:camera prst="orthographicFront"/>
                <a:lightRig rig="threePt" dir="t"/>
              </a:scene3d>
              <a:sp3d contourW="12700"/>
            </a:bodyPr>
            <a:lstStyle/>
            <a:p>
              <a:pPr algn="ctr">
                <a:lnSpc>
                  <a:spcPct val="150000"/>
                </a:lnSpc>
                <a:spcBef>
                  <a:spcPts val="1200"/>
                </a:spcBef>
              </a:pPr>
              <a:r>
                <a:rPr lang="zh-CN" altLang="en-US" sz="2400" b="1" dirty="0">
                  <a:solidFill>
                    <a:schemeClr val="tx2">
                      <a:lumMod val="50000"/>
                    </a:schemeClr>
                  </a:solidFill>
                  <a:cs typeface="+mn-ea"/>
                  <a:sym typeface="+mn-lt"/>
                </a:rPr>
                <a:t>请家长每天抽出一定的时间和孩子交流幼儿园的情况，锻炼孩子口语表达能力</a:t>
              </a:r>
              <a:endParaRPr lang="zh-CN" altLang="en-US" sz="2400" b="1" dirty="0">
                <a:solidFill>
                  <a:schemeClr val="tx2">
                    <a:lumMod val="50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2676525" cy="521970"/>
          </a:xfrm>
          <a:prstGeom prst="rect">
            <a:avLst/>
          </a:prstGeom>
        </p:spPr>
        <p:txBody>
          <a:bodyPr wrap="none">
            <a:spAutoFit/>
          </a:bodyPr>
          <a:lstStyle/>
          <a:p>
            <a:r>
              <a:rPr lang="zh-CN" altLang="en-US" sz="2800" b="1" dirty="0">
                <a:solidFill>
                  <a:srgbClr val="865B3E"/>
                </a:solidFill>
                <a:cs typeface="+mn-ea"/>
                <a:sym typeface="+mn-lt"/>
              </a:rPr>
              <a:t>（三）请假问题</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5" name="组合 4"/>
          <p:cNvGrpSpPr/>
          <p:nvPr/>
        </p:nvGrpSpPr>
        <p:grpSpPr>
          <a:xfrm>
            <a:off x="0" y="1493070"/>
            <a:ext cx="7103374" cy="4775200"/>
            <a:chOff x="201206" y="1206500"/>
            <a:chExt cx="7103374" cy="477520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206" y="1206500"/>
              <a:ext cx="7103374" cy="4775200"/>
            </a:xfrm>
            <a:prstGeom prst="rect">
              <a:avLst/>
            </a:prstGeom>
          </p:spPr>
        </p:pic>
        <p:sp>
          <p:nvSpPr>
            <p:cNvPr id="8" name="矩形 7"/>
            <p:cNvSpPr/>
            <p:nvPr/>
          </p:nvSpPr>
          <p:spPr>
            <a:xfrm rot="429439">
              <a:off x="1535396" y="2681264"/>
              <a:ext cx="4195631" cy="1614805"/>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sz="2200" b="1" dirty="0">
                  <a:solidFill>
                    <a:schemeClr val="tx2">
                      <a:lumMod val="50000"/>
                    </a:schemeClr>
                  </a:solidFill>
                  <a:cs typeface="+mn-ea"/>
                  <a:sym typeface="+mn-lt"/>
                </a:rPr>
                <a:t>希望每一位幼儿还是坚持每天按时入园，有事还是养成请假的习惯，无特殊情况不要无故缺勤。</a:t>
              </a:r>
              <a:endParaRPr sz="2200" b="1" dirty="0">
                <a:solidFill>
                  <a:schemeClr val="tx2">
                    <a:lumMod val="50000"/>
                  </a:schemeClr>
                </a:solidFill>
                <a:cs typeface="+mn-ea"/>
                <a:sym typeface="+mn-lt"/>
              </a:endParaRPr>
            </a:p>
          </p:txBody>
        </p:sp>
      </p:grpSp>
      <p:grpSp>
        <p:nvGrpSpPr>
          <p:cNvPr id="11" name="组合 10"/>
          <p:cNvGrpSpPr/>
          <p:nvPr/>
        </p:nvGrpSpPr>
        <p:grpSpPr>
          <a:xfrm flipH="1">
            <a:off x="5088626" y="182088"/>
            <a:ext cx="7103374" cy="4775200"/>
            <a:chOff x="201206" y="1206500"/>
            <a:chExt cx="7103374" cy="47752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206" y="1206500"/>
              <a:ext cx="7103374" cy="4775200"/>
            </a:xfrm>
            <a:prstGeom prst="rect">
              <a:avLst/>
            </a:prstGeom>
          </p:spPr>
        </p:pic>
        <p:sp>
          <p:nvSpPr>
            <p:cNvPr id="13" name="矩形 12"/>
            <p:cNvSpPr/>
            <p:nvPr/>
          </p:nvSpPr>
          <p:spPr>
            <a:xfrm rot="429439">
              <a:off x="1535396" y="2681264"/>
              <a:ext cx="4195631" cy="1615827"/>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sz="2200" b="1" dirty="0">
                  <a:solidFill>
                    <a:schemeClr val="tx2">
                      <a:lumMod val="50000"/>
                    </a:schemeClr>
                  </a:solidFill>
                  <a:cs typeface="+mn-ea"/>
                  <a:sym typeface="+mn-lt"/>
                </a:rPr>
                <a:t>如因为特殊原因迟入园，请您轻声地和孩子道别、和老师交谈，不要影响其他孩子的正常活动。</a:t>
              </a:r>
              <a:endParaRPr lang="zh-CN" altLang="en-US" sz="2200" b="1" dirty="0">
                <a:solidFill>
                  <a:schemeClr val="tx2">
                    <a:lumMod val="50000"/>
                  </a:schemeClr>
                </a:solidFill>
                <a:cs typeface="+mn-ea"/>
                <a:sym typeface="+mn-lt"/>
              </a:endParaRPr>
            </a:p>
          </p:txBody>
        </p:sp>
      </p:gr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77864" y="4071804"/>
            <a:ext cx="3187382" cy="263755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0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0000">
                                          <p:cBhvr additive="base">
                                            <p:cTn id="12"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2698175" cy="523220"/>
          </a:xfrm>
          <a:prstGeom prst="rect">
            <a:avLst/>
          </a:prstGeom>
        </p:spPr>
        <p:txBody>
          <a:bodyPr wrap="none">
            <a:spAutoFit/>
          </a:bodyPr>
          <a:lstStyle/>
          <a:p>
            <a:r>
              <a:rPr lang="zh-CN" altLang="en-US" sz="2800" b="1" dirty="0">
                <a:solidFill>
                  <a:srgbClr val="865B3E"/>
                </a:solidFill>
                <a:cs typeface="+mn-ea"/>
                <a:sym typeface="+mn-lt"/>
              </a:rPr>
              <a:t>（四）安全问题</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7" name="组合 6"/>
          <p:cNvGrpSpPr/>
          <p:nvPr/>
        </p:nvGrpSpPr>
        <p:grpSpPr>
          <a:xfrm>
            <a:off x="503238" y="888267"/>
            <a:ext cx="5549900" cy="3098222"/>
            <a:chOff x="503238" y="888267"/>
            <a:chExt cx="5549900" cy="3098222"/>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238" y="888267"/>
              <a:ext cx="5549900" cy="3098222"/>
            </a:xfrm>
            <a:prstGeom prst="rect">
              <a:avLst/>
            </a:prstGeom>
          </p:spPr>
        </p:pic>
        <p:sp>
          <p:nvSpPr>
            <p:cNvPr id="11" name="矩形 10"/>
            <p:cNvSpPr/>
            <p:nvPr/>
          </p:nvSpPr>
          <p:spPr>
            <a:xfrm rot="21292288">
              <a:off x="1752283" y="1085752"/>
              <a:ext cx="4195445" cy="2553335"/>
            </a:xfrm>
            <a:prstGeom prst="rect">
              <a:avLst/>
            </a:prstGeom>
          </p:spPr>
          <p:txBody>
            <a:bodyPr wrap="square">
              <a:spAutoFit/>
              <a:scene3d>
                <a:camera prst="orthographicFront"/>
                <a:lightRig rig="threePt" dir="t"/>
              </a:scene3d>
              <a:sp3d contourW="12700"/>
            </a:bodyPr>
            <a:lstStyle/>
            <a:p>
              <a:pPr algn="just">
                <a:lnSpc>
                  <a:spcPct val="200000"/>
                </a:lnSpc>
              </a:pPr>
              <a:r>
                <a:rPr lang="zh-CN" altLang="en-US" sz="2000" b="1" dirty="0">
                  <a:solidFill>
                    <a:schemeClr val="tx2">
                      <a:lumMod val="50000"/>
                    </a:schemeClr>
                  </a:solidFill>
                  <a:cs typeface="+mn-ea"/>
                  <a:sym typeface="+mn-lt"/>
                </a:rPr>
                <a:t>幼儿园强调小朋友不佩戴金银首饰等小挂件，以防丢失或不小心被孩子吞食，引起不必要的麻烦。</a:t>
              </a:r>
              <a:endParaRPr lang="zh-CN" altLang="en-US" sz="2000" b="1" dirty="0">
                <a:solidFill>
                  <a:schemeClr val="tx2">
                    <a:lumMod val="50000"/>
                  </a:schemeClr>
                </a:solidFill>
                <a:cs typeface="+mn-ea"/>
                <a:sym typeface="+mn-lt"/>
              </a:endParaRPr>
            </a:p>
            <a:p>
              <a:pPr algn="just">
                <a:lnSpc>
                  <a:spcPct val="200000"/>
                </a:lnSpc>
              </a:pPr>
              <a:r>
                <a:rPr lang="zh-CN" altLang="en-US" sz="2000" b="1" dirty="0">
                  <a:solidFill>
                    <a:schemeClr val="tx2">
                      <a:lumMod val="50000"/>
                    </a:schemeClr>
                  </a:solidFill>
                  <a:cs typeface="+mn-ea"/>
                  <a:sym typeface="+mn-lt"/>
                </a:rPr>
                <a:t>注意：不要私自带玩具</a:t>
              </a:r>
              <a:r>
                <a:rPr lang="zh-CN" altLang="en-US" sz="2000" b="1" dirty="0">
                  <a:solidFill>
                    <a:schemeClr val="tx2">
                      <a:lumMod val="50000"/>
                    </a:schemeClr>
                  </a:solidFill>
                  <a:cs typeface="+mn-ea"/>
                  <a:sym typeface="+mn-lt"/>
                </a:rPr>
                <a:t>到教室</a:t>
              </a:r>
              <a:endParaRPr lang="zh-CN" altLang="en-US" sz="2000" b="1" dirty="0">
                <a:solidFill>
                  <a:schemeClr val="tx2">
                    <a:lumMod val="50000"/>
                  </a:schemeClr>
                </a:solidFill>
                <a:cs typeface="+mn-ea"/>
                <a:sym typeface="+mn-lt"/>
              </a:endParaRPr>
            </a:p>
          </p:txBody>
        </p:sp>
      </p:grpSp>
      <p:grpSp>
        <p:nvGrpSpPr>
          <p:cNvPr id="8" name="组合 7"/>
          <p:cNvGrpSpPr/>
          <p:nvPr/>
        </p:nvGrpSpPr>
        <p:grpSpPr>
          <a:xfrm>
            <a:off x="6281738" y="813378"/>
            <a:ext cx="5491162" cy="3098222"/>
            <a:chOff x="6281738" y="813378"/>
            <a:chExt cx="5491162" cy="3098222"/>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1738" y="813378"/>
              <a:ext cx="5491162" cy="3098222"/>
            </a:xfrm>
            <a:prstGeom prst="rect">
              <a:avLst/>
            </a:prstGeom>
          </p:spPr>
        </p:pic>
        <p:sp>
          <p:nvSpPr>
            <p:cNvPr id="12" name="矩形 11"/>
            <p:cNvSpPr/>
            <p:nvPr/>
          </p:nvSpPr>
          <p:spPr>
            <a:xfrm rot="21292288">
              <a:off x="7243606" y="1324924"/>
              <a:ext cx="3902386" cy="1938020"/>
            </a:xfrm>
            <a:prstGeom prst="rect">
              <a:avLst/>
            </a:prstGeom>
          </p:spPr>
          <p:txBody>
            <a:bodyPr wrap="square">
              <a:spAutoFit/>
              <a:scene3d>
                <a:camera prst="orthographicFront"/>
                <a:lightRig rig="threePt" dir="t"/>
              </a:scene3d>
              <a:sp3d contourW="12700"/>
            </a:bodyPr>
            <a:lstStyle/>
            <a:p>
              <a:pPr algn="just">
                <a:lnSpc>
                  <a:spcPct val="200000"/>
                </a:lnSpc>
              </a:pPr>
              <a:r>
                <a:rPr lang="zh-CN" altLang="en-US" sz="2000" b="1" dirty="0">
                  <a:solidFill>
                    <a:schemeClr val="tx2">
                      <a:lumMod val="50000"/>
                    </a:schemeClr>
                  </a:solidFill>
                  <a:cs typeface="+mn-ea"/>
                  <a:sym typeface="+mn-lt"/>
                </a:rPr>
                <a:t>对于孩子在校的安全问题，我们老师谁都不希望发生，但是孩子小，自控力查，难免发生</a:t>
              </a:r>
              <a:r>
                <a:rPr lang="zh-CN" altLang="en-US" sz="2000" b="1" dirty="0">
                  <a:solidFill>
                    <a:schemeClr val="tx2">
                      <a:lumMod val="50000"/>
                    </a:schemeClr>
                  </a:solidFill>
                  <a:cs typeface="+mn-ea"/>
                  <a:sym typeface="+mn-lt"/>
                </a:rPr>
                <a:t>磕碰。</a:t>
              </a:r>
              <a:endParaRPr lang="zh-CN" altLang="en-US" sz="2000" b="1" dirty="0">
                <a:solidFill>
                  <a:schemeClr val="tx2">
                    <a:lumMod val="50000"/>
                  </a:schemeClr>
                </a:solidFill>
                <a:cs typeface="+mn-ea"/>
                <a:sym typeface="+mn-lt"/>
              </a:endParaRPr>
            </a:p>
          </p:txBody>
        </p:sp>
      </p:grpSp>
      <p:grpSp>
        <p:nvGrpSpPr>
          <p:cNvPr id="15" name="组合 14"/>
          <p:cNvGrpSpPr/>
          <p:nvPr/>
        </p:nvGrpSpPr>
        <p:grpSpPr>
          <a:xfrm>
            <a:off x="390264" y="4247729"/>
            <a:ext cx="10830448" cy="1866900"/>
            <a:chOff x="390264" y="4172799"/>
            <a:chExt cx="10830448" cy="186690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264" y="4172799"/>
              <a:ext cx="10830448" cy="1866900"/>
            </a:xfrm>
            <a:prstGeom prst="rect">
              <a:avLst/>
            </a:prstGeom>
          </p:spPr>
        </p:pic>
        <p:sp>
          <p:nvSpPr>
            <p:cNvPr id="14" name="矩形 13"/>
            <p:cNvSpPr/>
            <p:nvPr/>
          </p:nvSpPr>
          <p:spPr>
            <a:xfrm>
              <a:off x="2291745" y="4476822"/>
              <a:ext cx="7979529" cy="147637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2000" b="1" dirty="0">
                  <a:solidFill>
                    <a:schemeClr val="tx2">
                      <a:lumMod val="50000"/>
                    </a:schemeClr>
                  </a:solidFill>
                  <a:cs typeface="+mn-ea"/>
                  <a:sym typeface="+mn-lt"/>
                </a:rPr>
                <a:t>每天最好由一位固定的家长负责接送孩子回家，如有更换接送人或者提前</a:t>
              </a:r>
              <a:r>
                <a:rPr lang="zh-CN" altLang="en-US" sz="2000" b="1" dirty="0">
                  <a:solidFill>
                    <a:schemeClr val="tx2">
                      <a:lumMod val="50000"/>
                    </a:schemeClr>
                  </a:solidFill>
                  <a:cs typeface="+mn-ea"/>
                  <a:sym typeface="+mn-lt"/>
                </a:rPr>
                <a:t>接孩子的，请及时告诉我，以确保幼儿的安全，防止幼儿因贪玩走丢或发生意外。</a:t>
              </a:r>
              <a:endParaRPr lang="zh-CN" altLang="en-US" sz="2000" b="1" dirty="0">
                <a:solidFill>
                  <a:schemeClr val="tx2">
                    <a:lumMod val="50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Removal>
                    </a14:imgEffect>
                  </a14:imgLayer>
                </a14:imgProps>
              </a:ext>
              <a:ext uri="{28A0092B-C50C-407E-A947-70E740481C1C}">
                <a14:useLocalDpi xmlns:a14="http://schemas.microsoft.com/office/drawing/2010/main" val="0"/>
              </a:ext>
            </a:extLst>
          </a:blip>
          <a:stretch>
            <a:fillRect/>
          </a:stretch>
        </p:blipFill>
        <p:spPr>
          <a:xfrm>
            <a:off x="-272018" y="-22887"/>
            <a:ext cx="4535365" cy="6858000"/>
          </a:xfrm>
          <a:prstGeom prst="rect">
            <a:avLst/>
          </a:prstGeom>
        </p:spPr>
      </p:pic>
      <p:sp>
        <p:nvSpPr>
          <p:cNvPr id="6" name="文本框 5"/>
          <p:cNvSpPr txBox="1"/>
          <p:nvPr/>
        </p:nvSpPr>
        <p:spPr>
          <a:xfrm>
            <a:off x="2873618" y="2140778"/>
            <a:ext cx="2400657" cy="2631490"/>
          </a:xfrm>
          <a:prstGeom prst="rect">
            <a:avLst/>
          </a:prstGeom>
          <a:noFill/>
        </p:spPr>
        <p:txBody>
          <a:bodyPr vert="eaVert" wrap="none" rtlCol="0" anchor="ctr">
            <a:spAutoFit/>
          </a:bodyPr>
          <a:lstStyle/>
          <a:p>
            <a:pPr algn="ctr"/>
            <a:r>
              <a:rPr lang="en-US" altLang="zh-CN" sz="3600" b="1" dirty="0">
                <a:solidFill>
                  <a:schemeClr val="bg1">
                    <a:lumMod val="65000"/>
                  </a:schemeClr>
                </a:solidFill>
                <a:cs typeface="+mn-ea"/>
                <a:sym typeface="+mn-lt"/>
              </a:rPr>
              <a:t>CONTENTS</a:t>
            </a:r>
            <a:endParaRPr lang="en-US" altLang="zh-CN" sz="3600" b="1" dirty="0">
              <a:solidFill>
                <a:schemeClr val="bg1">
                  <a:lumMod val="65000"/>
                </a:schemeClr>
              </a:solidFill>
              <a:cs typeface="+mn-ea"/>
              <a:sym typeface="+mn-lt"/>
            </a:endParaRPr>
          </a:p>
          <a:p>
            <a:pPr algn="ctr"/>
            <a:r>
              <a:rPr lang="zh-CN" altLang="en-US" sz="5400" b="1" dirty="0">
                <a:solidFill>
                  <a:srgbClr val="865B3E"/>
                </a:solidFill>
                <a:cs typeface="+mn-ea"/>
                <a:sym typeface="+mn-lt"/>
              </a:rPr>
              <a:t>目录</a:t>
            </a:r>
            <a:endParaRPr lang="zh-CN" altLang="en-US" sz="5400" b="1" dirty="0">
              <a:solidFill>
                <a:srgbClr val="865B3E"/>
              </a:solidFill>
              <a:cs typeface="+mn-ea"/>
              <a:sym typeface="+mn-lt"/>
            </a:endParaRPr>
          </a:p>
          <a:p>
            <a:pPr algn="ctr"/>
            <a:endParaRPr lang="zh-CN" altLang="en-US" sz="5400" b="1" dirty="0">
              <a:solidFill>
                <a:schemeClr val="bg1">
                  <a:lumMod val="65000"/>
                </a:schemeClr>
              </a:solidFill>
              <a:cs typeface="+mn-ea"/>
              <a:sym typeface="+mn-lt"/>
            </a:endParaRPr>
          </a:p>
        </p:txBody>
      </p:sp>
      <p:grpSp>
        <p:nvGrpSpPr>
          <p:cNvPr id="4" name="组合 3"/>
          <p:cNvGrpSpPr/>
          <p:nvPr/>
        </p:nvGrpSpPr>
        <p:grpSpPr>
          <a:xfrm>
            <a:off x="5428612" y="1386670"/>
            <a:ext cx="5836704" cy="681064"/>
            <a:chOff x="4389121" y="1084217"/>
            <a:chExt cx="6309360" cy="736216"/>
          </a:xfrm>
        </p:grpSpPr>
        <p:sp>
          <p:nvSpPr>
            <p:cNvPr id="8" name="五边形 7"/>
            <p:cNvSpPr/>
            <p:nvPr/>
          </p:nvSpPr>
          <p:spPr>
            <a:xfrm flipH="1">
              <a:off x="4389121" y="1084217"/>
              <a:ext cx="6309360" cy="736216"/>
            </a:xfrm>
            <a:prstGeom prst="homePlat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cs typeface="+mn-ea"/>
                  <a:sym typeface="+mn-lt"/>
                </a:rPr>
                <a:t>教育的共性</a:t>
              </a:r>
              <a:endParaRPr lang="zh-CN" altLang="en-US" sz="2800" b="1" dirty="0">
                <a:cs typeface="+mn-ea"/>
                <a:sym typeface="+mn-lt"/>
              </a:endParaRPr>
            </a:p>
          </p:txBody>
        </p:sp>
        <p:sp>
          <p:nvSpPr>
            <p:cNvPr id="2" name="菱形 1"/>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571173" y="1264608"/>
              <a:ext cx="508061" cy="432511"/>
            </a:xfrm>
            <a:prstGeom prst="rect">
              <a:avLst/>
            </a:prstGeom>
            <a:noFill/>
          </p:spPr>
          <p:txBody>
            <a:bodyPr wrap="none" rtlCol="0">
              <a:spAutoFit/>
            </a:bodyPr>
            <a:lstStyle/>
            <a:p>
              <a:r>
                <a:rPr lang="en-US" altLang="zh-CN" sz="2000" b="1" dirty="0">
                  <a:solidFill>
                    <a:srgbClr val="F29A5B"/>
                  </a:solidFill>
                  <a:cs typeface="+mn-ea"/>
                  <a:sym typeface="+mn-lt"/>
                </a:rPr>
                <a:t>01</a:t>
              </a:r>
              <a:endParaRPr lang="zh-CN" altLang="en-US" sz="2000" b="1" dirty="0">
                <a:solidFill>
                  <a:srgbClr val="F29A5B"/>
                </a:solidFill>
                <a:cs typeface="+mn-ea"/>
                <a:sym typeface="+mn-lt"/>
              </a:endParaRPr>
            </a:p>
          </p:txBody>
        </p:sp>
      </p:grpSp>
      <p:grpSp>
        <p:nvGrpSpPr>
          <p:cNvPr id="29" name="组合 28"/>
          <p:cNvGrpSpPr/>
          <p:nvPr/>
        </p:nvGrpSpPr>
        <p:grpSpPr>
          <a:xfrm>
            <a:off x="5428612" y="2601814"/>
            <a:ext cx="5836704" cy="681064"/>
            <a:chOff x="4389121" y="1084217"/>
            <a:chExt cx="6309360" cy="736216"/>
          </a:xfrm>
        </p:grpSpPr>
        <p:sp>
          <p:nvSpPr>
            <p:cNvPr id="30" name="五边形 29"/>
            <p:cNvSpPr/>
            <p:nvPr/>
          </p:nvSpPr>
          <p:spPr>
            <a:xfrm flipH="1">
              <a:off x="4389121" y="1084217"/>
              <a:ext cx="6309360" cy="736216"/>
            </a:xfrm>
            <a:prstGeom prst="homePlat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cs typeface="+mn-ea"/>
                  <a:sym typeface="+mn-lt"/>
                </a:rPr>
                <a:t>班级情况分析</a:t>
              </a:r>
              <a:endParaRPr lang="zh-CN" altLang="en-US" sz="2800" b="1" dirty="0">
                <a:cs typeface="+mn-ea"/>
                <a:sym typeface="+mn-lt"/>
              </a:endParaRPr>
            </a:p>
          </p:txBody>
        </p:sp>
        <p:sp>
          <p:nvSpPr>
            <p:cNvPr id="31" name="菱形 30"/>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543329" y="1264608"/>
              <a:ext cx="508061" cy="432511"/>
            </a:xfrm>
            <a:prstGeom prst="rect">
              <a:avLst/>
            </a:prstGeom>
            <a:noFill/>
          </p:spPr>
          <p:txBody>
            <a:bodyPr wrap="none" rtlCol="0">
              <a:spAutoFit/>
            </a:bodyPr>
            <a:lstStyle/>
            <a:p>
              <a:r>
                <a:rPr lang="en-US" altLang="zh-CN" sz="2000" b="1" dirty="0">
                  <a:solidFill>
                    <a:srgbClr val="A6C0A5"/>
                  </a:solidFill>
                  <a:cs typeface="+mn-ea"/>
                  <a:sym typeface="+mn-lt"/>
                </a:rPr>
                <a:t>02</a:t>
              </a:r>
              <a:endParaRPr lang="zh-CN" altLang="en-US" sz="2000" b="1" dirty="0">
                <a:solidFill>
                  <a:srgbClr val="A6C0A5"/>
                </a:solidFill>
                <a:cs typeface="+mn-ea"/>
                <a:sym typeface="+mn-lt"/>
              </a:endParaRPr>
            </a:p>
          </p:txBody>
        </p:sp>
      </p:grpSp>
      <p:grpSp>
        <p:nvGrpSpPr>
          <p:cNvPr id="33" name="组合 32"/>
          <p:cNvGrpSpPr/>
          <p:nvPr/>
        </p:nvGrpSpPr>
        <p:grpSpPr>
          <a:xfrm>
            <a:off x="5428612" y="3869028"/>
            <a:ext cx="5836704" cy="681064"/>
            <a:chOff x="4389121" y="1084217"/>
            <a:chExt cx="6309360" cy="736216"/>
          </a:xfrm>
        </p:grpSpPr>
        <p:sp>
          <p:nvSpPr>
            <p:cNvPr id="34" name="五边形 33"/>
            <p:cNvSpPr/>
            <p:nvPr/>
          </p:nvSpPr>
          <p:spPr>
            <a:xfrm flipH="1">
              <a:off x="4389121" y="1084217"/>
              <a:ext cx="6309360" cy="736216"/>
            </a:xfrm>
            <a:prstGeom prst="homePlat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cs typeface="+mn-ea"/>
                  <a:sym typeface="+mn-lt"/>
                </a:rPr>
                <a:t>家</a:t>
              </a:r>
              <a:r>
                <a:rPr lang="en-US" altLang="zh-CN" sz="2800" b="1" dirty="0">
                  <a:cs typeface="+mn-ea"/>
                  <a:sym typeface="+mn-lt"/>
                </a:rPr>
                <a:t> </a:t>
              </a:r>
              <a:r>
                <a:rPr lang="zh-CN" altLang="en-US" sz="2800" b="1" dirty="0">
                  <a:cs typeface="+mn-ea"/>
                  <a:sym typeface="+mn-lt"/>
                </a:rPr>
                <a:t>园</a:t>
              </a:r>
              <a:r>
                <a:rPr lang="en-US" altLang="zh-CN" sz="2800" b="1" dirty="0">
                  <a:cs typeface="+mn-ea"/>
                  <a:sym typeface="+mn-lt"/>
                </a:rPr>
                <a:t> </a:t>
              </a:r>
              <a:r>
                <a:rPr lang="zh-CN" altLang="en-US" sz="2800" b="1" dirty="0">
                  <a:cs typeface="+mn-ea"/>
                  <a:sym typeface="+mn-lt"/>
                </a:rPr>
                <a:t>共</a:t>
              </a:r>
              <a:r>
                <a:rPr lang="en-US" altLang="zh-CN" sz="2800" b="1" dirty="0">
                  <a:cs typeface="+mn-ea"/>
                  <a:sym typeface="+mn-lt"/>
                </a:rPr>
                <a:t> </a:t>
              </a:r>
              <a:r>
                <a:rPr lang="zh-CN" altLang="en-US" sz="2800" b="1" dirty="0">
                  <a:cs typeface="+mn-ea"/>
                  <a:sym typeface="+mn-lt"/>
                </a:rPr>
                <a:t>育</a:t>
              </a:r>
              <a:endParaRPr lang="zh-CN" altLang="en-US" sz="2800" b="1" dirty="0">
                <a:cs typeface="+mn-ea"/>
                <a:sym typeface="+mn-lt"/>
              </a:endParaRPr>
            </a:p>
          </p:txBody>
        </p:sp>
        <p:sp>
          <p:nvSpPr>
            <p:cNvPr id="35" name="菱形 34"/>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4585095" y="1264608"/>
              <a:ext cx="508061" cy="432511"/>
            </a:xfrm>
            <a:prstGeom prst="rect">
              <a:avLst/>
            </a:prstGeom>
            <a:noFill/>
          </p:spPr>
          <p:txBody>
            <a:bodyPr wrap="none" rtlCol="0">
              <a:spAutoFit/>
            </a:bodyPr>
            <a:lstStyle/>
            <a:p>
              <a:r>
                <a:rPr lang="en-US" altLang="zh-CN" sz="2000" b="1" dirty="0">
                  <a:solidFill>
                    <a:srgbClr val="B09278"/>
                  </a:solidFill>
                  <a:cs typeface="+mn-ea"/>
                  <a:sym typeface="+mn-lt"/>
                </a:rPr>
                <a:t>03</a:t>
              </a:r>
              <a:endParaRPr lang="zh-CN" altLang="en-US" sz="2000" b="1" dirty="0">
                <a:solidFill>
                  <a:srgbClr val="B09278"/>
                </a:solidFill>
                <a:cs typeface="+mn-ea"/>
                <a:sym typeface="+mn-lt"/>
              </a:endParaRPr>
            </a:p>
          </p:txBody>
        </p:sp>
      </p:gr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cTn>
                              </p:par>
                            </p:childTnLst>
                          </p:cTn>
                        </p:par>
                        <p:par>
                          <p:cTn id="16" fill="hold">
                            <p:stCondLst>
                              <p:cond delay="0"/>
                            </p:stCondLst>
                            <p:childTnLst>
                              <p:par>
                                <p:cTn id="17" presetID="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1+#ppt_w/2"/>
                                          </p:val>
                                        </p:tav>
                                        <p:tav tm="100000">
                                          <p:val>
                                            <p:strVal val="#ppt_x"/>
                                          </p:val>
                                        </p:tav>
                                      </p:tavLst>
                                    </p:anim>
                                    <p:anim calcmode="lin" valueType="num">
                                      <p:cBhvr additive="base">
                                        <p:cTn id="30"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2676525" cy="521970"/>
          </a:xfrm>
          <a:prstGeom prst="rect">
            <a:avLst/>
          </a:prstGeom>
        </p:spPr>
        <p:txBody>
          <a:bodyPr wrap="none">
            <a:spAutoFit/>
          </a:bodyPr>
          <a:lstStyle/>
          <a:p>
            <a:r>
              <a:rPr lang="zh-CN" altLang="en-US" sz="2800" b="1" dirty="0">
                <a:solidFill>
                  <a:srgbClr val="865B3E"/>
                </a:solidFill>
                <a:cs typeface="+mn-ea"/>
                <a:sym typeface="+mn-lt"/>
              </a:rPr>
              <a:t>（</a:t>
            </a:r>
            <a:r>
              <a:rPr lang="zh-CN" altLang="en-US" sz="2800" b="1" dirty="0">
                <a:solidFill>
                  <a:srgbClr val="865B3E"/>
                </a:solidFill>
                <a:cs typeface="+mn-ea"/>
                <a:sym typeface="+mn-lt"/>
              </a:rPr>
              <a:t>五）</a:t>
            </a:r>
            <a:r>
              <a:rPr lang="zh-CN" altLang="en-US" sz="2800" b="1" dirty="0">
                <a:solidFill>
                  <a:srgbClr val="865B3E"/>
                </a:solidFill>
                <a:cs typeface="+mn-ea"/>
                <a:sym typeface="+mn-lt"/>
              </a:rPr>
              <a:t>个人卫生</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5" name="组合 4"/>
          <p:cNvGrpSpPr/>
          <p:nvPr/>
        </p:nvGrpSpPr>
        <p:grpSpPr>
          <a:xfrm>
            <a:off x="0" y="1493070"/>
            <a:ext cx="7103374" cy="4775200"/>
            <a:chOff x="201206" y="1206500"/>
            <a:chExt cx="7103374" cy="477520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206" y="1206500"/>
              <a:ext cx="7103374" cy="4775200"/>
            </a:xfrm>
            <a:prstGeom prst="rect">
              <a:avLst/>
            </a:prstGeom>
          </p:spPr>
        </p:pic>
        <p:sp>
          <p:nvSpPr>
            <p:cNvPr id="8" name="矩形 7"/>
            <p:cNvSpPr/>
            <p:nvPr/>
          </p:nvSpPr>
          <p:spPr>
            <a:xfrm rot="429439">
              <a:off x="1655411" y="3040039"/>
              <a:ext cx="4195631" cy="1106805"/>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sz="2200" b="1" dirty="0">
                  <a:solidFill>
                    <a:schemeClr val="tx2">
                      <a:lumMod val="50000"/>
                    </a:schemeClr>
                  </a:solidFill>
                  <a:cs typeface="+mn-ea"/>
                  <a:sym typeface="+mn-lt"/>
                </a:rPr>
                <a:t>给孩子勤剪指甲、勤换衣裤、勤洗头、</a:t>
              </a:r>
              <a:r>
                <a:rPr lang="zh-CN" sz="2200" b="1" dirty="0">
                  <a:solidFill>
                    <a:schemeClr val="tx2">
                      <a:lumMod val="50000"/>
                    </a:schemeClr>
                  </a:solidFill>
                  <a:cs typeface="+mn-ea"/>
                  <a:sym typeface="+mn-lt"/>
                </a:rPr>
                <a:t>洗澡</a:t>
              </a:r>
              <a:endParaRPr lang="zh-CN" sz="2200" b="1" dirty="0">
                <a:solidFill>
                  <a:schemeClr val="tx2">
                    <a:lumMod val="50000"/>
                  </a:schemeClr>
                </a:solidFill>
                <a:cs typeface="+mn-ea"/>
                <a:sym typeface="+mn-lt"/>
              </a:endParaRPr>
            </a:p>
          </p:txBody>
        </p:sp>
      </p:grpSp>
      <p:grpSp>
        <p:nvGrpSpPr>
          <p:cNvPr id="11" name="组合 10"/>
          <p:cNvGrpSpPr/>
          <p:nvPr/>
        </p:nvGrpSpPr>
        <p:grpSpPr>
          <a:xfrm flipH="1">
            <a:off x="5088626" y="182088"/>
            <a:ext cx="7103374" cy="4775200"/>
            <a:chOff x="201206" y="1206500"/>
            <a:chExt cx="7103374" cy="47752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206" y="1206500"/>
              <a:ext cx="7103374" cy="4775200"/>
            </a:xfrm>
            <a:prstGeom prst="rect">
              <a:avLst/>
            </a:prstGeom>
          </p:spPr>
        </p:pic>
        <p:sp>
          <p:nvSpPr>
            <p:cNvPr id="13" name="矩形 12"/>
            <p:cNvSpPr/>
            <p:nvPr/>
          </p:nvSpPr>
          <p:spPr>
            <a:xfrm rot="429439">
              <a:off x="1535396" y="2681264"/>
              <a:ext cx="4195631" cy="2122805"/>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sz="2200" b="1" dirty="0">
                  <a:solidFill>
                    <a:schemeClr val="tx2">
                      <a:lumMod val="50000"/>
                    </a:schemeClr>
                  </a:solidFill>
                  <a:cs typeface="+mn-ea"/>
                  <a:sym typeface="+mn-lt"/>
                </a:rPr>
                <a:t>关于孩子小便、尿裤子的情况，请家长给与以下配合：指导男孩子正确小便，给与孩子穿宽松的</a:t>
              </a:r>
              <a:r>
                <a:rPr lang="zh-CN" altLang="en-US" sz="2200" b="1" dirty="0">
                  <a:solidFill>
                    <a:schemeClr val="tx2">
                      <a:lumMod val="50000"/>
                    </a:schemeClr>
                  </a:solidFill>
                  <a:cs typeface="+mn-ea"/>
                  <a:sym typeface="+mn-lt"/>
                </a:rPr>
                <a:t>裤子。</a:t>
              </a:r>
              <a:endParaRPr lang="zh-CN" altLang="en-US" sz="2200" b="1" dirty="0">
                <a:solidFill>
                  <a:schemeClr val="tx2">
                    <a:lumMod val="50000"/>
                  </a:schemeClr>
                </a:solidFill>
                <a:cs typeface="+mn-ea"/>
                <a:sym typeface="+mn-lt"/>
              </a:endParaRPr>
            </a:p>
          </p:txBody>
        </p:sp>
      </p:gr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77864" y="4071804"/>
            <a:ext cx="3187382" cy="263755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0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0000">
                                          <p:cBhvr additive="base">
                                            <p:cTn id="12"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3388995" cy="521970"/>
          </a:xfrm>
          <a:prstGeom prst="rect">
            <a:avLst/>
          </a:prstGeom>
        </p:spPr>
        <p:txBody>
          <a:bodyPr wrap="none">
            <a:spAutoFit/>
          </a:bodyPr>
          <a:lstStyle/>
          <a:p>
            <a:r>
              <a:rPr lang="zh-CN" altLang="en-US" sz="2800" b="1" dirty="0">
                <a:solidFill>
                  <a:srgbClr val="865B3E"/>
                </a:solidFill>
                <a:cs typeface="+mn-ea"/>
                <a:sym typeface="+mn-lt"/>
              </a:rPr>
              <a:t>（</a:t>
            </a:r>
            <a:r>
              <a:rPr lang="zh-CN" altLang="en-US" sz="2800" b="1" dirty="0">
                <a:solidFill>
                  <a:srgbClr val="865B3E"/>
                </a:solidFill>
                <a:cs typeface="+mn-ea"/>
                <a:sym typeface="+mn-lt"/>
              </a:rPr>
              <a:t>六）加强家园沟通</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grpSp>
        <p:nvGrpSpPr>
          <p:cNvPr id="8" name="组合 7"/>
          <p:cNvGrpSpPr/>
          <p:nvPr/>
        </p:nvGrpSpPr>
        <p:grpSpPr>
          <a:xfrm>
            <a:off x="1645285" y="1099185"/>
            <a:ext cx="8303260" cy="4872990"/>
            <a:chOff x="201206" y="1206500"/>
            <a:chExt cx="7103374" cy="477520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206" y="1206500"/>
              <a:ext cx="7103374" cy="4775200"/>
            </a:xfrm>
            <a:prstGeom prst="rect">
              <a:avLst/>
            </a:prstGeom>
          </p:spPr>
        </p:pic>
        <p:sp>
          <p:nvSpPr>
            <p:cNvPr id="10" name="矩形 9"/>
            <p:cNvSpPr/>
            <p:nvPr/>
          </p:nvSpPr>
          <p:spPr>
            <a:xfrm>
              <a:off x="1453759" y="2223268"/>
              <a:ext cx="4333248" cy="2532586"/>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b="1" dirty="0">
                  <a:solidFill>
                    <a:schemeClr val="tx2">
                      <a:lumMod val="50000"/>
                    </a:schemeClr>
                  </a:solidFill>
                  <a:cs typeface="+mn-ea"/>
                  <a:sym typeface="+mn-lt"/>
                </a:rPr>
                <a:t>家园之间的联系现在有了很多渠道，包括班级QQ群等。在这里再特意强调，家长有什么事情，单独私聊老师或者打电话，有时老师不会随时关注手机，发在群里，不能及时发现。所以，再次强调私聊或者打电话。也请家长及时关注群里的消息，尤其是一些紧急通知需要家长配合</a:t>
              </a:r>
              <a:r>
                <a:rPr lang="zh-CN" altLang="en-US" b="1" dirty="0">
                  <a:solidFill>
                    <a:schemeClr val="tx2">
                      <a:lumMod val="50000"/>
                    </a:schemeClr>
                  </a:solidFill>
                  <a:cs typeface="+mn-ea"/>
                  <a:sym typeface="+mn-lt"/>
                </a:rPr>
                <a:t>的。</a:t>
              </a:r>
              <a:endParaRPr lang="zh-CN" altLang="en-US" b="1" dirty="0">
                <a:solidFill>
                  <a:schemeClr val="tx2">
                    <a:lumMod val="50000"/>
                  </a:schemeClr>
                </a:solidFill>
                <a:cs typeface="+mn-ea"/>
                <a:sym typeface="+mn-lt"/>
              </a:endParaRPr>
            </a:p>
          </p:txBody>
        </p:sp>
      </p:gr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77864" y="4071804"/>
            <a:ext cx="3187382" cy="263755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902811" cy="523220"/>
          </a:xfrm>
          <a:prstGeom prst="rect">
            <a:avLst/>
          </a:prstGeom>
        </p:spPr>
        <p:txBody>
          <a:bodyPr wrap="none">
            <a:spAutoFit/>
          </a:bodyPr>
          <a:lstStyle/>
          <a:p>
            <a:r>
              <a:rPr lang="zh-CN" altLang="en-US" sz="2800" b="1" dirty="0">
                <a:solidFill>
                  <a:srgbClr val="865B3E"/>
                </a:solidFill>
                <a:cs typeface="+mn-ea"/>
                <a:sym typeface="+mn-lt"/>
              </a:rPr>
              <a:t>总结</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sp>
        <p:nvSpPr>
          <p:cNvPr id="58" name="矩形 57"/>
          <p:cNvSpPr/>
          <p:nvPr/>
        </p:nvSpPr>
        <p:spPr>
          <a:xfrm>
            <a:off x="410846" y="1407820"/>
            <a:ext cx="11371118" cy="2122805"/>
          </a:xfrm>
          <a:prstGeom prst="rect">
            <a:avLst/>
          </a:prstGeom>
        </p:spPr>
        <p:txBody>
          <a:bodyPr wrap="square">
            <a:spAutoFit/>
            <a:scene3d>
              <a:camera prst="orthographicFront"/>
              <a:lightRig rig="threePt" dir="t"/>
            </a:scene3d>
            <a:sp3d contourW="12700"/>
          </a:bodyPr>
          <a:lstStyle/>
          <a:p>
            <a:pPr indent="457200" algn="just" fontAlgn="auto">
              <a:lnSpc>
                <a:spcPct val="150000"/>
              </a:lnSpc>
              <a:spcBef>
                <a:spcPts val="1200"/>
              </a:spcBef>
            </a:pPr>
            <a:r>
              <a:rPr lang="zh-CN" altLang="en-US" sz="2200" b="1">
                <a:solidFill>
                  <a:srgbClr val="778495">
                    <a:lumMod val="50000"/>
                  </a:srgbClr>
                </a:solidFill>
                <a:cs typeface="+mn-ea"/>
                <a:sym typeface="+mn-lt"/>
              </a:rPr>
              <a:t>孩子的成长离不开家庭，幼儿园和社会的共同努力，我们愿意和家长一起为孩子们的健康成长而努力。当然，我们对孩子的照顾是远远不如家长们在家里对孩子这种一对一的照顾来得周到。有时孩子尿裤子了、和同伴有争执了、受到了一点小伤害等，我们可能没及时发现，在此，我们向各位家长表示深深的歉意。</a:t>
            </a:r>
            <a:endParaRPr lang="zh-CN" altLang="en-US" sz="2200" b="1">
              <a:solidFill>
                <a:srgbClr val="778495">
                  <a:lumMod val="50000"/>
                </a:srgb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902811" cy="523220"/>
          </a:xfrm>
          <a:prstGeom prst="rect">
            <a:avLst/>
          </a:prstGeom>
        </p:spPr>
        <p:txBody>
          <a:bodyPr wrap="none">
            <a:spAutoFit/>
          </a:bodyPr>
          <a:lstStyle/>
          <a:p>
            <a:r>
              <a:rPr lang="zh-CN" altLang="en-US" sz="2800" b="1" dirty="0">
                <a:solidFill>
                  <a:srgbClr val="865B3E"/>
                </a:solidFill>
                <a:cs typeface="+mn-ea"/>
                <a:sym typeface="+mn-lt"/>
              </a:rPr>
              <a:t>总结</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27211" b="5603"/>
          <a:stretch>
            <a:fillRect/>
          </a:stretch>
        </p:blipFill>
        <p:spPr>
          <a:xfrm>
            <a:off x="168462" y="193058"/>
            <a:ext cx="12001500" cy="6538252"/>
          </a:xfrm>
          <a:prstGeom prst="rect">
            <a:avLst/>
          </a:prstGeom>
        </p:spPr>
      </p:pic>
      <p:sp>
        <p:nvSpPr>
          <p:cNvPr id="7" name="矩形 6"/>
          <p:cNvSpPr/>
          <p:nvPr/>
        </p:nvSpPr>
        <p:spPr>
          <a:xfrm>
            <a:off x="1276724" y="1788859"/>
            <a:ext cx="9784976" cy="2399665"/>
          </a:xfrm>
          <a:prstGeom prst="rect">
            <a:avLst/>
          </a:prstGeom>
        </p:spPr>
        <p:txBody>
          <a:bodyPr wrap="square">
            <a:spAutoFit/>
            <a:scene3d>
              <a:camera prst="orthographicFront"/>
              <a:lightRig rig="threePt" dir="t"/>
            </a:scene3d>
            <a:sp3d contourW="12700"/>
          </a:bodyPr>
          <a:lstStyle/>
          <a:p>
            <a:pPr algn="just">
              <a:lnSpc>
                <a:spcPct val="150000"/>
              </a:lnSpc>
              <a:spcBef>
                <a:spcPts val="600"/>
              </a:spcBef>
            </a:pPr>
            <a:r>
              <a:rPr lang="zh-CN" altLang="en-US" sz="2000" b="1" dirty="0">
                <a:solidFill>
                  <a:srgbClr val="778495">
                    <a:lumMod val="50000"/>
                  </a:srgbClr>
                </a:solidFill>
                <a:cs typeface="+mn-ea"/>
                <a:sym typeface="+mn-lt"/>
              </a:rPr>
              <a:t>如果今后我们在工作中有什么不到之处，我衷心希望家长们能及时地，面对面地向我们提出来，我们会尽量改进，我想在以后的工作中我们会不断实践和总结，争取将班级工作做得更好，同时也希望家长们能给我们工作多一些理解和支持，以便达到家园共育!今天我们要谈的就这么多，接下来如果你还有什么不清楚或想了解的地方，可以和我们老师个别交流，谢谢大家!</a:t>
            </a:r>
            <a:endParaRPr lang="zh-CN" altLang="en-US" sz="2000" b="1" dirty="0">
              <a:solidFill>
                <a:srgbClr val="778495">
                  <a:lumMod val="50000"/>
                </a:srgb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66716" y="4312165"/>
            <a:ext cx="2104609" cy="2104609"/>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3297693" y="-487254"/>
            <a:ext cx="5809496" cy="5760000"/>
            <a:chOff x="3084810" y="-335112"/>
            <a:chExt cx="5809496" cy="5760000"/>
          </a:xfrm>
        </p:grpSpPr>
        <p:grpSp>
          <p:nvGrpSpPr>
            <p:cNvPr id="17" name="组合 16"/>
            <p:cNvGrpSpPr/>
            <p:nvPr/>
          </p:nvGrpSpPr>
          <p:grpSpPr>
            <a:xfrm>
              <a:off x="3297693" y="-335112"/>
              <a:ext cx="5596613" cy="5760000"/>
              <a:chOff x="3297693" y="-335112"/>
              <a:chExt cx="5596613" cy="5760000"/>
            </a:xfrm>
          </p:grpSpPr>
          <p:cxnSp>
            <p:nvCxnSpPr>
              <p:cNvPr id="16" name="直接连接符 15"/>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1" cstate="print"/>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4148837" y="2753338"/>
            <a:ext cx="4436207" cy="1323439"/>
          </a:xfrm>
          <a:prstGeom prst="rect">
            <a:avLst/>
          </a:prstGeom>
          <a:noFill/>
        </p:spPr>
        <p:txBody>
          <a:bodyPr wrap="square" rtlCol="0">
            <a:spAutoFit/>
          </a:bodyPr>
          <a:lstStyle/>
          <a:p>
            <a:pPr algn="ctr"/>
            <a:r>
              <a:rPr lang="zh-CN" altLang="en-US" sz="8000" b="1" dirty="0">
                <a:solidFill>
                  <a:srgbClr val="865B3E"/>
                </a:solidFill>
                <a:cs typeface="+mn-ea"/>
                <a:sym typeface="+mn-lt"/>
              </a:rPr>
              <a:t>感谢聆听</a:t>
            </a:r>
            <a:endParaRPr lang="zh-CN" altLang="en-US" sz="8000" b="1" dirty="0">
              <a:solidFill>
                <a:srgbClr val="865B3E"/>
              </a:solidFill>
              <a:cs typeface="+mn-ea"/>
              <a:sym typeface="+mn-lt"/>
            </a:endParaRPr>
          </a:p>
        </p:txBody>
      </p:sp>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sp>
        <p:nvSpPr>
          <p:cNvPr id="22" name="椭圆 21"/>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childTnLst>
                          </p:cTn>
                        </p:par>
                        <p:par>
                          <p:cTn id="59" fill="hold">
                            <p:stCondLst>
                              <p:cond delay="100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by="(-#ppt_w*2)" calcmode="lin" valueType="num">
                                      <p:cBhvr rctx="PPT">
                                        <p:cTn id="62" dur="500" autoRev="1" fill="hold">
                                          <p:stCondLst>
                                            <p:cond delay="0"/>
                                          </p:stCondLst>
                                        </p:cTn>
                                        <p:tgtEl>
                                          <p:spTgt spid="18"/>
                                        </p:tgtEl>
                                        <p:attrNameLst>
                                          <p:attrName>ppt_w</p:attrName>
                                        </p:attrNameLst>
                                      </p:cBhvr>
                                    </p:anim>
                                    <p:anim by="(#ppt_w*0.50)" calcmode="lin" valueType="num">
                                      <p:cBhvr>
                                        <p:cTn id="63" dur="500" decel="50000" autoRev="1" fill="hold">
                                          <p:stCondLst>
                                            <p:cond delay="0"/>
                                          </p:stCondLst>
                                        </p:cTn>
                                        <p:tgtEl>
                                          <p:spTgt spid="18"/>
                                        </p:tgtEl>
                                        <p:attrNameLst>
                                          <p:attrName>ppt_x</p:attrName>
                                        </p:attrNameLst>
                                      </p:cBhvr>
                                    </p:anim>
                                    <p:anim from="(-#ppt_h/2)" to="(#ppt_y)" calcmode="lin" valueType="num">
                                      <p:cBhvr>
                                        <p:cTn id="64" dur="1000" fill="hold">
                                          <p:stCondLst>
                                            <p:cond delay="0"/>
                                          </p:stCondLst>
                                        </p:cTn>
                                        <p:tgtEl>
                                          <p:spTgt spid="18"/>
                                        </p:tgtEl>
                                        <p:attrNameLst>
                                          <p:attrName>ppt_y</p:attrName>
                                        </p:attrNameLst>
                                      </p:cBhvr>
                                    </p:anim>
                                    <p:animRot by="21600000">
                                      <p:cBhvr>
                                        <p:cTn id="65" dur="1000" fill="hold">
                                          <p:stCondLst>
                                            <p:cond delay="0"/>
                                          </p:stCondLst>
                                        </p:cTn>
                                        <p:tgtEl>
                                          <p:spTgt spid="18"/>
                                        </p:tgtEl>
                                        <p:attrNameLst>
                                          <p:attrName>r</p:attrName>
                                        </p:attrNameLst>
                                      </p:cBhvr>
                                    </p:animRot>
                                  </p:childTnLst>
                                </p:cTn>
                              </p:par>
                              <p:par>
                                <p:cTn id="66" presetID="26" presetClass="emph" presetSubtype="0" repeatCount="indefinite" fill="hold" grpId="1" nodeType="withEffect">
                                  <p:stCondLst>
                                    <p:cond delay="0"/>
                                  </p:stCondLst>
                                  <p:endCondLst>
                                    <p:cond evt="onNext" delay="0">
                                      <p:tgtEl>
                                        <p:sldTgt/>
                                      </p:tgtEl>
                                    </p:cond>
                                  </p:endCondLst>
                                  <p:childTnLst>
                                    <p:animEffect transition="out" filter="fade">
                                      <p:cBhvr>
                                        <p:cTn id="67" dur="1000" tmFilter="0, 0; .2, .5; .8, .5; 1, 0"/>
                                        <p:tgtEl>
                                          <p:spTgt spid="5"/>
                                        </p:tgtEl>
                                      </p:cBhvr>
                                    </p:animEffect>
                                    <p:animScale>
                                      <p:cBhvr>
                                        <p:cTn id="68"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0" grpId="0" animBg="1"/>
      <p:bldP spid="10" grpId="1" animBg="1"/>
      <p:bldP spid="18" grpId="0"/>
      <p:bldP spid="22" grpId="0" animBg="1"/>
      <p:bldP spid="22" grpId="1" animBg="1"/>
      <p:bldP spid="23" grpId="0" animBg="1"/>
      <p:bldP spid="2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297693" y="-487254"/>
            <a:ext cx="5809496" cy="5760000"/>
            <a:chOff x="3084810" y="-335112"/>
            <a:chExt cx="5809496" cy="5760000"/>
          </a:xfrm>
        </p:grpSpPr>
        <p:grpSp>
          <p:nvGrpSpPr>
            <p:cNvPr id="6" name="组合 5"/>
            <p:cNvGrpSpPr/>
            <p:nvPr/>
          </p:nvGrpSpPr>
          <p:grpSpPr>
            <a:xfrm>
              <a:off x="3297693" y="-335112"/>
              <a:ext cx="5596613" cy="5760000"/>
              <a:chOff x="3297693" y="-335112"/>
              <a:chExt cx="5596613" cy="5760000"/>
            </a:xfrm>
          </p:grpSpPr>
          <p:cxnSp>
            <p:nvCxnSpPr>
              <p:cNvPr id="8" name="直接连接符 7"/>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1" cstate="print"/>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4792139" y="2556259"/>
            <a:ext cx="3033485" cy="769441"/>
          </a:xfrm>
          <a:prstGeom prst="rect">
            <a:avLst/>
          </a:prstGeom>
          <a:noFill/>
        </p:spPr>
        <p:txBody>
          <a:bodyPr wrap="square" rtlCol="0">
            <a:spAutoFit/>
          </a:bodyPr>
          <a:lstStyle/>
          <a:p>
            <a:pPr algn="ctr"/>
            <a:r>
              <a:rPr lang="en-US" altLang="zh-CN" sz="4400" dirty="0">
                <a:solidFill>
                  <a:srgbClr val="865B3E"/>
                </a:solidFill>
                <a:cs typeface="+mn-ea"/>
                <a:sym typeface="+mn-lt"/>
              </a:rPr>
              <a:t>PART 01</a:t>
            </a:r>
            <a:endParaRPr lang="zh-CN" altLang="en-US" sz="4400" dirty="0">
              <a:solidFill>
                <a:srgbClr val="865B3E"/>
              </a:solidFill>
              <a:cs typeface="+mn-ea"/>
              <a:sym typeface="+mn-lt"/>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sp>
        <p:nvSpPr>
          <p:cNvPr id="13" name="椭圆 12"/>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4482366" y="3503777"/>
            <a:ext cx="3769149" cy="521970"/>
          </a:xfrm>
          <a:prstGeom prst="rect">
            <a:avLst/>
          </a:prstGeom>
          <a:noFill/>
        </p:spPr>
        <p:txBody>
          <a:bodyPr wrap="square" rtlCol="0">
            <a:spAutoFit/>
          </a:bodyPr>
          <a:lstStyle/>
          <a:p>
            <a:pPr algn="ctr"/>
            <a:r>
              <a:rPr lang="zh-CN" altLang="en-US" sz="2800" b="1" dirty="0">
                <a:solidFill>
                  <a:srgbClr val="865B3E"/>
                </a:solidFill>
                <a:cs typeface="+mn-ea"/>
                <a:sym typeface="+mn-lt"/>
              </a:rPr>
              <a:t>教育的共性</a:t>
            </a:r>
            <a:endParaRPr lang="zh-CN" altLang="en-US" sz="2800" b="1" dirty="0">
              <a:solidFill>
                <a:srgbClr val="865B3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by="(-#ppt_w*2)" calcmode="lin" valueType="num">
                                      <p:cBhvr rctx="PPT">
                                        <p:cTn id="42" dur="500" autoRev="1" fill="hold">
                                          <p:stCondLst>
                                            <p:cond delay="0"/>
                                          </p:stCondLst>
                                        </p:cTn>
                                        <p:tgtEl>
                                          <p:spTgt spid="11"/>
                                        </p:tgtEl>
                                        <p:attrNameLst>
                                          <p:attrName>ppt_w</p:attrName>
                                        </p:attrNameLst>
                                      </p:cBhvr>
                                    </p:anim>
                                    <p:anim by="(#ppt_w*0.50)" calcmode="lin" valueType="num">
                                      <p:cBhvr>
                                        <p:cTn id="43" dur="500" decel="50000" autoRev="1" fill="hold">
                                          <p:stCondLst>
                                            <p:cond delay="0"/>
                                          </p:stCondLst>
                                        </p:cTn>
                                        <p:tgtEl>
                                          <p:spTgt spid="11"/>
                                        </p:tgtEl>
                                        <p:attrNameLst>
                                          <p:attrName>ppt_x</p:attrName>
                                        </p:attrNameLst>
                                      </p:cBhvr>
                                    </p:anim>
                                    <p:anim from="(-#ppt_h/2)" to="(#ppt_y)" calcmode="lin" valueType="num">
                                      <p:cBhvr>
                                        <p:cTn id="44" dur="1000" fill="hold">
                                          <p:stCondLst>
                                            <p:cond delay="0"/>
                                          </p:stCondLst>
                                        </p:cTn>
                                        <p:tgtEl>
                                          <p:spTgt spid="11"/>
                                        </p:tgtEl>
                                        <p:attrNameLst>
                                          <p:attrName>ppt_y</p:attrName>
                                        </p:attrNameLst>
                                      </p:cBhvr>
                                    </p:anim>
                                    <p:animRot by="21600000">
                                      <p:cBhvr>
                                        <p:cTn id="45" dur="1000" fill="hold">
                                          <p:stCondLst>
                                            <p:cond delay="0"/>
                                          </p:stCondLst>
                                        </p:cTn>
                                        <p:tgtEl>
                                          <p:spTgt spid="11"/>
                                        </p:tgtEl>
                                        <p:attrNameLst>
                                          <p:attrName>r</p:attrName>
                                        </p:attrNameLst>
                                      </p:cBhvr>
                                    </p:animRo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15"/>
                                        </p:tgtEl>
                                        <p:attrNameLst>
                                          <p:attrName>style.visibility</p:attrName>
                                        </p:attrNameLst>
                                      </p:cBhvr>
                                      <p:to>
                                        <p:strVal val="visible"/>
                                      </p:to>
                                    </p:set>
                                    <p:anim calcmode="lin" valueType="num">
                                      <p:cBhvr>
                                        <p:cTn id="48"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9" dur="1000" fill="hold"/>
                                        <p:tgtEl>
                                          <p:spTgt spid="15"/>
                                        </p:tgtEl>
                                        <p:attrNameLst>
                                          <p:attrName>ppt_y</p:attrName>
                                        </p:attrNameLst>
                                      </p:cBhvr>
                                      <p:tavLst>
                                        <p:tav tm="0">
                                          <p:val>
                                            <p:strVal val="#ppt_y"/>
                                          </p:val>
                                        </p:tav>
                                        <p:tav tm="100000">
                                          <p:val>
                                            <p:strVal val="#ppt_y"/>
                                          </p:val>
                                        </p:tav>
                                      </p:tavLst>
                                    </p:anim>
                                    <p:anim calcmode="lin" valueType="num">
                                      <p:cBhvr>
                                        <p:cTn id="50"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1"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1000" tmFilter="0,0; .5, 1; 1, 1"/>
                                        <p:tgtEl>
                                          <p:spTgt spid="15"/>
                                        </p:tgtEl>
                                      </p:cBhvr>
                                    </p:animEffect>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3"/>
                                        </p:tgtEl>
                                      </p:cBhvr>
                                    </p:animEffect>
                                    <p:animScale>
                                      <p:cBhvr>
                                        <p:cTn id="55" dur="500" autoRev="1" fill="hold"/>
                                        <p:tgtEl>
                                          <p:spTgt spid="13"/>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14"/>
                                        </p:tgtEl>
                                      </p:cBhvr>
                                    </p:animEffect>
                                    <p:animScale>
                                      <p:cBhvr>
                                        <p:cTn id="58" dur="500" autoRev="1" fill="hold"/>
                                        <p:tgtEl>
                                          <p:spTgt spid="1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4"/>
                                        </p:tgtEl>
                                      </p:cBhvr>
                                    </p:animEffect>
                                    <p:animScale>
                                      <p:cBhvr>
                                        <p:cTn id="61" dur="500" autoRev="1" fill="hold"/>
                                        <p:tgtEl>
                                          <p:spTgt spid="4"/>
                                        </p:tgtEl>
                                      </p:cBhvr>
                                      <p:by x="105000" y="105000"/>
                                    </p:animScale>
                                  </p:childTnLst>
                                </p:cTn>
                              </p:par>
                              <p:par>
                                <p:cTn id="62" presetID="26" presetClass="emph" presetSubtype="0" repeatCount="indefinite" fill="hold" grpId="1" nodeType="withEffect">
                                  <p:stCondLst>
                                    <p:cond delay="0"/>
                                  </p:stCondLst>
                                  <p:endCondLst>
                                    <p:cond evt="onNext" delay="0">
                                      <p:tgtEl>
                                        <p:sldTgt/>
                                      </p:tgtEl>
                                    </p:cond>
                                  </p:endCondLst>
                                  <p:childTnLst>
                                    <p:animEffect transition="out" filter="fade">
                                      <p:cBhvr>
                                        <p:cTn id="63" dur="1000" tmFilter="0, 0; .2, .5; .8, .5; 1, 0"/>
                                        <p:tgtEl>
                                          <p:spTgt spid="10"/>
                                        </p:tgtEl>
                                      </p:cBhvr>
                                    </p:animEffect>
                                    <p:animScale>
                                      <p:cBhvr>
                                        <p:cTn id="64" dur="500" autoRev="1" fill="hold"/>
                                        <p:tgtEl>
                                          <p:spTgt spid="10"/>
                                        </p:tgtEl>
                                      </p:cBhvr>
                                      <p:by x="105000" y="105000"/>
                                    </p:animScale>
                                  </p:childTnLst>
                                </p:cTn>
                              </p:par>
                              <p:par>
                                <p:cTn id="65" presetID="26" presetClass="emph" presetSubtype="0" repeatCount="indefinite" fill="hold" grpId="1" nodeType="withEffect">
                                  <p:stCondLst>
                                    <p:cond delay="0"/>
                                  </p:stCondLst>
                                  <p:endCondLst>
                                    <p:cond evt="onNext" delay="0">
                                      <p:tgtEl>
                                        <p:sldTgt/>
                                      </p:tgtEl>
                                    </p:cond>
                                  </p:endCondLst>
                                  <p:childTnLst>
                                    <p:animEffect transition="out" filter="fade">
                                      <p:cBhvr>
                                        <p:cTn id="66" dur="1000" tmFilter="0, 0; .2, .5; .8, .5; 1, 0"/>
                                        <p:tgtEl>
                                          <p:spTgt spid="2"/>
                                        </p:tgtEl>
                                      </p:cBhvr>
                                    </p:animEffect>
                                    <p:animScale>
                                      <p:cBhvr>
                                        <p:cTn id="6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10" grpId="0" animBg="1"/>
      <p:bldP spid="10" grpId="1" animBg="1"/>
      <p:bldP spid="11" grpId="0"/>
      <p:bldP spid="13" grpId="0" animBg="1"/>
      <p:bldP spid="13" grpId="1" animBg="1"/>
      <p:bldP spid="14" grpId="0" animBg="1"/>
      <p:bldP spid="14" grpId="1"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4493538" cy="523220"/>
          </a:xfrm>
          <a:prstGeom prst="rect">
            <a:avLst/>
          </a:prstGeom>
        </p:spPr>
        <p:txBody>
          <a:bodyPr wrap="none">
            <a:spAutoFit/>
          </a:bodyPr>
          <a:lstStyle/>
          <a:p>
            <a:r>
              <a:rPr lang="zh-CN" altLang="en-US" sz="2800" b="1" dirty="0">
                <a:solidFill>
                  <a:srgbClr val="865B3E"/>
                </a:solidFill>
                <a:cs typeface="+mn-ea"/>
                <a:sym typeface="+mn-lt"/>
              </a:rPr>
              <a:t>观点一：教育思想的一致性</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473" y="587657"/>
            <a:ext cx="4257128" cy="6172836"/>
          </a:xfrm>
          <a:prstGeom prst="rect">
            <a:avLst/>
          </a:prstGeom>
        </p:spPr>
      </p:pic>
      <p:sp>
        <p:nvSpPr>
          <p:cNvPr id="12" name="矩形 11"/>
          <p:cNvSpPr/>
          <p:nvPr/>
        </p:nvSpPr>
        <p:spPr>
          <a:xfrm>
            <a:off x="4644230" y="1952255"/>
            <a:ext cx="7609926" cy="1014730"/>
          </a:xfrm>
          <a:prstGeom prst="rect">
            <a:avLst/>
          </a:prstGeom>
        </p:spPr>
        <p:txBody>
          <a:bodyPr wrap="square">
            <a:spAutoFit/>
            <a:scene3d>
              <a:camera prst="orthographicFront"/>
              <a:lightRig rig="threePt" dir="t"/>
            </a:scene3d>
            <a:sp3d contourW="12700"/>
          </a:bodyPr>
          <a:lstStyle/>
          <a:p>
            <a:pPr>
              <a:lnSpc>
                <a:spcPct val="150000"/>
              </a:lnSpc>
            </a:pPr>
            <a:r>
              <a:rPr lang="en-US" altLang="zh-CN" sz="2000" b="1" dirty="0">
                <a:solidFill>
                  <a:schemeClr val="tx2">
                    <a:lumMod val="50000"/>
                  </a:schemeClr>
                </a:solidFill>
                <a:cs typeface="+mn-ea"/>
                <a:sym typeface="+mn-lt"/>
              </a:rPr>
              <a:t>     </a:t>
            </a:r>
            <a:r>
              <a:rPr lang="zh-CN" altLang="en-US" sz="2000" b="1" dirty="0">
                <a:solidFill>
                  <a:schemeClr val="tx2">
                    <a:lumMod val="50000"/>
                  </a:schemeClr>
                </a:solidFill>
                <a:cs typeface="+mn-ea"/>
                <a:sym typeface="+mn-lt"/>
              </a:rPr>
              <a:t>小孩把自己的雨伞让给别人打，自己却被雨淋湿了。</a:t>
            </a:r>
            <a:endParaRPr lang="en-US" altLang="zh-CN" sz="2000" b="1" dirty="0">
              <a:solidFill>
                <a:schemeClr val="tx2">
                  <a:lumMod val="50000"/>
                </a:schemeClr>
              </a:solidFill>
              <a:cs typeface="+mn-ea"/>
              <a:sym typeface="+mn-lt"/>
            </a:endParaRPr>
          </a:p>
          <a:p>
            <a:pPr>
              <a:lnSpc>
                <a:spcPct val="150000"/>
              </a:lnSpc>
            </a:pPr>
            <a:r>
              <a:rPr lang="zh-CN" altLang="en-US" sz="2000" b="1" dirty="0">
                <a:solidFill>
                  <a:schemeClr val="tx2">
                    <a:lumMod val="50000"/>
                  </a:schemeClr>
                </a:solidFill>
                <a:cs typeface="+mn-ea"/>
                <a:sym typeface="+mn-lt"/>
              </a:rPr>
              <a:t>回家后，父亲赞扬下他这种行为，而母亲却数落孩子。</a:t>
            </a:r>
            <a:endParaRPr lang="zh-CN" altLang="en-US" sz="2000" b="1" dirty="0">
              <a:solidFill>
                <a:schemeClr val="tx2">
                  <a:lumMod val="50000"/>
                </a:schemeClr>
              </a:solidFill>
              <a:cs typeface="+mn-ea"/>
              <a:sym typeface="+mn-lt"/>
            </a:endParaRPr>
          </a:p>
        </p:txBody>
      </p:sp>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l="38527" t="35922" r="35912" b="44470"/>
          <a:stretch>
            <a:fillRect/>
          </a:stretch>
        </p:blipFill>
        <p:spPr>
          <a:xfrm>
            <a:off x="4582074" y="3273608"/>
            <a:ext cx="918882" cy="685605"/>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38527" t="35922" r="35912" b="44470"/>
          <a:stretch>
            <a:fillRect/>
          </a:stretch>
        </p:blipFill>
        <p:spPr>
          <a:xfrm>
            <a:off x="5848506" y="3273608"/>
            <a:ext cx="918882" cy="685605"/>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38527" t="35922" r="35912" b="44470"/>
          <a:stretch>
            <a:fillRect/>
          </a:stretch>
        </p:blipFill>
        <p:spPr>
          <a:xfrm>
            <a:off x="7114938" y="3273608"/>
            <a:ext cx="918882" cy="685605"/>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38527" t="35922" r="35912" b="44470"/>
          <a:stretch>
            <a:fillRect/>
          </a:stretch>
        </p:blipFill>
        <p:spPr>
          <a:xfrm>
            <a:off x="8381370" y="3273608"/>
            <a:ext cx="918882" cy="685605"/>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38527" t="35922" r="35912" b="44470"/>
          <a:stretch>
            <a:fillRect/>
          </a:stretch>
        </p:blipFill>
        <p:spPr>
          <a:xfrm>
            <a:off x="9647802" y="3273608"/>
            <a:ext cx="918882" cy="685605"/>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38527" t="35922" r="35912" b="44470"/>
          <a:stretch>
            <a:fillRect/>
          </a:stretch>
        </p:blipFill>
        <p:spPr>
          <a:xfrm>
            <a:off x="10914232" y="3273608"/>
            <a:ext cx="918882" cy="685605"/>
          </a:xfrm>
          <a:prstGeom prst="rect">
            <a:avLst/>
          </a:prstGeom>
        </p:spPr>
      </p:pic>
      <p:sp>
        <p:nvSpPr>
          <p:cNvPr id="26" name="矩形 25"/>
          <p:cNvSpPr/>
          <p:nvPr/>
        </p:nvSpPr>
        <p:spPr>
          <a:xfrm>
            <a:off x="4419514" y="3959213"/>
            <a:ext cx="6898726" cy="1938020"/>
          </a:xfrm>
          <a:prstGeom prst="rect">
            <a:avLst/>
          </a:prstGeom>
        </p:spPr>
        <p:txBody>
          <a:bodyPr wrap="square">
            <a:spAutoFit/>
            <a:scene3d>
              <a:camera prst="orthographicFront"/>
              <a:lightRig rig="threePt" dir="t"/>
            </a:scene3d>
            <a:sp3d contourW="12700"/>
          </a:bodyPr>
          <a:lstStyle/>
          <a:p>
            <a:pPr>
              <a:lnSpc>
                <a:spcPct val="150000"/>
              </a:lnSpc>
            </a:pPr>
            <a:r>
              <a:rPr lang="en-US" altLang="zh-CN" sz="2000" b="1" dirty="0">
                <a:solidFill>
                  <a:schemeClr val="tx2">
                    <a:lumMod val="50000"/>
                  </a:schemeClr>
                </a:solidFill>
                <a:cs typeface="+mn-ea"/>
                <a:sym typeface="+mn-lt"/>
              </a:rPr>
              <a:t>     </a:t>
            </a:r>
            <a:r>
              <a:rPr lang="zh-CN" altLang="en-US" sz="2000" b="1" dirty="0">
                <a:solidFill>
                  <a:schemeClr val="tx2">
                    <a:lumMod val="50000"/>
                  </a:schemeClr>
                </a:solidFill>
                <a:cs typeface="+mn-ea"/>
                <a:sym typeface="+mn-lt"/>
              </a:rPr>
              <a:t>这种教育思想的不一致就会使孩子不能形成统一的价值尺度和判断是非的标准，从而使孩子失去言行的方向性。类似这样的事，只要父母一方处理得合理，另一方就应当予以支持，决不能各唱各的调，否则教育效果就相互抵消了。</a:t>
            </a:r>
            <a:endParaRPr lang="zh-CN" altLang="en-US" sz="2000" b="1" dirty="0">
              <a:solidFill>
                <a:schemeClr val="tx2">
                  <a:lumMod val="50000"/>
                </a:schemeClr>
              </a:solidFill>
              <a:cs typeface="+mn-ea"/>
              <a:sym typeface="+mn-lt"/>
            </a:endParaRPr>
          </a:p>
        </p:txBody>
      </p:sp>
      <p:pic>
        <p:nvPicPr>
          <p:cNvPr id="7" name="图片 6"/>
          <p:cNvPicPr>
            <a:picLocks noChangeAspect="1"/>
          </p:cNvPicPr>
          <p:nvPr/>
        </p:nvPicPr>
        <p:blipFill>
          <a:blip r:embed="rId5" cstate="print"/>
          <a:stretch>
            <a:fillRect/>
          </a:stretch>
        </p:blipFill>
        <p:spPr>
          <a:xfrm>
            <a:off x="4709011" y="1001475"/>
            <a:ext cx="3558690" cy="1082750"/>
          </a:xfrm>
          <a:prstGeom prst="rect">
            <a:avLst/>
          </a:prstGeom>
        </p:spPr>
      </p:pic>
      <p:sp>
        <p:nvSpPr>
          <p:cNvPr id="30" name="矩形 29"/>
          <p:cNvSpPr/>
          <p:nvPr/>
        </p:nvSpPr>
        <p:spPr>
          <a:xfrm>
            <a:off x="5500956" y="1192074"/>
            <a:ext cx="1613982" cy="581569"/>
          </a:xfrm>
          <a:prstGeom prst="rect">
            <a:avLst/>
          </a:prstGeom>
        </p:spPr>
        <p:txBody>
          <a:bodyPr wrap="square">
            <a:spAutoFit/>
            <a:scene3d>
              <a:camera prst="orthographicFront"/>
              <a:lightRig rig="threePt" dir="t"/>
            </a:scene3d>
            <a:sp3d contourW="12700"/>
          </a:bodyPr>
          <a:lstStyle/>
          <a:p>
            <a:pPr>
              <a:lnSpc>
                <a:spcPct val="150000"/>
              </a:lnSpc>
            </a:pPr>
            <a:r>
              <a:rPr lang="en-US" altLang="zh-CN" sz="2400" b="1" dirty="0">
                <a:solidFill>
                  <a:srgbClr val="736B61"/>
                </a:solidFill>
                <a:cs typeface="+mn-ea"/>
                <a:sym typeface="+mn-lt"/>
              </a:rPr>
              <a:t>《</a:t>
            </a:r>
            <a:r>
              <a:rPr lang="zh-CN" altLang="en-US" sz="2400" b="1" dirty="0">
                <a:solidFill>
                  <a:srgbClr val="736B61"/>
                </a:solidFill>
                <a:cs typeface="+mn-ea"/>
                <a:sym typeface="+mn-lt"/>
              </a:rPr>
              <a:t>案例</a:t>
            </a:r>
            <a:r>
              <a:rPr lang="en-US" altLang="zh-CN" sz="2400" b="1" dirty="0">
                <a:solidFill>
                  <a:srgbClr val="736B61"/>
                </a:solidFill>
                <a:cs typeface="+mn-ea"/>
                <a:sym typeface="+mn-lt"/>
              </a:rPr>
              <a:t>》</a:t>
            </a:r>
            <a:endParaRPr lang="en-US" altLang="zh-CN" sz="2400" b="1" dirty="0">
              <a:solidFill>
                <a:srgbClr val="736B6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26" presetClass="entr" presetSubtype="0" fill="hold" nodeType="withEffect">
                                  <p:stCondLst>
                                    <p:cond delay="30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80">
                                          <p:stCondLst>
                                            <p:cond delay="0"/>
                                          </p:stCondLst>
                                        </p:cTn>
                                        <p:tgtEl>
                                          <p:spTgt spid="13"/>
                                        </p:tgtEl>
                                      </p:cBhvr>
                                    </p:animEffect>
                                    <p:anim calcmode="lin" valueType="num">
                                      <p:cBhvr>
                                        <p:cTn id="2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0" dur="26">
                                          <p:stCondLst>
                                            <p:cond delay="650"/>
                                          </p:stCondLst>
                                        </p:cTn>
                                        <p:tgtEl>
                                          <p:spTgt spid="13"/>
                                        </p:tgtEl>
                                      </p:cBhvr>
                                      <p:to x="100000" y="60000"/>
                                    </p:animScale>
                                    <p:animScale>
                                      <p:cBhvr>
                                        <p:cTn id="31" dur="166" decel="50000">
                                          <p:stCondLst>
                                            <p:cond delay="676"/>
                                          </p:stCondLst>
                                        </p:cTn>
                                        <p:tgtEl>
                                          <p:spTgt spid="13"/>
                                        </p:tgtEl>
                                      </p:cBhvr>
                                      <p:to x="100000" y="100000"/>
                                    </p:animScale>
                                    <p:animScale>
                                      <p:cBhvr>
                                        <p:cTn id="32" dur="26">
                                          <p:stCondLst>
                                            <p:cond delay="1312"/>
                                          </p:stCondLst>
                                        </p:cTn>
                                        <p:tgtEl>
                                          <p:spTgt spid="13"/>
                                        </p:tgtEl>
                                      </p:cBhvr>
                                      <p:to x="100000" y="80000"/>
                                    </p:animScale>
                                    <p:animScale>
                                      <p:cBhvr>
                                        <p:cTn id="33" dur="166" decel="50000">
                                          <p:stCondLst>
                                            <p:cond delay="1338"/>
                                          </p:stCondLst>
                                        </p:cTn>
                                        <p:tgtEl>
                                          <p:spTgt spid="13"/>
                                        </p:tgtEl>
                                      </p:cBhvr>
                                      <p:to x="100000" y="100000"/>
                                    </p:animScale>
                                    <p:animScale>
                                      <p:cBhvr>
                                        <p:cTn id="34" dur="26">
                                          <p:stCondLst>
                                            <p:cond delay="1642"/>
                                          </p:stCondLst>
                                        </p:cTn>
                                        <p:tgtEl>
                                          <p:spTgt spid="13"/>
                                        </p:tgtEl>
                                      </p:cBhvr>
                                      <p:to x="100000" y="90000"/>
                                    </p:animScale>
                                    <p:animScale>
                                      <p:cBhvr>
                                        <p:cTn id="35" dur="166" decel="50000">
                                          <p:stCondLst>
                                            <p:cond delay="1668"/>
                                          </p:stCondLst>
                                        </p:cTn>
                                        <p:tgtEl>
                                          <p:spTgt spid="13"/>
                                        </p:tgtEl>
                                      </p:cBhvr>
                                      <p:to x="100000" y="100000"/>
                                    </p:animScale>
                                    <p:animScale>
                                      <p:cBhvr>
                                        <p:cTn id="36" dur="26">
                                          <p:stCondLst>
                                            <p:cond delay="1808"/>
                                          </p:stCondLst>
                                        </p:cTn>
                                        <p:tgtEl>
                                          <p:spTgt spid="13"/>
                                        </p:tgtEl>
                                      </p:cBhvr>
                                      <p:to x="100000" y="95000"/>
                                    </p:animScale>
                                    <p:animScale>
                                      <p:cBhvr>
                                        <p:cTn id="37" dur="166" decel="50000">
                                          <p:stCondLst>
                                            <p:cond delay="1834"/>
                                          </p:stCondLst>
                                        </p:cTn>
                                        <p:tgtEl>
                                          <p:spTgt spid="13"/>
                                        </p:tgtEl>
                                      </p:cBhvr>
                                      <p:to x="100000" y="100000"/>
                                    </p:animScale>
                                  </p:childTnLst>
                                </p:cTn>
                              </p:par>
                              <p:par>
                                <p:cTn id="38" presetID="26" presetClass="entr" presetSubtype="0" fill="hold" nodeType="withEffect">
                                  <p:stCondLst>
                                    <p:cond delay="30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80">
                                          <p:stCondLst>
                                            <p:cond delay="0"/>
                                          </p:stCondLst>
                                        </p:cTn>
                                        <p:tgtEl>
                                          <p:spTgt spid="20"/>
                                        </p:tgtEl>
                                      </p:cBhvr>
                                    </p:animEffect>
                                    <p:anim calcmode="lin" valueType="num">
                                      <p:cBhvr>
                                        <p:cTn id="4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6" dur="26">
                                          <p:stCondLst>
                                            <p:cond delay="650"/>
                                          </p:stCondLst>
                                        </p:cTn>
                                        <p:tgtEl>
                                          <p:spTgt spid="20"/>
                                        </p:tgtEl>
                                      </p:cBhvr>
                                      <p:to x="100000" y="60000"/>
                                    </p:animScale>
                                    <p:animScale>
                                      <p:cBhvr>
                                        <p:cTn id="47" dur="166" decel="50000">
                                          <p:stCondLst>
                                            <p:cond delay="676"/>
                                          </p:stCondLst>
                                        </p:cTn>
                                        <p:tgtEl>
                                          <p:spTgt spid="20"/>
                                        </p:tgtEl>
                                      </p:cBhvr>
                                      <p:to x="100000" y="100000"/>
                                    </p:animScale>
                                    <p:animScale>
                                      <p:cBhvr>
                                        <p:cTn id="48" dur="26">
                                          <p:stCondLst>
                                            <p:cond delay="1312"/>
                                          </p:stCondLst>
                                        </p:cTn>
                                        <p:tgtEl>
                                          <p:spTgt spid="20"/>
                                        </p:tgtEl>
                                      </p:cBhvr>
                                      <p:to x="100000" y="80000"/>
                                    </p:animScale>
                                    <p:animScale>
                                      <p:cBhvr>
                                        <p:cTn id="49" dur="166" decel="50000">
                                          <p:stCondLst>
                                            <p:cond delay="1338"/>
                                          </p:stCondLst>
                                        </p:cTn>
                                        <p:tgtEl>
                                          <p:spTgt spid="20"/>
                                        </p:tgtEl>
                                      </p:cBhvr>
                                      <p:to x="100000" y="100000"/>
                                    </p:animScale>
                                    <p:animScale>
                                      <p:cBhvr>
                                        <p:cTn id="50" dur="26">
                                          <p:stCondLst>
                                            <p:cond delay="1642"/>
                                          </p:stCondLst>
                                        </p:cTn>
                                        <p:tgtEl>
                                          <p:spTgt spid="20"/>
                                        </p:tgtEl>
                                      </p:cBhvr>
                                      <p:to x="100000" y="90000"/>
                                    </p:animScale>
                                    <p:animScale>
                                      <p:cBhvr>
                                        <p:cTn id="51" dur="166" decel="50000">
                                          <p:stCondLst>
                                            <p:cond delay="1668"/>
                                          </p:stCondLst>
                                        </p:cTn>
                                        <p:tgtEl>
                                          <p:spTgt spid="20"/>
                                        </p:tgtEl>
                                      </p:cBhvr>
                                      <p:to x="100000" y="100000"/>
                                    </p:animScale>
                                    <p:animScale>
                                      <p:cBhvr>
                                        <p:cTn id="52" dur="26">
                                          <p:stCondLst>
                                            <p:cond delay="1808"/>
                                          </p:stCondLst>
                                        </p:cTn>
                                        <p:tgtEl>
                                          <p:spTgt spid="20"/>
                                        </p:tgtEl>
                                      </p:cBhvr>
                                      <p:to x="100000" y="95000"/>
                                    </p:animScale>
                                    <p:animScale>
                                      <p:cBhvr>
                                        <p:cTn id="53" dur="166" decel="50000">
                                          <p:stCondLst>
                                            <p:cond delay="1834"/>
                                          </p:stCondLst>
                                        </p:cTn>
                                        <p:tgtEl>
                                          <p:spTgt spid="20"/>
                                        </p:tgtEl>
                                      </p:cBhvr>
                                      <p:to x="100000" y="100000"/>
                                    </p:animScale>
                                  </p:childTnLst>
                                </p:cTn>
                              </p:par>
                              <p:par>
                                <p:cTn id="54" presetID="26" presetClass="entr" presetSubtype="0" fill="hold" nodeType="withEffect">
                                  <p:stCondLst>
                                    <p:cond delay="30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80">
                                          <p:stCondLst>
                                            <p:cond delay="0"/>
                                          </p:stCondLst>
                                        </p:cTn>
                                        <p:tgtEl>
                                          <p:spTgt spid="21"/>
                                        </p:tgtEl>
                                      </p:cBhvr>
                                    </p:animEffect>
                                    <p:anim calcmode="lin" valueType="num">
                                      <p:cBhvr>
                                        <p:cTn id="5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2" dur="26">
                                          <p:stCondLst>
                                            <p:cond delay="650"/>
                                          </p:stCondLst>
                                        </p:cTn>
                                        <p:tgtEl>
                                          <p:spTgt spid="21"/>
                                        </p:tgtEl>
                                      </p:cBhvr>
                                      <p:to x="100000" y="60000"/>
                                    </p:animScale>
                                    <p:animScale>
                                      <p:cBhvr>
                                        <p:cTn id="63" dur="166" decel="50000">
                                          <p:stCondLst>
                                            <p:cond delay="676"/>
                                          </p:stCondLst>
                                        </p:cTn>
                                        <p:tgtEl>
                                          <p:spTgt spid="21"/>
                                        </p:tgtEl>
                                      </p:cBhvr>
                                      <p:to x="100000" y="100000"/>
                                    </p:animScale>
                                    <p:animScale>
                                      <p:cBhvr>
                                        <p:cTn id="64" dur="26">
                                          <p:stCondLst>
                                            <p:cond delay="1312"/>
                                          </p:stCondLst>
                                        </p:cTn>
                                        <p:tgtEl>
                                          <p:spTgt spid="21"/>
                                        </p:tgtEl>
                                      </p:cBhvr>
                                      <p:to x="100000" y="80000"/>
                                    </p:animScale>
                                    <p:animScale>
                                      <p:cBhvr>
                                        <p:cTn id="65" dur="166" decel="50000">
                                          <p:stCondLst>
                                            <p:cond delay="1338"/>
                                          </p:stCondLst>
                                        </p:cTn>
                                        <p:tgtEl>
                                          <p:spTgt spid="21"/>
                                        </p:tgtEl>
                                      </p:cBhvr>
                                      <p:to x="100000" y="100000"/>
                                    </p:animScale>
                                    <p:animScale>
                                      <p:cBhvr>
                                        <p:cTn id="66" dur="26">
                                          <p:stCondLst>
                                            <p:cond delay="1642"/>
                                          </p:stCondLst>
                                        </p:cTn>
                                        <p:tgtEl>
                                          <p:spTgt spid="21"/>
                                        </p:tgtEl>
                                      </p:cBhvr>
                                      <p:to x="100000" y="90000"/>
                                    </p:animScale>
                                    <p:animScale>
                                      <p:cBhvr>
                                        <p:cTn id="67" dur="166" decel="50000">
                                          <p:stCondLst>
                                            <p:cond delay="1668"/>
                                          </p:stCondLst>
                                        </p:cTn>
                                        <p:tgtEl>
                                          <p:spTgt spid="21"/>
                                        </p:tgtEl>
                                      </p:cBhvr>
                                      <p:to x="100000" y="100000"/>
                                    </p:animScale>
                                    <p:animScale>
                                      <p:cBhvr>
                                        <p:cTn id="68" dur="26">
                                          <p:stCondLst>
                                            <p:cond delay="1808"/>
                                          </p:stCondLst>
                                        </p:cTn>
                                        <p:tgtEl>
                                          <p:spTgt spid="21"/>
                                        </p:tgtEl>
                                      </p:cBhvr>
                                      <p:to x="100000" y="95000"/>
                                    </p:animScale>
                                    <p:animScale>
                                      <p:cBhvr>
                                        <p:cTn id="69" dur="166" decel="50000">
                                          <p:stCondLst>
                                            <p:cond delay="1834"/>
                                          </p:stCondLst>
                                        </p:cTn>
                                        <p:tgtEl>
                                          <p:spTgt spid="21"/>
                                        </p:tgtEl>
                                      </p:cBhvr>
                                      <p:to x="100000" y="100000"/>
                                    </p:animScale>
                                  </p:childTnLst>
                                </p:cTn>
                              </p:par>
                              <p:par>
                                <p:cTn id="70" presetID="26" presetClass="entr" presetSubtype="0" fill="hold" nodeType="withEffect">
                                  <p:stCondLst>
                                    <p:cond delay="30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80">
                                          <p:stCondLst>
                                            <p:cond delay="0"/>
                                          </p:stCondLst>
                                        </p:cTn>
                                        <p:tgtEl>
                                          <p:spTgt spid="23"/>
                                        </p:tgtEl>
                                      </p:cBhvr>
                                    </p:animEffect>
                                    <p:anim calcmode="lin" valueType="num">
                                      <p:cBhvr>
                                        <p:cTn id="7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78" dur="26">
                                          <p:stCondLst>
                                            <p:cond delay="650"/>
                                          </p:stCondLst>
                                        </p:cTn>
                                        <p:tgtEl>
                                          <p:spTgt spid="23"/>
                                        </p:tgtEl>
                                      </p:cBhvr>
                                      <p:to x="100000" y="60000"/>
                                    </p:animScale>
                                    <p:animScale>
                                      <p:cBhvr>
                                        <p:cTn id="79" dur="166" decel="50000">
                                          <p:stCondLst>
                                            <p:cond delay="676"/>
                                          </p:stCondLst>
                                        </p:cTn>
                                        <p:tgtEl>
                                          <p:spTgt spid="23"/>
                                        </p:tgtEl>
                                      </p:cBhvr>
                                      <p:to x="100000" y="100000"/>
                                    </p:animScale>
                                    <p:animScale>
                                      <p:cBhvr>
                                        <p:cTn id="80" dur="26">
                                          <p:stCondLst>
                                            <p:cond delay="1312"/>
                                          </p:stCondLst>
                                        </p:cTn>
                                        <p:tgtEl>
                                          <p:spTgt spid="23"/>
                                        </p:tgtEl>
                                      </p:cBhvr>
                                      <p:to x="100000" y="80000"/>
                                    </p:animScale>
                                    <p:animScale>
                                      <p:cBhvr>
                                        <p:cTn id="81" dur="166" decel="50000">
                                          <p:stCondLst>
                                            <p:cond delay="1338"/>
                                          </p:stCondLst>
                                        </p:cTn>
                                        <p:tgtEl>
                                          <p:spTgt spid="23"/>
                                        </p:tgtEl>
                                      </p:cBhvr>
                                      <p:to x="100000" y="100000"/>
                                    </p:animScale>
                                    <p:animScale>
                                      <p:cBhvr>
                                        <p:cTn id="82" dur="26">
                                          <p:stCondLst>
                                            <p:cond delay="1642"/>
                                          </p:stCondLst>
                                        </p:cTn>
                                        <p:tgtEl>
                                          <p:spTgt spid="23"/>
                                        </p:tgtEl>
                                      </p:cBhvr>
                                      <p:to x="100000" y="90000"/>
                                    </p:animScale>
                                    <p:animScale>
                                      <p:cBhvr>
                                        <p:cTn id="83" dur="166" decel="50000">
                                          <p:stCondLst>
                                            <p:cond delay="1668"/>
                                          </p:stCondLst>
                                        </p:cTn>
                                        <p:tgtEl>
                                          <p:spTgt spid="23"/>
                                        </p:tgtEl>
                                      </p:cBhvr>
                                      <p:to x="100000" y="100000"/>
                                    </p:animScale>
                                    <p:animScale>
                                      <p:cBhvr>
                                        <p:cTn id="84" dur="26">
                                          <p:stCondLst>
                                            <p:cond delay="1808"/>
                                          </p:stCondLst>
                                        </p:cTn>
                                        <p:tgtEl>
                                          <p:spTgt spid="23"/>
                                        </p:tgtEl>
                                      </p:cBhvr>
                                      <p:to x="100000" y="95000"/>
                                    </p:animScale>
                                    <p:animScale>
                                      <p:cBhvr>
                                        <p:cTn id="85" dur="166" decel="50000">
                                          <p:stCondLst>
                                            <p:cond delay="1834"/>
                                          </p:stCondLst>
                                        </p:cTn>
                                        <p:tgtEl>
                                          <p:spTgt spid="23"/>
                                        </p:tgtEl>
                                      </p:cBhvr>
                                      <p:to x="100000" y="100000"/>
                                    </p:animScale>
                                  </p:childTnLst>
                                </p:cTn>
                              </p:par>
                              <p:par>
                                <p:cTn id="86" presetID="26" presetClass="entr" presetSubtype="0" fill="hold" nodeType="withEffect">
                                  <p:stCondLst>
                                    <p:cond delay="300"/>
                                  </p:stCondLst>
                                  <p:childTnLst>
                                    <p:set>
                                      <p:cBhvr>
                                        <p:cTn id="87" dur="1" fill="hold">
                                          <p:stCondLst>
                                            <p:cond delay="0"/>
                                          </p:stCondLst>
                                        </p:cTn>
                                        <p:tgtEl>
                                          <p:spTgt spid="24"/>
                                        </p:tgtEl>
                                        <p:attrNameLst>
                                          <p:attrName>style.visibility</p:attrName>
                                        </p:attrNameLst>
                                      </p:cBhvr>
                                      <p:to>
                                        <p:strVal val="visible"/>
                                      </p:to>
                                    </p:set>
                                    <p:animEffect transition="in" filter="wipe(down)">
                                      <p:cBhvr>
                                        <p:cTn id="88" dur="580">
                                          <p:stCondLst>
                                            <p:cond delay="0"/>
                                          </p:stCondLst>
                                        </p:cTn>
                                        <p:tgtEl>
                                          <p:spTgt spid="24"/>
                                        </p:tgtEl>
                                      </p:cBhvr>
                                    </p:animEffect>
                                    <p:anim calcmode="lin" valueType="num">
                                      <p:cBhvr>
                                        <p:cTn id="89"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94" dur="26">
                                          <p:stCondLst>
                                            <p:cond delay="650"/>
                                          </p:stCondLst>
                                        </p:cTn>
                                        <p:tgtEl>
                                          <p:spTgt spid="24"/>
                                        </p:tgtEl>
                                      </p:cBhvr>
                                      <p:to x="100000" y="60000"/>
                                    </p:animScale>
                                    <p:animScale>
                                      <p:cBhvr>
                                        <p:cTn id="95" dur="166" decel="50000">
                                          <p:stCondLst>
                                            <p:cond delay="676"/>
                                          </p:stCondLst>
                                        </p:cTn>
                                        <p:tgtEl>
                                          <p:spTgt spid="24"/>
                                        </p:tgtEl>
                                      </p:cBhvr>
                                      <p:to x="100000" y="100000"/>
                                    </p:animScale>
                                    <p:animScale>
                                      <p:cBhvr>
                                        <p:cTn id="96" dur="26">
                                          <p:stCondLst>
                                            <p:cond delay="1312"/>
                                          </p:stCondLst>
                                        </p:cTn>
                                        <p:tgtEl>
                                          <p:spTgt spid="24"/>
                                        </p:tgtEl>
                                      </p:cBhvr>
                                      <p:to x="100000" y="80000"/>
                                    </p:animScale>
                                    <p:animScale>
                                      <p:cBhvr>
                                        <p:cTn id="97" dur="166" decel="50000">
                                          <p:stCondLst>
                                            <p:cond delay="1338"/>
                                          </p:stCondLst>
                                        </p:cTn>
                                        <p:tgtEl>
                                          <p:spTgt spid="24"/>
                                        </p:tgtEl>
                                      </p:cBhvr>
                                      <p:to x="100000" y="100000"/>
                                    </p:animScale>
                                    <p:animScale>
                                      <p:cBhvr>
                                        <p:cTn id="98" dur="26">
                                          <p:stCondLst>
                                            <p:cond delay="1642"/>
                                          </p:stCondLst>
                                        </p:cTn>
                                        <p:tgtEl>
                                          <p:spTgt spid="24"/>
                                        </p:tgtEl>
                                      </p:cBhvr>
                                      <p:to x="100000" y="90000"/>
                                    </p:animScale>
                                    <p:animScale>
                                      <p:cBhvr>
                                        <p:cTn id="99" dur="166" decel="50000">
                                          <p:stCondLst>
                                            <p:cond delay="1668"/>
                                          </p:stCondLst>
                                        </p:cTn>
                                        <p:tgtEl>
                                          <p:spTgt spid="24"/>
                                        </p:tgtEl>
                                      </p:cBhvr>
                                      <p:to x="100000" y="100000"/>
                                    </p:animScale>
                                    <p:animScale>
                                      <p:cBhvr>
                                        <p:cTn id="100" dur="26">
                                          <p:stCondLst>
                                            <p:cond delay="1808"/>
                                          </p:stCondLst>
                                        </p:cTn>
                                        <p:tgtEl>
                                          <p:spTgt spid="24"/>
                                        </p:tgtEl>
                                      </p:cBhvr>
                                      <p:to x="100000" y="95000"/>
                                    </p:animScale>
                                    <p:animScale>
                                      <p:cBhvr>
                                        <p:cTn id="101" dur="166" decel="50000">
                                          <p:stCondLst>
                                            <p:cond delay="1834"/>
                                          </p:stCondLst>
                                        </p:cTn>
                                        <p:tgtEl>
                                          <p:spTgt spid="24"/>
                                        </p:tgtEl>
                                      </p:cBhvr>
                                      <p:to x="100000" y="100000"/>
                                    </p:animScale>
                                  </p:childTnLst>
                                </p:cTn>
                              </p:par>
                              <p:par>
                                <p:cTn id="102" presetID="26" presetClass="entr" presetSubtype="0" fill="hold" nodeType="withEffect">
                                  <p:stCondLst>
                                    <p:cond delay="300"/>
                                  </p:stCondLst>
                                  <p:childTnLst>
                                    <p:set>
                                      <p:cBhvr>
                                        <p:cTn id="103" dur="1" fill="hold">
                                          <p:stCondLst>
                                            <p:cond delay="0"/>
                                          </p:stCondLst>
                                        </p:cTn>
                                        <p:tgtEl>
                                          <p:spTgt spid="25"/>
                                        </p:tgtEl>
                                        <p:attrNameLst>
                                          <p:attrName>style.visibility</p:attrName>
                                        </p:attrNameLst>
                                      </p:cBhvr>
                                      <p:to>
                                        <p:strVal val="visible"/>
                                      </p:to>
                                    </p:set>
                                    <p:animEffect transition="in" filter="wipe(down)">
                                      <p:cBhvr>
                                        <p:cTn id="104" dur="580">
                                          <p:stCondLst>
                                            <p:cond delay="0"/>
                                          </p:stCondLst>
                                        </p:cTn>
                                        <p:tgtEl>
                                          <p:spTgt spid="25"/>
                                        </p:tgtEl>
                                      </p:cBhvr>
                                    </p:animEffect>
                                    <p:anim calcmode="lin" valueType="num">
                                      <p:cBhvr>
                                        <p:cTn id="105"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10" dur="26">
                                          <p:stCondLst>
                                            <p:cond delay="650"/>
                                          </p:stCondLst>
                                        </p:cTn>
                                        <p:tgtEl>
                                          <p:spTgt spid="25"/>
                                        </p:tgtEl>
                                      </p:cBhvr>
                                      <p:to x="100000" y="60000"/>
                                    </p:animScale>
                                    <p:animScale>
                                      <p:cBhvr>
                                        <p:cTn id="111" dur="166" decel="50000">
                                          <p:stCondLst>
                                            <p:cond delay="676"/>
                                          </p:stCondLst>
                                        </p:cTn>
                                        <p:tgtEl>
                                          <p:spTgt spid="25"/>
                                        </p:tgtEl>
                                      </p:cBhvr>
                                      <p:to x="100000" y="100000"/>
                                    </p:animScale>
                                    <p:animScale>
                                      <p:cBhvr>
                                        <p:cTn id="112" dur="26">
                                          <p:stCondLst>
                                            <p:cond delay="1312"/>
                                          </p:stCondLst>
                                        </p:cTn>
                                        <p:tgtEl>
                                          <p:spTgt spid="25"/>
                                        </p:tgtEl>
                                      </p:cBhvr>
                                      <p:to x="100000" y="80000"/>
                                    </p:animScale>
                                    <p:animScale>
                                      <p:cBhvr>
                                        <p:cTn id="113" dur="166" decel="50000">
                                          <p:stCondLst>
                                            <p:cond delay="1338"/>
                                          </p:stCondLst>
                                        </p:cTn>
                                        <p:tgtEl>
                                          <p:spTgt spid="25"/>
                                        </p:tgtEl>
                                      </p:cBhvr>
                                      <p:to x="100000" y="100000"/>
                                    </p:animScale>
                                    <p:animScale>
                                      <p:cBhvr>
                                        <p:cTn id="114" dur="26">
                                          <p:stCondLst>
                                            <p:cond delay="1642"/>
                                          </p:stCondLst>
                                        </p:cTn>
                                        <p:tgtEl>
                                          <p:spTgt spid="25"/>
                                        </p:tgtEl>
                                      </p:cBhvr>
                                      <p:to x="100000" y="90000"/>
                                    </p:animScale>
                                    <p:animScale>
                                      <p:cBhvr>
                                        <p:cTn id="115" dur="166" decel="50000">
                                          <p:stCondLst>
                                            <p:cond delay="1668"/>
                                          </p:stCondLst>
                                        </p:cTn>
                                        <p:tgtEl>
                                          <p:spTgt spid="25"/>
                                        </p:tgtEl>
                                      </p:cBhvr>
                                      <p:to x="100000" y="100000"/>
                                    </p:animScale>
                                    <p:animScale>
                                      <p:cBhvr>
                                        <p:cTn id="116" dur="26">
                                          <p:stCondLst>
                                            <p:cond delay="1808"/>
                                          </p:stCondLst>
                                        </p:cTn>
                                        <p:tgtEl>
                                          <p:spTgt spid="25"/>
                                        </p:tgtEl>
                                      </p:cBhvr>
                                      <p:to x="100000" y="95000"/>
                                    </p:animScale>
                                    <p:animScale>
                                      <p:cBhvr>
                                        <p:cTn id="117" dur="166" decel="50000">
                                          <p:stCondLst>
                                            <p:cond delay="1834"/>
                                          </p:stCondLst>
                                        </p:cTn>
                                        <p:tgtEl>
                                          <p:spTgt spid="25"/>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wipe(left)">
                                      <p:cBhvr>
                                        <p:cTn id="1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1838" y="103848"/>
            <a:ext cx="4493538" cy="523220"/>
          </a:xfrm>
          <a:prstGeom prst="rect">
            <a:avLst/>
          </a:prstGeom>
        </p:spPr>
        <p:txBody>
          <a:bodyPr wrap="none">
            <a:spAutoFit/>
          </a:bodyPr>
          <a:lstStyle/>
          <a:p>
            <a:r>
              <a:rPr lang="zh-CN" altLang="en-US" sz="2800" b="1" dirty="0">
                <a:solidFill>
                  <a:srgbClr val="865B3E"/>
                </a:solidFill>
                <a:cs typeface="+mn-ea"/>
                <a:sym typeface="+mn-lt"/>
              </a:rPr>
              <a:t>观点二：教育过程的一致性</a:t>
            </a:r>
            <a:endParaRPr lang="zh-CN" altLang="en-US" sz="2800" b="1" dirty="0">
              <a:solidFill>
                <a:srgbClr val="865B3E"/>
              </a:solidFill>
              <a:cs typeface="+mn-ea"/>
              <a:sym typeface="+mn-lt"/>
            </a:endParaRPr>
          </a:p>
        </p:txBody>
      </p:sp>
      <p:pic>
        <p:nvPicPr>
          <p:cNvPr id="3" name="图片 2"/>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4" name="图片 3"/>
          <p:cNvPicPr>
            <a:picLocks noChangeAspect="1"/>
          </p:cNvPicPr>
          <p:nvPr/>
        </p:nvPicPr>
        <p:blipFill>
          <a:blip r:embed="rId3" cstate="print"/>
          <a:stretch>
            <a:fillRect/>
          </a:stretch>
        </p:blipFill>
        <p:spPr>
          <a:xfrm>
            <a:off x="-70813" y="444501"/>
            <a:ext cx="12619814" cy="6033924"/>
          </a:xfrm>
          <a:prstGeom prst="rect">
            <a:avLst/>
          </a:prstGeom>
        </p:spPr>
      </p:pic>
      <p:sp>
        <p:nvSpPr>
          <p:cNvPr id="5" name="矩形 4"/>
          <p:cNvSpPr/>
          <p:nvPr/>
        </p:nvSpPr>
        <p:spPr>
          <a:xfrm>
            <a:off x="1079807" y="2152675"/>
            <a:ext cx="10033000" cy="3046988"/>
          </a:xfrm>
          <a:prstGeom prst="rect">
            <a:avLst/>
          </a:prstGeom>
        </p:spPr>
        <p:txBody>
          <a:bodyPr wrap="square">
            <a:spAutoFit/>
            <a:scene3d>
              <a:camera prst="orthographicFront"/>
              <a:lightRig rig="threePt" dir="t"/>
            </a:scene3d>
            <a:sp3d contourW="12700"/>
          </a:bodyPr>
          <a:lstStyle/>
          <a:p>
            <a:pPr indent="457200" fontAlgn="auto">
              <a:lnSpc>
                <a:spcPct val="150000"/>
              </a:lnSpc>
              <a:spcBef>
                <a:spcPts val="1200"/>
              </a:spcBef>
            </a:pPr>
            <a:r>
              <a:rPr lang="zh-CN" altLang="en-US" b="1" dirty="0">
                <a:solidFill>
                  <a:schemeClr val="tx2">
                    <a:lumMod val="50000"/>
                  </a:schemeClr>
                </a:solidFill>
                <a:cs typeface="+mn-ea"/>
                <a:sym typeface="+mn-lt"/>
              </a:rPr>
              <a:t>家长由于各人经历不同，文化水平互有差异，性格更不可能完全一样，因而在对待孩子的教育问题上，产生不同的看法，有不同的要求是很自然的。</a:t>
            </a:r>
            <a:endParaRPr lang="en-US" altLang="zh-CN" b="1" dirty="0">
              <a:solidFill>
                <a:schemeClr val="tx2">
                  <a:lumMod val="50000"/>
                </a:schemeClr>
              </a:solidFill>
              <a:cs typeface="+mn-ea"/>
              <a:sym typeface="+mn-lt"/>
            </a:endParaRPr>
          </a:p>
          <a:p>
            <a:pPr indent="457200" fontAlgn="auto">
              <a:lnSpc>
                <a:spcPct val="150000"/>
              </a:lnSpc>
              <a:spcBef>
                <a:spcPts val="1200"/>
              </a:spcBef>
            </a:pPr>
            <a:r>
              <a:rPr lang="zh-CN" altLang="en-US" b="1" dirty="0">
                <a:solidFill>
                  <a:schemeClr val="tx2">
                    <a:lumMod val="50000"/>
                  </a:schemeClr>
                </a:solidFill>
                <a:cs typeface="+mn-ea"/>
                <a:sym typeface="+mn-lt"/>
              </a:rPr>
              <a:t>一旦出现分歧，不要争吵，更不能当着孩子的面吵，把分歧暴露在孩子面前。</a:t>
            </a:r>
            <a:endParaRPr lang="en-US" altLang="zh-CN" b="1" dirty="0">
              <a:solidFill>
                <a:schemeClr val="tx2">
                  <a:lumMod val="50000"/>
                </a:schemeClr>
              </a:solidFill>
              <a:cs typeface="+mn-ea"/>
              <a:sym typeface="+mn-lt"/>
            </a:endParaRPr>
          </a:p>
          <a:p>
            <a:pPr indent="457200" fontAlgn="auto">
              <a:lnSpc>
                <a:spcPct val="150000"/>
              </a:lnSpc>
              <a:spcBef>
                <a:spcPts val="1200"/>
              </a:spcBef>
            </a:pPr>
            <a:r>
              <a:rPr lang="zh-CN" altLang="en-US" b="1" dirty="0">
                <a:solidFill>
                  <a:schemeClr val="tx2">
                    <a:lumMod val="50000"/>
                  </a:schemeClr>
                </a:solidFill>
                <a:cs typeface="+mn-ea"/>
                <a:sym typeface="+mn-lt"/>
              </a:rPr>
              <a:t>可以心平气和地弄清情况，找出原因，想出办法。如果没有原则分歧，就完全可以求大同存小异，克服分歧，协调解决。</a:t>
            </a:r>
            <a:endParaRPr lang="en-US" altLang="zh-CN" b="1" dirty="0">
              <a:solidFill>
                <a:schemeClr val="tx2">
                  <a:lumMod val="50000"/>
                </a:schemeClr>
              </a:solidFill>
              <a:cs typeface="+mn-ea"/>
              <a:sym typeface="+mn-lt"/>
            </a:endParaRPr>
          </a:p>
          <a:p>
            <a:pPr indent="457200" fontAlgn="auto">
              <a:lnSpc>
                <a:spcPct val="150000"/>
              </a:lnSpc>
              <a:spcBef>
                <a:spcPts val="1200"/>
              </a:spcBef>
            </a:pPr>
            <a:r>
              <a:rPr lang="zh-CN" altLang="en-US" b="1" dirty="0">
                <a:solidFill>
                  <a:schemeClr val="tx2">
                    <a:lumMod val="50000"/>
                  </a:schemeClr>
                </a:solidFill>
                <a:cs typeface="+mn-ea"/>
                <a:sym typeface="+mn-lt"/>
              </a:rPr>
              <a:t>在对孩子的教育方面，家庭成员之间互相理解、互相商量，取得共识是很重要的。</a:t>
            </a:r>
            <a:endParaRPr lang="zh-CN" altLang="en-US" b="1" dirty="0">
              <a:solidFill>
                <a:schemeClr val="tx2">
                  <a:lumMod val="50000"/>
                </a:schemeClr>
              </a:solidFill>
              <a:cs typeface="+mn-ea"/>
              <a:sym typeface="+mn-lt"/>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297693" y="-487254"/>
            <a:ext cx="5809496" cy="5760000"/>
            <a:chOff x="3084810" y="-335112"/>
            <a:chExt cx="5809496" cy="5760000"/>
          </a:xfrm>
        </p:grpSpPr>
        <p:grpSp>
          <p:nvGrpSpPr>
            <p:cNvPr id="6" name="组合 5"/>
            <p:cNvGrpSpPr/>
            <p:nvPr/>
          </p:nvGrpSpPr>
          <p:grpSpPr>
            <a:xfrm>
              <a:off x="3297693" y="-335112"/>
              <a:ext cx="5596613" cy="5760000"/>
              <a:chOff x="3297693" y="-335112"/>
              <a:chExt cx="5596613" cy="5760000"/>
            </a:xfrm>
          </p:grpSpPr>
          <p:cxnSp>
            <p:nvCxnSpPr>
              <p:cNvPr id="8" name="直接连接符 7"/>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1" cstate="print"/>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53606" t="-1143" r="26891" b="81649"/>
          <a:stretch>
            <a:fillRect/>
          </a:stretch>
        </p:blipFill>
        <p:spPr>
          <a:xfrm>
            <a:off x="9418174" y="-61878"/>
            <a:ext cx="2346661" cy="979237"/>
          </a:xfrm>
          <a:prstGeom prst="rect">
            <a:avLst/>
          </a:prstGeom>
        </p:spPr>
      </p:pic>
      <p:sp>
        <p:nvSpPr>
          <p:cNvPr id="13" name="椭圆 12"/>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4792139" y="2556259"/>
            <a:ext cx="3033485" cy="768350"/>
          </a:xfrm>
          <a:prstGeom prst="rect">
            <a:avLst/>
          </a:prstGeom>
          <a:noFill/>
        </p:spPr>
        <p:txBody>
          <a:bodyPr wrap="square" rtlCol="0">
            <a:spAutoFit/>
          </a:bodyPr>
          <a:lstStyle/>
          <a:p>
            <a:pPr algn="ctr"/>
            <a:r>
              <a:rPr lang="en-US" altLang="zh-CN" sz="4400" dirty="0">
                <a:solidFill>
                  <a:srgbClr val="865B3E"/>
                </a:solidFill>
                <a:cs typeface="+mn-ea"/>
                <a:sym typeface="+mn-lt"/>
              </a:rPr>
              <a:t>PART 02</a:t>
            </a:r>
            <a:endParaRPr lang="zh-CN" altLang="en-US" sz="4400" dirty="0">
              <a:solidFill>
                <a:srgbClr val="865B3E"/>
              </a:solidFill>
              <a:cs typeface="+mn-ea"/>
              <a:sym typeface="+mn-lt"/>
            </a:endParaRPr>
          </a:p>
        </p:txBody>
      </p:sp>
      <p:sp>
        <p:nvSpPr>
          <p:cNvPr id="18" name="文本框 17"/>
          <p:cNvSpPr txBox="1"/>
          <p:nvPr/>
        </p:nvSpPr>
        <p:spPr>
          <a:xfrm>
            <a:off x="4482366" y="3550132"/>
            <a:ext cx="3769149" cy="523220"/>
          </a:xfrm>
          <a:prstGeom prst="rect">
            <a:avLst/>
          </a:prstGeom>
          <a:noFill/>
        </p:spPr>
        <p:txBody>
          <a:bodyPr wrap="square" rtlCol="0">
            <a:spAutoFit/>
          </a:bodyPr>
          <a:lstStyle/>
          <a:p>
            <a:pPr algn="ctr"/>
            <a:r>
              <a:rPr lang="zh-CN" altLang="en-US" sz="2800" b="1" dirty="0">
                <a:solidFill>
                  <a:srgbClr val="865B3E"/>
                </a:solidFill>
                <a:cs typeface="+mn-ea"/>
                <a:sym typeface="+mn-lt"/>
              </a:rPr>
              <a:t>班级情况分析</a:t>
            </a:r>
            <a:endParaRPr lang="zh-CN" altLang="en-US" sz="2800" b="1" dirty="0">
              <a:solidFill>
                <a:srgbClr val="865B3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26" presetClass="emph" presetSubtype="0" repeatCount="indefinite" fill="hold" grpId="1" nodeType="withEffect">
                                  <p:stCondLst>
                                    <p:cond delay="0"/>
                                  </p:stCondLst>
                                  <p:endCondLst>
                                    <p:cond evt="onNext" delay="0">
                                      <p:tgtEl>
                                        <p:sldTgt/>
                                      </p:tgtEl>
                                    </p:cond>
                                  </p:endCondLst>
                                  <p:childTnLst>
                                    <p:animEffect transition="out" filter="fade">
                                      <p:cBhvr>
                                        <p:cTn id="40" dur="1000" tmFilter="0, 0; .2, .5; .8, .5; 1, 0"/>
                                        <p:tgtEl>
                                          <p:spTgt spid="13"/>
                                        </p:tgtEl>
                                      </p:cBhvr>
                                    </p:animEffect>
                                    <p:animScale>
                                      <p:cBhvr>
                                        <p:cTn id="41" dur="500" autoRev="1" fill="hold"/>
                                        <p:tgtEl>
                                          <p:spTgt spid="13"/>
                                        </p:tgtEl>
                                      </p:cBhvr>
                                      <p:by x="105000" y="105000"/>
                                    </p:animScale>
                                  </p:childTnLst>
                                </p:cTn>
                              </p:par>
                              <p:par>
                                <p:cTn id="42" presetID="26" presetClass="emph" presetSubtype="0" repeatCount="indefinite" fill="hold" grpId="1" nodeType="withEffect">
                                  <p:stCondLst>
                                    <p:cond delay="0"/>
                                  </p:stCondLst>
                                  <p:endCondLst>
                                    <p:cond evt="onNext" delay="0">
                                      <p:tgtEl>
                                        <p:sldTgt/>
                                      </p:tgtEl>
                                    </p:cond>
                                  </p:endCondLst>
                                  <p:childTnLst>
                                    <p:animEffect transition="out" filter="fade">
                                      <p:cBhvr>
                                        <p:cTn id="43" dur="1000" tmFilter="0, 0; .2, .5; .8, .5; 1, 0"/>
                                        <p:tgtEl>
                                          <p:spTgt spid="14"/>
                                        </p:tgtEl>
                                      </p:cBhvr>
                                    </p:animEffect>
                                    <p:animScale>
                                      <p:cBhvr>
                                        <p:cTn id="44" dur="500" autoRev="1" fill="hold"/>
                                        <p:tgtEl>
                                          <p:spTgt spid="14"/>
                                        </p:tgtEl>
                                      </p:cBhvr>
                                      <p:by x="105000" y="105000"/>
                                    </p:animScale>
                                  </p:childTnLst>
                                </p:cTn>
                              </p:par>
                              <p:par>
                                <p:cTn id="45" presetID="26" presetClass="emph" presetSubtype="0" repeatCount="indefinite" fill="hold" grpId="1" nodeType="withEffect">
                                  <p:stCondLst>
                                    <p:cond delay="0"/>
                                  </p:stCondLst>
                                  <p:endCondLst>
                                    <p:cond evt="onNext" delay="0">
                                      <p:tgtEl>
                                        <p:sldTgt/>
                                      </p:tgtEl>
                                    </p:cond>
                                  </p:endCondLst>
                                  <p:childTnLst>
                                    <p:animEffect transition="out" filter="fade">
                                      <p:cBhvr>
                                        <p:cTn id="46" dur="1000" tmFilter="0, 0; .2, .5; .8, .5; 1, 0"/>
                                        <p:tgtEl>
                                          <p:spTgt spid="4"/>
                                        </p:tgtEl>
                                      </p:cBhvr>
                                    </p:animEffect>
                                    <p:animScale>
                                      <p:cBhvr>
                                        <p:cTn id="47" dur="500" autoRev="1" fill="hold"/>
                                        <p:tgtEl>
                                          <p:spTgt spid="4"/>
                                        </p:tgtEl>
                                      </p:cBhvr>
                                      <p:by x="105000" y="105000"/>
                                    </p:animScale>
                                  </p:childTnLst>
                                </p:cTn>
                              </p:par>
                              <p:par>
                                <p:cTn id="48" presetID="26" presetClass="emph" presetSubtype="0" repeatCount="indefinite" fill="hold" grpId="1" nodeType="withEffect">
                                  <p:stCondLst>
                                    <p:cond delay="0"/>
                                  </p:stCondLst>
                                  <p:endCondLst>
                                    <p:cond evt="onNext" delay="0">
                                      <p:tgtEl>
                                        <p:sldTgt/>
                                      </p:tgtEl>
                                    </p:cond>
                                  </p:endCondLst>
                                  <p:childTnLst>
                                    <p:animEffect transition="out" filter="fade">
                                      <p:cBhvr>
                                        <p:cTn id="49" dur="1000" tmFilter="0, 0; .2, .5; .8, .5; 1, 0"/>
                                        <p:tgtEl>
                                          <p:spTgt spid="10"/>
                                        </p:tgtEl>
                                      </p:cBhvr>
                                    </p:animEffect>
                                    <p:animScale>
                                      <p:cBhvr>
                                        <p:cTn id="50" dur="500" autoRev="1" fill="hold"/>
                                        <p:tgtEl>
                                          <p:spTgt spid="10"/>
                                        </p:tgtEl>
                                      </p:cBhvr>
                                      <p:by x="105000" y="105000"/>
                                    </p:animScale>
                                  </p:childTnLst>
                                </p:cTn>
                              </p:par>
                              <p:par>
                                <p:cTn id="51" presetID="26" presetClass="emph" presetSubtype="0" repeatCount="indefinite" fill="hold" grpId="1" nodeType="withEffect">
                                  <p:stCondLst>
                                    <p:cond delay="0"/>
                                  </p:stCondLst>
                                  <p:endCondLst>
                                    <p:cond evt="onNext" delay="0">
                                      <p:tgtEl>
                                        <p:sldTgt/>
                                      </p:tgtEl>
                                    </p:cond>
                                  </p:endCondLst>
                                  <p:childTnLst>
                                    <p:animEffect transition="out" filter="fade">
                                      <p:cBhvr>
                                        <p:cTn id="52" dur="1000" tmFilter="0, 0; .2, .5; .8, .5; 1, 0"/>
                                        <p:tgtEl>
                                          <p:spTgt spid="2"/>
                                        </p:tgtEl>
                                      </p:cBhvr>
                                    </p:animEffect>
                                    <p:animScale>
                                      <p:cBhvr>
                                        <p:cTn id="53" dur="500" autoRev="1" fill="hold"/>
                                        <p:tgtEl>
                                          <p:spTgt spid="2"/>
                                        </p:tgtEl>
                                      </p:cBhvr>
                                      <p:by x="105000" y="105000"/>
                                    </p:animScale>
                                  </p:childTnLst>
                                </p:cTn>
                              </p:par>
                            </p:childTnLst>
                          </p:cTn>
                        </p:par>
                        <p:par>
                          <p:cTn id="54" fill="hold">
                            <p:stCondLst>
                              <p:cond delay="1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 by="(-#ppt_w*2)" calcmode="lin" valueType="num">
                                      <p:cBhvr rctx="PPT">
                                        <p:cTn id="57" dur="500" autoRev="1" fill="hold">
                                          <p:stCondLst>
                                            <p:cond delay="0"/>
                                          </p:stCondLst>
                                        </p:cTn>
                                        <p:tgtEl>
                                          <p:spTgt spid="15"/>
                                        </p:tgtEl>
                                        <p:attrNameLst>
                                          <p:attrName>ppt_w</p:attrName>
                                        </p:attrNameLst>
                                      </p:cBhvr>
                                    </p:anim>
                                    <p:anim by="(#ppt_w*0.50)" calcmode="lin" valueType="num">
                                      <p:cBhvr>
                                        <p:cTn id="58" dur="500" decel="50000" autoRev="1" fill="hold">
                                          <p:stCondLst>
                                            <p:cond delay="0"/>
                                          </p:stCondLst>
                                        </p:cTn>
                                        <p:tgtEl>
                                          <p:spTgt spid="15"/>
                                        </p:tgtEl>
                                        <p:attrNameLst>
                                          <p:attrName>ppt_x</p:attrName>
                                        </p:attrNameLst>
                                      </p:cBhvr>
                                    </p:anim>
                                    <p:anim from="(-#ppt_h/2)" to="(#ppt_y)" calcmode="lin" valueType="num">
                                      <p:cBhvr>
                                        <p:cTn id="59" dur="1000" fill="hold">
                                          <p:stCondLst>
                                            <p:cond delay="0"/>
                                          </p:stCondLst>
                                        </p:cTn>
                                        <p:tgtEl>
                                          <p:spTgt spid="15"/>
                                        </p:tgtEl>
                                        <p:attrNameLst>
                                          <p:attrName>ppt_y</p:attrName>
                                        </p:attrNameLst>
                                      </p:cBhvr>
                                    </p:anim>
                                    <p:animRot by="21600000">
                                      <p:cBhvr>
                                        <p:cTn id="60" dur="1000" fill="hold">
                                          <p:stCondLst>
                                            <p:cond delay="0"/>
                                          </p:stCondLst>
                                        </p:cTn>
                                        <p:tgtEl>
                                          <p:spTgt spid="15"/>
                                        </p:tgtEl>
                                        <p:attrNameLst>
                                          <p:attrName>r</p:attrName>
                                        </p:attrNameLst>
                                      </p:cBhvr>
                                    </p:animRo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4" dur="1000" fill="hold"/>
                                        <p:tgtEl>
                                          <p:spTgt spid="18"/>
                                        </p:tgtEl>
                                        <p:attrNameLst>
                                          <p:attrName>ppt_y</p:attrName>
                                        </p:attrNameLst>
                                      </p:cBhvr>
                                      <p:tavLst>
                                        <p:tav tm="0">
                                          <p:val>
                                            <p:strVal val="#ppt_y"/>
                                          </p:val>
                                        </p:tav>
                                        <p:tav tm="100000">
                                          <p:val>
                                            <p:strVal val="#ppt_y"/>
                                          </p:val>
                                        </p:tav>
                                      </p:tavLst>
                                    </p:anim>
                                    <p:anim calcmode="lin" valueType="num">
                                      <p:cBhvr>
                                        <p:cTn id="65"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6"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7" dur="10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10" grpId="0" animBg="1"/>
      <p:bldP spid="10" grpId="1" animBg="1"/>
      <p:bldP spid="13" grpId="0" animBg="1"/>
      <p:bldP spid="13" grpId="1" animBg="1"/>
      <p:bldP spid="14" grpId="0" animBg="1"/>
      <p:bldP spid="14" grpId="1" animBg="1"/>
      <p:bldP spid="15"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838" y="103848"/>
            <a:ext cx="9758680" cy="521970"/>
          </a:xfrm>
          <a:prstGeom prst="rect">
            <a:avLst/>
          </a:prstGeom>
        </p:spPr>
        <p:txBody>
          <a:bodyPr wrap="none">
            <a:spAutoFit/>
          </a:bodyPr>
          <a:lstStyle/>
          <a:p>
            <a:r>
              <a:rPr lang="zh-CN" altLang="en-US" sz="2800" b="1" dirty="0">
                <a:solidFill>
                  <a:srgbClr val="865B3E"/>
                </a:solidFill>
                <a:cs typeface="+mn-ea"/>
                <a:sym typeface="+mn-lt"/>
              </a:rPr>
              <a:t>本学期共有幼儿</a:t>
            </a:r>
            <a:r>
              <a:rPr lang="en-US" altLang="zh-CN" sz="2800" b="1" dirty="0">
                <a:solidFill>
                  <a:srgbClr val="865B3E"/>
                </a:solidFill>
                <a:cs typeface="+mn-ea"/>
                <a:sym typeface="+mn-lt"/>
              </a:rPr>
              <a:t>31</a:t>
            </a:r>
            <a:r>
              <a:rPr lang="zh-CN" altLang="en-US" sz="2800" b="1" dirty="0">
                <a:solidFill>
                  <a:srgbClr val="865B3E"/>
                </a:solidFill>
                <a:cs typeface="+mn-ea"/>
                <a:sym typeface="+mn-lt"/>
              </a:rPr>
              <a:t>名，男生</a:t>
            </a:r>
            <a:r>
              <a:rPr lang="en-US" altLang="zh-CN" sz="2800" b="1" dirty="0">
                <a:solidFill>
                  <a:srgbClr val="865B3E"/>
                </a:solidFill>
                <a:cs typeface="+mn-ea"/>
                <a:sym typeface="+mn-lt"/>
              </a:rPr>
              <a:t>15</a:t>
            </a:r>
            <a:r>
              <a:rPr lang="zh-CN" altLang="en-US" sz="2800" b="1" dirty="0">
                <a:solidFill>
                  <a:srgbClr val="865B3E"/>
                </a:solidFill>
                <a:cs typeface="+mn-ea"/>
                <a:sym typeface="+mn-lt"/>
              </a:rPr>
              <a:t>人，女生</a:t>
            </a:r>
            <a:r>
              <a:rPr lang="en-US" altLang="zh-CN" sz="2800" b="1" dirty="0">
                <a:solidFill>
                  <a:srgbClr val="865B3E"/>
                </a:solidFill>
                <a:cs typeface="+mn-ea"/>
                <a:sym typeface="+mn-lt"/>
              </a:rPr>
              <a:t>16</a:t>
            </a:r>
            <a:r>
              <a:rPr lang="zh-CN" altLang="en-US" sz="2800" b="1" dirty="0">
                <a:solidFill>
                  <a:srgbClr val="865B3E"/>
                </a:solidFill>
                <a:cs typeface="+mn-ea"/>
                <a:sym typeface="+mn-lt"/>
              </a:rPr>
              <a:t>人。其中新生</a:t>
            </a:r>
            <a:r>
              <a:rPr lang="en-US" altLang="zh-CN" sz="2800" b="1" dirty="0">
                <a:solidFill>
                  <a:srgbClr val="865B3E"/>
                </a:solidFill>
                <a:cs typeface="+mn-ea"/>
                <a:sym typeface="+mn-lt"/>
              </a:rPr>
              <a:t>3</a:t>
            </a:r>
            <a:r>
              <a:rPr lang="zh-CN" altLang="en-US" sz="2800" b="1" dirty="0">
                <a:solidFill>
                  <a:srgbClr val="865B3E"/>
                </a:solidFill>
                <a:cs typeface="+mn-ea"/>
                <a:sym typeface="+mn-lt"/>
              </a:rPr>
              <a:t>名。</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sp>
        <p:nvSpPr>
          <p:cNvPr id="17" name="淘宝网Chenying0907出品 5"/>
          <p:cNvSpPr/>
          <p:nvPr/>
        </p:nvSpPr>
        <p:spPr>
          <a:xfrm>
            <a:off x="546100" y="1155700"/>
            <a:ext cx="4800600" cy="4800600"/>
          </a:xfrm>
          <a:prstGeom prst="rect">
            <a:avLst/>
          </a:prstGeom>
          <a:blipFill>
            <a:blip r:embed="rId3" cstate="print"/>
            <a:stretch>
              <a:fillRect/>
            </a:stretch>
          </a:blipFill>
          <a:ln>
            <a:noFill/>
          </a:ln>
          <a:effectLst>
            <a:outerShdw blurRad="304800" dist="1651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23" name="淘宝网Chenying0907出品 6"/>
          <p:cNvGrpSpPr/>
          <p:nvPr/>
        </p:nvGrpSpPr>
        <p:grpSpPr>
          <a:xfrm rot="21201317">
            <a:off x="5798368" y="1149769"/>
            <a:ext cx="2983904" cy="3593091"/>
            <a:chOff x="3886994" y="742096"/>
            <a:chExt cx="2983904" cy="3593091"/>
          </a:xfrm>
        </p:grpSpPr>
        <p:grpSp>
          <p:nvGrpSpPr>
            <p:cNvPr id="24" name="淘宝网Chenying0907出品 7"/>
            <p:cNvGrpSpPr/>
            <p:nvPr/>
          </p:nvGrpSpPr>
          <p:grpSpPr>
            <a:xfrm>
              <a:off x="3886994" y="742096"/>
              <a:ext cx="2983904" cy="3593091"/>
              <a:chOff x="3633429" y="789584"/>
              <a:chExt cx="2983904" cy="3593091"/>
            </a:xfrm>
          </p:grpSpPr>
          <p:sp>
            <p:nvSpPr>
              <p:cNvPr id="27" name="圆角淘宝网Chenying0907出品 10"/>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圆角淘宝网Chenying0907出品 11"/>
              <p:cNvSpPr/>
              <p:nvPr/>
            </p:nvSpPr>
            <p:spPr>
              <a:xfrm rot="20949018">
                <a:off x="3691734" y="859792"/>
                <a:ext cx="2867295" cy="3452675"/>
              </a:xfrm>
              <a:prstGeom prst="roundRect">
                <a:avLst>
                  <a:gd name="adj" fmla="val 4247"/>
                </a:avLst>
              </a:prstGeom>
              <a:solidFill>
                <a:srgbClr val="E5823F"/>
              </a:solid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5" name="圆角淘宝网Chenying0907出品 8"/>
            <p:cNvSpPr/>
            <p:nvPr/>
          </p:nvSpPr>
          <p:spPr>
            <a:xfrm rot="20949018">
              <a:off x="4115848" y="941817"/>
              <a:ext cx="2526196" cy="3193648"/>
            </a:xfrm>
            <a:prstGeom prst="roundRect">
              <a:avLst>
                <a:gd name="adj" fmla="val 4247"/>
              </a:avLst>
            </a:prstGeom>
            <a:blipFill dpi="0" rotWithShape="1">
              <a:blip r:embed="rId5" cstate="print">
                <a:duotone>
                  <a:schemeClr val="accent6">
                    <a:shade val="45000"/>
                    <a:satMod val="135000"/>
                  </a:schemeClr>
                  <a:prstClr val="white"/>
                </a:duotone>
              </a:blip>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圆角淘宝网Chenying0907出品 9"/>
            <p:cNvSpPr/>
            <p:nvPr/>
          </p:nvSpPr>
          <p:spPr>
            <a:xfrm rot="20949018">
              <a:off x="4180605" y="1023683"/>
              <a:ext cx="2396683" cy="3029916"/>
            </a:xfrm>
            <a:prstGeom prst="roundRect">
              <a:avLst>
                <a:gd name="adj" fmla="val 4247"/>
              </a:avLst>
            </a:prstGeom>
            <a:noFill/>
            <a:ln w="28575">
              <a:solidFill>
                <a:srgbClr val="F2E6CE"/>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29" name="淘宝网chenying0907出品 79"/>
          <p:cNvPicPr>
            <a:picLocks noChangeAspect="1"/>
          </p:cNvPicPr>
          <p:nvPr/>
        </p:nvPicPr>
        <p:blipFill rotWithShape="1">
          <a:blip r:embed="rId6" cstate="print"/>
          <a:srcRect/>
          <a:stretch>
            <a:fillRect/>
          </a:stretch>
        </p:blipFill>
        <p:spPr>
          <a:xfrm rot="1132206">
            <a:off x="8497075" y="1647126"/>
            <a:ext cx="1308250" cy="1350064"/>
          </a:xfrm>
          <a:prstGeom prst="rect">
            <a:avLst/>
          </a:prstGeom>
        </p:spPr>
      </p:pic>
      <p:pic>
        <p:nvPicPr>
          <p:cNvPr id="30" name="淘宝网chenying0907出品 1"/>
          <p:cNvPicPr>
            <a:picLocks noChangeAspect="1"/>
          </p:cNvPicPr>
          <p:nvPr/>
        </p:nvPicPr>
        <p:blipFill rotWithShape="1">
          <a:blip r:embed="rId7" cstate="screen"/>
          <a:srcRect b="-287"/>
          <a:stretch>
            <a:fillRect/>
          </a:stretch>
        </p:blipFill>
        <p:spPr>
          <a:xfrm>
            <a:off x="620395" y="1244363"/>
            <a:ext cx="4625009" cy="4623947"/>
          </a:xfrm>
          <a:prstGeom prst="rect">
            <a:avLst/>
          </a:prstGeom>
          <a:effectLst>
            <a:innerShdw blurRad="114300">
              <a:prstClr val="black"/>
            </a:innerShdw>
          </a:effectLst>
        </p:spPr>
      </p:pic>
      <p:pic>
        <p:nvPicPr>
          <p:cNvPr id="31" name="淘宝网chenying0907出品 21"/>
          <p:cNvPicPr>
            <a:picLocks noChangeAspect="1"/>
          </p:cNvPicPr>
          <p:nvPr/>
        </p:nvPicPr>
        <p:blipFill>
          <a:blip r:embed="rId8" cstate="print"/>
          <a:stretch>
            <a:fillRect/>
          </a:stretch>
        </p:blipFill>
        <p:spPr>
          <a:xfrm>
            <a:off x="4536791" y="3127610"/>
            <a:ext cx="3352500" cy="3588750"/>
          </a:xfrm>
          <a:prstGeom prst="rect">
            <a:avLst/>
          </a:prstGeom>
          <a:effectLst>
            <a:outerShdw blurRad="165100" dist="127000" dir="2700000" algn="tl" rotWithShape="0">
              <a:prstClr val="black">
                <a:alpha val="40000"/>
              </a:prstClr>
            </a:outerShdw>
          </a:effectLst>
        </p:spPr>
      </p:pic>
      <p:pic>
        <p:nvPicPr>
          <p:cNvPr id="32" name="淘宝网chenying0907出品 18"/>
          <p:cNvPicPr>
            <a:picLocks noChangeAspect="1"/>
          </p:cNvPicPr>
          <p:nvPr/>
        </p:nvPicPr>
        <p:blipFill rotWithShape="1">
          <a:blip r:embed="rId9" cstate="screen"/>
          <a:srcRect/>
          <a:stretch>
            <a:fillRect/>
          </a:stretch>
        </p:blipFill>
        <p:spPr>
          <a:xfrm>
            <a:off x="4754910" y="831613"/>
            <a:ext cx="800100" cy="838200"/>
          </a:xfrm>
          <a:prstGeom prst="ellipse">
            <a:avLst/>
          </a:prstGeom>
        </p:spPr>
      </p:pic>
      <p:pic>
        <p:nvPicPr>
          <p:cNvPr id="33" name="淘宝网chenying0907出品 3"/>
          <p:cNvPicPr>
            <a:picLocks noChangeAspect="1"/>
          </p:cNvPicPr>
          <p:nvPr/>
        </p:nvPicPr>
        <p:blipFill rotWithShape="1">
          <a:blip r:embed="rId10" cstate="screen"/>
          <a:srcRect/>
          <a:stretch>
            <a:fillRect/>
          </a:stretch>
        </p:blipFill>
        <p:spPr>
          <a:xfrm rot="20545665">
            <a:off x="6163854" y="1493979"/>
            <a:ext cx="2265725" cy="2914165"/>
          </a:xfrm>
          <a:prstGeom prst="roundRect">
            <a:avLst>
              <a:gd name="adj" fmla="val 5166"/>
            </a:avLst>
          </a:prstGeom>
          <a:effectLst>
            <a:innerShdw blurRad="114300">
              <a:prstClr val="black"/>
            </a:innerShdw>
          </a:effectLst>
        </p:spPr>
      </p:pic>
      <p:grpSp>
        <p:nvGrpSpPr>
          <p:cNvPr id="34" name="淘宝网Chenying0907出品 12"/>
          <p:cNvGrpSpPr/>
          <p:nvPr/>
        </p:nvGrpSpPr>
        <p:grpSpPr>
          <a:xfrm rot="1389033">
            <a:off x="8266658" y="2927678"/>
            <a:ext cx="2983904" cy="3593091"/>
            <a:chOff x="3886994" y="742096"/>
            <a:chExt cx="2983904" cy="3593091"/>
          </a:xfrm>
        </p:grpSpPr>
        <p:grpSp>
          <p:nvGrpSpPr>
            <p:cNvPr id="35" name="淘宝网Chenying0907出品 13"/>
            <p:cNvGrpSpPr/>
            <p:nvPr/>
          </p:nvGrpSpPr>
          <p:grpSpPr>
            <a:xfrm>
              <a:off x="3886994" y="742096"/>
              <a:ext cx="2983904" cy="3593091"/>
              <a:chOff x="3633429" y="789584"/>
              <a:chExt cx="2983904" cy="3593091"/>
            </a:xfrm>
          </p:grpSpPr>
          <p:sp>
            <p:nvSpPr>
              <p:cNvPr id="38" name="圆角淘宝网Chenying0907出品 16"/>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9" name="圆角淘宝网Chenying0907出品 17"/>
              <p:cNvSpPr/>
              <p:nvPr/>
            </p:nvSpPr>
            <p:spPr>
              <a:xfrm rot="20949018">
                <a:off x="3691734" y="859792"/>
                <a:ext cx="2867295" cy="3452675"/>
              </a:xfrm>
              <a:prstGeom prst="roundRect">
                <a:avLst>
                  <a:gd name="adj" fmla="val 4247"/>
                </a:avLst>
              </a:prstGeom>
              <a:no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6" name="圆角淘宝网Chenying0907出品 14"/>
            <p:cNvSpPr/>
            <p:nvPr/>
          </p:nvSpPr>
          <p:spPr>
            <a:xfrm rot="20949018">
              <a:off x="4115848" y="941817"/>
              <a:ext cx="2526196" cy="3193648"/>
            </a:xfrm>
            <a:prstGeom prst="roundRect">
              <a:avLst>
                <a:gd name="adj" fmla="val 4247"/>
              </a:avLst>
            </a:prstGeom>
            <a:blipFill dpi="0" rotWithShape="1">
              <a:blip r:embed="rId11" cstate="print"/>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圆角淘宝网Chenying0907出品 15"/>
            <p:cNvSpPr/>
            <p:nvPr/>
          </p:nvSpPr>
          <p:spPr>
            <a:xfrm rot="20949018">
              <a:off x="4180605" y="1023683"/>
              <a:ext cx="2396683" cy="3029916"/>
            </a:xfrm>
            <a:prstGeom prst="roundRect">
              <a:avLst>
                <a:gd name="adj" fmla="val 4247"/>
              </a:avLst>
            </a:prstGeom>
            <a:noFill/>
            <a:ln w="28575">
              <a:solidFill>
                <a:schemeClr val="tx1">
                  <a:lumMod val="75000"/>
                  <a:lumOff val="25000"/>
                </a:schemeClr>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40" name="淘宝网chenying0907出品 19"/>
          <p:cNvPicPr>
            <a:picLocks noChangeAspect="1"/>
          </p:cNvPicPr>
          <p:nvPr/>
        </p:nvPicPr>
        <p:blipFill rotWithShape="1">
          <a:blip r:embed="rId12" cstate="print"/>
          <a:srcRect/>
          <a:stretch>
            <a:fillRect/>
          </a:stretch>
        </p:blipFill>
        <p:spPr>
          <a:xfrm rot="721703">
            <a:off x="8612014" y="3254323"/>
            <a:ext cx="2295849" cy="2950961"/>
          </a:xfrm>
          <a:prstGeom prst="roundRect">
            <a:avLst>
              <a:gd name="adj" fmla="val 6614"/>
            </a:avLst>
          </a:prstGeom>
          <a:effectLst>
            <a:innerShdw blurRad="114300">
              <a:prstClr val="black"/>
            </a:innerShdw>
          </a:effectLst>
        </p:spPr>
      </p:pic>
      <p:grpSp>
        <p:nvGrpSpPr>
          <p:cNvPr id="41" name="淘宝网Chenying0907出品 34"/>
          <p:cNvGrpSpPr/>
          <p:nvPr/>
        </p:nvGrpSpPr>
        <p:grpSpPr>
          <a:xfrm flipH="1">
            <a:off x="12718969" y="1457457"/>
            <a:ext cx="1630807" cy="1193612"/>
            <a:chOff x="5353050" y="2873376"/>
            <a:chExt cx="1492250" cy="1092200"/>
          </a:xfrm>
          <a:effectLst>
            <a:outerShdw blurRad="165100" dist="127000" dir="2700000" algn="tl" rotWithShape="0">
              <a:prstClr val="black">
                <a:alpha val="40000"/>
              </a:prstClr>
            </a:outerShdw>
          </a:effectLst>
        </p:grpSpPr>
        <p:sp>
          <p:nvSpPr>
            <p:cNvPr id="42" name="淘宝网Chenying0907出品 12"/>
            <p:cNvSpPr>
              <a:spLocks noEditPoints="1"/>
            </p:cNvSpPr>
            <p:nvPr/>
          </p:nvSpPr>
          <p:spPr bwMode="auto">
            <a:xfrm>
              <a:off x="5754688" y="3640138"/>
              <a:ext cx="827088" cy="325438"/>
            </a:xfrm>
            <a:custGeom>
              <a:avLst/>
              <a:gdLst>
                <a:gd name="T0" fmla="*/ 179 w 219"/>
                <a:gd name="T1" fmla="*/ 51 h 86"/>
                <a:gd name="T2" fmla="*/ 176 w 219"/>
                <a:gd name="T3" fmla="*/ 57 h 86"/>
                <a:gd name="T4" fmla="*/ 158 w 219"/>
                <a:gd name="T5" fmla="*/ 57 h 86"/>
                <a:gd name="T6" fmla="*/ 154 w 219"/>
                <a:gd name="T7" fmla="*/ 41 h 86"/>
                <a:gd name="T8" fmla="*/ 150 w 219"/>
                <a:gd name="T9" fmla="*/ 22 h 86"/>
                <a:gd name="T10" fmla="*/ 155 w 219"/>
                <a:gd name="T11" fmla="*/ 12 h 86"/>
                <a:gd name="T12" fmla="*/ 159 w 219"/>
                <a:gd name="T13" fmla="*/ 25 h 86"/>
                <a:gd name="T14" fmla="*/ 168 w 219"/>
                <a:gd name="T15" fmla="*/ 48 h 86"/>
                <a:gd name="T16" fmla="*/ 176 w 219"/>
                <a:gd name="T17" fmla="*/ 49 h 86"/>
                <a:gd name="T18" fmla="*/ 179 w 219"/>
                <a:gd name="T19" fmla="*/ 51 h 86"/>
                <a:gd name="T20" fmla="*/ 25 w 219"/>
                <a:gd name="T21" fmla="*/ 78 h 86"/>
                <a:gd name="T22" fmla="*/ 21 w 219"/>
                <a:gd name="T23" fmla="*/ 83 h 86"/>
                <a:gd name="T24" fmla="*/ 5 w 219"/>
                <a:gd name="T25" fmla="*/ 81 h 86"/>
                <a:gd name="T26" fmla="*/ 2 w 219"/>
                <a:gd name="T27" fmla="*/ 64 h 86"/>
                <a:gd name="T28" fmla="*/ 0 w 219"/>
                <a:gd name="T29" fmla="*/ 45 h 86"/>
                <a:gd name="T30" fmla="*/ 6 w 219"/>
                <a:gd name="T31" fmla="*/ 36 h 86"/>
                <a:gd name="T32" fmla="*/ 9 w 219"/>
                <a:gd name="T33" fmla="*/ 49 h 86"/>
                <a:gd name="T34" fmla="*/ 14 w 219"/>
                <a:gd name="T35" fmla="*/ 74 h 86"/>
                <a:gd name="T36" fmla="*/ 23 w 219"/>
                <a:gd name="T37" fmla="*/ 75 h 86"/>
                <a:gd name="T38" fmla="*/ 25 w 219"/>
                <a:gd name="T39" fmla="*/ 78 h 86"/>
                <a:gd name="T40" fmla="*/ 69 w 219"/>
                <a:gd name="T41" fmla="*/ 69 h 86"/>
                <a:gd name="T42" fmla="*/ 67 w 219"/>
                <a:gd name="T43" fmla="*/ 75 h 86"/>
                <a:gd name="T44" fmla="*/ 50 w 219"/>
                <a:gd name="T45" fmla="*/ 74 h 86"/>
                <a:gd name="T46" fmla="*/ 45 w 219"/>
                <a:gd name="T47" fmla="*/ 58 h 86"/>
                <a:gd name="T48" fmla="*/ 41 w 219"/>
                <a:gd name="T49" fmla="*/ 39 h 86"/>
                <a:gd name="T50" fmla="*/ 46 w 219"/>
                <a:gd name="T51" fmla="*/ 29 h 86"/>
                <a:gd name="T52" fmla="*/ 50 w 219"/>
                <a:gd name="T53" fmla="*/ 42 h 86"/>
                <a:gd name="T54" fmla="*/ 59 w 219"/>
                <a:gd name="T55" fmla="*/ 66 h 86"/>
                <a:gd name="T56" fmla="*/ 67 w 219"/>
                <a:gd name="T57" fmla="*/ 66 h 86"/>
                <a:gd name="T58" fmla="*/ 69 w 219"/>
                <a:gd name="T59" fmla="*/ 69 h 86"/>
                <a:gd name="T60" fmla="*/ 218 w 219"/>
                <a:gd name="T61" fmla="*/ 44 h 86"/>
                <a:gd name="T62" fmla="*/ 215 w 219"/>
                <a:gd name="T63" fmla="*/ 50 h 86"/>
                <a:gd name="T64" fmla="*/ 198 w 219"/>
                <a:gd name="T65" fmla="*/ 50 h 86"/>
                <a:gd name="T66" fmla="*/ 194 w 219"/>
                <a:gd name="T67" fmla="*/ 33 h 86"/>
                <a:gd name="T68" fmla="*/ 190 w 219"/>
                <a:gd name="T69" fmla="*/ 15 h 86"/>
                <a:gd name="T70" fmla="*/ 195 w 219"/>
                <a:gd name="T71" fmla="*/ 4 h 86"/>
                <a:gd name="T72" fmla="*/ 199 w 219"/>
                <a:gd name="T73" fmla="*/ 18 h 86"/>
                <a:gd name="T74" fmla="*/ 207 w 219"/>
                <a:gd name="T75" fmla="*/ 41 h 86"/>
                <a:gd name="T76" fmla="*/ 216 w 219"/>
                <a:gd name="T77" fmla="*/ 42 h 86"/>
                <a:gd name="T78" fmla="*/ 218 w 219"/>
                <a:gd name="T79"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86">
                  <a:moveTo>
                    <a:pt x="179" y="51"/>
                  </a:moveTo>
                  <a:cubicBezTo>
                    <a:pt x="180" y="53"/>
                    <a:pt x="178" y="55"/>
                    <a:pt x="176" y="57"/>
                  </a:cubicBezTo>
                  <a:cubicBezTo>
                    <a:pt x="171" y="59"/>
                    <a:pt x="162" y="61"/>
                    <a:pt x="158" y="57"/>
                  </a:cubicBezTo>
                  <a:cubicBezTo>
                    <a:pt x="155" y="53"/>
                    <a:pt x="155" y="45"/>
                    <a:pt x="154" y="41"/>
                  </a:cubicBezTo>
                  <a:cubicBezTo>
                    <a:pt x="152" y="35"/>
                    <a:pt x="151" y="28"/>
                    <a:pt x="150" y="22"/>
                  </a:cubicBezTo>
                  <a:cubicBezTo>
                    <a:pt x="149" y="19"/>
                    <a:pt x="147" y="7"/>
                    <a:pt x="155" y="12"/>
                  </a:cubicBezTo>
                  <a:cubicBezTo>
                    <a:pt x="158" y="14"/>
                    <a:pt x="158" y="21"/>
                    <a:pt x="159" y="25"/>
                  </a:cubicBezTo>
                  <a:cubicBezTo>
                    <a:pt x="160" y="30"/>
                    <a:pt x="161" y="47"/>
                    <a:pt x="168" y="48"/>
                  </a:cubicBezTo>
                  <a:cubicBezTo>
                    <a:pt x="170" y="49"/>
                    <a:pt x="174" y="47"/>
                    <a:pt x="176" y="49"/>
                  </a:cubicBezTo>
                  <a:cubicBezTo>
                    <a:pt x="177" y="49"/>
                    <a:pt x="178" y="50"/>
                    <a:pt x="179" y="51"/>
                  </a:cubicBezTo>
                  <a:close/>
                  <a:moveTo>
                    <a:pt x="25" y="78"/>
                  </a:moveTo>
                  <a:cubicBezTo>
                    <a:pt x="25" y="80"/>
                    <a:pt x="24" y="82"/>
                    <a:pt x="21" y="83"/>
                  </a:cubicBezTo>
                  <a:cubicBezTo>
                    <a:pt x="17" y="85"/>
                    <a:pt x="8" y="86"/>
                    <a:pt x="5" y="81"/>
                  </a:cubicBezTo>
                  <a:cubicBezTo>
                    <a:pt x="2" y="77"/>
                    <a:pt x="2" y="69"/>
                    <a:pt x="2" y="64"/>
                  </a:cubicBezTo>
                  <a:cubicBezTo>
                    <a:pt x="1" y="58"/>
                    <a:pt x="1" y="51"/>
                    <a:pt x="0" y="45"/>
                  </a:cubicBezTo>
                  <a:cubicBezTo>
                    <a:pt x="0" y="42"/>
                    <a:pt x="0" y="30"/>
                    <a:pt x="6" y="36"/>
                  </a:cubicBezTo>
                  <a:cubicBezTo>
                    <a:pt x="9" y="38"/>
                    <a:pt x="9" y="45"/>
                    <a:pt x="9" y="49"/>
                  </a:cubicBezTo>
                  <a:cubicBezTo>
                    <a:pt x="9" y="54"/>
                    <a:pt x="8" y="71"/>
                    <a:pt x="14" y="74"/>
                  </a:cubicBezTo>
                  <a:cubicBezTo>
                    <a:pt x="17" y="75"/>
                    <a:pt x="20" y="74"/>
                    <a:pt x="23" y="75"/>
                  </a:cubicBezTo>
                  <a:cubicBezTo>
                    <a:pt x="24" y="76"/>
                    <a:pt x="24" y="77"/>
                    <a:pt x="25" y="78"/>
                  </a:cubicBezTo>
                  <a:close/>
                  <a:moveTo>
                    <a:pt x="69" y="69"/>
                  </a:moveTo>
                  <a:cubicBezTo>
                    <a:pt x="70" y="71"/>
                    <a:pt x="69" y="73"/>
                    <a:pt x="67" y="75"/>
                  </a:cubicBezTo>
                  <a:cubicBezTo>
                    <a:pt x="62" y="77"/>
                    <a:pt x="53" y="79"/>
                    <a:pt x="50" y="74"/>
                  </a:cubicBezTo>
                  <a:cubicBezTo>
                    <a:pt x="47" y="71"/>
                    <a:pt x="46" y="62"/>
                    <a:pt x="45" y="58"/>
                  </a:cubicBezTo>
                  <a:cubicBezTo>
                    <a:pt x="44" y="52"/>
                    <a:pt x="42" y="45"/>
                    <a:pt x="41" y="39"/>
                  </a:cubicBezTo>
                  <a:cubicBezTo>
                    <a:pt x="41" y="36"/>
                    <a:pt x="39" y="24"/>
                    <a:pt x="46" y="29"/>
                  </a:cubicBezTo>
                  <a:cubicBezTo>
                    <a:pt x="50" y="31"/>
                    <a:pt x="50" y="38"/>
                    <a:pt x="50" y="42"/>
                  </a:cubicBezTo>
                  <a:cubicBezTo>
                    <a:pt x="51" y="47"/>
                    <a:pt x="52" y="64"/>
                    <a:pt x="59" y="66"/>
                  </a:cubicBezTo>
                  <a:cubicBezTo>
                    <a:pt x="61" y="66"/>
                    <a:pt x="65" y="65"/>
                    <a:pt x="67" y="66"/>
                  </a:cubicBezTo>
                  <a:cubicBezTo>
                    <a:pt x="68" y="67"/>
                    <a:pt x="69" y="68"/>
                    <a:pt x="69" y="69"/>
                  </a:cubicBezTo>
                  <a:close/>
                  <a:moveTo>
                    <a:pt x="218" y="44"/>
                  </a:moveTo>
                  <a:cubicBezTo>
                    <a:pt x="219" y="46"/>
                    <a:pt x="218" y="49"/>
                    <a:pt x="215" y="50"/>
                  </a:cubicBezTo>
                  <a:cubicBezTo>
                    <a:pt x="211" y="53"/>
                    <a:pt x="202" y="54"/>
                    <a:pt x="198" y="50"/>
                  </a:cubicBezTo>
                  <a:cubicBezTo>
                    <a:pt x="195" y="46"/>
                    <a:pt x="195" y="38"/>
                    <a:pt x="194" y="33"/>
                  </a:cubicBezTo>
                  <a:cubicBezTo>
                    <a:pt x="192" y="27"/>
                    <a:pt x="191" y="21"/>
                    <a:pt x="190" y="15"/>
                  </a:cubicBezTo>
                  <a:cubicBezTo>
                    <a:pt x="190" y="11"/>
                    <a:pt x="188" y="0"/>
                    <a:pt x="195" y="4"/>
                  </a:cubicBezTo>
                  <a:cubicBezTo>
                    <a:pt x="198" y="7"/>
                    <a:pt x="198" y="14"/>
                    <a:pt x="199" y="18"/>
                  </a:cubicBezTo>
                  <a:cubicBezTo>
                    <a:pt x="200" y="23"/>
                    <a:pt x="201" y="40"/>
                    <a:pt x="207" y="41"/>
                  </a:cubicBezTo>
                  <a:cubicBezTo>
                    <a:pt x="210" y="42"/>
                    <a:pt x="213" y="41"/>
                    <a:pt x="216" y="42"/>
                  </a:cubicBezTo>
                  <a:cubicBezTo>
                    <a:pt x="217" y="43"/>
                    <a:pt x="218" y="43"/>
                    <a:pt x="218" y="44"/>
                  </a:cubicBezTo>
                  <a:close/>
                </a:path>
              </a:pathLst>
            </a:custGeom>
            <a:solidFill>
              <a:srgbClr val="4231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3" name="淘宝网Chenying0907出品 13"/>
            <p:cNvSpPr/>
            <p:nvPr/>
          </p:nvSpPr>
          <p:spPr bwMode="auto">
            <a:xfrm>
              <a:off x="5554663" y="3097213"/>
              <a:ext cx="1257300" cy="784225"/>
            </a:xfrm>
            <a:custGeom>
              <a:avLst/>
              <a:gdLst>
                <a:gd name="T0" fmla="*/ 297 w 333"/>
                <a:gd name="T1" fmla="*/ 99 h 207"/>
                <a:gd name="T2" fmla="*/ 262 w 333"/>
                <a:gd name="T3" fmla="*/ 73 h 207"/>
                <a:gd name="T4" fmla="*/ 227 w 333"/>
                <a:gd name="T5" fmla="*/ 32 h 207"/>
                <a:gd name="T6" fmla="*/ 160 w 333"/>
                <a:gd name="T7" fmla="*/ 5 h 207"/>
                <a:gd name="T8" fmla="*/ 48 w 333"/>
                <a:gd name="T9" fmla="*/ 39 h 207"/>
                <a:gd name="T10" fmla="*/ 12 w 333"/>
                <a:gd name="T11" fmla="*/ 87 h 207"/>
                <a:gd name="T12" fmla="*/ 3 w 333"/>
                <a:gd name="T13" fmla="*/ 157 h 207"/>
                <a:gd name="T14" fmla="*/ 17 w 333"/>
                <a:gd name="T15" fmla="*/ 200 h 207"/>
                <a:gd name="T16" fmla="*/ 75 w 333"/>
                <a:gd name="T17" fmla="*/ 199 h 207"/>
                <a:gd name="T18" fmla="*/ 143 w 333"/>
                <a:gd name="T19" fmla="*/ 188 h 207"/>
                <a:gd name="T20" fmla="*/ 227 w 333"/>
                <a:gd name="T21" fmla="*/ 175 h 207"/>
                <a:gd name="T22" fmla="*/ 298 w 333"/>
                <a:gd name="T23" fmla="*/ 159 h 207"/>
                <a:gd name="T24" fmla="*/ 297 w 333"/>
                <a:gd name="T25" fmla="*/ 9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07">
                  <a:moveTo>
                    <a:pt x="297" y="99"/>
                  </a:moveTo>
                  <a:cubicBezTo>
                    <a:pt x="273" y="100"/>
                    <a:pt x="274" y="90"/>
                    <a:pt x="262" y="73"/>
                  </a:cubicBezTo>
                  <a:cubicBezTo>
                    <a:pt x="252" y="59"/>
                    <a:pt x="240" y="43"/>
                    <a:pt x="227" y="32"/>
                  </a:cubicBezTo>
                  <a:cubicBezTo>
                    <a:pt x="208" y="16"/>
                    <a:pt x="184" y="8"/>
                    <a:pt x="160" y="5"/>
                  </a:cubicBezTo>
                  <a:cubicBezTo>
                    <a:pt x="122" y="0"/>
                    <a:pt x="74" y="12"/>
                    <a:pt x="48" y="39"/>
                  </a:cubicBezTo>
                  <a:cubicBezTo>
                    <a:pt x="34" y="53"/>
                    <a:pt x="18" y="68"/>
                    <a:pt x="12" y="87"/>
                  </a:cubicBezTo>
                  <a:cubicBezTo>
                    <a:pt x="4" y="109"/>
                    <a:pt x="3" y="134"/>
                    <a:pt x="3" y="157"/>
                  </a:cubicBezTo>
                  <a:cubicBezTo>
                    <a:pt x="3" y="174"/>
                    <a:pt x="0" y="193"/>
                    <a:pt x="17" y="200"/>
                  </a:cubicBezTo>
                  <a:cubicBezTo>
                    <a:pt x="32" y="207"/>
                    <a:pt x="59" y="200"/>
                    <a:pt x="75" y="199"/>
                  </a:cubicBezTo>
                  <a:cubicBezTo>
                    <a:pt x="98" y="196"/>
                    <a:pt x="120" y="192"/>
                    <a:pt x="143" y="188"/>
                  </a:cubicBezTo>
                  <a:cubicBezTo>
                    <a:pt x="171" y="184"/>
                    <a:pt x="199" y="179"/>
                    <a:pt x="227" y="175"/>
                  </a:cubicBezTo>
                  <a:cubicBezTo>
                    <a:pt x="254" y="170"/>
                    <a:pt x="271" y="165"/>
                    <a:pt x="298" y="159"/>
                  </a:cubicBezTo>
                  <a:cubicBezTo>
                    <a:pt x="324" y="156"/>
                    <a:pt x="333" y="96"/>
                    <a:pt x="297" y="99"/>
                  </a:cubicBezTo>
                  <a:close/>
                </a:path>
              </a:pathLst>
            </a:custGeom>
            <a:solidFill>
              <a:srgbClr val="E9BB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4" name="淘宝网Chenying0907出品 14"/>
            <p:cNvSpPr>
              <a:spLocks noEditPoints="1"/>
            </p:cNvSpPr>
            <p:nvPr/>
          </p:nvSpPr>
          <p:spPr bwMode="auto">
            <a:xfrm>
              <a:off x="5595938" y="3132138"/>
              <a:ext cx="1162050" cy="696913"/>
            </a:xfrm>
            <a:custGeom>
              <a:avLst/>
              <a:gdLst>
                <a:gd name="T0" fmla="*/ 109 w 308"/>
                <a:gd name="T1" fmla="*/ 175 h 184"/>
                <a:gd name="T2" fmla="*/ 128 w 308"/>
                <a:gd name="T3" fmla="*/ 171 h 184"/>
                <a:gd name="T4" fmla="*/ 176 w 308"/>
                <a:gd name="T5" fmla="*/ 163 h 184"/>
                <a:gd name="T6" fmla="*/ 231 w 308"/>
                <a:gd name="T7" fmla="*/ 151 h 184"/>
                <a:gd name="T8" fmla="*/ 254 w 308"/>
                <a:gd name="T9" fmla="*/ 145 h 184"/>
                <a:gd name="T10" fmla="*/ 229 w 308"/>
                <a:gd name="T11" fmla="*/ 150 h 184"/>
                <a:gd name="T12" fmla="*/ 171 w 308"/>
                <a:gd name="T13" fmla="*/ 162 h 184"/>
                <a:gd name="T14" fmla="*/ 142 w 308"/>
                <a:gd name="T15" fmla="*/ 167 h 184"/>
                <a:gd name="T16" fmla="*/ 54 w 308"/>
                <a:gd name="T17" fmla="*/ 181 h 184"/>
                <a:gd name="T18" fmla="*/ 4 w 308"/>
                <a:gd name="T19" fmla="*/ 144 h 184"/>
                <a:gd name="T20" fmla="*/ 6 w 308"/>
                <a:gd name="T21" fmla="*/ 122 h 184"/>
                <a:gd name="T22" fmla="*/ 18 w 308"/>
                <a:gd name="T23" fmla="*/ 68 h 184"/>
                <a:gd name="T24" fmla="*/ 66 w 308"/>
                <a:gd name="T25" fmla="*/ 20 h 184"/>
                <a:gd name="T26" fmla="*/ 207 w 308"/>
                <a:gd name="T27" fmla="*/ 32 h 184"/>
                <a:gd name="T28" fmla="*/ 291 w 308"/>
                <a:gd name="T29" fmla="*/ 95 h 184"/>
                <a:gd name="T30" fmla="*/ 251 w 308"/>
                <a:gd name="T31" fmla="*/ 89 h 184"/>
                <a:gd name="T32" fmla="*/ 241 w 308"/>
                <a:gd name="T33" fmla="*/ 70 h 184"/>
                <a:gd name="T34" fmla="*/ 228 w 308"/>
                <a:gd name="T35" fmla="*/ 52 h 184"/>
                <a:gd name="T36" fmla="*/ 190 w 308"/>
                <a:gd name="T37" fmla="*/ 17 h 184"/>
                <a:gd name="T38" fmla="*/ 175 w 308"/>
                <a:gd name="T39" fmla="*/ 12 h 184"/>
                <a:gd name="T40" fmla="*/ 167 w 308"/>
                <a:gd name="T41" fmla="*/ 9 h 184"/>
                <a:gd name="T42" fmla="*/ 165 w 308"/>
                <a:gd name="T43" fmla="*/ 9 h 184"/>
                <a:gd name="T44" fmla="*/ 87 w 308"/>
                <a:gd name="T45" fmla="*/ 10 h 184"/>
                <a:gd name="T46" fmla="*/ 83 w 308"/>
                <a:gd name="T47" fmla="*/ 11 h 184"/>
                <a:gd name="T48" fmla="*/ 65 w 308"/>
                <a:gd name="T49" fmla="*/ 19 h 184"/>
                <a:gd name="T50" fmla="*/ 11 w 308"/>
                <a:gd name="T51" fmla="*/ 83 h 184"/>
                <a:gd name="T52" fmla="*/ 2 w 308"/>
                <a:gd name="T53" fmla="*/ 146 h 184"/>
                <a:gd name="T54" fmla="*/ 11 w 308"/>
                <a:gd name="T55" fmla="*/ 177 h 184"/>
                <a:gd name="T56" fmla="*/ 41 w 308"/>
                <a:gd name="T57" fmla="*/ 183 h 184"/>
                <a:gd name="T58" fmla="*/ 48 w 308"/>
                <a:gd name="T59" fmla="*/ 183 h 184"/>
                <a:gd name="T60" fmla="*/ 72 w 308"/>
                <a:gd name="T61" fmla="*/ 180 h 184"/>
                <a:gd name="T62" fmla="*/ 88 w 308"/>
                <a:gd name="T63" fmla="*/ 178 h 184"/>
                <a:gd name="T64" fmla="*/ 90 w 308"/>
                <a:gd name="T65" fmla="*/ 178 h 184"/>
                <a:gd name="T66" fmla="*/ 110 w 308"/>
                <a:gd name="T67" fmla="*/ 174 h 184"/>
                <a:gd name="T68" fmla="*/ 300 w 308"/>
                <a:gd name="T69" fmla="*/ 125 h 184"/>
                <a:gd name="T70" fmla="*/ 292 w 308"/>
                <a:gd name="T71" fmla="*/ 131 h 184"/>
                <a:gd name="T72" fmla="*/ 288 w 308"/>
                <a:gd name="T73" fmla="*/ 136 h 184"/>
                <a:gd name="T74" fmla="*/ 276 w 308"/>
                <a:gd name="T75" fmla="*/ 142 h 184"/>
                <a:gd name="T76" fmla="*/ 283 w 308"/>
                <a:gd name="T77" fmla="*/ 140 h 184"/>
                <a:gd name="T78" fmla="*/ 288 w 308"/>
                <a:gd name="T79" fmla="*/ 137 h 184"/>
                <a:gd name="T80" fmla="*/ 308 w 308"/>
                <a:gd name="T81" fmla="*/ 11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8" h="184">
                  <a:moveTo>
                    <a:pt x="110" y="174"/>
                  </a:moveTo>
                  <a:cubicBezTo>
                    <a:pt x="109" y="175"/>
                    <a:pt x="109" y="175"/>
                    <a:pt x="109" y="175"/>
                  </a:cubicBezTo>
                  <a:cubicBezTo>
                    <a:pt x="115" y="173"/>
                    <a:pt x="122" y="173"/>
                    <a:pt x="129" y="171"/>
                  </a:cubicBezTo>
                  <a:cubicBezTo>
                    <a:pt x="128" y="171"/>
                    <a:pt x="128" y="171"/>
                    <a:pt x="128" y="171"/>
                  </a:cubicBezTo>
                  <a:cubicBezTo>
                    <a:pt x="145" y="169"/>
                    <a:pt x="160" y="166"/>
                    <a:pt x="176" y="163"/>
                  </a:cubicBezTo>
                  <a:cubicBezTo>
                    <a:pt x="176" y="163"/>
                    <a:pt x="176" y="163"/>
                    <a:pt x="176" y="163"/>
                  </a:cubicBezTo>
                  <a:cubicBezTo>
                    <a:pt x="176" y="163"/>
                    <a:pt x="180" y="162"/>
                    <a:pt x="178" y="163"/>
                  </a:cubicBezTo>
                  <a:cubicBezTo>
                    <a:pt x="188" y="163"/>
                    <a:pt x="231" y="149"/>
                    <a:pt x="231" y="151"/>
                  </a:cubicBezTo>
                  <a:cubicBezTo>
                    <a:pt x="239" y="148"/>
                    <a:pt x="258" y="146"/>
                    <a:pt x="264" y="142"/>
                  </a:cubicBezTo>
                  <a:cubicBezTo>
                    <a:pt x="260" y="142"/>
                    <a:pt x="258" y="144"/>
                    <a:pt x="254" y="145"/>
                  </a:cubicBezTo>
                  <a:cubicBezTo>
                    <a:pt x="255" y="144"/>
                    <a:pt x="255" y="144"/>
                    <a:pt x="255" y="144"/>
                  </a:cubicBezTo>
                  <a:cubicBezTo>
                    <a:pt x="247" y="145"/>
                    <a:pt x="237" y="151"/>
                    <a:pt x="229" y="150"/>
                  </a:cubicBezTo>
                  <a:cubicBezTo>
                    <a:pt x="227" y="150"/>
                    <a:pt x="226" y="151"/>
                    <a:pt x="226" y="151"/>
                  </a:cubicBezTo>
                  <a:cubicBezTo>
                    <a:pt x="208" y="155"/>
                    <a:pt x="190" y="159"/>
                    <a:pt x="171" y="162"/>
                  </a:cubicBezTo>
                  <a:cubicBezTo>
                    <a:pt x="163" y="165"/>
                    <a:pt x="152" y="165"/>
                    <a:pt x="142" y="167"/>
                  </a:cubicBezTo>
                  <a:cubicBezTo>
                    <a:pt x="142" y="167"/>
                    <a:pt x="142" y="167"/>
                    <a:pt x="142" y="167"/>
                  </a:cubicBezTo>
                  <a:cubicBezTo>
                    <a:pt x="137" y="168"/>
                    <a:pt x="132" y="168"/>
                    <a:pt x="127" y="170"/>
                  </a:cubicBezTo>
                  <a:cubicBezTo>
                    <a:pt x="103" y="173"/>
                    <a:pt x="78" y="179"/>
                    <a:pt x="54" y="181"/>
                  </a:cubicBezTo>
                  <a:cubicBezTo>
                    <a:pt x="40" y="182"/>
                    <a:pt x="27" y="181"/>
                    <a:pt x="15" y="177"/>
                  </a:cubicBezTo>
                  <a:cubicBezTo>
                    <a:pt x="4" y="172"/>
                    <a:pt x="4" y="157"/>
                    <a:pt x="4" y="144"/>
                  </a:cubicBezTo>
                  <a:cubicBezTo>
                    <a:pt x="4" y="144"/>
                    <a:pt x="4" y="144"/>
                    <a:pt x="4" y="144"/>
                  </a:cubicBezTo>
                  <a:cubicBezTo>
                    <a:pt x="4" y="136"/>
                    <a:pt x="5" y="129"/>
                    <a:pt x="6" y="122"/>
                  </a:cubicBezTo>
                  <a:cubicBezTo>
                    <a:pt x="6" y="122"/>
                    <a:pt x="6" y="122"/>
                    <a:pt x="6" y="122"/>
                  </a:cubicBezTo>
                  <a:cubicBezTo>
                    <a:pt x="7" y="103"/>
                    <a:pt x="11" y="84"/>
                    <a:pt x="18" y="68"/>
                  </a:cubicBezTo>
                  <a:cubicBezTo>
                    <a:pt x="28" y="49"/>
                    <a:pt x="47" y="32"/>
                    <a:pt x="66" y="20"/>
                  </a:cubicBezTo>
                  <a:cubicBezTo>
                    <a:pt x="66" y="20"/>
                    <a:pt x="66" y="20"/>
                    <a:pt x="66" y="20"/>
                  </a:cubicBezTo>
                  <a:cubicBezTo>
                    <a:pt x="96" y="3"/>
                    <a:pt x="143" y="1"/>
                    <a:pt x="174" y="14"/>
                  </a:cubicBezTo>
                  <a:cubicBezTo>
                    <a:pt x="185" y="18"/>
                    <a:pt x="200" y="24"/>
                    <a:pt x="207" y="32"/>
                  </a:cubicBezTo>
                  <a:cubicBezTo>
                    <a:pt x="222" y="49"/>
                    <a:pt x="235" y="67"/>
                    <a:pt x="247" y="86"/>
                  </a:cubicBezTo>
                  <a:cubicBezTo>
                    <a:pt x="256" y="104"/>
                    <a:pt x="275" y="94"/>
                    <a:pt x="291" y="95"/>
                  </a:cubicBezTo>
                  <a:cubicBezTo>
                    <a:pt x="291" y="94"/>
                    <a:pt x="291" y="94"/>
                    <a:pt x="291" y="93"/>
                  </a:cubicBezTo>
                  <a:cubicBezTo>
                    <a:pt x="279" y="93"/>
                    <a:pt x="260" y="100"/>
                    <a:pt x="251" y="89"/>
                  </a:cubicBezTo>
                  <a:cubicBezTo>
                    <a:pt x="251" y="89"/>
                    <a:pt x="251" y="89"/>
                    <a:pt x="251" y="89"/>
                  </a:cubicBezTo>
                  <a:cubicBezTo>
                    <a:pt x="246" y="83"/>
                    <a:pt x="243" y="77"/>
                    <a:pt x="241" y="70"/>
                  </a:cubicBezTo>
                  <a:cubicBezTo>
                    <a:pt x="238" y="67"/>
                    <a:pt x="234" y="61"/>
                    <a:pt x="231" y="57"/>
                  </a:cubicBezTo>
                  <a:cubicBezTo>
                    <a:pt x="231" y="56"/>
                    <a:pt x="228" y="53"/>
                    <a:pt x="228" y="52"/>
                  </a:cubicBezTo>
                  <a:cubicBezTo>
                    <a:pt x="218" y="40"/>
                    <a:pt x="205" y="26"/>
                    <a:pt x="190" y="17"/>
                  </a:cubicBezTo>
                  <a:cubicBezTo>
                    <a:pt x="190" y="17"/>
                    <a:pt x="190" y="17"/>
                    <a:pt x="190" y="17"/>
                  </a:cubicBezTo>
                  <a:cubicBezTo>
                    <a:pt x="190" y="17"/>
                    <a:pt x="182" y="15"/>
                    <a:pt x="183" y="16"/>
                  </a:cubicBezTo>
                  <a:cubicBezTo>
                    <a:pt x="180" y="15"/>
                    <a:pt x="178" y="13"/>
                    <a:pt x="175" y="12"/>
                  </a:cubicBezTo>
                  <a:cubicBezTo>
                    <a:pt x="175" y="12"/>
                    <a:pt x="175" y="12"/>
                    <a:pt x="176" y="12"/>
                  </a:cubicBezTo>
                  <a:cubicBezTo>
                    <a:pt x="173" y="12"/>
                    <a:pt x="170" y="9"/>
                    <a:pt x="167" y="9"/>
                  </a:cubicBezTo>
                  <a:cubicBezTo>
                    <a:pt x="167" y="9"/>
                    <a:pt x="167" y="9"/>
                    <a:pt x="167" y="9"/>
                  </a:cubicBezTo>
                  <a:cubicBezTo>
                    <a:pt x="165" y="9"/>
                    <a:pt x="165" y="9"/>
                    <a:pt x="165" y="9"/>
                  </a:cubicBezTo>
                  <a:cubicBezTo>
                    <a:pt x="165" y="8"/>
                    <a:pt x="165" y="8"/>
                    <a:pt x="166" y="8"/>
                  </a:cubicBezTo>
                  <a:cubicBezTo>
                    <a:pt x="141" y="0"/>
                    <a:pt x="112" y="2"/>
                    <a:pt x="87" y="10"/>
                  </a:cubicBezTo>
                  <a:cubicBezTo>
                    <a:pt x="87" y="9"/>
                    <a:pt x="87" y="9"/>
                    <a:pt x="87" y="9"/>
                  </a:cubicBezTo>
                  <a:cubicBezTo>
                    <a:pt x="86" y="10"/>
                    <a:pt x="84" y="10"/>
                    <a:pt x="83" y="11"/>
                  </a:cubicBezTo>
                  <a:cubicBezTo>
                    <a:pt x="83" y="11"/>
                    <a:pt x="83" y="11"/>
                    <a:pt x="83" y="11"/>
                  </a:cubicBezTo>
                  <a:cubicBezTo>
                    <a:pt x="77" y="13"/>
                    <a:pt x="70" y="16"/>
                    <a:pt x="65" y="19"/>
                  </a:cubicBezTo>
                  <a:cubicBezTo>
                    <a:pt x="64" y="17"/>
                    <a:pt x="56" y="24"/>
                    <a:pt x="56" y="24"/>
                  </a:cubicBezTo>
                  <a:cubicBezTo>
                    <a:pt x="36" y="39"/>
                    <a:pt x="16" y="57"/>
                    <a:pt x="11" y="83"/>
                  </a:cubicBezTo>
                  <a:cubicBezTo>
                    <a:pt x="10" y="83"/>
                    <a:pt x="10" y="83"/>
                    <a:pt x="10" y="83"/>
                  </a:cubicBezTo>
                  <a:cubicBezTo>
                    <a:pt x="6" y="104"/>
                    <a:pt x="3" y="124"/>
                    <a:pt x="2" y="146"/>
                  </a:cubicBezTo>
                  <a:cubicBezTo>
                    <a:pt x="2" y="146"/>
                    <a:pt x="2" y="146"/>
                    <a:pt x="2" y="146"/>
                  </a:cubicBezTo>
                  <a:cubicBezTo>
                    <a:pt x="2" y="156"/>
                    <a:pt x="0" y="171"/>
                    <a:pt x="11" y="177"/>
                  </a:cubicBezTo>
                  <a:cubicBezTo>
                    <a:pt x="10" y="177"/>
                    <a:pt x="10" y="177"/>
                    <a:pt x="10" y="177"/>
                  </a:cubicBezTo>
                  <a:cubicBezTo>
                    <a:pt x="18" y="182"/>
                    <a:pt x="33" y="184"/>
                    <a:pt x="41" y="183"/>
                  </a:cubicBezTo>
                  <a:cubicBezTo>
                    <a:pt x="41" y="183"/>
                    <a:pt x="41" y="183"/>
                    <a:pt x="41" y="183"/>
                  </a:cubicBezTo>
                  <a:cubicBezTo>
                    <a:pt x="43" y="183"/>
                    <a:pt x="46" y="183"/>
                    <a:pt x="48" y="183"/>
                  </a:cubicBezTo>
                  <a:cubicBezTo>
                    <a:pt x="48" y="183"/>
                    <a:pt x="48" y="183"/>
                    <a:pt x="47" y="183"/>
                  </a:cubicBezTo>
                  <a:cubicBezTo>
                    <a:pt x="55" y="184"/>
                    <a:pt x="64" y="181"/>
                    <a:pt x="72" y="180"/>
                  </a:cubicBezTo>
                  <a:cubicBezTo>
                    <a:pt x="71" y="181"/>
                    <a:pt x="71" y="181"/>
                    <a:pt x="71" y="181"/>
                  </a:cubicBezTo>
                  <a:cubicBezTo>
                    <a:pt x="75" y="180"/>
                    <a:pt x="82" y="179"/>
                    <a:pt x="88" y="178"/>
                  </a:cubicBezTo>
                  <a:cubicBezTo>
                    <a:pt x="87" y="179"/>
                    <a:pt x="87" y="179"/>
                    <a:pt x="87" y="179"/>
                  </a:cubicBezTo>
                  <a:cubicBezTo>
                    <a:pt x="90" y="178"/>
                    <a:pt x="90" y="178"/>
                    <a:pt x="90" y="178"/>
                  </a:cubicBezTo>
                  <a:cubicBezTo>
                    <a:pt x="90" y="178"/>
                    <a:pt x="90" y="178"/>
                    <a:pt x="90" y="178"/>
                  </a:cubicBezTo>
                  <a:cubicBezTo>
                    <a:pt x="97" y="177"/>
                    <a:pt x="103" y="176"/>
                    <a:pt x="110" y="174"/>
                  </a:cubicBezTo>
                  <a:close/>
                  <a:moveTo>
                    <a:pt x="306" y="117"/>
                  </a:moveTo>
                  <a:cubicBezTo>
                    <a:pt x="305" y="120"/>
                    <a:pt x="302" y="123"/>
                    <a:pt x="300" y="125"/>
                  </a:cubicBezTo>
                  <a:cubicBezTo>
                    <a:pt x="300" y="125"/>
                    <a:pt x="300" y="125"/>
                    <a:pt x="300" y="125"/>
                  </a:cubicBezTo>
                  <a:cubicBezTo>
                    <a:pt x="297" y="126"/>
                    <a:pt x="295" y="131"/>
                    <a:pt x="292" y="131"/>
                  </a:cubicBezTo>
                  <a:cubicBezTo>
                    <a:pt x="292" y="131"/>
                    <a:pt x="292" y="131"/>
                    <a:pt x="292" y="131"/>
                  </a:cubicBezTo>
                  <a:cubicBezTo>
                    <a:pt x="292" y="131"/>
                    <a:pt x="288" y="135"/>
                    <a:pt x="288" y="136"/>
                  </a:cubicBezTo>
                  <a:cubicBezTo>
                    <a:pt x="286" y="137"/>
                    <a:pt x="274" y="140"/>
                    <a:pt x="278" y="137"/>
                  </a:cubicBezTo>
                  <a:cubicBezTo>
                    <a:pt x="276" y="138"/>
                    <a:pt x="272" y="142"/>
                    <a:pt x="276" y="142"/>
                  </a:cubicBezTo>
                  <a:cubicBezTo>
                    <a:pt x="276" y="141"/>
                    <a:pt x="276" y="141"/>
                    <a:pt x="276" y="141"/>
                  </a:cubicBezTo>
                  <a:cubicBezTo>
                    <a:pt x="278" y="141"/>
                    <a:pt x="281" y="140"/>
                    <a:pt x="283" y="140"/>
                  </a:cubicBezTo>
                  <a:cubicBezTo>
                    <a:pt x="283" y="140"/>
                    <a:pt x="283" y="140"/>
                    <a:pt x="283" y="140"/>
                  </a:cubicBezTo>
                  <a:cubicBezTo>
                    <a:pt x="284" y="138"/>
                    <a:pt x="287" y="138"/>
                    <a:pt x="288" y="137"/>
                  </a:cubicBezTo>
                  <a:cubicBezTo>
                    <a:pt x="292" y="137"/>
                    <a:pt x="305" y="124"/>
                    <a:pt x="307" y="120"/>
                  </a:cubicBezTo>
                  <a:cubicBezTo>
                    <a:pt x="307" y="120"/>
                    <a:pt x="307" y="120"/>
                    <a:pt x="308" y="119"/>
                  </a:cubicBezTo>
                  <a:cubicBezTo>
                    <a:pt x="307" y="119"/>
                    <a:pt x="307" y="118"/>
                    <a:pt x="306" y="117"/>
                  </a:cubicBezTo>
                  <a:close/>
                </a:path>
              </a:pathLst>
            </a:custGeom>
            <a:solidFill>
              <a:srgbClr val="D56D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 name="淘宝网Chenying0907出品 15"/>
            <p:cNvSpPr>
              <a:spLocks noEditPoints="1"/>
            </p:cNvSpPr>
            <p:nvPr/>
          </p:nvSpPr>
          <p:spPr bwMode="auto">
            <a:xfrm>
              <a:off x="5565775" y="3113088"/>
              <a:ext cx="1200150" cy="754063"/>
            </a:xfrm>
            <a:custGeom>
              <a:avLst/>
              <a:gdLst>
                <a:gd name="T0" fmla="*/ 256 w 318"/>
                <a:gd name="T1" fmla="*/ 81 h 199"/>
                <a:gd name="T2" fmla="*/ 259 w 318"/>
                <a:gd name="T3" fmla="*/ 94 h 199"/>
                <a:gd name="T4" fmla="*/ 186 w 318"/>
                <a:gd name="T5" fmla="*/ 19 h 199"/>
                <a:gd name="T6" fmla="*/ 183 w 318"/>
                <a:gd name="T7" fmla="*/ 35 h 199"/>
                <a:gd name="T8" fmla="*/ 148 w 318"/>
                <a:gd name="T9" fmla="*/ 29 h 199"/>
                <a:gd name="T10" fmla="*/ 145 w 318"/>
                <a:gd name="T11" fmla="*/ 27 h 199"/>
                <a:gd name="T12" fmla="*/ 111 w 318"/>
                <a:gd name="T13" fmla="*/ 2 h 199"/>
                <a:gd name="T14" fmla="*/ 110 w 318"/>
                <a:gd name="T15" fmla="*/ 16 h 199"/>
                <a:gd name="T16" fmla="*/ 124 w 318"/>
                <a:gd name="T17" fmla="*/ 37 h 199"/>
                <a:gd name="T18" fmla="*/ 69 w 318"/>
                <a:gd name="T19" fmla="*/ 33 h 199"/>
                <a:gd name="T20" fmla="*/ 72 w 318"/>
                <a:gd name="T21" fmla="*/ 34 h 199"/>
                <a:gd name="T22" fmla="*/ 8 w 318"/>
                <a:gd name="T23" fmla="*/ 84 h 199"/>
                <a:gd name="T24" fmla="*/ 11 w 318"/>
                <a:gd name="T25" fmla="*/ 143 h 199"/>
                <a:gd name="T26" fmla="*/ 3 w 318"/>
                <a:gd name="T27" fmla="*/ 174 h 199"/>
                <a:gd name="T28" fmla="*/ 29 w 318"/>
                <a:gd name="T29" fmla="*/ 177 h 199"/>
                <a:gd name="T30" fmla="*/ 38 w 318"/>
                <a:gd name="T31" fmla="*/ 195 h 199"/>
                <a:gd name="T32" fmla="*/ 23 w 318"/>
                <a:gd name="T33" fmla="*/ 162 h 199"/>
                <a:gd name="T34" fmla="*/ 69 w 318"/>
                <a:gd name="T35" fmla="*/ 140 h 199"/>
                <a:gd name="T36" fmla="*/ 75 w 318"/>
                <a:gd name="T37" fmla="*/ 140 h 199"/>
                <a:gd name="T38" fmla="*/ 106 w 318"/>
                <a:gd name="T39" fmla="*/ 178 h 199"/>
                <a:gd name="T40" fmla="*/ 111 w 318"/>
                <a:gd name="T41" fmla="*/ 170 h 199"/>
                <a:gd name="T42" fmla="*/ 106 w 318"/>
                <a:gd name="T43" fmla="*/ 185 h 199"/>
                <a:gd name="T44" fmla="*/ 154 w 318"/>
                <a:gd name="T45" fmla="*/ 179 h 199"/>
                <a:gd name="T46" fmla="*/ 137 w 318"/>
                <a:gd name="T47" fmla="*/ 152 h 199"/>
                <a:gd name="T48" fmla="*/ 186 w 318"/>
                <a:gd name="T49" fmla="*/ 147 h 199"/>
                <a:gd name="T50" fmla="*/ 177 w 318"/>
                <a:gd name="T51" fmla="*/ 132 h 199"/>
                <a:gd name="T52" fmla="*/ 210 w 318"/>
                <a:gd name="T53" fmla="*/ 130 h 199"/>
                <a:gd name="T54" fmla="*/ 221 w 318"/>
                <a:gd name="T55" fmla="*/ 157 h 199"/>
                <a:gd name="T56" fmla="*/ 210 w 318"/>
                <a:gd name="T57" fmla="*/ 141 h 199"/>
                <a:gd name="T58" fmla="*/ 257 w 318"/>
                <a:gd name="T59" fmla="*/ 110 h 199"/>
                <a:gd name="T60" fmla="*/ 258 w 318"/>
                <a:gd name="T61" fmla="*/ 105 h 199"/>
                <a:gd name="T62" fmla="*/ 286 w 318"/>
                <a:gd name="T63" fmla="*/ 125 h 199"/>
                <a:gd name="T64" fmla="*/ 294 w 318"/>
                <a:gd name="T65" fmla="*/ 121 h 199"/>
                <a:gd name="T66" fmla="*/ 318 w 318"/>
                <a:gd name="T67" fmla="*/ 116 h 199"/>
                <a:gd name="T68" fmla="*/ 52 w 318"/>
                <a:gd name="T69" fmla="*/ 124 h 199"/>
                <a:gd name="T70" fmla="*/ 31 w 318"/>
                <a:gd name="T71" fmla="*/ 65 h 199"/>
                <a:gd name="T72" fmla="*/ 49 w 318"/>
                <a:gd name="T73" fmla="*/ 114 h 199"/>
                <a:gd name="T74" fmla="*/ 34 w 318"/>
                <a:gd name="T75" fmla="*/ 74 h 199"/>
                <a:gd name="T76" fmla="*/ 257 w 318"/>
                <a:gd name="T77" fmla="*/ 92 h 199"/>
                <a:gd name="T78" fmla="*/ 184 w 318"/>
                <a:gd name="T79" fmla="*/ 66 h 199"/>
                <a:gd name="T80" fmla="*/ 192 w 318"/>
                <a:gd name="T81" fmla="*/ 52 h 199"/>
                <a:gd name="T82" fmla="*/ 188 w 318"/>
                <a:gd name="T83" fmla="*/ 34 h 199"/>
                <a:gd name="T84" fmla="*/ 192 w 318"/>
                <a:gd name="T85" fmla="*/ 105 h 199"/>
                <a:gd name="T86" fmla="*/ 99 w 318"/>
                <a:gd name="T87" fmla="*/ 71 h 199"/>
                <a:gd name="T88" fmla="*/ 114 w 318"/>
                <a:gd name="T89" fmla="*/ 94 h 199"/>
                <a:gd name="T90" fmla="*/ 98 w 318"/>
                <a:gd name="T91" fmla="*/ 56 h 199"/>
                <a:gd name="T92" fmla="*/ 66 w 318"/>
                <a:gd name="T93" fmla="*/ 58 h 199"/>
                <a:gd name="T94" fmla="*/ 78 w 318"/>
                <a:gd name="T95" fmla="*/ 119 h 199"/>
                <a:gd name="T96" fmla="*/ 69 w 318"/>
                <a:gd name="T97" fmla="*/ 84 h 199"/>
                <a:gd name="T98" fmla="*/ 76 w 318"/>
                <a:gd name="T99" fmla="*/ 123 h 199"/>
                <a:gd name="T100" fmla="*/ 73 w 318"/>
                <a:gd name="T101" fmla="*/ 124 h 199"/>
                <a:gd name="T102" fmla="*/ 218 w 318"/>
                <a:gd name="T103" fmla="*/ 60 h 199"/>
                <a:gd name="T104" fmla="*/ 222 w 318"/>
                <a:gd name="T105" fmla="*/ 44 h 199"/>
                <a:gd name="T106" fmla="*/ 217 w 318"/>
                <a:gd name="T107" fmla="*/ 34 h 199"/>
                <a:gd name="T108" fmla="*/ 233 w 318"/>
                <a:gd name="T109" fmla="*/ 92 h 199"/>
                <a:gd name="T110" fmla="*/ 146 w 318"/>
                <a:gd name="T111" fmla="*/ 103 h 199"/>
                <a:gd name="T112" fmla="*/ 144 w 318"/>
                <a:gd name="T113" fmla="*/ 54 h 199"/>
                <a:gd name="T114" fmla="*/ 145 w 318"/>
                <a:gd name="T115" fmla="*/ 66 h 199"/>
                <a:gd name="T116" fmla="*/ 155 w 318"/>
                <a:gd name="T117" fmla="*/ 117 h 199"/>
                <a:gd name="T118" fmla="*/ 208 w 318"/>
                <a:gd name="T119" fmla="*/ 13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8" h="199">
                  <a:moveTo>
                    <a:pt x="261" y="72"/>
                  </a:moveTo>
                  <a:cubicBezTo>
                    <a:pt x="260" y="71"/>
                    <a:pt x="260" y="70"/>
                    <a:pt x="259" y="69"/>
                  </a:cubicBezTo>
                  <a:cubicBezTo>
                    <a:pt x="259" y="68"/>
                    <a:pt x="259" y="68"/>
                    <a:pt x="259" y="68"/>
                  </a:cubicBezTo>
                  <a:cubicBezTo>
                    <a:pt x="259" y="69"/>
                    <a:pt x="259" y="69"/>
                    <a:pt x="259" y="69"/>
                  </a:cubicBezTo>
                  <a:cubicBezTo>
                    <a:pt x="259" y="71"/>
                    <a:pt x="260" y="74"/>
                    <a:pt x="259" y="77"/>
                  </a:cubicBezTo>
                  <a:cubicBezTo>
                    <a:pt x="259" y="78"/>
                    <a:pt x="259" y="80"/>
                    <a:pt x="259" y="82"/>
                  </a:cubicBezTo>
                  <a:cubicBezTo>
                    <a:pt x="260" y="84"/>
                    <a:pt x="260" y="86"/>
                    <a:pt x="259" y="88"/>
                  </a:cubicBezTo>
                  <a:cubicBezTo>
                    <a:pt x="259" y="88"/>
                    <a:pt x="259" y="88"/>
                    <a:pt x="259" y="89"/>
                  </a:cubicBezTo>
                  <a:cubicBezTo>
                    <a:pt x="259" y="89"/>
                    <a:pt x="259" y="89"/>
                    <a:pt x="259" y="89"/>
                  </a:cubicBezTo>
                  <a:cubicBezTo>
                    <a:pt x="260" y="90"/>
                    <a:pt x="260" y="91"/>
                    <a:pt x="259" y="91"/>
                  </a:cubicBezTo>
                  <a:cubicBezTo>
                    <a:pt x="259" y="91"/>
                    <a:pt x="259" y="91"/>
                    <a:pt x="259" y="91"/>
                  </a:cubicBezTo>
                  <a:cubicBezTo>
                    <a:pt x="259" y="91"/>
                    <a:pt x="259" y="91"/>
                    <a:pt x="259" y="92"/>
                  </a:cubicBezTo>
                  <a:cubicBezTo>
                    <a:pt x="258" y="92"/>
                    <a:pt x="258" y="92"/>
                    <a:pt x="258" y="92"/>
                  </a:cubicBezTo>
                  <a:cubicBezTo>
                    <a:pt x="258" y="92"/>
                    <a:pt x="258" y="92"/>
                    <a:pt x="258" y="92"/>
                  </a:cubicBezTo>
                  <a:cubicBezTo>
                    <a:pt x="258" y="91"/>
                    <a:pt x="257" y="91"/>
                    <a:pt x="257" y="91"/>
                  </a:cubicBezTo>
                  <a:cubicBezTo>
                    <a:pt x="257" y="90"/>
                    <a:pt x="257" y="88"/>
                    <a:pt x="257" y="86"/>
                  </a:cubicBezTo>
                  <a:cubicBezTo>
                    <a:pt x="257" y="85"/>
                    <a:pt x="257" y="83"/>
                    <a:pt x="256" y="81"/>
                  </a:cubicBezTo>
                  <a:cubicBezTo>
                    <a:pt x="256" y="80"/>
                    <a:pt x="256" y="79"/>
                    <a:pt x="256" y="78"/>
                  </a:cubicBezTo>
                  <a:cubicBezTo>
                    <a:pt x="256" y="77"/>
                    <a:pt x="256" y="76"/>
                    <a:pt x="256" y="75"/>
                  </a:cubicBezTo>
                  <a:cubicBezTo>
                    <a:pt x="255" y="72"/>
                    <a:pt x="255" y="68"/>
                    <a:pt x="255" y="64"/>
                  </a:cubicBezTo>
                  <a:cubicBezTo>
                    <a:pt x="255" y="64"/>
                    <a:pt x="255" y="64"/>
                    <a:pt x="255" y="64"/>
                  </a:cubicBezTo>
                  <a:cubicBezTo>
                    <a:pt x="253" y="61"/>
                    <a:pt x="253" y="61"/>
                    <a:pt x="253" y="61"/>
                  </a:cubicBezTo>
                  <a:cubicBezTo>
                    <a:pt x="253" y="62"/>
                    <a:pt x="253" y="63"/>
                    <a:pt x="253" y="64"/>
                  </a:cubicBezTo>
                  <a:cubicBezTo>
                    <a:pt x="253" y="68"/>
                    <a:pt x="253" y="72"/>
                    <a:pt x="254" y="76"/>
                  </a:cubicBezTo>
                  <a:cubicBezTo>
                    <a:pt x="254" y="77"/>
                    <a:pt x="254" y="77"/>
                    <a:pt x="254" y="78"/>
                  </a:cubicBezTo>
                  <a:cubicBezTo>
                    <a:pt x="254" y="79"/>
                    <a:pt x="254" y="80"/>
                    <a:pt x="254" y="81"/>
                  </a:cubicBezTo>
                  <a:cubicBezTo>
                    <a:pt x="255" y="83"/>
                    <a:pt x="255" y="85"/>
                    <a:pt x="255" y="87"/>
                  </a:cubicBezTo>
                  <a:cubicBezTo>
                    <a:pt x="255" y="88"/>
                    <a:pt x="255" y="90"/>
                    <a:pt x="255" y="92"/>
                  </a:cubicBezTo>
                  <a:cubicBezTo>
                    <a:pt x="255" y="92"/>
                    <a:pt x="255" y="92"/>
                    <a:pt x="255" y="92"/>
                  </a:cubicBezTo>
                  <a:cubicBezTo>
                    <a:pt x="255" y="92"/>
                    <a:pt x="255" y="92"/>
                    <a:pt x="255" y="92"/>
                  </a:cubicBezTo>
                  <a:cubicBezTo>
                    <a:pt x="255" y="93"/>
                    <a:pt x="256" y="93"/>
                    <a:pt x="257" y="93"/>
                  </a:cubicBezTo>
                  <a:cubicBezTo>
                    <a:pt x="257" y="93"/>
                    <a:pt x="258" y="93"/>
                    <a:pt x="258" y="94"/>
                  </a:cubicBezTo>
                  <a:cubicBezTo>
                    <a:pt x="258" y="94"/>
                    <a:pt x="258" y="94"/>
                    <a:pt x="258" y="94"/>
                  </a:cubicBezTo>
                  <a:cubicBezTo>
                    <a:pt x="259" y="94"/>
                    <a:pt x="259" y="94"/>
                    <a:pt x="259" y="94"/>
                  </a:cubicBezTo>
                  <a:cubicBezTo>
                    <a:pt x="259" y="94"/>
                    <a:pt x="259" y="94"/>
                    <a:pt x="259" y="94"/>
                  </a:cubicBezTo>
                  <a:cubicBezTo>
                    <a:pt x="260" y="93"/>
                    <a:pt x="260" y="93"/>
                    <a:pt x="261" y="92"/>
                  </a:cubicBezTo>
                  <a:cubicBezTo>
                    <a:pt x="262" y="91"/>
                    <a:pt x="262" y="90"/>
                    <a:pt x="261" y="89"/>
                  </a:cubicBezTo>
                  <a:cubicBezTo>
                    <a:pt x="261" y="89"/>
                    <a:pt x="261" y="89"/>
                    <a:pt x="261" y="89"/>
                  </a:cubicBezTo>
                  <a:cubicBezTo>
                    <a:pt x="261" y="88"/>
                    <a:pt x="261" y="88"/>
                    <a:pt x="261" y="88"/>
                  </a:cubicBezTo>
                  <a:cubicBezTo>
                    <a:pt x="262" y="86"/>
                    <a:pt x="262" y="84"/>
                    <a:pt x="261" y="82"/>
                  </a:cubicBezTo>
                  <a:cubicBezTo>
                    <a:pt x="261" y="80"/>
                    <a:pt x="261" y="78"/>
                    <a:pt x="261" y="77"/>
                  </a:cubicBezTo>
                  <a:cubicBezTo>
                    <a:pt x="262" y="75"/>
                    <a:pt x="261" y="73"/>
                    <a:pt x="261" y="72"/>
                  </a:cubicBezTo>
                  <a:close/>
                  <a:moveTo>
                    <a:pt x="212" y="19"/>
                  </a:moveTo>
                  <a:cubicBezTo>
                    <a:pt x="211" y="19"/>
                    <a:pt x="211" y="18"/>
                    <a:pt x="210" y="18"/>
                  </a:cubicBezTo>
                  <a:cubicBezTo>
                    <a:pt x="210" y="18"/>
                    <a:pt x="210" y="18"/>
                    <a:pt x="210" y="18"/>
                  </a:cubicBezTo>
                  <a:cubicBezTo>
                    <a:pt x="210" y="18"/>
                    <a:pt x="211" y="19"/>
                    <a:pt x="212" y="19"/>
                  </a:cubicBezTo>
                  <a:cubicBezTo>
                    <a:pt x="212" y="19"/>
                    <a:pt x="212" y="19"/>
                    <a:pt x="212" y="19"/>
                  </a:cubicBezTo>
                  <a:close/>
                  <a:moveTo>
                    <a:pt x="186" y="7"/>
                  </a:moveTo>
                  <a:cubicBezTo>
                    <a:pt x="185" y="7"/>
                    <a:pt x="184" y="7"/>
                    <a:pt x="183" y="7"/>
                  </a:cubicBezTo>
                  <a:cubicBezTo>
                    <a:pt x="184" y="9"/>
                    <a:pt x="184" y="9"/>
                    <a:pt x="184" y="9"/>
                  </a:cubicBezTo>
                  <a:cubicBezTo>
                    <a:pt x="185" y="12"/>
                    <a:pt x="186" y="15"/>
                    <a:pt x="186" y="19"/>
                  </a:cubicBezTo>
                  <a:cubicBezTo>
                    <a:pt x="187" y="22"/>
                    <a:pt x="187" y="26"/>
                    <a:pt x="187" y="30"/>
                  </a:cubicBezTo>
                  <a:cubicBezTo>
                    <a:pt x="186" y="30"/>
                    <a:pt x="185" y="31"/>
                    <a:pt x="185" y="31"/>
                  </a:cubicBezTo>
                  <a:cubicBezTo>
                    <a:pt x="184" y="32"/>
                    <a:pt x="184" y="32"/>
                    <a:pt x="184" y="32"/>
                  </a:cubicBezTo>
                  <a:cubicBezTo>
                    <a:pt x="183" y="32"/>
                    <a:pt x="184" y="32"/>
                    <a:pt x="184" y="32"/>
                  </a:cubicBezTo>
                  <a:cubicBezTo>
                    <a:pt x="184" y="31"/>
                    <a:pt x="184" y="31"/>
                    <a:pt x="183" y="30"/>
                  </a:cubicBezTo>
                  <a:cubicBezTo>
                    <a:pt x="183" y="28"/>
                    <a:pt x="183" y="26"/>
                    <a:pt x="182" y="25"/>
                  </a:cubicBezTo>
                  <a:cubicBezTo>
                    <a:pt x="182" y="23"/>
                    <a:pt x="182" y="21"/>
                    <a:pt x="181" y="19"/>
                  </a:cubicBezTo>
                  <a:cubicBezTo>
                    <a:pt x="181" y="17"/>
                    <a:pt x="180" y="14"/>
                    <a:pt x="180" y="12"/>
                  </a:cubicBezTo>
                  <a:cubicBezTo>
                    <a:pt x="179" y="10"/>
                    <a:pt x="179" y="7"/>
                    <a:pt x="178" y="5"/>
                  </a:cubicBezTo>
                  <a:cubicBezTo>
                    <a:pt x="178" y="5"/>
                    <a:pt x="177" y="5"/>
                    <a:pt x="176" y="5"/>
                  </a:cubicBezTo>
                  <a:cubicBezTo>
                    <a:pt x="177" y="7"/>
                    <a:pt x="177" y="10"/>
                    <a:pt x="178" y="12"/>
                  </a:cubicBezTo>
                  <a:cubicBezTo>
                    <a:pt x="178" y="15"/>
                    <a:pt x="179" y="17"/>
                    <a:pt x="179" y="19"/>
                  </a:cubicBezTo>
                  <a:cubicBezTo>
                    <a:pt x="180" y="21"/>
                    <a:pt x="180" y="23"/>
                    <a:pt x="180" y="25"/>
                  </a:cubicBezTo>
                  <a:cubicBezTo>
                    <a:pt x="181" y="27"/>
                    <a:pt x="181" y="29"/>
                    <a:pt x="182" y="31"/>
                  </a:cubicBezTo>
                  <a:cubicBezTo>
                    <a:pt x="182" y="31"/>
                    <a:pt x="182" y="31"/>
                    <a:pt x="182" y="32"/>
                  </a:cubicBezTo>
                  <a:cubicBezTo>
                    <a:pt x="181" y="33"/>
                    <a:pt x="181" y="34"/>
                    <a:pt x="182" y="35"/>
                  </a:cubicBezTo>
                  <a:cubicBezTo>
                    <a:pt x="183" y="35"/>
                    <a:pt x="183" y="35"/>
                    <a:pt x="183" y="35"/>
                  </a:cubicBezTo>
                  <a:cubicBezTo>
                    <a:pt x="184" y="35"/>
                    <a:pt x="184" y="35"/>
                    <a:pt x="184" y="35"/>
                  </a:cubicBezTo>
                  <a:cubicBezTo>
                    <a:pt x="185" y="34"/>
                    <a:pt x="186" y="33"/>
                    <a:pt x="186" y="33"/>
                  </a:cubicBezTo>
                  <a:cubicBezTo>
                    <a:pt x="187" y="32"/>
                    <a:pt x="187" y="32"/>
                    <a:pt x="188" y="31"/>
                  </a:cubicBezTo>
                  <a:cubicBezTo>
                    <a:pt x="189" y="31"/>
                    <a:pt x="189" y="31"/>
                    <a:pt x="189" y="31"/>
                  </a:cubicBezTo>
                  <a:cubicBezTo>
                    <a:pt x="189" y="30"/>
                    <a:pt x="189" y="30"/>
                    <a:pt x="189" y="30"/>
                  </a:cubicBezTo>
                  <a:cubicBezTo>
                    <a:pt x="189" y="26"/>
                    <a:pt x="189" y="22"/>
                    <a:pt x="188" y="19"/>
                  </a:cubicBezTo>
                  <a:cubicBezTo>
                    <a:pt x="188" y="15"/>
                    <a:pt x="187" y="11"/>
                    <a:pt x="186" y="8"/>
                  </a:cubicBezTo>
                  <a:cubicBezTo>
                    <a:pt x="186" y="7"/>
                    <a:pt x="186" y="7"/>
                    <a:pt x="186" y="7"/>
                  </a:cubicBezTo>
                  <a:close/>
                  <a:moveTo>
                    <a:pt x="147" y="0"/>
                  </a:moveTo>
                  <a:cubicBezTo>
                    <a:pt x="146" y="0"/>
                    <a:pt x="146" y="0"/>
                    <a:pt x="145" y="0"/>
                  </a:cubicBezTo>
                  <a:cubicBezTo>
                    <a:pt x="145" y="2"/>
                    <a:pt x="146" y="4"/>
                    <a:pt x="146" y="6"/>
                  </a:cubicBezTo>
                  <a:cubicBezTo>
                    <a:pt x="146" y="9"/>
                    <a:pt x="147" y="12"/>
                    <a:pt x="147" y="15"/>
                  </a:cubicBezTo>
                  <a:cubicBezTo>
                    <a:pt x="147" y="16"/>
                    <a:pt x="147" y="17"/>
                    <a:pt x="147" y="17"/>
                  </a:cubicBezTo>
                  <a:cubicBezTo>
                    <a:pt x="147" y="17"/>
                    <a:pt x="147" y="17"/>
                    <a:pt x="147" y="17"/>
                  </a:cubicBezTo>
                  <a:cubicBezTo>
                    <a:pt x="147" y="18"/>
                    <a:pt x="147" y="19"/>
                    <a:pt x="147" y="20"/>
                  </a:cubicBezTo>
                  <a:cubicBezTo>
                    <a:pt x="147" y="21"/>
                    <a:pt x="147" y="23"/>
                    <a:pt x="147" y="25"/>
                  </a:cubicBezTo>
                  <a:cubicBezTo>
                    <a:pt x="148" y="26"/>
                    <a:pt x="148" y="27"/>
                    <a:pt x="148" y="29"/>
                  </a:cubicBezTo>
                  <a:cubicBezTo>
                    <a:pt x="148" y="29"/>
                    <a:pt x="148" y="29"/>
                    <a:pt x="148" y="29"/>
                  </a:cubicBezTo>
                  <a:cubicBezTo>
                    <a:pt x="148" y="29"/>
                    <a:pt x="148" y="29"/>
                    <a:pt x="148" y="29"/>
                  </a:cubicBezTo>
                  <a:cubicBezTo>
                    <a:pt x="148" y="29"/>
                    <a:pt x="147" y="28"/>
                    <a:pt x="147" y="28"/>
                  </a:cubicBezTo>
                  <a:cubicBezTo>
                    <a:pt x="147" y="28"/>
                    <a:pt x="147" y="27"/>
                    <a:pt x="147" y="26"/>
                  </a:cubicBezTo>
                  <a:cubicBezTo>
                    <a:pt x="147" y="26"/>
                    <a:pt x="147" y="26"/>
                    <a:pt x="147" y="25"/>
                  </a:cubicBezTo>
                  <a:cubicBezTo>
                    <a:pt x="146" y="24"/>
                    <a:pt x="146" y="22"/>
                    <a:pt x="146" y="21"/>
                  </a:cubicBezTo>
                  <a:cubicBezTo>
                    <a:pt x="146" y="19"/>
                    <a:pt x="146" y="18"/>
                    <a:pt x="145" y="16"/>
                  </a:cubicBezTo>
                  <a:cubicBezTo>
                    <a:pt x="145" y="14"/>
                    <a:pt x="144" y="12"/>
                    <a:pt x="143" y="10"/>
                  </a:cubicBezTo>
                  <a:cubicBezTo>
                    <a:pt x="143" y="8"/>
                    <a:pt x="142" y="6"/>
                    <a:pt x="142" y="4"/>
                  </a:cubicBezTo>
                  <a:cubicBezTo>
                    <a:pt x="141" y="3"/>
                    <a:pt x="141" y="1"/>
                    <a:pt x="141" y="0"/>
                  </a:cubicBezTo>
                  <a:cubicBezTo>
                    <a:pt x="140" y="0"/>
                    <a:pt x="140" y="0"/>
                    <a:pt x="139" y="0"/>
                  </a:cubicBezTo>
                  <a:cubicBezTo>
                    <a:pt x="139" y="1"/>
                    <a:pt x="139" y="3"/>
                    <a:pt x="140" y="4"/>
                  </a:cubicBezTo>
                  <a:cubicBezTo>
                    <a:pt x="140" y="7"/>
                    <a:pt x="141" y="9"/>
                    <a:pt x="142" y="11"/>
                  </a:cubicBezTo>
                  <a:cubicBezTo>
                    <a:pt x="142" y="13"/>
                    <a:pt x="143" y="15"/>
                    <a:pt x="143" y="16"/>
                  </a:cubicBezTo>
                  <a:cubicBezTo>
                    <a:pt x="144" y="18"/>
                    <a:pt x="144" y="19"/>
                    <a:pt x="144" y="21"/>
                  </a:cubicBezTo>
                  <a:cubicBezTo>
                    <a:pt x="144" y="22"/>
                    <a:pt x="144" y="24"/>
                    <a:pt x="145" y="26"/>
                  </a:cubicBezTo>
                  <a:cubicBezTo>
                    <a:pt x="145" y="26"/>
                    <a:pt x="145" y="26"/>
                    <a:pt x="145" y="27"/>
                  </a:cubicBezTo>
                  <a:cubicBezTo>
                    <a:pt x="145" y="28"/>
                    <a:pt x="145" y="29"/>
                    <a:pt x="146" y="30"/>
                  </a:cubicBezTo>
                  <a:cubicBezTo>
                    <a:pt x="146" y="30"/>
                    <a:pt x="146" y="30"/>
                    <a:pt x="147" y="31"/>
                  </a:cubicBezTo>
                  <a:cubicBezTo>
                    <a:pt x="147" y="31"/>
                    <a:pt x="148" y="31"/>
                    <a:pt x="148" y="31"/>
                  </a:cubicBezTo>
                  <a:cubicBezTo>
                    <a:pt x="149" y="30"/>
                    <a:pt x="149" y="30"/>
                    <a:pt x="149" y="30"/>
                  </a:cubicBezTo>
                  <a:cubicBezTo>
                    <a:pt x="149" y="30"/>
                    <a:pt x="149" y="30"/>
                    <a:pt x="149" y="30"/>
                  </a:cubicBezTo>
                  <a:cubicBezTo>
                    <a:pt x="150" y="30"/>
                    <a:pt x="150" y="30"/>
                    <a:pt x="150" y="29"/>
                  </a:cubicBezTo>
                  <a:cubicBezTo>
                    <a:pt x="150" y="29"/>
                    <a:pt x="150" y="29"/>
                    <a:pt x="150" y="29"/>
                  </a:cubicBezTo>
                  <a:cubicBezTo>
                    <a:pt x="150" y="29"/>
                    <a:pt x="150" y="29"/>
                    <a:pt x="150" y="29"/>
                  </a:cubicBezTo>
                  <a:cubicBezTo>
                    <a:pt x="150" y="29"/>
                    <a:pt x="150" y="29"/>
                    <a:pt x="150" y="29"/>
                  </a:cubicBezTo>
                  <a:cubicBezTo>
                    <a:pt x="150" y="27"/>
                    <a:pt x="150" y="26"/>
                    <a:pt x="149" y="24"/>
                  </a:cubicBezTo>
                  <a:cubicBezTo>
                    <a:pt x="149" y="23"/>
                    <a:pt x="149" y="21"/>
                    <a:pt x="149" y="20"/>
                  </a:cubicBezTo>
                  <a:cubicBezTo>
                    <a:pt x="149" y="19"/>
                    <a:pt x="149" y="18"/>
                    <a:pt x="149" y="17"/>
                  </a:cubicBezTo>
                  <a:cubicBezTo>
                    <a:pt x="149" y="17"/>
                    <a:pt x="149" y="17"/>
                    <a:pt x="149" y="17"/>
                  </a:cubicBezTo>
                  <a:cubicBezTo>
                    <a:pt x="149" y="17"/>
                    <a:pt x="149" y="16"/>
                    <a:pt x="149" y="15"/>
                  </a:cubicBezTo>
                  <a:cubicBezTo>
                    <a:pt x="149" y="12"/>
                    <a:pt x="148" y="9"/>
                    <a:pt x="148" y="5"/>
                  </a:cubicBezTo>
                  <a:cubicBezTo>
                    <a:pt x="148" y="4"/>
                    <a:pt x="147" y="2"/>
                    <a:pt x="147" y="0"/>
                  </a:cubicBezTo>
                  <a:close/>
                  <a:moveTo>
                    <a:pt x="111" y="2"/>
                  </a:moveTo>
                  <a:cubicBezTo>
                    <a:pt x="110" y="3"/>
                    <a:pt x="110" y="3"/>
                    <a:pt x="109" y="3"/>
                  </a:cubicBezTo>
                  <a:cubicBezTo>
                    <a:pt x="110" y="5"/>
                    <a:pt x="111" y="7"/>
                    <a:pt x="112" y="9"/>
                  </a:cubicBezTo>
                  <a:cubicBezTo>
                    <a:pt x="114" y="13"/>
                    <a:pt x="115" y="17"/>
                    <a:pt x="116" y="21"/>
                  </a:cubicBezTo>
                  <a:cubicBezTo>
                    <a:pt x="116" y="22"/>
                    <a:pt x="117" y="23"/>
                    <a:pt x="117" y="23"/>
                  </a:cubicBezTo>
                  <a:cubicBezTo>
                    <a:pt x="117" y="24"/>
                    <a:pt x="118" y="25"/>
                    <a:pt x="118" y="26"/>
                  </a:cubicBezTo>
                  <a:cubicBezTo>
                    <a:pt x="118" y="28"/>
                    <a:pt x="119" y="30"/>
                    <a:pt x="120" y="32"/>
                  </a:cubicBezTo>
                  <a:cubicBezTo>
                    <a:pt x="120" y="34"/>
                    <a:pt x="121" y="36"/>
                    <a:pt x="122" y="38"/>
                  </a:cubicBezTo>
                  <a:cubicBezTo>
                    <a:pt x="122" y="38"/>
                    <a:pt x="122" y="37"/>
                    <a:pt x="122" y="37"/>
                  </a:cubicBezTo>
                  <a:cubicBezTo>
                    <a:pt x="121" y="37"/>
                    <a:pt x="120" y="38"/>
                    <a:pt x="120" y="38"/>
                  </a:cubicBezTo>
                  <a:cubicBezTo>
                    <a:pt x="120" y="38"/>
                    <a:pt x="120" y="38"/>
                    <a:pt x="120" y="38"/>
                  </a:cubicBezTo>
                  <a:cubicBezTo>
                    <a:pt x="120" y="38"/>
                    <a:pt x="120" y="38"/>
                    <a:pt x="119" y="38"/>
                  </a:cubicBezTo>
                  <a:cubicBezTo>
                    <a:pt x="119" y="38"/>
                    <a:pt x="119" y="38"/>
                    <a:pt x="119" y="38"/>
                  </a:cubicBezTo>
                  <a:cubicBezTo>
                    <a:pt x="119" y="37"/>
                    <a:pt x="118" y="36"/>
                    <a:pt x="118" y="35"/>
                  </a:cubicBezTo>
                  <a:cubicBezTo>
                    <a:pt x="118" y="35"/>
                    <a:pt x="118" y="35"/>
                    <a:pt x="118" y="34"/>
                  </a:cubicBezTo>
                  <a:cubicBezTo>
                    <a:pt x="117" y="33"/>
                    <a:pt x="116" y="31"/>
                    <a:pt x="115" y="29"/>
                  </a:cubicBezTo>
                  <a:cubicBezTo>
                    <a:pt x="114" y="27"/>
                    <a:pt x="114" y="25"/>
                    <a:pt x="113" y="24"/>
                  </a:cubicBezTo>
                  <a:cubicBezTo>
                    <a:pt x="112" y="21"/>
                    <a:pt x="111" y="18"/>
                    <a:pt x="110" y="16"/>
                  </a:cubicBezTo>
                  <a:cubicBezTo>
                    <a:pt x="110" y="13"/>
                    <a:pt x="109" y="11"/>
                    <a:pt x="108" y="9"/>
                  </a:cubicBezTo>
                  <a:cubicBezTo>
                    <a:pt x="106" y="3"/>
                    <a:pt x="106" y="3"/>
                    <a:pt x="106" y="3"/>
                  </a:cubicBezTo>
                  <a:cubicBezTo>
                    <a:pt x="105" y="4"/>
                    <a:pt x="105" y="4"/>
                    <a:pt x="104" y="4"/>
                  </a:cubicBezTo>
                  <a:cubicBezTo>
                    <a:pt x="105" y="6"/>
                    <a:pt x="105" y="7"/>
                    <a:pt x="106" y="9"/>
                  </a:cubicBezTo>
                  <a:cubicBezTo>
                    <a:pt x="107" y="11"/>
                    <a:pt x="108" y="14"/>
                    <a:pt x="108" y="16"/>
                  </a:cubicBezTo>
                  <a:cubicBezTo>
                    <a:pt x="109" y="19"/>
                    <a:pt x="110" y="22"/>
                    <a:pt x="111" y="24"/>
                  </a:cubicBezTo>
                  <a:cubicBezTo>
                    <a:pt x="112" y="26"/>
                    <a:pt x="113" y="28"/>
                    <a:pt x="113" y="30"/>
                  </a:cubicBezTo>
                  <a:cubicBezTo>
                    <a:pt x="114" y="32"/>
                    <a:pt x="115" y="33"/>
                    <a:pt x="116" y="35"/>
                  </a:cubicBezTo>
                  <a:cubicBezTo>
                    <a:pt x="116" y="36"/>
                    <a:pt x="116" y="36"/>
                    <a:pt x="116" y="36"/>
                  </a:cubicBezTo>
                  <a:cubicBezTo>
                    <a:pt x="117" y="37"/>
                    <a:pt x="117" y="39"/>
                    <a:pt x="119" y="39"/>
                  </a:cubicBezTo>
                  <a:cubicBezTo>
                    <a:pt x="119" y="40"/>
                    <a:pt x="119" y="40"/>
                    <a:pt x="120" y="40"/>
                  </a:cubicBezTo>
                  <a:cubicBezTo>
                    <a:pt x="121" y="40"/>
                    <a:pt x="121" y="40"/>
                    <a:pt x="121" y="40"/>
                  </a:cubicBezTo>
                  <a:cubicBezTo>
                    <a:pt x="121" y="40"/>
                    <a:pt x="122" y="39"/>
                    <a:pt x="123" y="39"/>
                  </a:cubicBezTo>
                  <a:cubicBezTo>
                    <a:pt x="123" y="38"/>
                    <a:pt x="124" y="38"/>
                    <a:pt x="124" y="37"/>
                  </a:cubicBezTo>
                  <a:cubicBezTo>
                    <a:pt x="124" y="37"/>
                    <a:pt x="124" y="37"/>
                    <a:pt x="124" y="37"/>
                  </a:cubicBezTo>
                  <a:cubicBezTo>
                    <a:pt x="124" y="37"/>
                    <a:pt x="124" y="37"/>
                    <a:pt x="124" y="37"/>
                  </a:cubicBezTo>
                  <a:cubicBezTo>
                    <a:pt x="124" y="37"/>
                    <a:pt x="124" y="37"/>
                    <a:pt x="124" y="37"/>
                  </a:cubicBezTo>
                  <a:cubicBezTo>
                    <a:pt x="123" y="35"/>
                    <a:pt x="122" y="33"/>
                    <a:pt x="121" y="31"/>
                  </a:cubicBezTo>
                  <a:cubicBezTo>
                    <a:pt x="121" y="30"/>
                    <a:pt x="120" y="28"/>
                    <a:pt x="120" y="26"/>
                  </a:cubicBezTo>
                  <a:cubicBezTo>
                    <a:pt x="119" y="25"/>
                    <a:pt x="119" y="24"/>
                    <a:pt x="119" y="23"/>
                  </a:cubicBezTo>
                  <a:cubicBezTo>
                    <a:pt x="119" y="22"/>
                    <a:pt x="118" y="21"/>
                    <a:pt x="118" y="20"/>
                  </a:cubicBezTo>
                  <a:cubicBezTo>
                    <a:pt x="117" y="16"/>
                    <a:pt x="115" y="12"/>
                    <a:pt x="114" y="9"/>
                  </a:cubicBezTo>
                  <a:cubicBezTo>
                    <a:pt x="113" y="7"/>
                    <a:pt x="112" y="5"/>
                    <a:pt x="111" y="2"/>
                  </a:cubicBezTo>
                  <a:close/>
                  <a:moveTo>
                    <a:pt x="71" y="16"/>
                  </a:moveTo>
                  <a:cubicBezTo>
                    <a:pt x="70" y="16"/>
                    <a:pt x="69" y="17"/>
                    <a:pt x="69" y="17"/>
                  </a:cubicBezTo>
                  <a:cubicBezTo>
                    <a:pt x="69" y="18"/>
                    <a:pt x="69" y="19"/>
                    <a:pt x="69" y="20"/>
                  </a:cubicBezTo>
                  <a:cubicBezTo>
                    <a:pt x="69" y="21"/>
                    <a:pt x="69" y="22"/>
                    <a:pt x="69" y="23"/>
                  </a:cubicBezTo>
                  <a:cubicBezTo>
                    <a:pt x="69" y="23"/>
                    <a:pt x="69" y="23"/>
                    <a:pt x="69" y="23"/>
                  </a:cubicBezTo>
                  <a:cubicBezTo>
                    <a:pt x="69" y="23"/>
                    <a:pt x="69" y="24"/>
                    <a:pt x="69" y="25"/>
                  </a:cubicBezTo>
                  <a:cubicBezTo>
                    <a:pt x="69" y="26"/>
                    <a:pt x="69" y="28"/>
                    <a:pt x="70" y="30"/>
                  </a:cubicBezTo>
                  <a:cubicBezTo>
                    <a:pt x="70" y="31"/>
                    <a:pt x="70" y="32"/>
                    <a:pt x="70" y="34"/>
                  </a:cubicBezTo>
                  <a:cubicBezTo>
                    <a:pt x="70" y="34"/>
                    <a:pt x="70" y="34"/>
                    <a:pt x="70" y="34"/>
                  </a:cubicBezTo>
                  <a:cubicBezTo>
                    <a:pt x="70" y="34"/>
                    <a:pt x="70" y="34"/>
                    <a:pt x="70" y="34"/>
                  </a:cubicBezTo>
                  <a:cubicBezTo>
                    <a:pt x="70" y="34"/>
                    <a:pt x="70" y="34"/>
                    <a:pt x="69" y="33"/>
                  </a:cubicBezTo>
                  <a:cubicBezTo>
                    <a:pt x="69" y="33"/>
                    <a:pt x="69" y="32"/>
                    <a:pt x="69" y="31"/>
                  </a:cubicBezTo>
                  <a:cubicBezTo>
                    <a:pt x="69" y="31"/>
                    <a:pt x="69" y="31"/>
                    <a:pt x="69" y="31"/>
                  </a:cubicBezTo>
                  <a:cubicBezTo>
                    <a:pt x="68" y="29"/>
                    <a:pt x="68" y="27"/>
                    <a:pt x="68" y="26"/>
                  </a:cubicBezTo>
                  <a:cubicBezTo>
                    <a:pt x="68" y="24"/>
                    <a:pt x="68" y="23"/>
                    <a:pt x="67" y="21"/>
                  </a:cubicBezTo>
                  <a:cubicBezTo>
                    <a:pt x="67" y="20"/>
                    <a:pt x="67" y="19"/>
                    <a:pt x="67" y="18"/>
                  </a:cubicBezTo>
                  <a:cubicBezTo>
                    <a:pt x="66" y="19"/>
                    <a:pt x="66" y="19"/>
                    <a:pt x="65" y="19"/>
                  </a:cubicBezTo>
                  <a:cubicBezTo>
                    <a:pt x="65" y="20"/>
                    <a:pt x="65" y="21"/>
                    <a:pt x="65" y="21"/>
                  </a:cubicBezTo>
                  <a:cubicBezTo>
                    <a:pt x="66" y="23"/>
                    <a:pt x="66" y="24"/>
                    <a:pt x="66" y="26"/>
                  </a:cubicBezTo>
                  <a:cubicBezTo>
                    <a:pt x="66" y="28"/>
                    <a:pt x="67" y="29"/>
                    <a:pt x="67" y="31"/>
                  </a:cubicBezTo>
                  <a:cubicBezTo>
                    <a:pt x="67" y="31"/>
                    <a:pt x="67" y="31"/>
                    <a:pt x="67" y="32"/>
                  </a:cubicBezTo>
                  <a:cubicBezTo>
                    <a:pt x="67" y="33"/>
                    <a:pt x="67" y="34"/>
                    <a:pt x="68" y="35"/>
                  </a:cubicBezTo>
                  <a:cubicBezTo>
                    <a:pt x="68" y="35"/>
                    <a:pt x="68" y="36"/>
                    <a:pt x="69" y="36"/>
                  </a:cubicBezTo>
                  <a:cubicBezTo>
                    <a:pt x="69" y="36"/>
                    <a:pt x="70" y="36"/>
                    <a:pt x="70" y="36"/>
                  </a:cubicBezTo>
                  <a:cubicBezTo>
                    <a:pt x="71" y="36"/>
                    <a:pt x="71" y="36"/>
                    <a:pt x="71" y="35"/>
                  </a:cubicBezTo>
                  <a:cubicBezTo>
                    <a:pt x="71" y="35"/>
                    <a:pt x="71" y="35"/>
                    <a:pt x="71" y="35"/>
                  </a:cubicBezTo>
                  <a:cubicBezTo>
                    <a:pt x="72" y="35"/>
                    <a:pt x="72" y="35"/>
                    <a:pt x="72" y="35"/>
                  </a:cubicBezTo>
                  <a:cubicBezTo>
                    <a:pt x="72" y="34"/>
                    <a:pt x="72" y="34"/>
                    <a:pt x="72" y="34"/>
                  </a:cubicBezTo>
                  <a:cubicBezTo>
                    <a:pt x="72" y="34"/>
                    <a:pt x="72" y="34"/>
                    <a:pt x="72" y="34"/>
                  </a:cubicBezTo>
                  <a:cubicBezTo>
                    <a:pt x="72" y="34"/>
                    <a:pt x="72" y="34"/>
                    <a:pt x="72" y="34"/>
                  </a:cubicBezTo>
                  <a:cubicBezTo>
                    <a:pt x="72" y="33"/>
                    <a:pt x="72" y="31"/>
                    <a:pt x="72" y="29"/>
                  </a:cubicBezTo>
                  <a:cubicBezTo>
                    <a:pt x="71" y="28"/>
                    <a:pt x="71" y="26"/>
                    <a:pt x="71" y="25"/>
                  </a:cubicBezTo>
                  <a:cubicBezTo>
                    <a:pt x="71" y="24"/>
                    <a:pt x="71" y="23"/>
                    <a:pt x="71" y="22"/>
                  </a:cubicBezTo>
                  <a:cubicBezTo>
                    <a:pt x="71" y="22"/>
                    <a:pt x="71" y="22"/>
                    <a:pt x="71" y="22"/>
                  </a:cubicBezTo>
                  <a:cubicBezTo>
                    <a:pt x="71" y="22"/>
                    <a:pt x="71" y="21"/>
                    <a:pt x="71" y="20"/>
                  </a:cubicBezTo>
                  <a:cubicBezTo>
                    <a:pt x="71" y="19"/>
                    <a:pt x="71" y="18"/>
                    <a:pt x="71" y="16"/>
                  </a:cubicBezTo>
                  <a:close/>
                  <a:moveTo>
                    <a:pt x="32" y="47"/>
                  </a:moveTo>
                  <a:cubicBezTo>
                    <a:pt x="31" y="48"/>
                    <a:pt x="31" y="49"/>
                    <a:pt x="30" y="50"/>
                  </a:cubicBezTo>
                  <a:cubicBezTo>
                    <a:pt x="30" y="50"/>
                    <a:pt x="30" y="50"/>
                    <a:pt x="31" y="50"/>
                  </a:cubicBezTo>
                  <a:cubicBezTo>
                    <a:pt x="32" y="50"/>
                    <a:pt x="32" y="49"/>
                    <a:pt x="32" y="49"/>
                  </a:cubicBezTo>
                  <a:cubicBezTo>
                    <a:pt x="32" y="49"/>
                    <a:pt x="32" y="49"/>
                    <a:pt x="32" y="49"/>
                  </a:cubicBezTo>
                  <a:cubicBezTo>
                    <a:pt x="32" y="49"/>
                    <a:pt x="32" y="49"/>
                    <a:pt x="32" y="49"/>
                  </a:cubicBezTo>
                  <a:cubicBezTo>
                    <a:pt x="32" y="49"/>
                    <a:pt x="32" y="49"/>
                    <a:pt x="32" y="49"/>
                  </a:cubicBezTo>
                  <a:cubicBezTo>
                    <a:pt x="32" y="48"/>
                    <a:pt x="32" y="48"/>
                    <a:pt x="32" y="47"/>
                  </a:cubicBezTo>
                  <a:close/>
                  <a:moveTo>
                    <a:pt x="8" y="84"/>
                  </a:moveTo>
                  <a:cubicBezTo>
                    <a:pt x="8" y="86"/>
                    <a:pt x="7" y="88"/>
                    <a:pt x="6" y="90"/>
                  </a:cubicBezTo>
                  <a:cubicBezTo>
                    <a:pt x="6" y="92"/>
                    <a:pt x="6" y="94"/>
                    <a:pt x="6" y="96"/>
                  </a:cubicBezTo>
                  <a:cubicBezTo>
                    <a:pt x="6" y="100"/>
                    <a:pt x="6" y="104"/>
                    <a:pt x="6" y="108"/>
                  </a:cubicBezTo>
                  <a:cubicBezTo>
                    <a:pt x="6" y="113"/>
                    <a:pt x="7" y="118"/>
                    <a:pt x="7" y="122"/>
                  </a:cubicBezTo>
                  <a:cubicBezTo>
                    <a:pt x="7" y="125"/>
                    <a:pt x="7" y="128"/>
                    <a:pt x="8" y="130"/>
                  </a:cubicBezTo>
                  <a:cubicBezTo>
                    <a:pt x="8" y="132"/>
                    <a:pt x="8" y="134"/>
                    <a:pt x="8" y="136"/>
                  </a:cubicBezTo>
                  <a:cubicBezTo>
                    <a:pt x="8" y="138"/>
                    <a:pt x="8" y="140"/>
                    <a:pt x="8" y="142"/>
                  </a:cubicBezTo>
                  <a:cubicBezTo>
                    <a:pt x="9" y="143"/>
                    <a:pt x="9" y="143"/>
                    <a:pt x="9" y="144"/>
                  </a:cubicBezTo>
                  <a:cubicBezTo>
                    <a:pt x="9" y="144"/>
                    <a:pt x="9" y="145"/>
                    <a:pt x="9" y="145"/>
                  </a:cubicBezTo>
                  <a:cubicBezTo>
                    <a:pt x="8" y="144"/>
                    <a:pt x="6" y="144"/>
                    <a:pt x="5" y="144"/>
                  </a:cubicBezTo>
                  <a:cubicBezTo>
                    <a:pt x="3" y="143"/>
                    <a:pt x="2" y="143"/>
                    <a:pt x="0" y="142"/>
                  </a:cubicBezTo>
                  <a:cubicBezTo>
                    <a:pt x="0" y="144"/>
                    <a:pt x="0" y="144"/>
                    <a:pt x="0" y="144"/>
                  </a:cubicBezTo>
                  <a:cubicBezTo>
                    <a:pt x="1" y="145"/>
                    <a:pt x="3" y="145"/>
                    <a:pt x="4" y="145"/>
                  </a:cubicBezTo>
                  <a:cubicBezTo>
                    <a:pt x="6" y="146"/>
                    <a:pt x="8" y="147"/>
                    <a:pt x="10" y="147"/>
                  </a:cubicBezTo>
                  <a:cubicBezTo>
                    <a:pt x="10" y="147"/>
                    <a:pt x="10" y="147"/>
                    <a:pt x="10" y="147"/>
                  </a:cubicBezTo>
                  <a:cubicBezTo>
                    <a:pt x="11" y="147"/>
                    <a:pt x="11" y="147"/>
                    <a:pt x="11" y="147"/>
                  </a:cubicBezTo>
                  <a:cubicBezTo>
                    <a:pt x="11" y="146"/>
                    <a:pt x="11" y="144"/>
                    <a:pt x="11" y="143"/>
                  </a:cubicBezTo>
                  <a:cubicBezTo>
                    <a:pt x="11" y="143"/>
                    <a:pt x="10" y="143"/>
                    <a:pt x="10" y="142"/>
                  </a:cubicBezTo>
                  <a:cubicBezTo>
                    <a:pt x="10" y="140"/>
                    <a:pt x="10" y="138"/>
                    <a:pt x="10" y="136"/>
                  </a:cubicBezTo>
                  <a:cubicBezTo>
                    <a:pt x="10" y="134"/>
                    <a:pt x="10" y="132"/>
                    <a:pt x="9" y="130"/>
                  </a:cubicBezTo>
                  <a:cubicBezTo>
                    <a:pt x="9" y="128"/>
                    <a:pt x="9" y="125"/>
                    <a:pt x="9" y="122"/>
                  </a:cubicBezTo>
                  <a:cubicBezTo>
                    <a:pt x="9" y="117"/>
                    <a:pt x="8" y="112"/>
                    <a:pt x="8" y="108"/>
                  </a:cubicBezTo>
                  <a:cubicBezTo>
                    <a:pt x="8" y="104"/>
                    <a:pt x="8" y="100"/>
                    <a:pt x="8" y="96"/>
                  </a:cubicBezTo>
                  <a:cubicBezTo>
                    <a:pt x="8" y="92"/>
                    <a:pt x="9" y="88"/>
                    <a:pt x="8" y="84"/>
                  </a:cubicBezTo>
                  <a:close/>
                  <a:moveTo>
                    <a:pt x="1" y="120"/>
                  </a:moveTo>
                  <a:cubicBezTo>
                    <a:pt x="1" y="121"/>
                    <a:pt x="1" y="121"/>
                    <a:pt x="1" y="121"/>
                  </a:cubicBezTo>
                  <a:cubicBezTo>
                    <a:pt x="1" y="121"/>
                    <a:pt x="1" y="121"/>
                    <a:pt x="1" y="120"/>
                  </a:cubicBezTo>
                  <a:cubicBezTo>
                    <a:pt x="1" y="120"/>
                    <a:pt x="1" y="120"/>
                    <a:pt x="1" y="120"/>
                  </a:cubicBezTo>
                  <a:close/>
                  <a:moveTo>
                    <a:pt x="0" y="165"/>
                  </a:moveTo>
                  <a:cubicBezTo>
                    <a:pt x="0" y="166"/>
                    <a:pt x="0" y="166"/>
                    <a:pt x="0" y="167"/>
                  </a:cubicBezTo>
                  <a:cubicBezTo>
                    <a:pt x="1" y="167"/>
                    <a:pt x="2" y="167"/>
                    <a:pt x="3" y="167"/>
                  </a:cubicBezTo>
                  <a:cubicBezTo>
                    <a:pt x="3" y="168"/>
                    <a:pt x="3" y="168"/>
                    <a:pt x="3" y="168"/>
                  </a:cubicBezTo>
                  <a:cubicBezTo>
                    <a:pt x="3" y="168"/>
                    <a:pt x="3" y="169"/>
                    <a:pt x="3" y="169"/>
                  </a:cubicBezTo>
                  <a:cubicBezTo>
                    <a:pt x="3" y="171"/>
                    <a:pt x="3" y="172"/>
                    <a:pt x="3" y="174"/>
                  </a:cubicBezTo>
                  <a:cubicBezTo>
                    <a:pt x="3" y="175"/>
                    <a:pt x="3" y="177"/>
                    <a:pt x="3" y="179"/>
                  </a:cubicBezTo>
                  <a:cubicBezTo>
                    <a:pt x="3" y="181"/>
                    <a:pt x="3" y="183"/>
                    <a:pt x="3" y="185"/>
                  </a:cubicBezTo>
                  <a:cubicBezTo>
                    <a:pt x="3" y="187"/>
                    <a:pt x="3" y="187"/>
                    <a:pt x="3" y="187"/>
                  </a:cubicBezTo>
                  <a:cubicBezTo>
                    <a:pt x="4" y="188"/>
                    <a:pt x="5" y="189"/>
                    <a:pt x="5" y="190"/>
                  </a:cubicBezTo>
                  <a:cubicBezTo>
                    <a:pt x="5" y="185"/>
                    <a:pt x="5" y="185"/>
                    <a:pt x="5" y="185"/>
                  </a:cubicBezTo>
                  <a:cubicBezTo>
                    <a:pt x="5" y="183"/>
                    <a:pt x="5" y="181"/>
                    <a:pt x="5" y="179"/>
                  </a:cubicBezTo>
                  <a:cubicBezTo>
                    <a:pt x="5" y="177"/>
                    <a:pt x="5" y="176"/>
                    <a:pt x="5" y="174"/>
                  </a:cubicBezTo>
                  <a:cubicBezTo>
                    <a:pt x="5" y="172"/>
                    <a:pt x="5" y="171"/>
                    <a:pt x="5" y="169"/>
                  </a:cubicBezTo>
                  <a:cubicBezTo>
                    <a:pt x="5" y="169"/>
                    <a:pt x="5" y="169"/>
                    <a:pt x="5" y="168"/>
                  </a:cubicBezTo>
                  <a:cubicBezTo>
                    <a:pt x="5" y="167"/>
                    <a:pt x="5" y="167"/>
                    <a:pt x="4" y="166"/>
                  </a:cubicBezTo>
                  <a:cubicBezTo>
                    <a:pt x="4" y="165"/>
                    <a:pt x="4" y="165"/>
                    <a:pt x="4" y="165"/>
                  </a:cubicBezTo>
                  <a:cubicBezTo>
                    <a:pt x="3" y="165"/>
                    <a:pt x="3" y="165"/>
                    <a:pt x="3" y="165"/>
                  </a:cubicBezTo>
                  <a:cubicBezTo>
                    <a:pt x="3" y="166"/>
                    <a:pt x="1" y="165"/>
                    <a:pt x="0" y="165"/>
                  </a:cubicBezTo>
                  <a:close/>
                  <a:moveTo>
                    <a:pt x="34" y="199"/>
                  </a:moveTo>
                  <a:cubicBezTo>
                    <a:pt x="34" y="199"/>
                    <a:pt x="35" y="199"/>
                    <a:pt x="36" y="199"/>
                  </a:cubicBezTo>
                  <a:cubicBezTo>
                    <a:pt x="35" y="195"/>
                    <a:pt x="34" y="192"/>
                    <a:pt x="32" y="188"/>
                  </a:cubicBezTo>
                  <a:cubicBezTo>
                    <a:pt x="31" y="185"/>
                    <a:pt x="30" y="181"/>
                    <a:pt x="29" y="177"/>
                  </a:cubicBezTo>
                  <a:cubicBezTo>
                    <a:pt x="29" y="176"/>
                    <a:pt x="29" y="176"/>
                    <a:pt x="29" y="175"/>
                  </a:cubicBezTo>
                  <a:cubicBezTo>
                    <a:pt x="28" y="174"/>
                    <a:pt x="28" y="173"/>
                    <a:pt x="28" y="172"/>
                  </a:cubicBezTo>
                  <a:cubicBezTo>
                    <a:pt x="28" y="170"/>
                    <a:pt x="27" y="168"/>
                    <a:pt x="27" y="167"/>
                  </a:cubicBezTo>
                  <a:cubicBezTo>
                    <a:pt x="26" y="165"/>
                    <a:pt x="26" y="163"/>
                    <a:pt x="25" y="162"/>
                  </a:cubicBezTo>
                  <a:cubicBezTo>
                    <a:pt x="25" y="162"/>
                    <a:pt x="26" y="161"/>
                    <a:pt x="26" y="161"/>
                  </a:cubicBezTo>
                  <a:cubicBezTo>
                    <a:pt x="26" y="161"/>
                    <a:pt x="26" y="161"/>
                    <a:pt x="26" y="161"/>
                  </a:cubicBezTo>
                  <a:cubicBezTo>
                    <a:pt x="27" y="161"/>
                    <a:pt x="27" y="161"/>
                    <a:pt x="27" y="161"/>
                  </a:cubicBezTo>
                  <a:cubicBezTo>
                    <a:pt x="27" y="161"/>
                    <a:pt x="27" y="161"/>
                    <a:pt x="27" y="162"/>
                  </a:cubicBezTo>
                  <a:cubicBezTo>
                    <a:pt x="27" y="162"/>
                    <a:pt x="27" y="162"/>
                    <a:pt x="27" y="162"/>
                  </a:cubicBezTo>
                  <a:cubicBezTo>
                    <a:pt x="28" y="162"/>
                    <a:pt x="28" y="163"/>
                    <a:pt x="28" y="164"/>
                  </a:cubicBezTo>
                  <a:cubicBezTo>
                    <a:pt x="28" y="164"/>
                    <a:pt x="28" y="164"/>
                    <a:pt x="28" y="164"/>
                  </a:cubicBezTo>
                  <a:cubicBezTo>
                    <a:pt x="28" y="164"/>
                    <a:pt x="28" y="164"/>
                    <a:pt x="29" y="165"/>
                  </a:cubicBezTo>
                  <a:cubicBezTo>
                    <a:pt x="29" y="166"/>
                    <a:pt x="30" y="168"/>
                    <a:pt x="30" y="170"/>
                  </a:cubicBezTo>
                  <a:cubicBezTo>
                    <a:pt x="31" y="172"/>
                    <a:pt x="32" y="173"/>
                    <a:pt x="32" y="175"/>
                  </a:cubicBezTo>
                  <a:cubicBezTo>
                    <a:pt x="33" y="177"/>
                    <a:pt x="34" y="180"/>
                    <a:pt x="34" y="183"/>
                  </a:cubicBezTo>
                  <a:cubicBezTo>
                    <a:pt x="35" y="185"/>
                    <a:pt x="35" y="187"/>
                    <a:pt x="36" y="189"/>
                  </a:cubicBezTo>
                  <a:cubicBezTo>
                    <a:pt x="37" y="191"/>
                    <a:pt x="37" y="193"/>
                    <a:pt x="38" y="195"/>
                  </a:cubicBezTo>
                  <a:cubicBezTo>
                    <a:pt x="39" y="199"/>
                    <a:pt x="39" y="199"/>
                    <a:pt x="39" y="199"/>
                  </a:cubicBezTo>
                  <a:cubicBezTo>
                    <a:pt x="40" y="199"/>
                    <a:pt x="41" y="199"/>
                    <a:pt x="41" y="199"/>
                  </a:cubicBezTo>
                  <a:cubicBezTo>
                    <a:pt x="41" y="197"/>
                    <a:pt x="40" y="196"/>
                    <a:pt x="40" y="194"/>
                  </a:cubicBezTo>
                  <a:cubicBezTo>
                    <a:pt x="39" y="192"/>
                    <a:pt x="38" y="190"/>
                    <a:pt x="38" y="189"/>
                  </a:cubicBezTo>
                  <a:cubicBezTo>
                    <a:pt x="37" y="187"/>
                    <a:pt x="37" y="184"/>
                    <a:pt x="36" y="182"/>
                  </a:cubicBezTo>
                  <a:cubicBezTo>
                    <a:pt x="36" y="179"/>
                    <a:pt x="35" y="177"/>
                    <a:pt x="34" y="174"/>
                  </a:cubicBezTo>
                  <a:cubicBezTo>
                    <a:pt x="33" y="173"/>
                    <a:pt x="33" y="171"/>
                    <a:pt x="32" y="169"/>
                  </a:cubicBezTo>
                  <a:cubicBezTo>
                    <a:pt x="32" y="167"/>
                    <a:pt x="31" y="166"/>
                    <a:pt x="30" y="164"/>
                  </a:cubicBezTo>
                  <a:cubicBezTo>
                    <a:pt x="30" y="164"/>
                    <a:pt x="30" y="163"/>
                    <a:pt x="30" y="163"/>
                  </a:cubicBezTo>
                  <a:cubicBezTo>
                    <a:pt x="30" y="163"/>
                    <a:pt x="30" y="163"/>
                    <a:pt x="30" y="163"/>
                  </a:cubicBezTo>
                  <a:cubicBezTo>
                    <a:pt x="30" y="162"/>
                    <a:pt x="29" y="160"/>
                    <a:pt x="28" y="160"/>
                  </a:cubicBezTo>
                  <a:cubicBezTo>
                    <a:pt x="28" y="159"/>
                    <a:pt x="27" y="159"/>
                    <a:pt x="26" y="159"/>
                  </a:cubicBezTo>
                  <a:cubicBezTo>
                    <a:pt x="26" y="159"/>
                    <a:pt x="26" y="159"/>
                    <a:pt x="26" y="159"/>
                  </a:cubicBezTo>
                  <a:cubicBezTo>
                    <a:pt x="26" y="159"/>
                    <a:pt x="26" y="159"/>
                    <a:pt x="25" y="159"/>
                  </a:cubicBezTo>
                  <a:cubicBezTo>
                    <a:pt x="25" y="159"/>
                    <a:pt x="25" y="159"/>
                    <a:pt x="25" y="159"/>
                  </a:cubicBezTo>
                  <a:cubicBezTo>
                    <a:pt x="25" y="160"/>
                    <a:pt x="24" y="160"/>
                    <a:pt x="24" y="160"/>
                  </a:cubicBezTo>
                  <a:cubicBezTo>
                    <a:pt x="23" y="161"/>
                    <a:pt x="23" y="161"/>
                    <a:pt x="23" y="162"/>
                  </a:cubicBezTo>
                  <a:cubicBezTo>
                    <a:pt x="23" y="162"/>
                    <a:pt x="23" y="162"/>
                    <a:pt x="23" y="162"/>
                  </a:cubicBezTo>
                  <a:cubicBezTo>
                    <a:pt x="23" y="162"/>
                    <a:pt x="23" y="162"/>
                    <a:pt x="23" y="162"/>
                  </a:cubicBezTo>
                  <a:cubicBezTo>
                    <a:pt x="24" y="164"/>
                    <a:pt x="24" y="165"/>
                    <a:pt x="25" y="167"/>
                  </a:cubicBezTo>
                  <a:cubicBezTo>
                    <a:pt x="25" y="169"/>
                    <a:pt x="26" y="171"/>
                    <a:pt x="26" y="173"/>
                  </a:cubicBezTo>
                  <a:cubicBezTo>
                    <a:pt x="26" y="174"/>
                    <a:pt x="26" y="175"/>
                    <a:pt x="27" y="175"/>
                  </a:cubicBezTo>
                  <a:cubicBezTo>
                    <a:pt x="27" y="176"/>
                    <a:pt x="27" y="177"/>
                    <a:pt x="27" y="178"/>
                  </a:cubicBezTo>
                  <a:cubicBezTo>
                    <a:pt x="28" y="182"/>
                    <a:pt x="29" y="185"/>
                    <a:pt x="31" y="189"/>
                  </a:cubicBezTo>
                  <a:cubicBezTo>
                    <a:pt x="32" y="192"/>
                    <a:pt x="33" y="196"/>
                    <a:pt x="34" y="199"/>
                  </a:cubicBezTo>
                  <a:close/>
                  <a:moveTo>
                    <a:pt x="66" y="195"/>
                  </a:moveTo>
                  <a:cubicBezTo>
                    <a:pt x="67" y="195"/>
                    <a:pt x="68" y="195"/>
                    <a:pt x="68" y="195"/>
                  </a:cubicBezTo>
                  <a:cubicBezTo>
                    <a:pt x="68" y="195"/>
                    <a:pt x="68" y="194"/>
                    <a:pt x="68" y="193"/>
                  </a:cubicBezTo>
                  <a:cubicBezTo>
                    <a:pt x="69" y="191"/>
                    <a:pt x="69" y="188"/>
                    <a:pt x="69" y="186"/>
                  </a:cubicBezTo>
                  <a:cubicBezTo>
                    <a:pt x="68" y="184"/>
                    <a:pt x="68" y="182"/>
                    <a:pt x="68" y="180"/>
                  </a:cubicBezTo>
                  <a:cubicBezTo>
                    <a:pt x="68" y="175"/>
                    <a:pt x="67" y="169"/>
                    <a:pt x="67" y="163"/>
                  </a:cubicBezTo>
                  <a:cubicBezTo>
                    <a:pt x="66" y="161"/>
                    <a:pt x="66" y="159"/>
                    <a:pt x="65" y="157"/>
                  </a:cubicBezTo>
                  <a:cubicBezTo>
                    <a:pt x="64" y="152"/>
                    <a:pt x="63" y="147"/>
                    <a:pt x="65" y="142"/>
                  </a:cubicBezTo>
                  <a:cubicBezTo>
                    <a:pt x="66" y="141"/>
                    <a:pt x="68" y="141"/>
                    <a:pt x="69" y="140"/>
                  </a:cubicBezTo>
                  <a:cubicBezTo>
                    <a:pt x="71" y="140"/>
                    <a:pt x="72" y="139"/>
                    <a:pt x="74" y="139"/>
                  </a:cubicBezTo>
                  <a:cubicBezTo>
                    <a:pt x="74" y="139"/>
                    <a:pt x="74" y="139"/>
                    <a:pt x="74" y="140"/>
                  </a:cubicBezTo>
                  <a:cubicBezTo>
                    <a:pt x="73" y="140"/>
                    <a:pt x="73" y="141"/>
                    <a:pt x="73" y="141"/>
                  </a:cubicBezTo>
                  <a:cubicBezTo>
                    <a:pt x="73" y="143"/>
                    <a:pt x="73" y="145"/>
                    <a:pt x="73" y="147"/>
                  </a:cubicBezTo>
                  <a:cubicBezTo>
                    <a:pt x="73" y="149"/>
                    <a:pt x="73" y="151"/>
                    <a:pt x="73" y="153"/>
                  </a:cubicBezTo>
                  <a:cubicBezTo>
                    <a:pt x="72" y="156"/>
                    <a:pt x="72" y="159"/>
                    <a:pt x="72" y="161"/>
                  </a:cubicBezTo>
                  <a:cubicBezTo>
                    <a:pt x="72" y="166"/>
                    <a:pt x="72" y="171"/>
                    <a:pt x="71" y="176"/>
                  </a:cubicBezTo>
                  <a:cubicBezTo>
                    <a:pt x="71" y="180"/>
                    <a:pt x="72" y="184"/>
                    <a:pt x="72" y="188"/>
                  </a:cubicBezTo>
                  <a:cubicBezTo>
                    <a:pt x="72" y="190"/>
                    <a:pt x="72" y="192"/>
                    <a:pt x="72" y="195"/>
                  </a:cubicBezTo>
                  <a:cubicBezTo>
                    <a:pt x="74" y="194"/>
                    <a:pt x="74" y="194"/>
                    <a:pt x="74" y="194"/>
                  </a:cubicBezTo>
                  <a:cubicBezTo>
                    <a:pt x="74" y="192"/>
                    <a:pt x="74" y="190"/>
                    <a:pt x="74" y="188"/>
                  </a:cubicBezTo>
                  <a:cubicBezTo>
                    <a:pt x="74" y="184"/>
                    <a:pt x="73" y="180"/>
                    <a:pt x="73" y="176"/>
                  </a:cubicBezTo>
                  <a:cubicBezTo>
                    <a:pt x="74" y="171"/>
                    <a:pt x="74" y="166"/>
                    <a:pt x="74" y="161"/>
                  </a:cubicBezTo>
                  <a:cubicBezTo>
                    <a:pt x="74" y="159"/>
                    <a:pt x="74" y="156"/>
                    <a:pt x="75" y="153"/>
                  </a:cubicBezTo>
                  <a:cubicBezTo>
                    <a:pt x="75" y="152"/>
                    <a:pt x="75" y="150"/>
                    <a:pt x="75" y="147"/>
                  </a:cubicBezTo>
                  <a:cubicBezTo>
                    <a:pt x="75" y="145"/>
                    <a:pt x="75" y="143"/>
                    <a:pt x="75" y="141"/>
                  </a:cubicBezTo>
                  <a:cubicBezTo>
                    <a:pt x="75" y="141"/>
                    <a:pt x="75" y="141"/>
                    <a:pt x="75" y="140"/>
                  </a:cubicBezTo>
                  <a:cubicBezTo>
                    <a:pt x="76" y="139"/>
                    <a:pt x="76" y="138"/>
                    <a:pt x="75" y="137"/>
                  </a:cubicBezTo>
                  <a:cubicBezTo>
                    <a:pt x="75" y="136"/>
                    <a:pt x="75" y="136"/>
                    <a:pt x="75" y="136"/>
                  </a:cubicBezTo>
                  <a:cubicBezTo>
                    <a:pt x="74" y="137"/>
                    <a:pt x="74" y="137"/>
                    <a:pt x="74" y="137"/>
                  </a:cubicBezTo>
                  <a:cubicBezTo>
                    <a:pt x="72" y="137"/>
                    <a:pt x="71" y="138"/>
                    <a:pt x="69" y="138"/>
                  </a:cubicBezTo>
                  <a:cubicBezTo>
                    <a:pt x="67" y="139"/>
                    <a:pt x="65" y="139"/>
                    <a:pt x="64" y="140"/>
                  </a:cubicBezTo>
                  <a:cubicBezTo>
                    <a:pt x="63" y="140"/>
                    <a:pt x="63" y="140"/>
                    <a:pt x="63" y="140"/>
                  </a:cubicBezTo>
                  <a:cubicBezTo>
                    <a:pt x="63" y="140"/>
                    <a:pt x="63" y="140"/>
                    <a:pt x="63" y="140"/>
                  </a:cubicBezTo>
                  <a:cubicBezTo>
                    <a:pt x="61" y="146"/>
                    <a:pt x="62" y="152"/>
                    <a:pt x="64" y="157"/>
                  </a:cubicBezTo>
                  <a:cubicBezTo>
                    <a:pt x="64" y="159"/>
                    <a:pt x="64" y="161"/>
                    <a:pt x="65" y="164"/>
                  </a:cubicBezTo>
                  <a:cubicBezTo>
                    <a:pt x="65" y="169"/>
                    <a:pt x="66" y="175"/>
                    <a:pt x="66" y="180"/>
                  </a:cubicBezTo>
                  <a:cubicBezTo>
                    <a:pt x="66" y="182"/>
                    <a:pt x="66" y="184"/>
                    <a:pt x="67" y="186"/>
                  </a:cubicBezTo>
                  <a:cubicBezTo>
                    <a:pt x="67" y="188"/>
                    <a:pt x="67" y="191"/>
                    <a:pt x="67" y="193"/>
                  </a:cubicBezTo>
                  <a:cubicBezTo>
                    <a:pt x="66" y="194"/>
                    <a:pt x="66" y="195"/>
                    <a:pt x="66" y="195"/>
                  </a:cubicBezTo>
                  <a:close/>
                  <a:moveTo>
                    <a:pt x="108" y="190"/>
                  </a:moveTo>
                  <a:cubicBezTo>
                    <a:pt x="110" y="189"/>
                    <a:pt x="110" y="189"/>
                    <a:pt x="110" y="189"/>
                  </a:cubicBezTo>
                  <a:cubicBezTo>
                    <a:pt x="109" y="188"/>
                    <a:pt x="109" y="186"/>
                    <a:pt x="108" y="184"/>
                  </a:cubicBezTo>
                  <a:cubicBezTo>
                    <a:pt x="107" y="182"/>
                    <a:pt x="106" y="180"/>
                    <a:pt x="106" y="178"/>
                  </a:cubicBezTo>
                  <a:cubicBezTo>
                    <a:pt x="106" y="175"/>
                    <a:pt x="105" y="172"/>
                    <a:pt x="104" y="169"/>
                  </a:cubicBezTo>
                  <a:cubicBezTo>
                    <a:pt x="104" y="167"/>
                    <a:pt x="103" y="164"/>
                    <a:pt x="103" y="161"/>
                  </a:cubicBezTo>
                  <a:cubicBezTo>
                    <a:pt x="103" y="160"/>
                    <a:pt x="102" y="158"/>
                    <a:pt x="102" y="156"/>
                  </a:cubicBezTo>
                  <a:cubicBezTo>
                    <a:pt x="101" y="151"/>
                    <a:pt x="100" y="144"/>
                    <a:pt x="100" y="139"/>
                  </a:cubicBezTo>
                  <a:cubicBezTo>
                    <a:pt x="101" y="139"/>
                    <a:pt x="102" y="140"/>
                    <a:pt x="104" y="140"/>
                  </a:cubicBezTo>
                  <a:cubicBezTo>
                    <a:pt x="106" y="141"/>
                    <a:pt x="107" y="141"/>
                    <a:pt x="108" y="141"/>
                  </a:cubicBezTo>
                  <a:cubicBezTo>
                    <a:pt x="108" y="141"/>
                    <a:pt x="108" y="141"/>
                    <a:pt x="108" y="142"/>
                  </a:cubicBezTo>
                  <a:cubicBezTo>
                    <a:pt x="108" y="142"/>
                    <a:pt x="108" y="142"/>
                    <a:pt x="108" y="143"/>
                  </a:cubicBezTo>
                  <a:cubicBezTo>
                    <a:pt x="108" y="144"/>
                    <a:pt x="108" y="146"/>
                    <a:pt x="108" y="148"/>
                  </a:cubicBezTo>
                  <a:cubicBezTo>
                    <a:pt x="108" y="149"/>
                    <a:pt x="108" y="151"/>
                    <a:pt x="109" y="152"/>
                  </a:cubicBezTo>
                  <a:cubicBezTo>
                    <a:pt x="109" y="154"/>
                    <a:pt x="109" y="157"/>
                    <a:pt x="109" y="159"/>
                  </a:cubicBezTo>
                  <a:cubicBezTo>
                    <a:pt x="109" y="162"/>
                    <a:pt x="109" y="166"/>
                    <a:pt x="109" y="170"/>
                  </a:cubicBezTo>
                  <a:cubicBezTo>
                    <a:pt x="109" y="173"/>
                    <a:pt x="110" y="177"/>
                    <a:pt x="110" y="180"/>
                  </a:cubicBezTo>
                  <a:cubicBezTo>
                    <a:pt x="111" y="183"/>
                    <a:pt x="111" y="186"/>
                    <a:pt x="111" y="189"/>
                  </a:cubicBezTo>
                  <a:cubicBezTo>
                    <a:pt x="113" y="189"/>
                    <a:pt x="113" y="189"/>
                    <a:pt x="113" y="189"/>
                  </a:cubicBezTo>
                  <a:cubicBezTo>
                    <a:pt x="113" y="186"/>
                    <a:pt x="113" y="183"/>
                    <a:pt x="112" y="180"/>
                  </a:cubicBezTo>
                  <a:cubicBezTo>
                    <a:pt x="112" y="176"/>
                    <a:pt x="111" y="173"/>
                    <a:pt x="111" y="170"/>
                  </a:cubicBezTo>
                  <a:cubicBezTo>
                    <a:pt x="111" y="166"/>
                    <a:pt x="111" y="162"/>
                    <a:pt x="111" y="159"/>
                  </a:cubicBezTo>
                  <a:cubicBezTo>
                    <a:pt x="111" y="156"/>
                    <a:pt x="111" y="154"/>
                    <a:pt x="111" y="152"/>
                  </a:cubicBezTo>
                  <a:cubicBezTo>
                    <a:pt x="110" y="151"/>
                    <a:pt x="110" y="149"/>
                    <a:pt x="110" y="148"/>
                  </a:cubicBezTo>
                  <a:cubicBezTo>
                    <a:pt x="110" y="146"/>
                    <a:pt x="110" y="144"/>
                    <a:pt x="110" y="143"/>
                  </a:cubicBezTo>
                  <a:cubicBezTo>
                    <a:pt x="110" y="142"/>
                    <a:pt x="110" y="142"/>
                    <a:pt x="110" y="142"/>
                  </a:cubicBezTo>
                  <a:cubicBezTo>
                    <a:pt x="110" y="141"/>
                    <a:pt x="111" y="140"/>
                    <a:pt x="110" y="139"/>
                  </a:cubicBezTo>
                  <a:cubicBezTo>
                    <a:pt x="110" y="139"/>
                    <a:pt x="110" y="139"/>
                    <a:pt x="110" y="139"/>
                  </a:cubicBezTo>
                  <a:cubicBezTo>
                    <a:pt x="109" y="139"/>
                    <a:pt x="109" y="139"/>
                    <a:pt x="109" y="139"/>
                  </a:cubicBezTo>
                  <a:cubicBezTo>
                    <a:pt x="108" y="139"/>
                    <a:pt x="106" y="139"/>
                    <a:pt x="104" y="138"/>
                  </a:cubicBezTo>
                  <a:cubicBezTo>
                    <a:pt x="102" y="138"/>
                    <a:pt x="100" y="137"/>
                    <a:pt x="99" y="137"/>
                  </a:cubicBezTo>
                  <a:cubicBezTo>
                    <a:pt x="98" y="138"/>
                    <a:pt x="98" y="138"/>
                    <a:pt x="98" y="138"/>
                  </a:cubicBezTo>
                  <a:cubicBezTo>
                    <a:pt x="98" y="138"/>
                    <a:pt x="98" y="138"/>
                    <a:pt x="98" y="138"/>
                  </a:cubicBezTo>
                  <a:cubicBezTo>
                    <a:pt x="97" y="143"/>
                    <a:pt x="99" y="151"/>
                    <a:pt x="100" y="157"/>
                  </a:cubicBezTo>
                  <a:cubicBezTo>
                    <a:pt x="100" y="158"/>
                    <a:pt x="101" y="160"/>
                    <a:pt x="101" y="161"/>
                  </a:cubicBezTo>
                  <a:cubicBezTo>
                    <a:pt x="101" y="164"/>
                    <a:pt x="102" y="167"/>
                    <a:pt x="102" y="170"/>
                  </a:cubicBezTo>
                  <a:cubicBezTo>
                    <a:pt x="103" y="173"/>
                    <a:pt x="104" y="176"/>
                    <a:pt x="104" y="179"/>
                  </a:cubicBezTo>
                  <a:cubicBezTo>
                    <a:pt x="104" y="181"/>
                    <a:pt x="105" y="183"/>
                    <a:pt x="106" y="185"/>
                  </a:cubicBezTo>
                  <a:cubicBezTo>
                    <a:pt x="107" y="187"/>
                    <a:pt x="107" y="188"/>
                    <a:pt x="108" y="190"/>
                  </a:cubicBezTo>
                  <a:close/>
                  <a:moveTo>
                    <a:pt x="150" y="183"/>
                  </a:moveTo>
                  <a:cubicBezTo>
                    <a:pt x="152" y="183"/>
                    <a:pt x="152" y="183"/>
                    <a:pt x="152" y="183"/>
                  </a:cubicBezTo>
                  <a:cubicBezTo>
                    <a:pt x="152" y="181"/>
                    <a:pt x="151" y="179"/>
                    <a:pt x="150" y="178"/>
                  </a:cubicBezTo>
                  <a:cubicBezTo>
                    <a:pt x="150" y="176"/>
                    <a:pt x="149" y="174"/>
                    <a:pt x="148" y="172"/>
                  </a:cubicBezTo>
                  <a:cubicBezTo>
                    <a:pt x="146" y="167"/>
                    <a:pt x="144" y="162"/>
                    <a:pt x="141" y="157"/>
                  </a:cubicBezTo>
                  <a:cubicBezTo>
                    <a:pt x="141" y="155"/>
                    <a:pt x="139" y="153"/>
                    <a:pt x="138" y="151"/>
                  </a:cubicBezTo>
                  <a:cubicBezTo>
                    <a:pt x="136" y="146"/>
                    <a:pt x="133" y="142"/>
                    <a:pt x="133" y="137"/>
                  </a:cubicBezTo>
                  <a:cubicBezTo>
                    <a:pt x="134" y="136"/>
                    <a:pt x="135" y="135"/>
                    <a:pt x="137" y="134"/>
                  </a:cubicBezTo>
                  <a:cubicBezTo>
                    <a:pt x="138" y="133"/>
                    <a:pt x="139" y="132"/>
                    <a:pt x="141" y="131"/>
                  </a:cubicBezTo>
                  <a:cubicBezTo>
                    <a:pt x="141" y="132"/>
                    <a:pt x="141" y="132"/>
                    <a:pt x="141" y="132"/>
                  </a:cubicBezTo>
                  <a:cubicBezTo>
                    <a:pt x="141" y="133"/>
                    <a:pt x="141" y="133"/>
                    <a:pt x="141" y="134"/>
                  </a:cubicBezTo>
                  <a:cubicBezTo>
                    <a:pt x="141" y="136"/>
                    <a:pt x="142" y="138"/>
                    <a:pt x="142" y="140"/>
                  </a:cubicBezTo>
                  <a:cubicBezTo>
                    <a:pt x="143" y="141"/>
                    <a:pt x="143" y="143"/>
                    <a:pt x="144" y="145"/>
                  </a:cubicBezTo>
                  <a:cubicBezTo>
                    <a:pt x="145" y="148"/>
                    <a:pt x="145" y="151"/>
                    <a:pt x="146" y="153"/>
                  </a:cubicBezTo>
                  <a:cubicBezTo>
                    <a:pt x="147" y="158"/>
                    <a:pt x="149" y="162"/>
                    <a:pt x="150" y="167"/>
                  </a:cubicBezTo>
                  <a:cubicBezTo>
                    <a:pt x="151" y="171"/>
                    <a:pt x="153" y="175"/>
                    <a:pt x="154" y="179"/>
                  </a:cubicBezTo>
                  <a:cubicBezTo>
                    <a:pt x="155" y="180"/>
                    <a:pt x="155" y="181"/>
                    <a:pt x="156" y="182"/>
                  </a:cubicBezTo>
                  <a:cubicBezTo>
                    <a:pt x="158" y="182"/>
                    <a:pt x="158" y="182"/>
                    <a:pt x="158" y="182"/>
                  </a:cubicBezTo>
                  <a:cubicBezTo>
                    <a:pt x="157" y="180"/>
                    <a:pt x="157" y="179"/>
                    <a:pt x="156" y="178"/>
                  </a:cubicBezTo>
                  <a:cubicBezTo>
                    <a:pt x="154" y="174"/>
                    <a:pt x="153" y="170"/>
                    <a:pt x="152" y="167"/>
                  </a:cubicBezTo>
                  <a:cubicBezTo>
                    <a:pt x="151" y="162"/>
                    <a:pt x="149" y="157"/>
                    <a:pt x="148" y="152"/>
                  </a:cubicBezTo>
                  <a:cubicBezTo>
                    <a:pt x="147" y="150"/>
                    <a:pt x="147" y="147"/>
                    <a:pt x="146" y="145"/>
                  </a:cubicBezTo>
                  <a:cubicBezTo>
                    <a:pt x="145" y="143"/>
                    <a:pt x="145" y="141"/>
                    <a:pt x="144" y="139"/>
                  </a:cubicBezTo>
                  <a:cubicBezTo>
                    <a:pt x="144" y="137"/>
                    <a:pt x="143" y="135"/>
                    <a:pt x="143" y="133"/>
                  </a:cubicBezTo>
                  <a:cubicBezTo>
                    <a:pt x="143" y="133"/>
                    <a:pt x="143" y="132"/>
                    <a:pt x="143" y="132"/>
                  </a:cubicBezTo>
                  <a:cubicBezTo>
                    <a:pt x="143" y="131"/>
                    <a:pt x="143" y="130"/>
                    <a:pt x="141" y="129"/>
                  </a:cubicBezTo>
                  <a:cubicBezTo>
                    <a:pt x="141" y="129"/>
                    <a:pt x="141" y="129"/>
                    <a:pt x="141" y="129"/>
                  </a:cubicBezTo>
                  <a:cubicBezTo>
                    <a:pt x="140" y="129"/>
                    <a:pt x="140" y="129"/>
                    <a:pt x="140" y="129"/>
                  </a:cubicBezTo>
                  <a:cubicBezTo>
                    <a:pt x="139" y="130"/>
                    <a:pt x="137" y="131"/>
                    <a:pt x="136" y="132"/>
                  </a:cubicBezTo>
                  <a:cubicBezTo>
                    <a:pt x="134" y="133"/>
                    <a:pt x="133" y="134"/>
                    <a:pt x="131" y="135"/>
                  </a:cubicBezTo>
                  <a:cubicBezTo>
                    <a:pt x="131" y="136"/>
                    <a:pt x="131" y="136"/>
                    <a:pt x="131" y="136"/>
                  </a:cubicBezTo>
                  <a:cubicBezTo>
                    <a:pt x="131" y="136"/>
                    <a:pt x="131" y="136"/>
                    <a:pt x="131" y="136"/>
                  </a:cubicBezTo>
                  <a:cubicBezTo>
                    <a:pt x="131" y="142"/>
                    <a:pt x="134" y="147"/>
                    <a:pt x="137" y="152"/>
                  </a:cubicBezTo>
                  <a:cubicBezTo>
                    <a:pt x="138" y="154"/>
                    <a:pt x="139" y="156"/>
                    <a:pt x="140" y="158"/>
                  </a:cubicBezTo>
                  <a:cubicBezTo>
                    <a:pt x="142" y="163"/>
                    <a:pt x="144" y="168"/>
                    <a:pt x="146" y="173"/>
                  </a:cubicBezTo>
                  <a:cubicBezTo>
                    <a:pt x="147" y="175"/>
                    <a:pt x="148" y="177"/>
                    <a:pt x="149" y="179"/>
                  </a:cubicBezTo>
                  <a:cubicBezTo>
                    <a:pt x="149" y="180"/>
                    <a:pt x="150" y="181"/>
                    <a:pt x="150" y="183"/>
                  </a:cubicBezTo>
                  <a:close/>
                  <a:moveTo>
                    <a:pt x="183" y="177"/>
                  </a:moveTo>
                  <a:cubicBezTo>
                    <a:pt x="185" y="177"/>
                    <a:pt x="185" y="177"/>
                    <a:pt x="185" y="177"/>
                  </a:cubicBezTo>
                  <a:cubicBezTo>
                    <a:pt x="185" y="176"/>
                    <a:pt x="184" y="175"/>
                    <a:pt x="184" y="173"/>
                  </a:cubicBezTo>
                  <a:cubicBezTo>
                    <a:pt x="184" y="170"/>
                    <a:pt x="183" y="167"/>
                    <a:pt x="182" y="164"/>
                  </a:cubicBezTo>
                  <a:cubicBezTo>
                    <a:pt x="182" y="162"/>
                    <a:pt x="181" y="159"/>
                    <a:pt x="181" y="156"/>
                  </a:cubicBezTo>
                  <a:cubicBezTo>
                    <a:pt x="181" y="155"/>
                    <a:pt x="180" y="153"/>
                    <a:pt x="180" y="151"/>
                  </a:cubicBezTo>
                  <a:cubicBezTo>
                    <a:pt x="179" y="146"/>
                    <a:pt x="178" y="139"/>
                    <a:pt x="178" y="134"/>
                  </a:cubicBezTo>
                  <a:cubicBezTo>
                    <a:pt x="179" y="134"/>
                    <a:pt x="180" y="135"/>
                    <a:pt x="182" y="135"/>
                  </a:cubicBezTo>
                  <a:cubicBezTo>
                    <a:pt x="183" y="135"/>
                    <a:pt x="185" y="136"/>
                    <a:pt x="186" y="136"/>
                  </a:cubicBezTo>
                  <a:cubicBezTo>
                    <a:pt x="186" y="136"/>
                    <a:pt x="186" y="136"/>
                    <a:pt x="186" y="136"/>
                  </a:cubicBezTo>
                  <a:cubicBezTo>
                    <a:pt x="186" y="137"/>
                    <a:pt x="186" y="137"/>
                    <a:pt x="186" y="138"/>
                  </a:cubicBezTo>
                  <a:cubicBezTo>
                    <a:pt x="186" y="139"/>
                    <a:pt x="186" y="141"/>
                    <a:pt x="186" y="142"/>
                  </a:cubicBezTo>
                  <a:cubicBezTo>
                    <a:pt x="186" y="144"/>
                    <a:pt x="186" y="146"/>
                    <a:pt x="186" y="147"/>
                  </a:cubicBezTo>
                  <a:cubicBezTo>
                    <a:pt x="187" y="149"/>
                    <a:pt x="187" y="151"/>
                    <a:pt x="187" y="153"/>
                  </a:cubicBezTo>
                  <a:cubicBezTo>
                    <a:pt x="187" y="157"/>
                    <a:pt x="187" y="161"/>
                    <a:pt x="187" y="165"/>
                  </a:cubicBezTo>
                  <a:cubicBezTo>
                    <a:pt x="187" y="168"/>
                    <a:pt x="188" y="171"/>
                    <a:pt x="188" y="175"/>
                  </a:cubicBezTo>
                  <a:cubicBezTo>
                    <a:pt x="188" y="177"/>
                    <a:pt x="188" y="177"/>
                    <a:pt x="188" y="177"/>
                  </a:cubicBezTo>
                  <a:cubicBezTo>
                    <a:pt x="190" y="176"/>
                    <a:pt x="190" y="176"/>
                    <a:pt x="190" y="176"/>
                  </a:cubicBezTo>
                  <a:cubicBezTo>
                    <a:pt x="190" y="174"/>
                    <a:pt x="190" y="174"/>
                    <a:pt x="190" y="174"/>
                  </a:cubicBezTo>
                  <a:cubicBezTo>
                    <a:pt x="190" y="171"/>
                    <a:pt x="189" y="168"/>
                    <a:pt x="189" y="165"/>
                  </a:cubicBezTo>
                  <a:cubicBezTo>
                    <a:pt x="189" y="161"/>
                    <a:pt x="189" y="157"/>
                    <a:pt x="189" y="153"/>
                  </a:cubicBezTo>
                  <a:cubicBezTo>
                    <a:pt x="189" y="151"/>
                    <a:pt x="189" y="149"/>
                    <a:pt x="188" y="147"/>
                  </a:cubicBezTo>
                  <a:cubicBezTo>
                    <a:pt x="188" y="146"/>
                    <a:pt x="188" y="144"/>
                    <a:pt x="188" y="142"/>
                  </a:cubicBezTo>
                  <a:cubicBezTo>
                    <a:pt x="188" y="141"/>
                    <a:pt x="188" y="139"/>
                    <a:pt x="188" y="138"/>
                  </a:cubicBezTo>
                  <a:cubicBezTo>
                    <a:pt x="188" y="137"/>
                    <a:pt x="188" y="137"/>
                    <a:pt x="188" y="137"/>
                  </a:cubicBezTo>
                  <a:cubicBezTo>
                    <a:pt x="188" y="136"/>
                    <a:pt x="188" y="135"/>
                    <a:pt x="188" y="134"/>
                  </a:cubicBezTo>
                  <a:cubicBezTo>
                    <a:pt x="188" y="134"/>
                    <a:pt x="188" y="134"/>
                    <a:pt x="188" y="134"/>
                  </a:cubicBezTo>
                  <a:cubicBezTo>
                    <a:pt x="187" y="134"/>
                    <a:pt x="187" y="134"/>
                    <a:pt x="187" y="134"/>
                  </a:cubicBezTo>
                  <a:cubicBezTo>
                    <a:pt x="186" y="134"/>
                    <a:pt x="184" y="134"/>
                    <a:pt x="182" y="133"/>
                  </a:cubicBezTo>
                  <a:cubicBezTo>
                    <a:pt x="180" y="133"/>
                    <a:pt x="178" y="132"/>
                    <a:pt x="177" y="132"/>
                  </a:cubicBezTo>
                  <a:cubicBezTo>
                    <a:pt x="176" y="132"/>
                    <a:pt x="176" y="132"/>
                    <a:pt x="176" y="132"/>
                  </a:cubicBezTo>
                  <a:cubicBezTo>
                    <a:pt x="176" y="133"/>
                    <a:pt x="176" y="133"/>
                    <a:pt x="176" y="133"/>
                  </a:cubicBezTo>
                  <a:cubicBezTo>
                    <a:pt x="175" y="138"/>
                    <a:pt x="177" y="146"/>
                    <a:pt x="178" y="151"/>
                  </a:cubicBezTo>
                  <a:cubicBezTo>
                    <a:pt x="178" y="153"/>
                    <a:pt x="179" y="155"/>
                    <a:pt x="179" y="156"/>
                  </a:cubicBezTo>
                  <a:cubicBezTo>
                    <a:pt x="179" y="159"/>
                    <a:pt x="180" y="162"/>
                    <a:pt x="180" y="165"/>
                  </a:cubicBezTo>
                  <a:cubicBezTo>
                    <a:pt x="181" y="167"/>
                    <a:pt x="182" y="170"/>
                    <a:pt x="182" y="173"/>
                  </a:cubicBezTo>
                  <a:cubicBezTo>
                    <a:pt x="182" y="175"/>
                    <a:pt x="183" y="176"/>
                    <a:pt x="183" y="177"/>
                  </a:cubicBezTo>
                  <a:close/>
                  <a:moveTo>
                    <a:pt x="218" y="172"/>
                  </a:moveTo>
                  <a:cubicBezTo>
                    <a:pt x="220" y="171"/>
                    <a:pt x="220" y="171"/>
                    <a:pt x="220" y="171"/>
                  </a:cubicBezTo>
                  <a:cubicBezTo>
                    <a:pt x="220" y="170"/>
                    <a:pt x="220" y="169"/>
                    <a:pt x="219" y="168"/>
                  </a:cubicBezTo>
                  <a:cubicBezTo>
                    <a:pt x="219" y="164"/>
                    <a:pt x="217" y="160"/>
                    <a:pt x="216" y="157"/>
                  </a:cubicBezTo>
                  <a:cubicBezTo>
                    <a:pt x="215" y="153"/>
                    <a:pt x="213" y="150"/>
                    <a:pt x="213" y="146"/>
                  </a:cubicBezTo>
                  <a:cubicBezTo>
                    <a:pt x="213" y="145"/>
                    <a:pt x="212" y="144"/>
                    <a:pt x="212" y="143"/>
                  </a:cubicBezTo>
                  <a:cubicBezTo>
                    <a:pt x="212" y="142"/>
                    <a:pt x="212" y="142"/>
                    <a:pt x="212" y="141"/>
                  </a:cubicBezTo>
                  <a:cubicBezTo>
                    <a:pt x="211" y="139"/>
                    <a:pt x="211" y="137"/>
                    <a:pt x="210" y="135"/>
                  </a:cubicBezTo>
                  <a:cubicBezTo>
                    <a:pt x="210" y="133"/>
                    <a:pt x="209" y="132"/>
                    <a:pt x="209" y="130"/>
                  </a:cubicBezTo>
                  <a:cubicBezTo>
                    <a:pt x="209" y="130"/>
                    <a:pt x="209" y="130"/>
                    <a:pt x="210" y="130"/>
                  </a:cubicBezTo>
                  <a:cubicBezTo>
                    <a:pt x="210" y="130"/>
                    <a:pt x="210" y="130"/>
                    <a:pt x="210" y="130"/>
                  </a:cubicBezTo>
                  <a:cubicBezTo>
                    <a:pt x="210" y="130"/>
                    <a:pt x="210" y="130"/>
                    <a:pt x="210" y="130"/>
                  </a:cubicBezTo>
                  <a:cubicBezTo>
                    <a:pt x="210" y="130"/>
                    <a:pt x="210" y="130"/>
                    <a:pt x="211" y="130"/>
                  </a:cubicBezTo>
                  <a:cubicBezTo>
                    <a:pt x="211" y="130"/>
                    <a:pt x="211" y="130"/>
                    <a:pt x="211" y="130"/>
                  </a:cubicBezTo>
                  <a:cubicBezTo>
                    <a:pt x="211" y="130"/>
                    <a:pt x="212" y="131"/>
                    <a:pt x="212" y="132"/>
                  </a:cubicBezTo>
                  <a:cubicBezTo>
                    <a:pt x="212" y="132"/>
                    <a:pt x="212" y="132"/>
                    <a:pt x="212" y="132"/>
                  </a:cubicBezTo>
                  <a:cubicBezTo>
                    <a:pt x="212" y="132"/>
                    <a:pt x="212" y="133"/>
                    <a:pt x="212" y="133"/>
                  </a:cubicBezTo>
                  <a:cubicBezTo>
                    <a:pt x="213" y="135"/>
                    <a:pt x="213" y="137"/>
                    <a:pt x="214" y="138"/>
                  </a:cubicBezTo>
                  <a:cubicBezTo>
                    <a:pt x="215" y="140"/>
                    <a:pt x="215" y="142"/>
                    <a:pt x="216" y="144"/>
                  </a:cubicBezTo>
                  <a:cubicBezTo>
                    <a:pt x="217" y="146"/>
                    <a:pt x="217" y="148"/>
                    <a:pt x="218" y="151"/>
                  </a:cubicBezTo>
                  <a:cubicBezTo>
                    <a:pt x="218" y="153"/>
                    <a:pt x="219" y="156"/>
                    <a:pt x="219" y="158"/>
                  </a:cubicBezTo>
                  <a:cubicBezTo>
                    <a:pt x="220" y="160"/>
                    <a:pt x="221" y="161"/>
                    <a:pt x="221" y="163"/>
                  </a:cubicBezTo>
                  <a:cubicBezTo>
                    <a:pt x="222" y="166"/>
                    <a:pt x="223" y="168"/>
                    <a:pt x="224" y="171"/>
                  </a:cubicBezTo>
                  <a:cubicBezTo>
                    <a:pt x="224" y="171"/>
                    <a:pt x="224" y="171"/>
                    <a:pt x="224" y="171"/>
                  </a:cubicBezTo>
                  <a:cubicBezTo>
                    <a:pt x="226" y="170"/>
                    <a:pt x="226" y="170"/>
                    <a:pt x="226" y="170"/>
                  </a:cubicBezTo>
                  <a:cubicBezTo>
                    <a:pt x="225" y="168"/>
                    <a:pt x="224" y="165"/>
                    <a:pt x="223" y="163"/>
                  </a:cubicBezTo>
                  <a:cubicBezTo>
                    <a:pt x="223" y="161"/>
                    <a:pt x="222" y="159"/>
                    <a:pt x="221" y="157"/>
                  </a:cubicBezTo>
                  <a:cubicBezTo>
                    <a:pt x="221" y="155"/>
                    <a:pt x="220" y="153"/>
                    <a:pt x="220" y="151"/>
                  </a:cubicBezTo>
                  <a:cubicBezTo>
                    <a:pt x="219" y="148"/>
                    <a:pt x="219" y="145"/>
                    <a:pt x="218" y="143"/>
                  </a:cubicBezTo>
                  <a:cubicBezTo>
                    <a:pt x="217" y="141"/>
                    <a:pt x="216" y="139"/>
                    <a:pt x="216" y="138"/>
                  </a:cubicBezTo>
                  <a:cubicBezTo>
                    <a:pt x="215" y="136"/>
                    <a:pt x="215" y="134"/>
                    <a:pt x="214" y="132"/>
                  </a:cubicBezTo>
                  <a:cubicBezTo>
                    <a:pt x="214" y="132"/>
                    <a:pt x="214" y="132"/>
                    <a:pt x="214" y="131"/>
                  </a:cubicBezTo>
                  <a:cubicBezTo>
                    <a:pt x="214" y="131"/>
                    <a:pt x="214" y="131"/>
                    <a:pt x="214" y="131"/>
                  </a:cubicBezTo>
                  <a:cubicBezTo>
                    <a:pt x="213" y="130"/>
                    <a:pt x="213" y="129"/>
                    <a:pt x="212" y="128"/>
                  </a:cubicBezTo>
                  <a:cubicBezTo>
                    <a:pt x="211" y="128"/>
                    <a:pt x="211" y="127"/>
                    <a:pt x="210" y="128"/>
                  </a:cubicBezTo>
                  <a:cubicBezTo>
                    <a:pt x="210" y="128"/>
                    <a:pt x="210" y="128"/>
                    <a:pt x="210" y="128"/>
                  </a:cubicBezTo>
                  <a:cubicBezTo>
                    <a:pt x="210" y="128"/>
                    <a:pt x="209" y="128"/>
                    <a:pt x="209" y="128"/>
                  </a:cubicBezTo>
                  <a:cubicBezTo>
                    <a:pt x="209" y="128"/>
                    <a:pt x="209" y="128"/>
                    <a:pt x="209" y="128"/>
                  </a:cubicBezTo>
                  <a:cubicBezTo>
                    <a:pt x="209" y="128"/>
                    <a:pt x="208" y="128"/>
                    <a:pt x="208" y="129"/>
                  </a:cubicBezTo>
                  <a:cubicBezTo>
                    <a:pt x="207" y="129"/>
                    <a:pt x="206" y="130"/>
                    <a:pt x="206" y="130"/>
                  </a:cubicBezTo>
                  <a:cubicBezTo>
                    <a:pt x="206" y="130"/>
                    <a:pt x="206" y="130"/>
                    <a:pt x="206" y="130"/>
                  </a:cubicBezTo>
                  <a:cubicBezTo>
                    <a:pt x="206" y="130"/>
                    <a:pt x="206" y="130"/>
                    <a:pt x="206" y="130"/>
                  </a:cubicBezTo>
                  <a:cubicBezTo>
                    <a:pt x="207" y="132"/>
                    <a:pt x="208" y="134"/>
                    <a:pt x="208" y="136"/>
                  </a:cubicBezTo>
                  <a:cubicBezTo>
                    <a:pt x="209" y="137"/>
                    <a:pt x="209" y="139"/>
                    <a:pt x="210" y="141"/>
                  </a:cubicBezTo>
                  <a:cubicBezTo>
                    <a:pt x="210" y="142"/>
                    <a:pt x="210" y="143"/>
                    <a:pt x="210" y="144"/>
                  </a:cubicBezTo>
                  <a:cubicBezTo>
                    <a:pt x="210" y="145"/>
                    <a:pt x="211" y="145"/>
                    <a:pt x="211" y="146"/>
                  </a:cubicBezTo>
                  <a:cubicBezTo>
                    <a:pt x="212" y="150"/>
                    <a:pt x="213" y="154"/>
                    <a:pt x="214" y="157"/>
                  </a:cubicBezTo>
                  <a:cubicBezTo>
                    <a:pt x="215" y="161"/>
                    <a:pt x="217" y="164"/>
                    <a:pt x="217" y="168"/>
                  </a:cubicBezTo>
                  <a:cubicBezTo>
                    <a:pt x="218" y="169"/>
                    <a:pt x="218" y="170"/>
                    <a:pt x="218" y="172"/>
                  </a:cubicBezTo>
                  <a:close/>
                  <a:moveTo>
                    <a:pt x="250" y="165"/>
                  </a:moveTo>
                  <a:cubicBezTo>
                    <a:pt x="252" y="165"/>
                    <a:pt x="252" y="165"/>
                    <a:pt x="252" y="165"/>
                  </a:cubicBezTo>
                  <a:cubicBezTo>
                    <a:pt x="252" y="164"/>
                    <a:pt x="252" y="163"/>
                    <a:pt x="252" y="162"/>
                  </a:cubicBezTo>
                  <a:cubicBezTo>
                    <a:pt x="252" y="159"/>
                    <a:pt x="252" y="157"/>
                    <a:pt x="252" y="154"/>
                  </a:cubicBezTo>
                  <a:cubicBezTo>
                    <a:pt x="252" y="153"/>
                    <a:pt x="252" y="151"/>
                    <a:pt x="252" y="148"/>
                  </a:cubicBezTo>
                  <a:cubicBezTo>
                    <a:pt x="251" y="143"/>
                    <a:pt x="251" y="137"/>
                    <a:pt x="250" y="132"/>
                  </a:cubicBezTo>
                  <a:cubicBezTo>
                    <a:pt x="250" y="130"/>
                    <a:pt x="249" y="127"/>
                    <a:pt x="249" y="125"/>
                  </a:cubicBezTo>
                  <a:cubicBezTo>
                    <a:pt x="248" y="120"/>
                    <a:pt x="247" y="115"/>
                    <a:pt x="248" y="110"/>
                  </a:cubicBezTo>
                  <a:cubicBezTo>
                    <a:pt x="250" y="110"/>
                    <a:pt x="251" y="109"/>
                    <a:pt x="253" y="109"/>
                  </a:cubicBezTo>
                  <a:cubicBezTo>
                    <a:pt x="254" y="108"/>
                    <a:pt x="256" y="108"/>
                    <a:pt x="257" y="107"/>
                  </a:cubicBezTo>
                  <a:cubicBezTo>
                    <a:pt x="257" y="107"/>
                    <a:pt x="257" y="108"/>
                    <a:pt x="257" y="108"/>
                  </a:cubicBezTo>
                  <a:cubicBezTo>
                    <a:pt x="257" y="109"/>
                    <a:pt x="257" y="109"/>
                    <a:pt x="257" y="110"/>
                  </a:cubicBezTo>
                  <a:cubicBezTo>
                    <a:pt x="257" y="112"/>
                    <a:pt x="257" y="114"/>
                    <a:pt x="256" y="116"/>
                  </a:cubicBezTo>
                  <a:cubicBezTo>
                    <a:pt x="256" y="118"/>
                    <a:pt x="256" y="120"/>
                    <a:pt x="256" y="122"/>
                  </a:cubicBezTo>
                  <a:cubicBezTo>
                    <a:pt x="256" y="124"/>
                    <a:pt x="256" y="127"/>
                    <a:pt x="256" y="130"/>
                  </a:cubicBezTo>
                  <a:cubicBezTo>
                    <a:pt x="255" y="134"/>
                    <a:pt x="255" y="139"/>
                    <a:pt x="255" y="144"/>
                  </a:cubicBezTo>
                  <a:cubicBezTo>
                    <a:pt x="255" y="148"/>
                    <a:pt x="255" y="152"/>
                    <a:pt x="256" y="156"/>
                  </a:cubicBezTo>
                  <a:cubicBezTo>
                    <a:pt x="256" y="159"/>
                    <a:pt x="256" y="161"/>
                    <a:pt x="256" y="164"/>
                  </a:cubicBezTo>
                  <a:cubicBezTo>
                    <a:pt x="258" y="163"/>
                    <a:pt x="258" y="163"/>
                    <a:pt x="258" y="163"/>
                  </a:cubicBezTo>
                  <a:cubicBezTo>
                    <a:pt x="258" y="161"/>
                    <a:pt x="258" y="159"/>
                    <a:pt x="257" y="156"/>
                  </a:cubicBezTo>
                  <a:cubicBezTo>
                    <a:pt x="257" y="152"/>
                    <a:pt x="257" y="148"/>
                    <a:pt x="257" y="144"/>
                  </a:cubicBezTo>
                  <a:cubicBezTo>
                    <a:pt x="257" y="140"/>
                    <a:pt x="257" y="135"/>
                    <a:pt x="258" y="130"/>
                  </a:cubicBezTo>
                  <a:cubicBezTo>
                    <a:pt x="258" y="127"/>
                    <a:pt x="258" y="124"/>
                    <a:pt x="258" y="122"/>
                  </a:cubicBezTo>
                  <a:cubicBezTo>
                    <a:pt x="258" y="120"/>
                    <a:pt x="258" y="118"/>
                    <a:pt x="258" y="116"/>
                  </a:cubicBezTo>
                  <a:cubicBezTo>
                    <a:pt x="259" y="114"/>
                    <a:pt x="259" y="112"/>
                    <a:pt x="259" y="110"/>
                  </a:cubicBezTo>
                  <a:cubicBezTo>
                    <a:pt x="259" y="109"/>
                    <a:pt x="259" y="109"/>
                    <a:pt x="259" y="109"/>
                  </a:cubicBezTo>
                  <a:cubicBezTo>
                    <a:pt x="259" y="108"/>
                    <a:pt x="260" y="106"/>
                    <a:pt x="259" y="105"/>
                  </a:cubicBezTo>
                  <a:cubicBezTo>
                    <a:pt x="258" y="105"/>
                    <a:pt x="258" y="105"/>
                    <a:pt x="258" y="105"/>
                  </a:cubicBezTo>
                  <a:cubicBezTo>
                    <a:pt x="258" y="105"/>
                    <a:pt x="258" y="105"/>
                    <a:pt x="258" y="105"/>
                  </a:cubicBezTo>
                  <a:cubicBezTo>
                    <a:pt x="256" y="106"/>
                    <a:pt x="254" y="106"/>
                    <a:pt x="252" y="107"/>
                  </a:cubicBezTo>
                  <a:cubicBezTo>
                    <a:pt x="251" y="107"/>
                    <a:pt x="249" y="108"/>
                    <a:pt x="247" y="108"/>
                  </a:cubicBezTo>
                  <a:cubicBezTo>
                    <a:pt x="247" y="108"/>
                    <a:pt x="247" y="108"/>
                    <a:pt x="247" y="108"/>
                  </a:cubicBezTo>
                  <a:cubicBezTo>
                    <a:pt x="247" y="109"/>
                    <a:pt x="247" y="109"/>
                    <a:pt x="247" y="109"/>
                  </a:cubicBezTo>
                  <a:cubicBezTo>
                    <a:pt x="245" y="115"/>
                    <a:pt x="246" y="120"/>
                    <a:pt x="247" y="125"/>
                  </a:cubicBezTo>
                  <a:cubicBezTo>
                    <a:pt x="248" y="128"/>
                    <a:pt x="248" y="130"/>
                    <a:pt x="248" y="132"/>
                  </a:cubicBezTo>
                  <a:cubicBezTo>
                    <a:pt x="249" y="137"/>
                    <a:pt x="249" y="143"/>
                    <a:pt x="250" y="149"/>
                  </a:cubicBezTo>
                  <a:cubicBezTo>
                    <a:pt x="250" y="151"/>
                    <a:pt x="250" y="153"/>
                    <a:pt x="250" y="155"/>
                  </a:cubicBezTo>
                  <a:cubicBezTo>
                    <a:pt x="250" y="157"/>
                    <a:pt x="250" y="159"/>
                    <a:pt x="250" y="162"/>
                  </a:cubicBezTo>
                  <a:cubicBezTo>
                    <a:pt x="250" y="163"/>
                    <a:pt x="250" y="164"/>
                    <a:pt x="250" y="165"/>
                  </a:cubicBezTo>
                  <a:close/>
                  <a:moveTo>
                    <a:pt x="290" y="156"/>
                  </a:moveTo>
                  <a:cubicBezTo>
                    <a:pt x="292" y="155"/>
                    <a:pt x="292" y="155"/>
                    <a:pt x="292" y="155"/>
                  </a:cubicBezTo>
                  <a:cubicBezTo>
                    <a:pt x="292" y="155"/>
                    <a:pt x="292" y="154"/>
                    <a:pt x="291" y="153"/>
                  </a:cubicBezTo>
                  <a:cubicBezTo>
                    <a:pt x="291" y="151"/>
                    <a:pt x="290" y="149"/>
                    <a:pt x="290" y="147"/>
                  </a:cubicBezTo>
                  <a:cubicBezTo>
                    <a:pt x="289" y="144"/>
                    <a:pt x="289" y="141"/>
                    <a:pt x="288" y="138"/>
                  </a:cubicBezTo>
                  <a:cubicBezTo>
                    <a:pt x="287" y="135"/>
                    <a:pt x="287" y="132"/>
                    <a:pt x="286" y="130"/>
                  </a:cubicBezTo>
                  <a:cubicBezTo>
                    <a:pt x="286" y="128"/>
                    <a:pt x="286" y="126"/>
                    <a:pt x="286" y="125"/>
                  </a:cubicBezTo>
                  <a:cubicBezTo>
                    <a:pt x="284" y="119"/>
                    <a:pt x="283" y="112"/>
                    <a:pt x="284" y="108"/>
                  </a:cubicBezTo>
                  <a:cubicBezTo>
                    <a:pt x="285" y="108"/>
                    <a:pt x="286" y="108"/>
                    <a:pt x="287" y="109"/>
                  </a:cubicBezTo>
                  <a:cubicBezTo>
                    <a:pt x="289" y="109"/>
                    <a:pt x="291" y="109"/>
                    <a:pt x="292" y="109"/>
                  </a:cubicBezTo>
                  <a:cubicBezTo>
                    <a:pt x="292" y="110"/>
                    <a:pt x="292" y="110"/>
                    <a:pt x="292" y="110"/>
                  </a:cubicBezTo>
                  <a:cubicBezTo>
                    <a:pt x="292" y="110"/>
                    <a:pt x="292" y="111"/>
                    <a:pt x="292" y="111"/>
                  </a:cubicBezTo>
                  <a:cubicBezTo>
                    <a:pt x="292" y="113"/>
                    <a:pt x="292" y="114"/>
                    <a:pt x="292" y="116"/>
                  </a:cubicBezTo>
                  <a:cubicBezTo>
                    <a:pt x="292" y="117"/>
                    <a:pt x="292" y="119"/>
                    <a:pt x="292" y="121"/>
                  </a:cubicBezTo>
                  <a:cubicBezTo>
                    <a:pt x="292" y="123"/>
                    <a:pt x="292" y="125"/>
                    <a:pt x="292" y="127"/>
                  </a:cubicBezTo>
                  <a:cubicBezTo>
                    <a:pt x="292" y="131"/>
                    <a:pt x="293" y="135"/>
                    <a:pt x="293" y="138"/>
                  </a:cubicBezTo>
                  <a:cubicBezTo>
                    <a:pt x="293" y="142"/>
                    <a:pt x="293" y="145"/>
                    <a:pt x="294" y="148"/>
                  </a:cubicBezTo>
                  <a:cubicBezTo>
                    <a:pt x="294" y="151"/>
                    <a:pt x="294" y="153"/>
                    <a:pt x="295" y="155"/>
                  </a:cubicBezTo>
                  <a:cubicBezTo>
                    <a:pt x="295" y="155"/>
                    <a:pt x="295" y="155"/>
                    <a:pt x="295" y="155"/>
                  </a:cubicBezTo>
                  <a:cubicBezTo>
                    <a:pt x="296" y="155"/>
                    <a:pt x="296" y="155"/>
                    <a:pt x="297" y="155"/>
                  </a:cubicBezTo>
                  <a:cubicBezTo>
                    <a:pt x="296" y="152"/>
                    <a:pt x="296" y="150"/>
                    <a:pt x="296" y="148"/>
                  </a:cubicBezTo>
                  <a:cubicBezTo>
                    <a:pt x="295" y="145"/>
                    <a:pt x="295" y="142"/>
                    <a:pt x="295" y="138"/>
                  </a:cubicBezTo>
                  <a:cubicBezTo>
                    <a:pt x="295" y="135"/>
                    <a:pt x="294" y="131"/>
                    <a:pt x="294" y="127"/>
                  </a:cubicBezTo>
                  <a:cubicBezTo>
                    <a:pt x="294" y="125"/>
                    <a:pt x="294" y="123"/>
                    <a:pt x="294" y="121"/>
                  </a:cubicBezTo>
                  <a:cubicBezTo>
                    <a:pt x="294" y="119"/>
                    <a:pt x="294" y="118"/>
                    <a:pt x="294" y="116"/>
                  </a:cubicBezTo>
                  <a:cubicBezTo>
                    <a:pt x="294" y="114"/>
                    <a:pt x="294" y="113"/>
                    <a:pt x="294" y="111"/>
                  </a:cubicBezTo>
                  <a:cubicBezTo>
                    <a:pt x="294" y="111"/>
                    <a:pt x="294" y="111"/>
                    <a:pt x="294" y="110"/>
                  </a:cubicBezTo>
                  <a:cubicBezTo>
                    <a:pt x="294" y="109"/>
                    <a:pt x="294" y="109"/>
                    <a:pt x="294" y="108"/>
                  </a:cubicBezTo>
                  <a:cubicBezTo>
                    <a:pt x="293" y="107"/>
                    <a:pt x="293" y="107"/>
                    <a:pt x="293" y="107"/>
                  </a:cubicBezTo>
                  <a:cubicBezTo>
                    <a:pt x="292" y="107"/>
                    <a:pt x="292" y="107"/>
                    <a:pt x="292" y="107"/>
                  </a:cubicBezTo>
                  <a:cubicBezTo>
                    <a:pt x="292" y="108"/>
                    <a:pt x="290" y="107"/>
                    <a:pt x="288" y="107"/>
                  </a:cubicBezTo>
                  <a:cubicBezTo>
                    <a:pt x="286" y="106"/>
                    <a:pt x="284" y="106"/>
                    <a:pt x="282" y="106"/>
                  </a:cubicBezTo>
                  <a:cubicBezTo>
                    <a:pt x="282" y="106"/>
                    <a:pt x="282" y="106"/>
                    <a:pt x="282" y="106"/>
                  </a:cubicBezTo>
                  <a:cubicBezTo>
                    <a:pt x="282" y="107"/>
                    <a:pt x="282" y="107"/>
                    <a:pt x="282" y="107"/>
                  </a:cubicBezTo>
                  <a:cubicBezTo>
                    <a:pt x="281" y="112"/>
                    <a:pt x="282" y="119"/>
                    <a:pt x="284" y="125"/>
                  </a:cubicBezTo>
                  <a:cubicBezTo>
                    <a:pt x="284" y="127"/>
                    <a:pt x="284" y="129"/>
                    <a:pt x="284" y="130"/>
                  </a:cubicBezTo>
                  <a:cubicBezTo>
                    <a:pt x="285" y="133"/>
                    <a:pt x="285" y="135"/>
                    <a:pt x="286" y="138"/>
                  </a:cubicBezTo>
                  <a:cubicBezTo>
                    <a:pt x="287" y="141"/>
                    <a:pt x="287" y="144"/>
                    <a:pt x="288" y="147"/>
                  </a:cubicBezTo>
                  <a:cubicBezTo>
                    <a:pt x="288" y="149"/>
                    <a:pt x="289" y="151"/>
                    <a:pt x="290" y="154"/>
                  </a:cubicBezTo>
                  <a:cubicBezTo>
                    <a:pt x="290" y="154"/>
                    <a:pt x="290" y="155"/>
                    <a:pt x="290" y="156"/>
                  </a:cubicBezTo>
                  <a:close/>
                  <a:moveTo>
                    <a:pt x="318" y="116"/>
                  </a:moveTo>
                  <a:cubicBezTo>
                    <a:pt x="317" y="112"/>
                    <a:pt x="316" y="108"/>
                    <a:pt x="314" y="105"/>
                  </a:cubicBezTo>
                  <a:cubicBezTo>
                    <a:pt x="315" y="109"/>
                    <a:pt x="316" y="113"/>
                    <a:pt x="318" y="116"/>
                  </a:cubicBezTo>
                  <a:close/>
                  <a:moveTo>
                    <a:pt x="309" y="99"/>
                  </a:moveTo>
                  <a:cubicBezTo>
                    <a:pt x="308" y="98"/>
                    <a:pt x="308" y="98"/>
                    <a:pt x="306" y="97"/>
                  </a:cubicBezTo>
                  <a:cubicBezTo>
                    <a:pt x="306" y="97"/>
                    <a:pt x="306" y="97"/>
                    <a:pt x="306" y="97"/>
                  </a:cubicBezTo>
                  <a:cubicBezTo>
                    <a:pt x="304" y="97"/>
                    <a:pt x="303" y="97"/>
                    <a:pt x="301" y="97"/>
                  </a:cubicBezTo>
                  <a:cubicBezTo>
                    <a:pt x="301" y="97"/>
                    <a:pt x="300" y="96"/>
                    <a:pt x="300" y="95"/>
                  </a:cubicBezTo>
                  <a:cubicBezTo>
                    <a:pt x="299" y="95"/>
                    <a:pt x="298" y="95"/>
                    <a:pt x="298" y="95"/>
                  </a:cubicBezTo>
                  <a:cubicBezTo>
                    <a:pt x="298" y="96"/>
                    <a:pt x="299" y="98"/>
                    <a:pt x="300" y="99"/>
                  </a:cubicBezTo>
                  <a:cubicBezTo>
                    <a:pt x="300" y="99"/>
                    <a:pt x="300" y="99"/>
                    <a:pt x="300" y="99"/>
                  </a:cubicBezTo>
                  <a:cubicBezTo>
                    <a:pt x="301" y="99"/>
                    <a:pt x="301" y="99"/>
                    <a:pt x="301" y="99"/>
                  </a:cubicBezTo>
                  <a:cubicBezTo>
                    <a:pt x="303" y="99"/>
                    <a:pt x="304" y="99"/>
                    <a:pt x="306" y="99"/>
                  </a:cubicBezTo>
                  <a:cubicBezTo>
                    <a:pt x="307" y="99"/>
                    <a:pt x="308" y="99"/>
                    <a:pt x="309" y="99"/>
                  </a:cubicBezTo>
                  <a:close/>
                  <a:moveTo>
                    <a:pt x="49" y="114"/>
                  </a:moveTo>
                  <a:cubicBezTo>
                    <a:pt x="49" y="115"/>
                    <a:pt x="50" y="117"/>
                    <a:pt x="50" y="118"/>
                  </a:cubicBezTo>
                  <a:cubicBezTo>
                    <a:pt x="51" y="120"/>
                    <a:pt x="51" y="121"/>
                    <a:pt x="52" y="123"/>
                  </a:cubicBezTo>
                  <a:cubicBezTo>
                    <a:pt x="52" y="123"/>
                    <a:pt x="52" y="123"/>
                    <a:pt x="52" y="124"/>
                  </a:cubicBezTo>
                  <a:cubicBezTo>
                    <a:pt x="53" y="124"/>
                    <a:pt x="53" y="125"/>
                    <a:pt x="53" y="126"/>
                  </a:cubicBezTo>
                  <a:cubicBezTo>
                    <a:pt x="53" y="127"/>
                    <a:pt x="53" y="127"/>
                    <a:pt x="53" y="127"/>
                  </a:cubicBezTo>
                  <a:cubicBezTo>
                    <a:pt x="52" y="127"/>
                    <a:pt x="52" y="127"/>
                    <a:pt x="52" y="127"/>
                  </a:cubicBezTo>
                  <a:cubicBezTo>
                    <a:pt x="51" y="127"/>
                    <a:pt x="49" y="128"/>
                    <a:pt x="48" y="129"/>
                  </a:cubicBezTo>
                  <a:cubicBezTo>
                    <a:pt x="46" y="130"/>
                    <a:pt x="44" y="132"/>
                    <a:pt x="43" y="132"/>
                  </a:cubicBezTo>
                  <a:cubicBezTo>
                    <a:pt x="42" y="132"/>
                    <a:pt x="42" y="132"/>
                    <a:pt x="42" y="132"/>
                  </a:cubicBezTo>
                  <a:cubicBezTo>
                    <a:pt x="42" y="131"/>
                    <a:pt x="42" y="131"/>
                    <a:pt x="42" y="131"/>
                  </a:cubicBezTo>
                  <a:cubicBezTo>
                    <a:pt x="40" y="127"/>
                    <a:pt x="38" y="119"/>
                    <a:pt x="38" y="113"/>
                  </a:cubicBezTo>
                  <a:cubicBezTo>
                    <a:pt x="37" y="111"/>
                    <a:pt x="37" y="110"/>
                    <a:pt x="37" y="108"/>
                  </a:cubicBezTo>
                  <a:cubicBezTo>
                    <a:pt x="36" y="106"/>
                    <a:pt x="36" y="103"/>
                    <a:pt x="35" y="100"/>
                  </a:cubicBezTo>
                  <a:cubicBezTo>
                    <a:pt x="35" y="97"/>
                    <a:pt x="35" y="94"/>
                    <a:pt x="34" y="91"/>
                  </a:cubicBezTo>
                  <a:cubicBezTo>
                    <a:pt x="34" y="89"/>
                    <a:pt x="34" y="87"/>
                    <a:pt x="34" y="84"/>
                  </a:cubicBezTo>
                  <a:cubicBezTo>
                    <a:pt x="34" y="82"/>
                    <a:pt x="34" y="80"/>
                    <a:pt x="33" y="79"/>
                  </a:cubicBezTo>
                  <a:cubicBezTo>
                    <a:pt x="33" y="77"/>
                    <a:pt x="33" y="76"/>
                    <a:pt x="33" y="74"/>
                  </a:cubicBezTo>
                  <a:cubicBezTo>
                    <a:pt x="32" y="72"/>
                    <a:pt x="32" y="71"/>
                    <a:pt x="32" y="69"/>
                  </a:cubicBezTo>
                  <a:cubicBezTo>
                    <a:pt x="32" y="69"/>
                    <a:pt x="31" y="69"/>
                    <a:pt x="31" y="68"/>
                  </a:cubicBezTo>
                  <a:cubicBezTo>
                    <a:pt x="31" y="67"/>
                    <a:pt x="31" y="66"/>
                    <a:pt x="31" y="65"/>
                  </a:cubicBezTo>
                  <a:cubicBezTo>
                    <a:pt x="31" y="65"/>
                    <a:pt x="31" y="64"/>
                    <a:pt x="32" y="64"/>
                  </a:cubicBezTo>
                  <a:cubicBezTo>
                    <a:pt x="32" y="64"/>
                    <a:pt x="33" y="64"/>
                    <a:pt x="33" y="64"/>
                  </a:cubicBezTo>
                  <a:cubicBezTo>
                    <a:pt x="34" y="63"/>
                    <a:pt x="34" y="63"/>
                    <a:pt x="34" y="63"/>
                  </a:cubicBezTo>
                  <a:cubicBezTo>
                    <a:pt x="34" y="63"/>
                    <a:pt x="34" y="63"/>
                    <a:pt x="34" y="63"/>
                  </a:cubicBezTo>
                  <a:cubicBezTo>
                    <a:pt x="35" y="63"/>
                    <a:pt x="35" y="64"/>
                    <a:pt x="36" y="64"/>
                  </a:cubicBezTo>
                  <a:cubicBezTo>
                    <a:pt x="36" y="64"/>
                    <a:pt x="36" y="64"/>
                    <a:pt x="36" y="64"/>
                  </a:cubicBezTo>
                  <a:cubicBezTo>
                    <a:pt x="36" y="64"/>
                    <a:pt x="36" y="64"/>
                    <a:pt x="36" y="64"/>
                  </a:cubicBezTo>
                  <a:cubicBezTo>
                    <a:pt x="36" y="64"/>
                    <a:pt x="36" y="64"/>
                    <a:pt x="36" y="64"/>
                  </a:cubicBezTo>
                  <a:cubicBezTo>
                    <a:pt x="36" y="66"/>
                    <a:pt x="36" y="67"/>
                    <a:pt x="37" y="69"/>
                  </a:cubicBezTo>
                  <a:cubicBezTo>
                    <a:pt x="37" y="70"/>
                    <a:pt x="37" y="72"/>
                    <a:pt x="38" y="74"/>
                  </a:cubicBezTo>
                  <a:cubicBezTo>
                    <a:pt x="38" y="74"/>
                    <a:pt x="38" y="75"/>
                    <a:pt x="39" y="76"/>
                  </a:cubicBezTo>
                  <a:cubicBezTo>
                    <a:pt x="39" y="76"/>
                    <a:pt x="39" y="76"/>
                    <a:pt x="39" y="76"/>
                  </a:cubicBezTo>
                  <a:cubicBezTo>
                    <a:pt x="39" y="76"/>
                    <a:pt x="39" y="77"/>
                    <a:pt x="39" y="78"/>
                  </a:cubicBezTo>
                  <a:cubicBezTo>
                    <a:pt x="40" y="81"/>
                    <a:pt x="41" y="84"/>
                    <a:pt x="41" y="88"/>
                  </a:cubicBezTo>
                  <a:cubicBezTo>
                    <a:pt x="42" y="91"/>
                    <a:pt x="43" y="94"/>
                    <a:pt x="44" y="97"/>
                  </a:cubicBezTo>
                  <a:cubicBezTo>
                    <a:pt x="45" y="100"/>
                    <a:pt x="46" y="104"/>
                    <a:pt x="47" y="108"/>
                  </a:cubicBezTo>
                  <a:cubicBezTo>
                    <a:pt x="48" y="110"/>
                    <a:pt x="48" y="112"/>
                    <a:pt x="49" y="114"/>
                  </a:cubicBezTo>
                  <a:close/>
                  <a:moveTo>
                    <a:pt x="48" y="119"/>
                  </a:moveTo>
                  <a:cubicBezTo>
                    <a:pt x="48" y="118"/>
                    <a:pt x="47" y="116"/>
                    <a:pt x="47" y="114"/>
                  </a:cubicBezTo>
                  <a:cubicBezTo>
                    <a:pt x="46" y="112"/>
                    <a:pt x="46" y="110"/>
                    <a:pt x="45" y="108"/>
                  </a:cubicBezTo>
                  <a:cubicBezTo>
                    <a:pt x="44" y="105"/>
                    <a:pt x="43" y="101"/>
                    <a:pt x="42" y="98"/>
                  </a:cubicBezTo>
                  <a:cubicBezTo>
                    <a:pt x="41" y="94"/>
                    <a:pt x="40" y="91"/>
                    <a:pt x="39" y="88"/>
                  </a:cubicBezTo>
                  <a:cubicBezTo>
                    <a:pt x="39" y="85"/>
                    <a:pt x="38" y="82"/>
                    <a:pt x="37" y="78"/>
                  </a:cubicBezTo>
                  <a:cubicBezTo>
                    <a:pt x="37" y="78"/>
                    <a:pt x="37" y="77"/>
                    <a:pt x="37" y="76"/>
                  </a:cubicBezTo>
                  <a:cubicBezTo>
                    <a:pt x="37" y="76"/>
                    <a:pt x="37" y="76"/>
                    <a:pt x="37" y="76"/>
                  </a:cubicBezTo>
                  <a:cubicBezTo>
                    <a:pt x="36" y="76"/>
                    <a:pt x="36" y="75"/>
                    <a:pt x="36" y="74"/>
                  </a:cubicBezTo>
                  <a:cubicBezTo>
                    <a:pt x="35" y="73"/>
                    <a:pt x="35" y="71"/>
                    <a:pt x="35" y="69"/>
                  </a:cubicBezTo>
                  <a:cubicBezTo>
                    <a:pt x="34" y="68"/>
                    <a:pt x="34" y="67"/>
                    <a:pt x="34" y="65"/>
                  </a:cubicBezTo>
                  <a:cubicBezTo>
                    <a:pt x="34" y="65"/>
                    <a:pt x="34" y="65"/>
                    <a:pt x="34" y="65"/>
                  </a:cubicBezTo>
                  <a:cubicBezTo>
                    <a:pt x="34" y="66"/>
                    <a:pt x="33" y="66"/>
                    <a:pt x="33" y="66"/>
                  </a:cubicBezTo>
                  <a:cubicBezTo>
                    <a:pt x="33" y="66"/>
                    <a:pt x="33" y="66"/>
                    <a:pt x="33" y="66"/>
                  </a:cubicBezTo>
                  <a:cubicBezTo>
                    <a:pt x="33" y="66"/>
                    <a:pt x="33" y="67"/>
                    <a:pt x="33" y="68"/>
                  </a:cubicBezTo>
                  <a:cubicBezTo>
                    <a:pt x="33" y="68"/>
                    <a:pt x="33" y="69"/>
                    <a:pt x="34" y="69"/>
                  </a:cubicBezTo>
                  <a:cubicBezTo>
                    <a:pt x="34" y="70"/>
                    <a:pt x="34" y="72"/>
                    <a:pt x="34" y="74"/>
                  </a:cubicBezTo>
                  <a:cubicBezTo>
                    <a:pt x="35" y="75"/>
                    <a:pt x="35" y="77"/>
                    <a:pt x="35" y="78"/>
                  </a:cubicBezTo>
                  <a:cubicBezTo>
                    <a:pt x="36" y="80"/>
                    <a:pt x="36" y="82"/>
                    <a:pt x="36" y="84"/>
                  </a:cubicBezTo>
                  <a:cubicBezTo>
                    <a:pt x="36" y="87"/>
                    <a:pt x="36" y="89"/>
                    <a:pt x="36" y="91"/>
                  </a:cubicBezTo>
                  <a:cubicBezTo>
                    <a:pt x="37" y="94"/>
                    <a:pt x="37" y="97"/>
                    <a:pt x="37" y="100"/>
                  </a:cubicBezTo>
                  <a:cubicBezTo>
                    <a:pt x="38" y="103"/>
                    <a:pt x="38" y="105"/>
                    <a:pt x="39" y="108"/>
                  </a:cubicBezTo>
                  <a:cubicBezTo>
                    <a:pt x="39" y="109"/>
                    <a:pt x="39" y="111"/>
                    <a:pt x="39" y="113"/>
                  </a:cubicBezTo>
                  <a:cubicBezTo>
                    <a:pt x="40" y="118"/>
                    <a:pt x="41" y="125"/>
                    <a:pt x="43" y="130"/>
                  </a:cubicBezTo>
                  <a:cubicBezTo>
                    <a:pt x="44" y="129"/>
                    <a:pt x="45" y="128"/>
                    <a:pt x="47" y="128"/>
                  </a:cubicBezTo>
                  <a:cubicBezTo>
                    <a:pt x="48" y="127"/>
                    <a:pt x="49" y="126"/>
                    <a:pt x="51" y="125"/>
                  </a:cubicBezTo>
                  <a:cubicBezTo>
                    <a:pt x="51" y="125"/>
                    <a:pt x="50" y="125"/>
                    <a:pt x="50" y="125"/>
                  </a:cubicBezTo>
                  <a:cubicBezTo>
                    <a:pt x="50" y="124"/>
                    <a:pt x="50" y="124"/>
                    <a:pt x="50" y="124"/>
                  </a:cubicBezTo>
                  <a:cubicBezTo>
                    <a:pt x="49" y="122"/>
                    <a:pt x="49" y="121"/>
                    <a:pt x="48" y="119"/>
                  </a:cubicBezTo>
                  <a:close/>
                  <a:moveTo>
                    <a:pt x="31" y="65"/>
                  </a:moveTo>
                  <a:cubicBezTo>
                    <a:pt x="31" y="65"/>
                    <a:pt x="31" y="65"/>
                    <a:pt x="31" y="65"/>
                  </a:cubicBezTo>
                  <a:cubicBezTo>
                    <a:pt x="31" y="65"/>
                    <a:pt x="31" y="65"/>
                    <a:pt x="31" y="65"/>
                  </a:cubicBezTo>
                  <a:cubicBezTo>
                    <a:pt x="31" y="65"/>
                    <a:pt x="31" y="65"/>
                    <a:pt x="31" y="65"/>
                  </a:cubicBezTo>
                  <a:close/>
                  <a:moveTo>
                    <a:pt x="257" y="92"/>
                  </a:moveTo>
                  <a:cubicBezTo>
                    <a:pt x="257" y="92"/>
                    <a:pt x="257" y="92"/>
                    <a:pt x="257" y="92"/>
                  </a:cubicBezTo>
                  <a:cubicBezTo>
                    <a:pt x="257" y="92"/>
                    <a:pt x="257" y="92"/>
                    <a:pt x="257" y="92"/>
                  </a:cubicBezTo>
                  <a:close/>
                  <a:moveTo>
                    <a:pt x="193" y="99"/>
                  </a:moveTo>
                  <a:cubicBezTo>
                    <a:pt x="193" y="100"/>
                    <a:pt x="193" y="102"/>
                    <a:pt x="193" y="105"/>
                  </a:cubicBezTo>
                  <a:cubicBezTo>
                    <a:pt x="194" y="107"/>
                    <a:pt x="194" y="109"/>
                    <a:pt x="194" y="111"/>
                  </a:cubicBezTo>
                  <a:cubicBezTo>
                    <a:pt x="194" y="111"/>
                    <a:pt x="194" y="111"/>
                    <a:pt x="194" y="112"/>
                  </a:cubicBezTo>
                  <a:cubicBezTo>
                    <a:pt x="195" y="113"/>
                    <a:pt x="195" y="114"/>
                    <a:pt x="194" y="115"/>
                  </a:cubicBezTo>
                  <a:cubicBezTo>
                    <a:pt x="194" y="116"/>
                    <a:pt x="194" y="116"/>
                    <a:pt x="194" y="116"/>
                  </a:cubicBezTo>
                  <a:cubicBezTo>
                    <a:pt x="193" y="115"/>
                    <a:pt x="193" y="115"/>
                    <a:pt x="193" y="115"/>
                  </a:cubicBezTo>
                  <a:cubicBezTo>
                    <a:pt x="191" y="115"/>
                    <a:pt x="189" y="114"/>
                    <a:pt x="188" y="114"/>
                  </a:cubicBezTo>
                  <a:cubicBezTo>
                    <a:pt x="186" y="113"/>
                    <a:pt x="184" y="113"/>
                    <a:pt x="183" y="112"/>
                  </a:cubicBezTo>
                  <a:cubicBezTo>
                    <a:pt x="182" y="112"/>
                    <a:pt x="182" y="112"/>
                    <a:pt x="182" y="112"/>
                  </a:cubicBezTo>
                  <a:cubicBezTo>
                    <a:pt x="182" y="112"/>
                    <a:pt x="182" y="112"/>
                    <a:pt x="182" y="112"/>
                  </a:cubicBezTo>
                  <a:cubicBezTo>
                    <a:pt x="180" y="106"/>
                    <a:pt x="181" y="101"/>
                    <a:pt x="182" y="95"/>
                  </a:cubicBezTo>
                  <a:cubicBezTo>
                    <a:pt x="182" y="93"/>
                    <a:pt x="183" y="91"/>
                    <a:pt x="183" y="89"/>
                  </a:cubicBezTo>
                  <a:cubicBezTo>
                    <a:pt x="183" y="83"/>
                    <a:pt x="184" y="78"/>
                    <a:pt x="184" y="72"/>
                  </a:cubicBezTo>
                  <a:cubicBezTo>
                    <a:pt x="184" y="70"/>
                    <a:pt x="184" y="68"/>
                    <a:pt x="184" y="66"/>
                  </a:cubicBezTo>
                  <a:cubicBezTo>
                    <a:pt x="184" y="64"/>
                    <a:pt x="184" y="61"/>
                    <a:pt x="184" y="59"/>
                  </a:cubicBezTo>
                  <a:cubicBezTo>
                    <a:pt x="184" y="56"/>
                    <a:pt x="184" y="53"/>
                    <a:pt x="184" y="50"/>
                  </a:cubicBezTo>
                  <a:cubicBezTo>
                    <a:pt x="184" y="48"/>
                    <a:pt x="184" y="46"/>
                    <a:pt x="184" y="45"/>
                  </a:cubicBezTo>
                  <a:cubicBezTo>
                    <a:pt x="184" y="42"/>
                    <a:pt x="184" y="40"/>
                    <a:pt x="185" y="38"/>
                  </a:cubicBezTo>
                  <a:cubicBezTo>
                    <a:pt x="185" y="38"/>
                    <a:pt x="185" y="38"/>
                    <a:pt x="185" y="37"/>
                  </a:cubicBezTo>
                  <a:cubicBezTo>
                    <a:pt x="185" y="36"/>
                    <a:pt x="185" y="34"/>
                    <a:pt x="186" y="33"/>
                  </a:cubicBezTo>
                  <a:cubicBezTo>
                    <a:pt x="186" y="33"/>
                    <a:pt x="186" y="33"/>
                    <a:pt x="187" y="32"/>
                  </a:cubicBezTo>
                  <a:cubicBezTo>
                    <a:pt x="188" y="32"/>
                    <a:pt x="188" y="32"/>
                    <a:pt x="188" y="32"/>
                  </a:cubicBezTo>
                  <a:cubicBezTo>
                    <a:pt x="189" y="32"/>
                    <a:pt x="189" y="33"/>
                    <a:pt x="190" y="33"/>
                  </a:cubicBezTo>
                  <a:cubicBezTo>
                    <a:pt x="191" y="33"/>
                    <a:pt x="192" y="33"/>
                    <a:pt x="192" y="34"/>
                  </a:cubicBezTo>
                  <a:cubicBezTo>
                    <a:pt x="192" y="34"/>
                    <a:pt x="192" y="34"/>
                    <a:pt x="192" y="34"/>
                  </a:cubicBezTo>
                  <a:cubicBezTo>
                    <a:pt x="192" y="34"/>
                    <a:pt x="192" y="34"/>
                    <a:pt x="192" y="34"/>
                  </a:cubicBezTo>
                  <a:cubicBezTo>
                    <a:pt x="192" y="34"/>
                    <a:pt x="192" y="34"/>
                    <a:pt x="192" y="34"/>
                  </a:cubicBezTo>
                  <a:cubicBezTo>
                    <a:pt x="192" y="36"/>
                    <a:pt x="191" y="38"/>
                    <a:pt x="191" y="40"/>
                  </a:cubicBezTo>
                  <a:cubicBezTo>
                    <a:pt x="191" y="42"/>
                    <a:pt x="191" y="44"/>
                    <a:pt x="192" y="46"/>
                  </a:cubicBezTo>
                  <a:cubicBezTo>
                    <a:pt x="192" y="47"/>
                    <a:pt x="192" y="48"/>
                    <a:pt x="192" y="49"/>
                  </a:cubicBezTo>
                  <a:cubicBezTo>
                    <a:pt x="192" y="50"/>
                    <a:pt x="192" y="51"/>
                    <a:pt x="192" y="52"/>
                  </a:cubicBezTo>
                  <a:cubicBezTo>
                    <a:pt x="192" y="56"/>
                    <a:pt x="192" y="60"/>
                    <a:pt x="192" y="64"/>
                  </a:cubicBezTo>
                  <a:cubicBezTo>
                    <a:pt x="191" y="68"/>
                    <a:pt x="191" y="72"/>
                    <a:pt x="191" y="76"/>
                  </a:cubicBezTo>
                  <a:cubicBezTo>
                    <a:pt x="192" y="81"/>
                    <a:pt x="192" y="86"/>
                    <a:pt x="192" y="91"/>
                  </a:cubicBezTo>
                  <a:cubicBezTo>
                    <a:pt x="193" y="93"/>
                    <a:pt x="193" y="96"/>
                    <a:pt x="193" y="99"/>
                  </a:cubicBezTo>
                  <a:close/>
                  <a:moveTo>
                    <a:pt x="192" y="105"/>
                  </a:moveTo>
                  <a:cubicBezTo>
                    <a:pt x="191" y="103"/>
                    <a:pt x="191" y="101"/>
                    <a:pt x="191" y="99"/>
                  </a:cubicBezTo>
                  <a:cubicBezTo>
                    <a:pt x="191" y="96"/>
                    <a:pt x="191" y="93"/>
                    <a:pt x="190" y="91"/>
                  </a:cubicBezTo>
                  <a:cubicBezTo>
                    <a:pt x="190" y="86"/>
                    <a:pt x="190" y="81"/>
                    <a:pt x="189" y="76"/>
                  </a:cubicBezTo>
                  <a:cubicBezTo>
                    <a:pt x="189" y="72"/>
                    <a:pt x="189" y="68"/>
                    <a:pt x="190" y="64"/>
                  </a:cubicBezTo>
                  <a:cubicBezTo>
                    <a:pt x="190" y="60"/>
                    <a:pt x="190" y="56"/>
                    <a:pt x="190" y="52"/>
                  </a:cubicBezTo>
                  <a:cubicBezTo>
                    <a:pt x="190" y="51"/>
                    <a:pt x="190" y="50"/>
                    <a:pt x="190" y="49"/>
                  </a:cubicBezTo>
                  <a:cubicBezTo>
                    <a:pt x="190" y="48"/>
                    <a:pt x="190" y="47"/>
                    <a:pt x="190" y="46"/>
                  </a:cubicBezTo>
                  <a:cubicBezTo>
                    <a:pt x="189" y="44"/>
                    <a:pt x="189" y="42"/>
                    <a:pt x="189" y="40"/>
                  </a:cubicBezTo>
                  <a:cubicBezTo>
                    <a:pt x="189" y="38"/>
                    <a:pt x="190" y="36"/>
                    <a:pt x="190" y="34"/>
                  </a:cubicBezTo>
                  <a:cubicBezTo>
                    <a:pt x="190" y="34"/>
                    <a:pt x="190" y="35"/>
                    <a:pt x="190" y="35"/>
                  </a:cubicBezTo>
                  <a:cubicBezTo>
                    <a:pt x="189" y="35"/>
                    <a:pt x="188" y="34"/>
                    <a:pt x="188" y="34"/>
                  </a:cubicBezTo>
                  <a:cubicBezTo>
                    <a:pt x="188" y="34"/>
                    <a:pt x="188" y="34"/>
                    <a:pt x="188" y="34"/>
                  </a:cubicBezTo>
                  <a:cubicBezTo>
                    <a:pt x="188" y="35"/>
                    <a:pt x="188" y="35"/>
                    <a:pt x="187" y="35"/>
                  </a:cubicBezTo>
                  <a:cubicBezTo>
                    <a:pt x="187" y="35"/>
                    <a:pt x="187" y="35"/>
                    <a:pt x="187" y="35"/>
                  </a:cubicBezTo>
                  <a:cubicBezTo>
                    <a:pt x="187" y="35"/>
                    <a:pt x="187" y="36"/>
                    <a:pt x="187" y="37"/>
                  </a:cubicBezTo>
                  <a:cubicBezTo>
                    <a:pt x="187" y="38"/>
                    <a:pt x="187" y="38"/>
                    <a:pt x="187" y="39"/>
                  </a:cubicBezTo>
                  <a:cubicBezTo>
                    <a:pt x="186" y="41"/>
                    <a:pt x="186" y="43"/>
                    <a:pt x="186" y="45"/>
                  </a:cubicBezTo>
                  <a:cubicBezTo>
                    <a:pt x="186" y="47"/>
                    <a:pt x="186" y="48"/>
                    <a:pt x="186" y="50"/>
                  </a:cubicBezTo>
                  <a:cubicBezTo>
                    <a:pt x="186" y="53"/>
                    <a:pt x="186" y="56"/>
                    <a:pt x="186" y="59"/>
                  </a:cubicBezTo>
                  <a:cubicBezTo>
                    <a:pt x="186" y="61"/>
                    <a:pt x="186" y="64"/>
                    <a:pt x="186" y="66"/>
                  </a:cubicBezTo>
                  <a:cubicBezTo>
                    <a:pt x="186" y="68"/>
                    <a:pt x="186" y="70"/>
                    <a:pt x="186" y="72"/>
                  </a:cubicBezTo>
                  <a:cubicBezTo>
                    <a:pt x="186" y="78"/>
                    <a:pt x="185" y="83"/>
                    <a:pt x="185" y="89"/>
                  </a:cubicBezTo>
                  <a:cubicBezTo>
                    <a:pt x="185" y="91"/>
                    <a:pt x="184" y="93"/>
                    <a:pt x="184" y="96"/>
                  </a:cubicBezTo>
                  <a:cubicBezTo>
                    <a:pt x="183" y="101"/>
                    <a:pt x="182" y="106"/>
                    <a:pt x="184" y="111"/>
                  </a:cubicBezTo>
                  <a:cubicBezTo>
                    <a:pt x="185" y="111"/>
                    <a:pt x="187" y="112"/>
                    <a:pt x="188" y="112"/>
                  </a:cubicBezTo>
                  <a:cubicBezTo>
                    <a:pt x="190" y="112"/>
                    <a:pt x="191" y="113"/>
                    <a:pt x="193" y="113"/>
                  </a:cubicBezTo>
                  <a:cubicBezTo>
                    <a:pt x="193" y="113"/>
                    <a:pt x="192" y="113"/>
                    <a:pt x="192" y="112"/>
                  </a:cubicBezTo>
                  <a:cubicBezTo>
                    <a:pt x="192" y="112"/>
                    <a:pt x="192" y="111"/>
                    <a:pt x="192" y="111"/>
                  </a:cubicBezTo>
                  <a:cubicBezTo>
                    <a:pt x="192" y="109"/>
                    <a:pt x="192" y="107"/>
                    <a:pt x="192" y="105"/>
                  </a:cubicBezTo>
                  <a:close/>
                  <a:moveTo>
                    <a:pt x="123" y="114"/>
                  </a:moveTo>
                  <a:cubicBezTo>
                    <a:pt x="124" y="116"/>
                    <a:pt x="124" y="118"/>
                    <a:pt x="125" y="120"/>
                  </a:cubicBezTo>
                  <a:cubicBezTo>
                    <a:pt x="126" y="122"/>
                    <a:pt x="127" y="124"/>
                    <a:pt x="128" y="126"/>
                  </a:cubicBezTo>
                  <a:cubicBezTo>
                    <a:pt x="128" y="126"/>
                    <a:pt x="128" y="126"/>
                    <a:pt x="128" y="127"/>
                  </a:cubicBezTo>
                  <a:cubicBezTo>
                    <a:pt x="129" y="127"/>
                    <a:pt x="130" y="128"/>
                    <a:pt x="129" y="130"/>
                  </a:cubicBezTo>
                  <a:cubicBezTo>
                    <a:pt x="129" y="130"/>
                    <a:pt x="129" y="130"/>
                    <a:pt x="129" y="130"/>
                  </a:cubicBezTo>
                  <a:cubicBezTo>
                    <a:pt x="128" y="130"/>
                    <a:pt x="128" y="130"/>
                    <a:pt x="128" y="130"/>
                  </a:cubicBezTo>
                  <a:cubicBezTo>
                    <a:pt x="126" y="130"/>
                    <a:pt x="125" y="131"/>
                    <a:pt x="123" y="131"/>
                  </a:cubicBezTo>
                  <a:cubicBezTo>
                    <a:pt x="121" y="131"/>
                    <a:pt x="119" y="131"/>
                    <a:pt x="117" y="131"/>
                  </a:cubicBezTo>
                  <a:cubicBezTo>
                    <a:pt x="117" y="131"/>
                    <a:pt x="117" y="131"/>
                    <a:pt x="117" y="131"/>
                  </a:cubicBezTo>
                  <a:cubicBezTo>
                    <a:pt x="116" y="130"/>
                    <a:pt x="116" y="130"/>
                    <a:pt x="116" y="130"/>
                  </a:cubicBezTo>
                  <a:cubicBezTo>
                    <a:pt x="113" y="125"/>
                    <a:pt x="112" y="120"/>
                    <a:pt x="111" y="115"/>
                  </a:cubicBezTo>
                  <a:cubicBezTo>
                    <a:pt x="111" y="112"/>
                    <a:pt x="111" y="110"/>
                    <a:pt x="110" y="108"/>
                  </a:cubicBezTo>
                  <a:cubicBezTo>
                    <a:pt x="109" y="103"/>
                    <a:pt x="108" y="97"/>
                    <a:pt x="106" y="92"/>
                  </a:cubicBezTo>
                  <a:cubicBezTo>
                    <a:pt x="106" y="90"/>
                    <a:pt x="105" y="88"/>
                    <a:pt x="105" y="86"/>
                  </a:cubicBezTo>
                  <a:cubicBezTo>
                    <a:pt x="104" y="84"/>
                    <a:pt x="103" y="82"/>
                    <a:pt x="102" y="79"/>
                  </a:cubicBezTo>
                  <a:cubicBezTo>
                    <a:pt x="101" y="77"/>
                    <a:pt x="100" y="74"/>
                    <a:pt x="99" y="71"/>
                  </a:cubicBezTo>
                  <a:cubicBezTo>
                    <a:pt x="99" y="69"/>
                    <a:pt x="98" y="68"/>
                    <a:pt x="98" y="66"/>
                  </a:cubicBezTo>
                  <a:cubicBezTo>
                    <a:pt x="97" y="64"/>
                    <a:pt x="97" y="62"/>
                    <a:pt x="96" y="60"/>
                  </a:cubicBezTo>
                  <a:cubicBezTo>
                    <a:pt x="96" y="59"/>
                    <a:pt x="96" y="59"/>
                    <a:pt x="96" y="59"/>
                  </a:cubicBezTo>
                  <a:cubicBezTo>
                    <a:pt x="96" y="58"/>
                    <a:pt x="95" y="56"/>
                    <a:pt x="96" y="55"/>
                  </a:cubicBezTo>
                  <a:cubicBezTo>
                    <a:pt x="96" y="54"/>
                    <a:pt x="96" y="54"/>
                    <a:pt x="97" y="53"/>
                  </a:cubicBezTo>
                  <a:cubicBezTo>
                    <a:pt x="97" y="53"/>
                    <a:pt x="97" y="53"/>
                    <a:pt x="98" y="53"/>
                  </a:cubicBezTo>
                  <a:cubicBezTo>
                    <a:pt x="98" y="53"/>
                    <a:pt x="99" y="53"/>
                    <a:pt x="99" y="53"/>
                  </a:cubicBezTo>
                  <a:cubicBezTo>
                    <a:pt x="100" y="53"/>
                    <a:pt x="101" y="53"/>
                    <a:pt x="102" y="53"/>
                  </a:cubicBezTo>
                  <a:cubicBezTo>
                    <a:pt x="102" y="54"/>
                    <a:pt x="102" y="54"/>
                    <a:pt x="102" y="54"/>
                  </a:cubicBezTo>
                  <a:cubicBezTo>
                    <a:pt x="102" y="54"/>
                    <a:pt x="102" y="54"/>
                    <a:pt x="102" y="54"/>
                  </a:cubicBezTo>
                  <a:cubicBezTo>
                    <a:pt x="102" y="54"/>
                    <a:pt x="102" y="54"/>
                    <a:pt x="102" y="54"/>
                  </a:cubicBezTo>
                  <a:cubicBezTo>
                    <a:pt x="102" y="56"/>
                    <a:pt x="103" y="57"/>
                    <a:pt x="103" y="59"/>
                  </a:cubicBezTo>
                  <a:cubicBezTo>
                    <a:pt x="104" y="61"/>
                    <a:pt x="104" y="63"/>
                    <a:pt x="105" y="65"/>
                  </a:cubicBezTo>
                  <a:cubicBezTo>
                    <a:pt x="106" y="66"/>
                    <a:pt x="106" y="67"/>
                    <a:pt x="106" y="68"/>
                  </a:cubicBezTo>
                  <a:cubicBezTo>
                    <a:pt x="107" y="69"/>
                    <a:pt x="107" y="69"/>
                    <a:pt x="107" y="70"/>
                  </a:cubicBezTo>
                  <a:cubicBezTo>
                    <a:pt x="109" y="74"/>
                    <a:pt x="110" y="78"/>
                    <a:pt x="111" y="82"/>
                  </a:cubicBezTo>
                  <a:cubicBezTo>
                    <a:pt x="112" y="86"/>
                    <a:pt x="113" y="90"/>
                    <a:pt x="114" y="94"/>
                  </a:cubicBezTo>
                  <a:cubicBezTo>
                    <a:pt x="116" y="98"/>
                    <a:pt x="118" y="103"/>
                    <a:pt x="120" y="107"/>
                  </a:cubicBezTo>
                  <a:cubicBezTo>
                    <a:pt x="121" y="110"/>
                    <a:pt x="122" y="112"/>
                    <a:pt x="123" y="114"/>
                  </a:cubicBezTo>
                  <a:close/>
                  <a:moveTo>
                    <a:pt x="123" y="121"/>
                  </a:moveTo>
                  <a:cubicBezTo>
                    <a:pt x="123" y="119"/>
                    <a:pt x="122" y="117"/>
                    <a:pt x="121" y="115"/>
                  </a:cubicBezTo>
                  <a:cubicBezTo>
                    <a:pt x="120" y="113"/>
                    <a:pt x="119" y="110"/>
                    <a:pt x="118" y="108"/>
                  </a:cubicBezTo>
                  <a:cubicBezTo>
                    <a:pt x="116" y="103"/>
                    <a:pt x="115" y="99"/>
                    <a:pt x="113" y="94"/>
                  </a:cubicBezTo>
                  <a:cubicBezTo>
                    <a:pt x="111" y="91"/>
                    <a:pt x="110" y="87"/>
                    <a:pt x="109" y="83"/>
                  </a:cubicBezTo>
                  <a:cubicBezTo>
                    <a:pt x="108" y="79"/>
                    <a:pt x="107" y="75"/>
                    <a:pt x="105" y="71"/>
                  </a:cubicBezTo>
                  <a:cubicBezTo>
                    <a:pt x="105" y="70"/>
                    <a:pt x="105" y="69"/>
                    <a:pt x="104" y="68"/>
                  </a:cubicBezTo>
                  <a:cubicBezTo>
                    <a:pt x="104" y="68"/>
                    <a:pt x="104" y="67"/>
                    <a:pt x="103" y="66"/>
                  </a:cubicBezTo>
                  <a:cubicBezTo>
                    <a:pt x="103" y="64"/>
                    <a:pt x="102" y="62"/>
                    <a:pt x="101" y="60"/>
                  </a:cubicBezTo>
                  <a:cubicBezTo>
                    <a:pt x="101" y="58"/>
                    <a:pt x="100" y="56"/>
                    <a:pt x="100" y="54"/>
                  </a:cubicBezTo>
                  <a:cubicBezTo>
                    <a:pt x="100" y="54"/>
                    <a:pt x="100" y="55"/>
                    <a:pt x="100" y="55"/>
                  </a:cubicBezTo>
                  <a:cubicBezTo>
                    <a:pt x="99" y="55"/>
                    <a:pt x="98" y="55"/>
                    <a:pt x="98" y="55"/>
                  </a:cubicBezTo>
                  <a:cubicBezTo>
                    <a:pt x="98" y="55"/>
                    <a:pt x="98" y="55"/>
                    <a:pt x="98" y="55"/>
                  </a:cubicBezTo>
                  <a:cubicBezTo>
                    <a:pt x="98" y="55"/>
                    <a:pt x="98" y="55"/>
                    <a:pt x="98" y="56"/>
                  </a:cubicBezTo>
                  <a:cubicBezTo>
                    <a:pt x="98" y="56"/>
                    <a:pt x="98" y="56"/>
                    <a:pt x="98" y="56"/>
                  </a:cubicBezTo>
                  <a:cubicBezTo>
                    <a:pt x="97" y="56"/>
                    <a:pt x="98" y="57"/>
                    <a:pt x="98" y="58"/>
                  </a:cubicBezTo>
                  <a:cubicBezTo>
                    <a:pt x="98" y="59"/>
                    <a:pt x="98" y="59"/>
                    <a:pt x="98" y="59"/>
                  </a:cubicBezTo>
                  <a:cubicBezTo>
                    <a:pt x="99" y="61"/>
                    <a:pt x="99" y="63"/>
                    <a:pt x="100" y="65"/>
                  </a:cubicBezTo>
                  <a:cubicBezTo>
                    <a:pt x="100" y="67"/>
                    <a:pt x="101" y="69"/>
                    <a:pt x="101" y="71"/>
                  </a:cubicBezTo>
                  <a:cubicBezTo>
                    <a:pt x="102" y="73"/>
                    <a:pt x="103" y="76"/>
                    <a:pt x="104" y="79"/>
                  </a:cubicBezTo>
                  <a:cubicBezTo>
                    <a:pt x="105" y="81"/>
                    <a:pt x="106" y="83"/>
                    <a:pt x="106" y="86"/>
                  </a:cubicBezTo>
                  <a:cubicBezTo>
                    <a:pt x="107" y="87"/>
                    <a:pt x="107" y="89"/>
                    <a:pt x="108" y="92"/>
                  </a:cubicBezTo>
                  <a:cubicBezTo>
                    <a:pt x="109" y="97"/>
                    <a:pt x="111" y="102"/>
                    <a:pt x="112" y="108"/>
                  </a:cubicBezTo>
                  <a:cubicBezTo>
                    <a:pt x="113" y="110"/>
                    <a:pt x="113" y="112"/>
                    <a:pt x="113" y="114"/>
                  </a:cubicBezTo>
                  <a:cubicBezTo>
                    <a:pt x="114" y="119"/>
                    <a:pt x="115" y="124"/>
                    <a:pt x="118" y="129"/>
                  </a:cubicBezTo>
                  <a:cubicBezTo>
                    <a:pt x="119" y="129"/>
                    <a:pt x="121" y="129"/>
                    <a:pt x="123" y="129"/>
                  </a:cubicBezTo>
                  <a:cubicBezTo>
                    <a:pt x="124" y="129"/>
                    <a:pt x="126" y="129"/>
                    <a:pt x="127" y="128"/>
                  </a:cubicBezTo>
                  <a:cubicBezTo>
                    <a:pt x="127" y="128"/>
                    <a:pt x="127" y="128"/>
                    <a:pt x="127" y="128"/>
                  </a:cubicBezTo>
                  <a:cubicBezTo>
                    <a:pt x="126" y="127"/>
                    <a:pt x="126" y="127"/>
                    <a:pt x="126" y="126"/>
                  </a:cubicBezTo>
                  <a:cubicBezTo>
                    <a:pt x="125" y="124"/>
                    <a:pt x="124" y="123"/>
                    <a:pt x="123" y="121"/>
                  </a:cubicBezTo>
                  <a:close/>
                  <a:moveTo>
                    <a:pt x="66" y="64"/>
                  </a:moveTo>
                  <a:cubicBezTo>
                    <a:pt x="66" y="62"/>
                    <a:pt x="66" y="60"/>
                    <a:pt x="66" y="58"/>
                  </a:cubicBezTo>
                  <a:cubicBezTo>
                    <a:pt x="65" y="56"/>
                    <a:pt x="65" y="54"/>
                    <a:pt x="65" y="52"/>
                  </a:cubicBezTo>
                  <a:cubicBezTo>
                    <a:pt x="65" y="52"/>
                    <a:pt x="64" y="52"/>
                    <a:pt x="64" y="51"/>
                  </a:cubicBezTo>
                  <a:cubicBezTo>
                    <a:pt x="64" y="50"/>
                    <a:pt x="64" y="49"/>
                    <a:pt x="64" y="48"/>
                  </a:cubicBezTo>
                  <a:cubicBezTo>
                    <a:pt x="65" y="48"/>
                    <a:pt x="65" y="48"/>
                    <a:pt x="65" y="48"/>
                  </a:cubicBezTo>
                  <a:cubicBezTo>
                    <a:pt x="65" y="48"/>
                    <a:pt x="65" y="48"/>
                    <a:pt x="65" y="48"/>
                  </a:cubicBezTo>
                  <a:cubicBezTo>
                    <a:pt x="67" y="48"/>
                    <a:pt x="68" y="49"/>
                    <a:pt x="68" y="49"/>
                  </a:cubicBezTo>
                  <a:cubicBezTo>
                    <a:pt x="69" y="49"/>
                    <a:pt x="69" y="49"/>
                    <a:pt x="71" y="50"/>
                  </a:cubicBezTo>
                  <a:cubicBezTo>
                    <a:pt x="71" y="50"/>
                    <a:pt x="71" y="50"/>
                    <a:pt x="71" y="50"/>
                  </a:cubicBezTo>
                  <a:cubicBezTo>
                    <a:pt x="72" y="50"/>
                    <a:pt x="72" y="50"/>
                    <a:pt x="72" y="50"/>
                  </a:cubicBezTo>
                  <a:cubicBezTo>
                    <a:pt x="73" y="54"/>
                    <a:pt x="74" y="58"/>
                    <a:pt x="75" y="61"/>
                  </a:cubicBezTo>
                  <a:cubicBezTo>
                    <a:pt x="76" y="65"/>
                    <a:pt x="77" y="69"/>
                    <a:pt x="77" y="72"/>
                  </a:cubicBezTo>
                  <a:cubicBezTo>
                    <a:pt x="76" y="77"/>
                    <a:pt x="76" y="83"/>
                    <a:pt x="76" y="88"/>
                  </a:cubicBezTo>
                  <a:cubicBezTo>
                    <a:pt x="77" y="90"/>
                    <a:pt x="77" y="92"/>
                    <a:pt x="77" y="93"/>
                  </a:cubicBezTo>
                  <a:cubicBezTo>
                    <a:pt x="77" y="96"/>
                    <a:pt x="77" y="98"/>
                    <a:pt x="77" y="100"/>
                  </a:cubicBezTo>
                  <a:cubicBezTo>
                    <a:pt x="78" y="103"/>
                    <a:pt x="78" y="106"/>
                    <a:pt x="78" y="108"/>
                  </a:cubicBezTo>
                  <a:cubicBezTo>
                    <a:pt x="78" y="110"/>
                    <a:pt x="78" y="112"/>
                    <a:pt x="78" y="113"/>
                  </a:cubicBezTo>
                  <a:cubicBezTo>
                    <a:pt x="78" y="115"/>
                    <a:pt x="78" y="117"/>
                    <a:pt x="78" y="119"/>
                  </a:cubicBezTo>
                  <a:cubicBezTo>
                    <a:pt x="78" y="120"/>
                    <a:pt x="78" y="120"/>
                    <a:pt x="78" y="120"/>
                  </a:cubicBezTo>
                  <a:cubicBezTo>
                    <a:pt x="78" y="120"/>
                    <a:pt x="78" y="120"/>
                    <a:pt x="78" y="120"/>
                  </a:cubicBezTo>
                  <a:cubicBezTo>
                    <a:pt x="78" y="121"/>
                    <a:pt x="78" y="123"/>
                    <a:pt x="77" y="124"/>
                  </a:cubicBezTo>
                  <a:cubicBezTo>
                    <a:pt x="77" y="124"/>
                    <a:pt x="77" y="125"/>
                    <a:pt x="76" y="125"/>
                  </a:cubicBezTo>
                  <a:cubicBezTo>
                    <a:pt x="76" y="125"/>
                    <a:pt x="76" y="125"/>
                    <a:pt x="76" y="125"/>
                  </a:cubicBezTo>
                  <a:cubicBezTo>
                    <a:pt x="75" y="125"/>
                    <a:pt x="75" y="125"/>
                    <a:pt x="75" y="125"/>
                  </a:cubicBezTo>
                  <a:cubicBezTo>
                    <a:pt x="75" y="125"/>
                    <a:pt x="75" y="125"/>
                    <a:pt x="75" y="125"/>
                  </a:cubicBezTo>
                  <a:cubicBezTo>
                    <a:pt x="74" y="125"/>
                    <a:pt x="74" y="125"/>
                    <a:pt x="73" y="125"/>
                  </a:cubicBezTo>
                  <a:cubicBezTo>
                    <a:pt x="72" y="125"/>
                    <a:pt x="71" y="124"/>
                    <a:pt x="71" y="124"/>
                  </a:cubicBezTo>
                  <a:cubicBezTo>
                    <a:pt x="71" y="124"/>
                    <a:pt x="71" y="124"/>
                    <a:pt x="71" y="124"/>
                  </a:cubicBezTo>
                  <a:cubicBezTo>
                    <a:pt x="71" y="124"/>
                    <a:pt x="71" y="124"/>
                    <a:pt x="71" y="124"/>
                  </a:cubicBezTo>
                  <a:cubicBezTo>
                    <a:pt x="71" y="122"/>
                    <a:pt x="72" y="120"/>
                    <a:pt x="71" y="118"/>
                  </a:cubicBezTo>
                  <a:cubicBezTo>
                    <a:pt x="71" y="116"/>
                    <a:pt x="71" y="114"/>
                    <a:pt x="71" y="112"/>
                  </a:cubicBezTo>
                  <a:cubicBezTo>
                    <a:pt x="71" y="111"/>
                    <a:pt x="71" y="111"/>
                    <a:pt x="70" y="110"/>
                  </a:cubicBezTo>
                  <a:cubicBezTo>
                    <a:pt x="70" y="109"/>
                    <a:pt x="70" y="108"/>
                    <a:pt x="70" y="107"/>
                  </a:cubicBezTo>
                  <a:cubicBezTo>
                    <a:pt x="70" y="103"/>
                    <a:pt x="70" y="99"/>
                    <a:pt x="70" y="96"/>
                  </a:cubicBezTo>
                  <a:cubicBezTo>
                    <a:pt x="70" y="92"/>
                    <a:pt x="70" y="88"/>
                    <a:pt x="69" y="84"/>
                  </a:cubicBezTo>
                  <a:cubicBezTo>
                    <a:pt x="69" y="80"/>
                    <a:pt x="68" y="75"/>
                    <a:pt x="67" y="71"/>
                  </a:cubicBezTo>
                  <a:cubicBezTo>
                    <a:pt x="67" y="69"/>
                    <a:pt x="67" y="66"/>
                    <a:pt x="66" y="64"/>
                  </a:cubicBezTo>
                  <a:close/>
                  <a:moveTo>
                    <a:pt x="67" y="58"/>
                  </a:moveTo>
                  <a:cubicBezTo>
                    <a:pt x="68" y="60"/>
                    <a:pt x="68" y="62"/>
                    <a:pt x="68" y="63"/>
                  </a:cubicBezTo>
                  <a:cubicBezTo>
                    <a:pt x="69" y="66"/>
                    <a:pt x="69" y="68"/>
                    <a:pt x="69" y="71"/>
                  </a:cubicBezTo>
                  <a:cubicBezTo>
                    <a:pt x="70" y="75"/>
                    <a:pt x="71" y="80"/>
                    <a:pt x="71" y="84"/>
                  </a:cubicBezTo>
                  <a:cubicBezTo>
                    <a:pt x="72" y="88"/>
                    <a:pt x="72" y="92"/>
                    <a:pt x="72" y="96"/>
                  </a:cubicBezTo>
                  <a:cubicBezTo>
                    <a:pt x="72" y="99"/>
                    <a:pt x="72" y="103"/>
                    <a:pt x="72" y="107"/>
                  </a:cubicBezTo>
                  <a:cubicBezTo>
                    <a:pt x="72" y="108"/>
                    <a:pt x="72" y="109"/>
                    <a:pt x="72" y="110"/>
                  </a:cubicBezTo>
                  <a:cubicBezTo>
                    <a:pt x="73" y="110"/>
                    <a:pt x="73" y="111"/>
                    <a:pt x="73" y="112"/>
                  </a:cubicBezTo>
                  <a:cubicBezTo>
                    <a:pt x="73" y="114"/>
                    <a:pt x="73" y="116"/>
                    <a:pt x="73" y="118"/>
                  </a:cubicBezTo>
                  <a:cubicBezTo>
                    <a:pt x="73" y="120"/>
                    <a:pt x="73" y="121"/>
                    <a:pt x="73" y="123"/>
                  </a:cubicBezTo>
                  <a:cubicBezTo>
                    <a:pt x="74" y="123"/>
                    <a:pt x="74" y="123"/>
                    <a:pt x="75" y="123"/>
                  </a:cubicBezTo>
                  <a:cubicBezTo>
                    <a:pt x="75" y="123"/>
                    <a:pt x="75" y="123"/>
                    <a:pt x="75" y="123"/>
                  </a:cubicBezTo>
                  <a:cubicBezTo>
                    <a:pt x="75" y="123"/>
                    <a:pt x="75" y="123"/>
                    <a:pt x="75" y="123"/>
                  </a:cubicBezTo>
                  <a:cubicBezTo>
                    <a:pt x="75" y="123"/>
                    <a:pt x="75" y="123"/>
                    <a:pt x="76" y="123"/>
                  </a:cubicBezTo>
                  <a:cubicBezTo>
                    <a:pt x="76" y="123"/>
                    <a:pt x="76" y="123"/>
                    <a:pt x="76" y="123"/>
                  </a:cubicBezTo>
                  <a:cubicBezTo>
                    <a:pt x="76" y="122"/>
                    <a:pt x="76" y="121"/>
                    <a:pt x="76" y="120"/>
                  </a:cubicBezTo>
                  <a:cubicBezTo>
                    <a:pt x="76" y="120"/>
                    <a:pt x="76" y="120"/>
                    <a:pt x="76" y="120"/>
                  </a:cubicBezTo>
                  <a:cubicBezTo>
                    <a:pt x="76" y="120"/>
                    <a:pt x="76" y="120"/>
                    <a:pt x="76" y="119"/>
                  </a:cubicBezTo>
                  <a:cubicBezTo>
                    <a:pt x="76" y="117"/>
                    <a:pt x="76" y="115"/>
                    <a:pt x="76" y="114"/>
                  </a:cubicBezTo>
                  <a:cubicBezTo>
                    <a:pt x="76" y="112"/>
                    <a:pt x="76" y="110"/>
                    <a:pt x="76" y="108"/>
                  </a:cubicBezTo>
                  <a:cubicBezTo>
                    <a:pt x="76" y="106"/>
                    <a:pt x="76" y="103"/>
                    <a:pt x="75" y="100"/>
                  </a:cubicBezTo>
                  <a:cubicBezTo>
                    <a:pt x="75" y="98"/>
                    <a:pt x="75" y="96"/>
                    <a:pt x="75" y="93"/>
                  </a:cubicBezTo>
                  <a:cubicBezTo>
                    <a:pt x="75" y="91"/>
                    <a:pt x="75" y="90"/>
                    <a:pt x="75" y="88"/>
                  </a:cubicBezTo>
                  <a:cubicBezTo>
                    <a:pt x="74" y="83"/>
                    <a:pt x="74" y="77"/>
                    <a:pt x="75" y="72"/>
                  </a:cubicBezTo>
                  <a:cubicBezTo>
                    <a:pt x="75" y="69"/>
                    <a:pt x="74" y="65"/>
                    <a:pt x="73" y="62"/>
                  </a:cubicBezTo>
                  <a:cubicBezTo>
                    <a:pt x="72" y="58"/>
                    <a:pt x="71" y="55"/>
                    <a:pt x="70" y="52"/>
                  </a:cubicBezTo>
                  <a:cubicBezTo>
                    <a:pt x="69" y="51"/>
                    <a:pt x="68" y="51"/>
                    <a:pt x="67" y="51"/>
                  </a:cubicBezTo>
                  <a:cubicBezTo>
                    <a:pt x="67" y="50"/>
                    <a:pt x="67" y="50"/>
                    <a:pt x="66" y="50"/>
                  </a:cubicBezTo>
                  <a:cubicBezTo>
                    <a:pt x="66" y="50"/>
                    <a:pt x="66" y="50"/>
                    <a:pt x="66" y="51"/>
                  </a:cubicBezTo>
                  <a:cubicBezTo>
                    <a:pt x="66" y="51"/>
                    <a:pt x="67" y="52"/>
                    <a:pt x="67" y="52"/>
                  </a:cubicBezTo>
                  <a:cubicBezTo>
                    <a:pt x="67" y="54"/>
                    <a:pt x="67" y="56"/>
                    <a:pt x="67" y="58"/>
                  </a:cubicBezTo>
                  <a:close/>
                  <a:moveTo>
                    <a:pt x="73" y="124"/>
                  </a:moveTo>
                  <a:cubicBezTo>
                    <a:pt x="73" y="124"/>
                    <a:pt x="73" y="124"/>
                    <a:pt x="73" y="124"/>
                  </a:cubicBezTo>
                  <a:cubicBezTo>
                    <a:pt x="73" y="124"/>
                    <a:pt x="73" y="124"/>
                    <a:pt x="73" y="124"/>
                  </a:cubicBezTo>
                  <a:close/>
                  <a:moveTo>
                    <a:pt x="232" y="82"/>
                  </a:moveTo>
                  <a:cubicBezTo>
                    <a:pt x="233" y="84"/>
                    <a:pt x="233" y="85"/>
                    <a:pt x="234" y="87"/>
                  </a:cubicBezTo>
                  <a:cubicBezTo>
                    <a:pt x="234" y="88"/>
                    <a:pt x="235" y="90"/>
                    <a:pt x="235" y="91"/>
                  </a:cubicBezTo>
                  <a:cubicBezTo>
                    <a:pt x="235" y="92"/>
                    <a:pt x="236" y="92"/>
                    <a:pt x="236" y="92"/>
                  </a:cubicBezTo>
                  <a:cubicBezTo>
                    <a:pt x="236" y="93"/>
                    <a:pt x="236" y="94"/>
                    <a:pt x="236" y="95"/>
                  </a:cubicBezTo>
                  <a:cubicBezTo>
                    <a:pt x="236" y="95"/>
                    <a:pt x="236" y="95"/>
                    <a:pt x="236" y="95"/>
                  </a:cubicBezTo>
                  <a:cubicBezTo>
                    <a:pt x="235" y="95"/>
                    <a:pt x="235" y="95"/>
                    <a:pt x="235" y="95"/>
                  </a:cubicBezTo>
                  <a:cubicBezTo>
                    <a:pt x="235" y="95"/>
                    <a:pt x="233" y="97"/>
                    <a:pt x="231" y="98"/>
                  </a:cubicBezTo>
                  <a:cubicBezTo>
                    <a:pt x="230" y="99"/>
                    <a:pt x="228" y="100"/>
                    <a:pt x="226" y="100"/>
                  </a:cubicBezTo>
                  <a:cubicBezTo>
                    <a:pt x="226" y="100"/>
                    <a:pt x="226" y="100"/>
                    <a:pt x="226" y="100"/>
                  </a:cubicBezTo>
                  <a:cubicBezTo>
                    <a:pt x="225" y="100"/>
                    <a:pt x="225" y="100"/>
                    <a:pt x="225" y="100"/>
                  </a:cubicBezTo>
                  <a:cubicBezTo>
                    <a:pt x="223" y="95"/>
                    <a:pt x="222" y="88"/>
                    <a:pt x="221" y="82"/>
                  </a:cubicBezTo>
                  <a:cubicBezTo>
                    <a:pt x="221" y="80"/>
                    <a:pt x="221" y="78"/>
                    <a:pt x="220" y="77"/>
                  </a:cubicBezTo>
                  <a:cubicBezTo>
                    <a:pt x="220" y="74"/>
                    <a:pt x="219" y="71"/>
                    <a:pt x="219" y="69"/>
                  </a:cubicBezTo>
                  <a:cubicBezTo>
                    <a:pt x="219" y="66"/>
                    <a:pt x="218" y="63"/>
                    <a:pt x="218" y="60"/>
                  </a:cubicBezTo>
                  <a:cubicBezTo>
                    <a:pt x="217" y="57"/>
                    <a:pt x="217" y="55"/>
                    <a:pt x="217" y="53"/>
                  </a:cubicBezTo>
                  <a:cubicBezTo>
                    <a:pt x="217" y="51"/>
                    <a:pt x="217" y="49"/>
                    <a:pt x="217" y="47"/>
                  </a:cubicBezTo>
                  <a:cubicBezTo>
                    <a:pt x="217" y="46"/>
                    <a:pt x="216" y="44"/>
                    <a:pt x="216" y="43"/>
                  </a:cubicBezTo>
                  <a:cubicBezTo>
                    <a:pt x="216" y="41"/>
                    <a:pt x="215" y="39"/>
                    <a:pt x="215" y="38"/>
                  </a:cubicBezTo>
                  <a:cubicBezTo>
                    <a:pt x="215" y="37"/>
                    <a:pt x="215" y="37"/>
                    <a:pt x="215" y="37"/>
                  </a:cubicBezTo>
                  <a:cubicBezTo>
                    <a:pt x="215" y="36"/>
                    <a:pt x="214" y="35"/>
                    <a:pt x="215" y="34"/>
                  </a:cubicBezTo>
                  <a:cubicBezTo>
                    <a:pt x="215" y="33"/>
                    <a:pt x="215" y="33"/>
                    <a:pt x="216" y="32"/>
                  </a:cubicBezTo>
                  <a:cubicBezTo>
                    <a:pt x="216" y="32"/>
                    <a:pt x="216" y="32"/>
                    <a:pt x="217" y="32"/>
                  </a:cubicBezTo>
                  <a:cubicBezTo>
                    <a:pt x="217" y="32"/>
                    <a:pt x="218" y="32"/>
                    <a:pt x="218" y="32"/>
                  </a:cubicBezTo>
                  <a:cubicBezTo>
                    <a:pt x="218" y="32"/>
                    <a:pt x="218" y="32"/>
                    <a:pt x="218" y="32"/>
                  </a:cubicBezTo>
                  <a:cubicBezTo>
                    <a:pt x="218" y="32"/>
                    <a:pt x="219" y="32"/>
                    <a:pt x="219" y="32"/>
                  </a:cubicBezTo>
                  <a:cubicBezTo>
                    <a:pt x="219" y="33"/>
                    <a:pt x="219" y="33"/>
                    <a:pt x="219" y="33"/>
                  </a:cubicBezTo>
                  <a:cubicBezTo>
                    <a:pt x="219" y="33"/>
                    <a:pt x="219" y="33"/>
                    <a:pt x="219" y="33"/>
                  </a:cubicBezTo>
                  <a:cubicBezTo>
                    <a:pt x="219" y="33"/>
                    <a:pt x="219" y="33"/>
                    <a:pt x="219" y="33"/>
                  </a:cubicBezTo>
                  <a:cubicBezTo>
                    <a:pt x="219" y="34"/>
                    <a:pt x="220" y="36"/>
                    <a:pt x="220" y="37"/>
                  </a:cubicBezTo>
                  <a:cubicBezTo>
                    <a:pt x="220" y="39"/>
                    <a:pt x="221" y="40"/>
                    <a:pt x="221" y="42"/>
                  </a:cubicBezTo>
                  <a:cubicBezTo>
                    <a:pt x="222" y="43"/>
                    <a:pt x="222" y="44"/>
                    <a:pt x="222" y="44"/>
                  </a:cubicBezTo>
                  <a:cubicBezTo>
                    <a:pt x="222" y="44"/>
                    <a:pt x="222" y="44"/>
                    <a:pt x="222" y="44"/>
                  </a:cubicBezTo>
                  <a:cubicBezTo>
                    <a:pt x="222" y="45"/>
                    <a:pt x="222" y="46"/>
                    <a:pt x="223" y="46"/>
                  </a:cubicBezTo>
                  <a:cubicBezTo>
                    <a:pt x="224" y="49"/>
                    <a:pt x="224" y="53"/>
                    <a:pt x="225" y="56"/>
                  </a:cubicBezTo>
                  <a:cubicBezTo>
                    <a:pt x="226" y="59"/>
                    <a:pt x="226" y="62"/>
                    <a:pt x="227" y="65"/>
                  </a:cubicBezTo>
                  <a:cubicBezTo>
                    <a:pt x="228" y="69"/>
                    <a:pt x="229" y="73"/>
                    <a:pt x="231" y="76"/>
                  </a:cubicBezTo>
                  <a:cubicBezTo>
                    <a:pt x="231" y="78"/>
                    <a:pt x="232" y="80"/>
                    <a:pt x="232" y="82"/>
                  </a:cubicBezTo>
                  <a:close/>
                  <a:moveTo>
                    <a:pt x="232" y="87"/>
                  </a:moveTo>
                  <a:cubicBezTo>
                    <a:pt x="232" y="86"/>
                    <a:pt x="231" y="84"/>
                    <a:pt x="231" y="83"/>
                  </a:cubicBezTo>
                  <a:cubicBezTo>
                    <a:pt x="230" y="81"/>
                    <a:pt x="229" y="79"/>
                    <a:pt x="229" y="77"/>
                  </a:cubicBezTo>
                  <a:cubicBezTo>
                    <a:pt x="228" y="73"/>
                    <a:pt x="226" y="70"/>
                    <a:pt x="225" y="66"/>
                  </a:cubicBezTo>
                  <a:cubicBezTo>
                    <a:pt x="224" y="63"/>
                    <a:pt x="224" y="60"/>
                    <a:pt x="223" y="56"/>
                  </a:cubicBezTo>
                  <a:cubicBezTo>
                    <a:pt x="222" y="53"/>
                    <a:pt x="222" y="50"/>
                    <a:pt x="221" y="47"/>
                  </a:cubicBezTo>
                  <a:cubicBezTo>
                    <a:pt x="221" y="46"/>
                    <a:pt x="220" y="46"/>
                    <a:pt x="220" y="45"/>
                  </a:cubicBezTo>
                  <a:cubicBezTo>
                    <a:pt x="220" y="45"/>
                    <a:pt x="220" y="45"/>
                    <a:pt x="220" y="45"/>
                  </a:cubicBezTo>
                  <a:cubicBezTo>
                    <a:pt x="220" y="44"/>
                    <a:pt x="220" y="43"/>
                    <a:pt x="220" y="43"/>
                  </a:cubicBezTo>
                  <a:cubicBezTo>
                    <a:pt x="219" y="41"/>
                    <a:pt x="219" y="39"/>
                    <a:pt x="218" y="38"/>
                  </a:cubicBezTo>
                  <a:cubicBezTo>
                    <a:pt x="218" y="37"/>
                    <a:pt x="218" y="35"/>
                    <a:pt x="217" y="34"/>
                  </a:cubicBezTo>
                  <a:cubicBezTo>
                    <a:pt x="217" y="34"/>
                    <a:pt x="217" y="34"/>
                    <a:pt x="217" y="34"/>
                  </a:cubicBezTo>
                  <a:cubicBezTo>
                    <a:pt x="217" y="34"/>
                    <a:pt x="217" y="34"/>
                    <a:pt x="217" y="34"/>
                  </a:cubicBezTo>
                  <a:cubicBezTo>
                    <a:pt x="217" y="34"/>
                    <a:pt x="217" y="34"/>
                    <a:pt x="217" y="34"/>
                  </a:cubicBezTo>
                  <a:cubicBezTo>
                    <a:pt x="217" y="35"/>
                    <a:pt x="217" y="36"/>
                    <a:pt x="217" y="36"/>
                  </a:cubicBezTo>
                  <a:cubicBezTo>
                    <a:pt x="217" y="37"/>
                    <a:pt x="217" y="37"/>
                    <a:pt x="217" y="37"/>
                  </a:cubicBezTo>
                  <a:cubicBezTo>
                    <a:pt x="217" y="39"/>
                    <a:pt x="218" y="41"/>
                    <a:pt x="218" y="42"/>
                  </a:cubicBezTo>
                  <a:cubicBezTo>
                    <a:pt x="218" y="44"/>
                    <a:pt x="219" y="45"/>
                    <a:pt x="219" y="47"/>
                  </a:cubicBezTo>
                  <a:cubicBezTo>
                    <a:pt x="219" y="49"/>
                    <a:pt x="219" y="51"/>
                    <a:pt x="219" y="53"/>
                  </a:cubicBezTo>
                  <a:cubicBezTo>
                    <a:pt x="219" y="55"/>
                    <a:pt x="219" y="57"/>
                    <a:pt x="220" y="59"/>
                  </a:cubicBezTo>
                  <a:cubicBezTo>
                    <a:pt x="220" y="62"/>
                    <a:pt x="221" y="65"/>
                    <a:pt x="221" y="68"/>
                  </a:cubicBezTo>
                  <a:cubicBezTo>
                    <a:pt x="221" y="71"/>
                    <a:pt x="222" y="74"/>
                    <a:pt x="222" y="76"/>
                  </a:cubicBezTo>
                  <a:cubicBezTo>
                    <a:pt x="222" y="78"/>
                    <a:pt x="223" y="80"/>
                    <a:pt x="223" y="81"/>
                  </a:cubicBezTo>
                  <a:cubicBezTo>
                    <a:pt x="224" y="87"/>
                    <a:pt x="225" y="94"/>
                    <a:pt x="227" y="98"/>
                  </a:cubicBezTo>
                  <a:cubicBezTo>
                    <a:pt x="228" y="98"/>
                    <a:pt x="229" y="97"/>
                    <a:pt x="230" y="96"/>
                  </a:cubicBezTo>
                  <a:cubicBezTo>
                    <a:pt x="232" y="95"/>
                    <a:pt x="233" y="94"/>
                    <a:pt x="234" y="94"/>
                  </a:cubicBezTo>
                  <a:cubicBezTo>
                    <a:pt x="234" y="93"/>
                    <a:pt x="234" y="93"/>
                    <a:pt x="234" y="93"/>
                  </a:cubicBezTo>
                  <a:cubicBezTo>
                    <a:pt x="234" y="93"/>
                    <a:pt x="234" y="92"/>
                    <a:pt x="233" y="92"/>
                  </a:cubicBezTo>
                  <a:cubicBezTo>
                    <a:pt x="233" y="91"/>
                    <a:pt x="232" y="89"/>
                    <a:pt x="232" y="87"/>
                  </a:cubicBezTo>
                  <a:close/>
                  <a:moveTo>
                    <a:pt x="215" y="34"/>
                  </a:moveTo>
                  <a:cubicBezTo>
                    <a:pt x="215" y="34"/>
                    <a:pt x="215" y="34"/>
                    <a:pt x="215" y="34"/>
                  </a:cubicBezTo>
                  <a:cubicBezTo>
                    <a:pt x="215" y="34"/>
                    <a:pt x="215" y="34"/>
                    <a:pt x="215" y="34"/>
                  </a:cubicBezTo>
                  <a:cubicBezTo>
                    <a:pt x="215" y="34"/>
                    <a:pt x="215" y="34"/>
                    <a:pt x="215" y="34"/>
                  </a:cubicBezTo>
                  <a:close/>
                  <a:moveTo>
                    <a:pt x="157" y="103"/>
                  </a:moveTo>
                  <a:cubicBezTo>
                    <a:pt x="158" y="105"/>
                    <a:pt x="158" y="106"/>
                    <a:pt x="159" y="108"/>
                  </a:cubicBezTo>
                  <a:cubicBezTo>
                    <a:pt x="159" y="109"/>
                    <a:pt x="160" y="111"/>
                    <a:pt x="160" y="113"/>
                  </a:cubicBezTo>
                  <a:cubicBezTo>
                    <a:pt x="160" y="113"/>
                    <a:pt x="160" y="113"/>
                    <a:pt x="161" y="113"/>
                  </a:cubicBezTo>
                  <a:cubicBezTo>
                    <a:pt x="161" y="114"/>
                    <a:pt x="161" y="115"/>
                    <a:pt x="161" y="116"/>
                  </a:cubicBezTo>
                  <a:cubicBezTo>
                    <a:pt x="161" y="117"/>
                    <a:pt x="161" y="117"/>
                    <a:pt x="161" y="117"/>
                  </a:cubicBezTo>
                  <a:cubicBezTo>
                    <a:pt x="160" y="117"/>
                    <a:pt x="160" y="117"/>
                    <a:pt x="160" y="117"/>
                  </a:cubicBezTo>
                  <a:cubicBezTo>
                    <a:pt x="159" y="117"/>
                    <a:pt x="158" y="118"/>
                    <a:pt x="156" y="119"/>
                  </a:cubicBezTo>
                  <a:cubicBezTo>
                    <a:pt x="154" y="120"/>
                    <a:pt x="153" y="121"/>
                    <a:pt x="151" y="121"/>
                  </a:cubicBezTo>
                  <a:cubicBezTo>
                    <a:pt x="151" y="121"/>
                    <a:pt x="151" y="121"/>
                    <a:pt x="151" y="121"/>
                  </a:cubicBezTo>
                  <a:cubicBezTo>
                    <a:pt x="150" y="121"/>
                    <a:pt x="150" y="121"/>
                    <a:pt x="150" y="121"/>
                  </a:cubicBezTo>
                  <a:cubicBezTo>
                    <a:pt x="148" y="116"/>
                    <a:pt x="147" y="109"/>
                    <a:pt x="146" y="103"/>
                  </a:cubicBezTo>
                  <a:cubicBezTo>
                    <a:pt x="146" y="101"/>
                    <a:pt x="145" y="99"/>
                    <a:pt x="145" y="98"/>
                  </a:cubicBezTo>
                  <a:cubicBezTo>
                    <a:pt x="145" y="95"/>
                    <a:pt x="144" y="92"/>
                    <a:pt x="144" y="90"/>
                  </a:cubicBezTo>
                  <a:cubicBezTo>
                    <a:pt x="143" y="87"/>
                    <a:pt x="143" y="84"/>
                    <a:pt x="142" y="81"/>
                  </a:cubicBezTo>
                  <a:cubicBezTo>
                    <a:pt x="142" y="79"/>
                    <a:pt x="142" y="76"/>
                    <a:pt x="142" y="74"/>
                  </a:cubicBezTo>
                  <a:cubicBezTo>
                    <a:pt x="142" y="72"/>
                    <a:pt x="142" y="70"/>
                    <a:pt x="142" y="68"/>
                  </a:cubicBezTo>
                  <a:cubicBezTo>
                    <a:pt x="142" y="67"/>
                    <a:pt x="141" y="65"/>
                    <a:pt x="141" y="64"/>
                  </a:cubicBezTo>
                  <a:cubicBezTo>
                    <a:pt x="141" y="62"/>
                    <a:pt x="140" y="60"/>
                    <a:pt x="140" y="59"/>
                  </a:cubicBezTo>
                  <a:cubicBezTo>
                    <a:pt x="140" y="59"/>
                    <a:pt x="140" y="58"/>
                    <a:pt x="140" y="58"/>
                  </a:cubicBezTo>
                  <a:cubicBezTo>
                    <a:pt x="140" y="57"/>
                    <a:pt x="139" y="56"/>
                    <a:pt x="140" y="55"/>
                  </a:cubicBezTo>
                  <a:cubicBezTo>
                    <a:pt x="140" y="54"/>
                    <a:pt x="140" y="54"/>
                    <a:pt x="141" y="53"/>
                  </a:cubicBezTo>
                  <a:cubicBezTo>
                    <a:pt x="141" y="53"/>
                    <a:pt x="141" y="53"/>
                    <a:pt x="142" y="53"/>
                  </a:cubicBezTo>
                  <a:cubicBezTo>
                    <a:pt x="142" y="53"/>
                    <a:pt x="142" y="53"/>
                    <a:pt x="143" y="53"/>
                  </a:cubicBezTo>
                  <a:cubicBezTo>
                    <a:pt x="143" y="53"/>
                    <a:pt x="143" y="53"/>
                    <a:pt x="143" y="53"/>
                  </a:cubicBezTo>
                  <a:cubicBezTo>
                    <a:pt x="143" y="53"/>
                    <a:pt x="144" y="53"/>
                    <a:pt x="144" y="54"/>
                  </a:cubicBezTo>
                  <a:cubicBezTo>
                    <a:pt x="144" y="54"/>
                    <a:pt x="144" y="54"/>
                    <a:pt x="144" y="54"/>
                  </a:cubicBezTo>
                  <a:cubicBezTo>
                    <a:pt x="144" y="54"/>
                    <a:pt x="144" y="54"/>
                    <a:pt x="144" y="54"/>
                  </a:cubicBezTo>
                  <a:cubicBezTo>
                    <a:pt x="144" y="54"/>
                    <a:pt x="144" y="54"/>
                    <a:pt x="144" y="54"/>
                  </a:cubicBezTo>
                  <a:cubicBezTo>
                    <a:pt x="144" y="55"/>
                    <a:pt x="145" y="57"/>
                    <a:pt x="145" y="59"/>
                  </a:cubicBezTo>
                  <a:cubicBezTo>
                    <a:pt x="145" y="60"/>
                    <a:pt x="146" y="62"/>
                    <a:pt x="146" y="63"/>
                  </a:cubicBezTo>
                  <a:cubicBezTo>
                    <a:pt x="147" y="64"/>
                    <a:pt x="147" y="65"/>
                    <a:pt x="147" y="65"/>
                  </a:cubicBezTo>
                  <a:cubicBezTo>
                    <a:pt x="147" y="65"/>
                    <a:pt x="147" y="65"/>
                    <a:pt x="147" y="65"/>
                  </a:cubicBezTo>
                  <a:cubicBezTo>
                    <a:pt x="147" y="66"/>
                    <a:pt x="147" y="67"/>
                    <a:pt x="147" y="67"/>
                  </a:cubicBezTo>
                  <a:cubicBezTo>
                    <a:pt x="149" y="71"/>
                    <a:pt x="149" y="74"/>
                    <a:pt x="150" y="77"/>
                  </a:cubicBezTo>
                  <a:cubicBezTo>
                    <a:pt x="150" y="80"/>
                    <a:pt x="151" y="83"/>
                    <a:pt x="152" y="87"/>
                  </a:cubicBezTo>
                  <a:cubicBezTo>
                    <a:pt x="153" y="90"/>
                    <a:pt x="154" y="94"/>
                    <a:pt x="155" y="97"/>
                  </a:cubicBezTo>
                  <a:cubicBezTo>
                    <a:pt x="156" y="99"/>
                    <a:pt x="157" y="101"/>
                    <a:pt x="157" y="103"/>
                  </a:cubicBezTo>
                  <a:close/>
                  <a:moveTo>
                    <a:pt x="157" y="109"/>
                  </a:moveTo>
                  <a:cubicBezTo>
                    <a:pt x="156" y="107"/>
                    <a:pt x="156" y="106"/>
                    <a:pt x="155" y="104"/>
                  </a:cubicBezTo>
                  <a:cubicBezTo>
                    <a:pt x="155" y="102"/>
                    <a:pt x="154" y="100"/>
                    <a:pt x="154" y="98"/>
                  </a:cubicBezTo>
                  <a:cubicBezTo>
                    <a:pt x="152" y="94"/>
                    <a:pt x="151" y="91"/>
                    <a:pt x="150" y="87"/>
                  </a:cubicBezTo>
                  <a:cubicBezTo>
                    <a:pt x="149" y="84"/>
                    <a:pt x="148" y="81"/>
                    <a:pt x="148" y="78"/>
                  </a:cubicBezTo>
                  <a:cubicBezTo>
                    <a:pt x="147" y="74"/>
                    <a:pt x="147" y="71"/>
                    <a:pt x="146" y="68"/>
                  </a:cubicBezTo>
                  <a:cubicBezTo>
                    <a:pt x="145" y="67"/>
                    <a:pt x="145" y="67"/>
                    <a:pt x="145" y="66"/>
                  </a:cubicBezTo>
                  <a:cubicBezTo>
                    <a:pt x="145" y="66"/>
                    <a:pt x="145" y="66"/>
                    <a:pt x="145" y="66"/>
                  </a:cubicBezTo>
                  <a:cubicBezTo>
                    <a:pt x="145" y="65"/>
                    <a:pt x="145" y="65"/>
                    <a:pt x="144" y="64"/>
                  </a:cubicBezTo>
                  <a:cubicBezTo>
                    <a:pt x="144" y="62"/>
                    <a:pt x="143" y="61"/>
                    <a:pt x="143" y="59"/>
                  </a:cubicBezTo>
                  <a:cubicBezTo>
                    <a:pt x="143" y="58"/>
                    <a:pt x="142" y="56"/>
                    <a:pt x="142" y="55"/>
                  </a:cubicBezTo>
                  <a:cubicBezTo>
                    <a:pt x="142" y="55"/>
                    <a:pt x="142" y="55"/>
                    <a:pt x="142" y="55"/>
                  </a:cubicBezTo>
                  <a:cubicBezTo>
                    <a:pt x="142" y="55"/>
                    <a:pt x="142" y="55"/>
                    <a:pt x="142" y="55"/>
                  </a:cubicBezTo>
                  <a:cubicBezTo>
                    <a:pt x="142" y="55"/>
                    <a:pt x="142" y="55"/>
                    <a:pt x="142" y="56"/>
                  </a:cubicBezTo>
                  <a:cubicBezTo>
                    <a:pt x="141" y="56"/>
                    <a:pt x="142" y="57"/>
                    <a:pt x="142" y="58"/>
                  </a:cubicBezTo>
                  <a:cubicBezTo>
                    <a:pt x="142" y="58"/>
                    <a:pt x="142" y="58"/>
                    <a:pt x="142" y="59"/>
                  </a:cubicBezTo>
                  <a:cubicBezTo>
                    <a:pt x="142" y="60"/>
                    <a:pt x="143" y="62"/>
                    <a:pt x="143" y="63"/>
                  </a:cubicBezTo>
                  <a:cubicBezTo>
                    <a:pt x="143" y="65"/>
                    <a:pt x="144" y="66"/>
                    <a:pt x="144" y="68"/>
                  </a:cubicBezTo>
                  <a:cubicBezTo>
                    <a:pt x="144" y="70"/>
                    <a:pt x="144" y="72"/>
                    <a:pt x="144" y="74"/>
                  </a:cubicBezTo>
                  <a:cubicBezTo>
                    <a:pt x="144" y="76"/>
                    <a:pt x="144" y="78"/>
                    <a:pt x="144" y="80"/>
                  </a:cubicBezTo>
                  <a:cubicBezTo>
                    <a:pt x="145" y="83"/>
                    <a:pt x="145" y="86"/>
                    <a:pt x="146" y="89"/>
                  </a:cubicBezTo>
                  <a:cubicBezTo>
                    <a:pt x="146" y="92"/>
                    <a:pt x="147" y="95"/>
                    <a:pt x="147" y="98"/>
                  </a:cubicBezTo>
                  <a:cubicBezTo>
                    <a:pt x="147" y="99"/>
                    <a:pt x="148" y="101"/>
                    <a:pt x="148" y="103"/>
                  </a:cubicBezTo>
                  <a:cubicBezTo>
                    <a:pt x="149" y="108"/>
                    <a:pt x="150" y="115"/>
                    <a:pt x="152" y="119"/>
                  </a:cubicBezTo>
                  <a:cubicBezTo>
                    <a:pt x="153" y="119"/>
                    <a:pt x="154" y="118"/>
                    <a:pt x="155" y="117"/>
                  </a:cubicBezTo>
                  <a:cubicBezTo>
                    <a:pt x="157" y="116"/>
                    <a:pt x="158" y="115"/>
                    <a:pt x="159" y="115"/>
                  </a:cubicBezTo>
                  <a:cubicBezTo>
                    <a:pt x="159" y="115"/>
                    <a:pt x="159" y="114"/>
                    <a:pt x="159" y="114"/>
                  </a:cubicBezTo>
                  <a:cubicBezTo>
                    <a:pt x="159" y="114"/>
                    <a:pt x="158" y="114"/>
                    <a:pt x="158" y="113"/>
                  </a:cubicBezTo>
                  <a:cubicBezTo>
                    <a:pt x="158" y="112"/>
                    <a:pt x="157" y="110"/>
                    <a:pt x="157" y="109"/>
                  </a:cubicBezTo>
                  <a:close/>
                  <a:moveTo>
                    <a:pt x="140" y="55"/>
                  </a:moveTo>
                  <a:cubicBezTo>
                    <a:pt x="140" y="55"/>
                    <a:pt x="140" y="55"/>
                    <a:pt x="140" y="55"/>
                  </a:cubicBezTo>
                  <a:cubicBezTo>
                    <a:pt x="140" y="55"/>
                    <a:pt x="140" y="55"/>
                    <a:pt x="140" y="55"/>
                  </a:cubicBezTo>
                  <a:cubicBezTo>
                    <a:pt x="140" y="55"/>
                    <a:pt x="140" y="55"/>
                    <a:pt x="140" y="55"/>
                  </a:cubicBezTo>
                  <a:close/>
                  <a:moveTo>
                    <a:pt x="146" y="30"/>
                  </a:moveTo>
                  <a:cubicBezTo>
                    <a:pt x="146" y="30"/>
                    <a:pt x="146" y="30"/>
                    <a:pt x="146" y="30"/>
                  </a:cubicBezTo>
                  <a:cubicBezTo>
                    <a:pt x="146" y="30"/>
                    <a:pt x="146" y="30"/>
                    <a:pt x="146" y="30"/>
                  </a:cubicBezTo>
                  <a:cubicBezTo>
                    <a:pt x="146" y="30"/>
                    <a:pt x="146" y="30"/>
                    <a:pt x="146" y="30"/>
                  </a:cubicBezTo>
                  <a:close/>
                  <a:moveTo>
                    <a:pt x="68" y="35"/>
                  </a:moveTo>
                  <a:cubicBezTo>
                    <a:pt x="68" y="35"/>
                    <a:pt x="68" y="35"/>
                    <a:pt x="68" y="35"/>
                  </a:cubicBezTo>
                  <a:cubicBezTo>
                    <a:pt x="68" y="35"/>
                    <a:pt x="68" y="35"/>
                    <a:pt x="68" y="35"/>
                  </a:cubicBezTo>
                  <a:cubicBezTo>
                    <a:pt x="68" y="35"/>
                    <a:pt x="68" y="35"/>
                    <a:pt x="68" y="35"/>
                  </a:cubicBezTo>
                  <a:close/>
                  <a:moveTo>
                    <a:pt x="208" y="130"/>
                  </a:moveTo>
                  <a:cubicBezTo>
                    <a:pt x="208" y="130"/>
                    <a:pt x="208" y="130"/>
                    <a:pt x="208" y="130"/>
                  </a:cubicBezTo>
                  <a:cubicBezTo>
                    <a:pt x="208" y="130"/>
                    <a:pt x="208" y="130"/>
                    <a:pt x="208" y="130"/>
                  </a:cubicBezTo>
                  <a:close/>
                  <a:moveTo>
                    <a:pt x="25" y="161"/>
                  </a:moveTo>
                  <a:cubicBezTo>
                    <a:pt x="25" y="161"/>
                    <a:pt x="25" y="161"/>
                    <a:pt x="25" y="161"/>
                  </a:cubicBezTo>
                  <a:cubicBezTo>
                    <a:pt x="25" y="161"/>
                    <a:pt x="25" y="161"/>
                    <a:pt x="25" y="161"/>
                  </a:cubicBezTo>
                  <a:close/>
                </a:path>
              </a:pathLst>
            </a:custGeom>
            <a:solidFill>
              <a:srgbClr val="D56D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6" name="淘宝网Chenying0907出品 16"/>
            <p:cNvSpPr/>
            <p:nvPr/>
          </p:nvSpPr>
          <p:spPr bwMode="auto">
            <a:xfrm>
              <a:off x="6642100" y="3430588"/>
              <a:ext cx="203200" cy="190500"/>
            </a:xfrm>
            <a:custGeom>
              <a:avLst/>
              <a:gdLst>
                <a:gd name="T0" fmla="*/ 28 w 54"/>
                <a:gd name="T1" fmla="*/ 0 h 50"/>
                <a:gd name="T2" fmla="*/ 15 w 54"/>
                <a:gd name="T3" fmla="*/ 36 h 50"/>
                <a:gd name="T4" fmla="*/ 19 w 54"/>
                <a:gd name="T5" fmla="*/ 1 h 50"/>
                <a:gd name="T6" fmla="*/ 28 w 54"/>
                <a:gd name="T7" fmla="*/ 0 h 50"/>
              </a:gdLst>
              <a:ahLst/>
              <a:cxnLst>
                <a:cxn ang="0">
                  <a:pos x="T0" y="T1"/>
                </a:cxn>
                <a:cxn ang="0">
                  <a:pos x="T2" y="T3"/>
                </a:cxn>
                <a:cxn ang="0">
                  <a:pos x="T4" y="T5"/>
                </a:cxn>
                <a:cxn ang="0">
                  <a:pos x="T6" y="T7"/>
                </a:cxn>
              </a:cxnLst>
              <a:rect l="0" t="0" r="r" b="b"/>
              <a:pathLst>
                <a:path w="54" h="50">
                  <a:moveTo>
                    <a:pt x="28" y="0"/>
                  </a:moveTo>
                  <a:cubicBezTo>
                    <a:pt x="54" y="3"/>
                    <a:pt x="43" y="50"/>
                    <a:pt x="15" y="36"/>
                  </a:cubicBezTo>
                  <a:cubicBezTo>
                    <a:pt x="0" y="28"/>
                    <a:pt x="3" y="5"/>
                    <a:pt x="19" y="1"/>
                  </a:cubicBezTo>
                  <a:cubicBezTo>
                    <a:pt x="22" y="0"/>
                    <a:pt x="26" y="0"/>
                    <a:pt x="28" y="0"/>
                  </a:cubicBezTo>
                  <a:close/>
                </a:path>
              </a:pathLst>
            </a:custGeom>
            <a:solidFill>
              <a:srgbClr val="B91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7" name="淘宝网Chenying0907出品 17"/>
            <p:cNvSpPr/>
            <p:nvPr/>
          </p:nvSpPr>
          <p:spPr bwMode="auto">
            <a:xfrm>
              <a:off x="6256338" y="3317876"/>
              <a:ext cx="279400" cy="249238"/>
            </a:xfrm>
            <a:custGeom>
              <a:avLst/>
              <a:gdLst>
                <a:gd name="T0" fmla="*/ 24 w 74"/>
                <a:gd name="T1" fmla="*/ 50 h 66"/>
                <a:gd name="T2" fmla="*/ 45 w 74"/>
                <a:gd name="T3" fmla="*/ 8 h 66"/>
                <a:gd name="T4" fmla="*/ 24 w 74"/>
                <a:gd name="T5" fmla="*/ 50 h 66"/>
              </a:gdLst>
              <a:ahLst/>
              <a:cxnLst>
                <a:cxn ang="0">
                  <a:pos x="T0" y="T1"/>
                </a:cxn>
                <a:cxn ang="0">
                  <a:pos x="T2" y="T3"/>
                </a:cxn>
                <a:cxn ang="0">
                  <a:pos x="T4" y="T5"/>
                </a:cxn>
              </a:cxnLst>
              <a:rect l="0" t="0" r="r" b="b"/>
              <a:pathLst>
                <a:path w="74" h="66">
                  <a:moveTo>
                    <a:pt x="24" y="50"/>
                  </a:moveTo>
                  <a:cubicBezTo>
                    <a:pt x="0" y="36"/>
                    <a:pt x="19" y="0"/>
                    <a:pt x="45" y="8"/>
                  </a:cubicBezTo>
                  <a:cubicBezTo>
                    <a:pt x="74" y="18"/>
                    <a:pt x="52" y="66"/>
                    <a:pt x="24"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8" name="淘宝网Chenying0907出品 18"/>
            <p:cNvSpPr/>
            <p:nvPr/>
          </p:nvSpPr>
          <p:spPr bwMode="auto">
            <a:xfrm>
              <a:off x="6392863" y="3351213"/>
              <a:ext cx="55563" cy="79375"/>
            </a:xfrm>
            <a:custGeom>
              <a:avLst/>
              <a:gdLst>
                <a:gd name="T0" fmla="*/ 14 w 15"/>
                <a:gd name="T1" fmla="*/ 9 h 21"/>
                <a:gd name="T2" fmla="*/ 2 w 15"/>
                <a:gd name="T3" fmla="*/ 8 h 21"/>
                <a:gd name="T4" fmla="*/ 14 w 15"/>
                <a:gd name="T5" fmla="*/ 9 h 21"/>
              </a:gdLst>
              <a:ahLst/>
              <a:cxnLst>
                <a:cxn ang="0">
                  <a:pos x="T0" y="T1"/>
                </a:cxn>
                <a:cxn ang="0">
                  <a:pos x="T2" y="T3"/>
                </a:cxn>
                <a:cxn ang="0">
                  <a:pos x="T4" y="T5"/>
                </a:cxn>
              </a:cxnLst>
              <a:rect l="0" t="0" r="r" b="b"/>
              <a:pathLst>
                <a:path w="15" h="21">
                  <a:moveTo>
                    <a:pt x="14" y="9"/>
                  </a:moveTo>
                  <a:cubicBezTo>
                    <a:pt x="13" y="21"/>
                    <a:pt x="0" y="15"/>
                    <a:pt x="2" y="8"/>
                  </a:cubicBezTo>
                  <a:cubicBezTo>
                    <a:pt x="3" y="0"/>
                    <a:pt x="15" y="1"/>
                    <a:pt x="14" y="9"/>
                  </a:cubicBezTo>
                  <a:close/>
                </a:path>
              </a:pathLst>
            </a:custGeom>
            <a:solidFill>
              <a:srgbClr val="4231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9" name="淘宝网Chenying0907出品 19"/>
            <p:cNvSpPr>
              <a:spLocks noEditPoints="1"/>
            </p:cNvSpPr>
            <p:nvPr/>
          </p:nvSpPr>
          <p:spPr bwMode="auto">
            <a:xfrm>
              <a:off x="5353050" y="2873376"/>
              <a:ext cx="1111250" cy="974725"/>
            </a:xfrm>
            <a:custGeom>
              <a:avLst/>
              <a:gdLst>
                <a:gd name="T0" fmla="*/ 97 w 294"/>
                <a:gd name="T1" fmla="*/ 230 h 257"/>
                <a:gd name="T2" fmla="*/ 35 w 294"/>
                <a:gd name="T3" fmla="*/ 233 h 257"/>
                <a:gd name="T4" fmla="*/ 37 w 294"/>
                <a:gd name="T5" fmla="*/ 251 h 257"/>
                <a:gd name="T6" fmla="*/ 79 w 294"/>
                <a:gd name="T7" fmla="*/ 241 h 257"/>
                <a:gd name="T8" fmla="*/ 94 w 294"/>
                <a:gd name="T9" fmla="*/ 195 h 257"/>
                <a:gd name="T10" fmla="*/ 88 w 294"/>
                <a:gd name="T11" fmla="*/ 182 h 257"/>
                <a:gd name="T12" fmla="*/ 10 w 294"/>
                <a:gd name="T13" fmla="*/ 194 h 257"/>
                <a:gd name="T14" fmla="*/ 61 w 294"/>
                <a:gd name="T15" fmla="*/ 199 h 257"/>
                <a:gd name="T16" fmla="*/ 94 w 294"/>
                <a:gd name="T17" fmla="*/ 195 h 257"/>
                <a:gd name="T18" fmla="*/ 100 w 294"/>
                <a:gd name="T19" fmla="*/ 165 h 257"/>
                <a:gd name="T20" fmla="*/ 44 w 294"/>
                <a:gd name="T21" fmla="*/ 139 h 257"/>
                <a:gd name="T22" fmla="*/ 37 w 294"/>
                <a:gd name="T23" fmla="*/ 156 h 257"/>
                <a:gd name="T24" fmla="*/ 80 w 294"/>
                <a:gd name="T25" fmla="*/ 166 h 257"/>
                <a:gd name="T26" fmla="*/ 103 w 294"/>
                <a:gd name="T27" fmla="*/ 137 h 257"/>
                <a:gd name="T28" fmla="*/ 108 w 294"/>
                <a:gd name="T29" fmla="*/ 124 h 257"/>
                <a:gd name="T30" fmla="*/ 46 w 294"/>
                <a:gd name="T31" fmla="*/ 76 h 257"/>
                <a:gd name="T32" fmla="*/ 77 w 294"/>
                <a:gd name="T33" fmla="*/ 116 h 257"/>
                <a:gd name="T34" fmla="*/ 103 w 294"/>
                <a:gd name="T35" fmla="*/ 137 h 257"/>
                <a:gd name="T36" fmla="*/ 138 w 294"/>
                <a:gd name="T37" fmla="*/ 123 h 257"/>
                <a:gd name="T38" fmla="*/ 115 w 294"/>
                <a:gd name="T39" fmla="*/ 65 h 257"/>
                <a:gd name="T40" fmla="*/ 99 w 294"/>
                <a:gd name="T41" fmla="*/ 72 h 257"/>
                <a:gd name="T42" fmla="*/ 122 w 294"/>
                <a:gd name="T43" fmla="*/ 109 h 257"/>
                <a:gd name="T44" fmla="*/ 158 w 294"/>
                <a:gd name="T45" fmla="*/ 104 h 257"/>
                <a:gd name="T46" fmla="*/ 168 w 294"/>
                <a:gd name="T47" fmla="*/ 94 h 257"/>
                <a:gd name="T48" fmla="*/ 132 w 294"/>
                <a:gd name="T49" fmla="*/ 24 h 257"/>
                <a:gd name="T50" fmla="*/ 144 w 294"/>
                <a:gd name="T51" fmla="*/ 74 h 257"/>
                <a:gd name="T52" fmla="*/ 158 w 294"/>
                <a:gd name="T53" fmla="*/ 104 h 257"/>
                <a:gd name="T54" fmla="*/ 197 w 294"/>
                <a:gd name="T55" fmla="*/ 98 h 257"/>
                <a:gd name="T56" fmla="*/ 196 w 294"/>
                <a:gd name="T57" fmla="*/ 36 h 257"/>
                <a:gd name="T58" fmla="*/ 178 w 294"/>
                <a:gd name="T59" fmla="*/ 37 h 257"/>
                <a:gd name="T60" fmla="*/ 186 w 294"/>
                <a:gd name="T61" fmla="*/ 80 h 257"/>
                <a:gd name="T62" fmla="*/ 225 w 294"/>
                <a:gd name="T63" fmla="*/ 92 h 257"/>
                <a:gd name="T64" fmla="*/ 237 w 294"/>
                <a:gd name="T65" fmla="*/ 86 h 257"/>
                <a:gd name="T66" fmla="*/ 228 w 294"/>
                <a:gd name="T67" fmla="*/ 8 h 257"/>
                <a:gd name="T68" fmla="*/ 221 w 294"/>
                <a:gd name="T69" fmla="*/ 59 h 257"/>
                <a:gd name="T70" fmla="*/ 225 w 294"/>
                <a:gd name="T71" fmla="*/ 92 h 257"/>
                <a:gd name="T72" fmla="*/ 250 w 294"/>
                <a:gd name="T73" fmla="*/ 103 h 257"/>
                <a:gd name="T74" fmla="*/ 281 w 294"/>
                <a:gd name="T75" fmla="*/ 49 h 257"/>
                <a:gd name="T76" fmla="*/ 264 w 294"/>
                <a:gd name="T77" fmla="*/ 41 h 257"/>
                <a:gd name="T78" fmla="*/ 251 w 294"/>
                <a:gd name="T79" fmla="*/ 8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4" h="257">
                  <a:moveTo>
                    <a:pt x="94" y="235"/>
                  </a:moveTo>
                  <a:cubicBezTo>
                    <a:pt x="96" y="234"/>
                    <a:pt x="97" y="232"/>
                    <a:pt x="97" y="230"/>
                  </a:cubicBezTo>
                  <a:cubicBezTo>
                    <a:pt x="97" y="225"/>
                    <a:pt x="90" y="223"/>
                    <a:pt x="85" y="224"/>
                  </a:cubicBezTo>
                  <a:cubicBezTo>
                    <a:pt x="68" y="225"/>
                    <a:pt x="52" y="229"/>
                    <a:pt x="35" y="233"/>
                  </a:cubicBezTo>
                  <a:cubicBezTo>
                    <a:pt x="29" y="234"/>
                    <a:pt x="0" y="239"/>
                    <a:pt x="11" y="250"/>
                  </a:cubicBezTo>
                  <a:cubicBezTo>
                    <a:pt x="18" y="257"/>
                    <a:pt x="29" y="254"/>
                    <a:pt x="37" y="251"/>
                  </a:cubicBezTo>
                  <a:cubicBezTo>
                    <a:pt x="46" y="248"/>
                    <a:pt x="53" y="246"/>
                    <a:pt x="63" y="245"/>
                  </a:cubicBezTo>
                  <a:cubicBezTo>
                    <a:pt x="68" y="244"/>
                    <a:pt x="74" y="243"/>
                    <a:pt x="79" y="241"/>
                  </a:cubicBezTo>
                  <a:cubicBezTo>
                    <a:pt x="82" y="240"/>
                    <a:pt x="90" y="238"/>
                    <a:pt x="94" y="235"/>
                  </a:cubicBezTo>
                  <a:close/>
                  <a:moveTo>
                    <a:pt x="94" y="195"/>
                  </a:moveTo>
                  <a:cubicBezTo>
                    <a:pt x="96" y="194"/>
                    <a:pt x="98" y="192"/>
                    <a:pt x="98" y="191"/>
                  </a:cubicBezTo>
                  <a:cubicBezTo>
                    <a:pt x="99" y="185"/>
                    <a:pt x="92" y="183"/>
                    <a:pt x="88" y="182"/>
                  </a:cubicBezTo>
                  <a:cubicBezTo>
                    <a:pt x="71" y="180"/>
                    <a:pt x="54" y="182"/>
                    <a:pt x="37" y="182"/>
                  </a:cubicBezTo>
                  <a:cubicBezTo>
                    <a:pt x="30" y="182"/>
                    <a:pt x="1" y="181"/>
                    <a:pt x="10" y="194"/>
                  </a:cubicBezTo>
                  <a:cubicBezTo>
                    <a:pt x="15" y="202"/>
                    <a:pt x="27" y="201"/>
                    <a:pt x="35" y="200"/>
                  </a:cubicBezTo>
                  <a:cubicBezTo>
                    <a:pt x="44" y="199"/>
                    <a:pt x="52" y="198"/>
                    <a:pt x="61" y="199"/>
                  </a:cubicBezTo>
                  <a:cubicBezTo>
                    <a:pt x="67" y="199"/>
                    <a:pt x="73" y="199"/>
                    <a:pt x="79" y="198"/>
                  </a:cubicBezTo>
                  <a:cubicBezTo>
                    <a:pt x="82" y="197"/>
                    <a:pt x="90" y="197"/>
                    <a:pt x="94" y="195"/>
                  </a:cubicBezTo>
                  <a:close/>
                  <a:moveTo>
                    <a:pt x="96" y="168"/>
                  </a:moveTo>
                  <a:cubicBezTo>
                    <a:pt x="98" y="167"/>
                    <a:pt x="100" y="166"/>
                    <a:pt x="100" y="165"/>
                  </a:cubicBezTo>
                  <a:cubicBezTo>
                    <a:pt x="103" y="160"/>
                    <a:pt x="97" y="155"/>
                    <a:pt x="93" y="154"/>
                  </a:cubicBezTo>
                  <a:cubicBezTo>
                    <a:pt x="77" y="147"/>
                    <a:pt x="60" y="144"/>
                    <a:pt x="44" y="139"/>
                  </a:cubicBezTo>
                  <a:cubicBezTo>
                    <a:pt x="38" y="137"/>
                    <a:pt x="10" y="128"/>
                    <a:pt x="15" y="144"/>
                  </a:cubicBezTo>
                  <a:cubicBezTo>
                    <a:pt x="18" y="152"/>
                    <a:pt x="29" y="155"/>
                    <a:pt x="37" y="156"/>
                  </a:cubicBezTo>
                  <a:cubicBezTo>
                    <a:pt x="46" y="157"/>
                    <a:pt x="54" y="159"/>
                    <a:pt x="63" y="162"/>
                  </a:cubicBezTo>
                  <a:cubicBezTo>
                    <a:pt x="68" y="164"/>
                    <a:pt x="74" y="166"/>
                    <a:pt x="80" y="166"/>
                  </a:cubicBezTo>
                  <a:cubicBezTo>
                    <a:pt x="83" y="167"/>
                    <a:pt x="90" y="169"/>
                    <a:pt x="96" y="168"/>
                  </a:cubicBezTo>
                  <a:close/>
                  <a:moveTo>
                    <a:pt x="103" y="137"/>
                  </a:moveTo>
                  <a:cubicBezTo>
                    <a:pt x="105" y="138"/>
                    <a:pt x="107" y="138"/>
                    <a:pt x="109" y="137"/>
                  </a:cubicBezTo>
                  <a:cubicBezTo>
                    <a:pt x="113" y="134"/>
                    <a:pt x="110" y="127"/>
                    <a:pt x="108" y="124"/>
                  </a:cubicBezTo>
                  <a:cubicBezTo>
                    <a:pt x="98" y="110"/>
                    <a:pt x="85" y="99"/>
                    <a:pt x="73" y="86"/>
                  </a:cubicBezTo>
                  <a:cubicBezTo>
                    <a:pt x="69" y="82"/>
                    <a:pt x="49" y="60"/>
                    <a:pt x="46" y="76"/>
                  </a:cubicBezTo>
                  <a:cubicBezTo>
                    <a:pt x="43" y="84"/>
                    <a:pt x="52" y="93"/>
                    <a:pt x="59" y="98"/>
                  </a:cubicBezTo>
                  <a:cubicBezTo>
                    <a:pt x="66" y="103"/>
                    <a:pt x="71" y="109"/>
                    <a:pt x="77" y="116"/>
                  </a:cubicBezTo>
                  <a:cubicBezTo>
                    <a:pt x="81" y="120"/>
                    <a:pt x="86" y="125"/>
                    <a:pt x="90" y="128"/>
                  </a:cubicBezTo>
                  <a:cubicBezTo>
                    <a:pt x="93" y="130"/>
                    <a:pt x="98" y="135"/>
                    <a:pt x="103" y="137"/>
                  </a:cubicBezTo>
                  <a:close/>
                  <a:moveTo>
                    <a:pt x="133" y="121"/>
                  </a:moveTo>
                  <a:cubicBezTo>
                    <a:pt x="134" y="123"/>
                    <a:pt x="136" y="123"/>
                    <a:pt x="138" y="123"/>
                  </a:cubicBezTo>
                  <a:cubicBezTo>
                    <a:pt x="143" y="121"/>
                    <a:pt x="142" y="113"/>
                    <a:pt x="140" y="109"/>
                  </a:cubicBezTo>
                  <a:cubicBezTo>
                    <a:pt x="134" y="93"/>
                    <a:pt x="124" y="80"/>
                    <a:pt x="115" y="65"/>
                  </a:cubicBezTo>
                  <a:cubicBezTo>
                    <a:pt x="112" y="59"/>
                    <a:pt x="98" y="34"/>
                    <a:pt x="91" y="48"/>
                  </a:cubicBezTo>
                  <a:cubicBezTo>
                    <a:pt x="87" y="56"/>
                    <a:pt x="94" y="66"/>
                    <a:pt x="99" y="72"/>
                  </a:cubicBezTo>
                  <a:cubicBezTo>
                    <a:pt x="104" y="80"/>
                    <a:pt x="108" y="86"/>
                    <a:pt x="112" y="95"/>
                  </a:cubicBezTo>
                  <a:cubicBezTo>
                    <a:pt x="115" y="99"/>
                    <a:pt x="119" y="105"/>
                    <a:pt x="122" y="109"/>
                  </a:cubicBezTo>
                  <a:cubicBezTo>
                    <a:pt x="124" y="112"/>
                    <a:pt x="128" y="118"/>
                    <a:pt x="133" y="121"/>
                  </a:cubicBezTo>
                  <a:close/>
                  <a:moveTo>
                    <a:pt x="158" y="104"/>
                  </a:moveTo>
                  <a:cubicBezTo>
                    <a:pt x="160" y="106"/>
                    <a:pt x="162" y="106"/>
                    <a:pt x="163" y="106"/>
                  </a:cubicBezTo>
                  <a:cubicBezTo>
                    <a:pt x="169" y="106"/>
                    <a:pt x="169" y="98"/>
                    <a:pt x="168" y="94"/>
                  </a:cubicBezTo>
                  <a:cubicBezTo>
                    <a:pt x="165" y="77"/>
                    <a:pt x="158" y="61"/>
                    <a:pt x="152" y="45"/>
                  </a:cubicBezTo>
                  <a:cubicBezTo>
                    <a:pt x="150" y="39"/>
                    <a:pt x="142" y="12"/>
                    <a:pt x="132" y="24"/>
                  </a:cubicBezTo>
                  <a:cubicBezTo>
                    <a:pt x="126" y="31"/>
                    <a:pt x="131" y="42"/>
                    <a:pt x="134" y="49"/>
                  </a:cubicBezTo>
                  <a:cubicBezTo>
                    <a:pt x="139" y="58"/>
                    <a:pt x="141" y="65"/>
                    <a:pt x="144" y="74"/>
                  </a:cubicBezTo>
                  <a:cubicBezTo>
                    <a:pt x="145" y="79"/>
                    <a:pt x="148" y="85"/>
                    <a:pt x="150" y="90"/>
                  </a:cubicBezTo>
                  <a:cubicBezTo>
                    <a:pt x="152" y="93"/>
                    <a:pt x="155" y="100"/>
                    <a:pt x="158" y="104"/>
                  </a:cubicBezTo>
                  <a:close/>
                  <a:moveTo>
                    <a:pt x="192" y="95"/>
                  </a:moveTo>
                  <a:cubicBezTo>
                    <a:pt x="193" y="97"/>
                    <a:pt x="195" y="98"/>
                    <a:pt x="197" y="98"/>
                  </a:cubicBezTo>
                  <a:cubicBezTo>
                    <a:pt x="202" y="98"/>
                    <a:pt x="203" y="90"/>
                    <a:pt x="203" y="86"/>
                  </a:cubicBezTo>
                  <a:cubicBezTo>
                    <a:pt x="203" y="69"/>
                    <a:pt x="199" y="53"/>
                    <a:pt x="196" y="36"/>
                  </a:cubicBezTo>
                  <a:cubicBezTo>
                    <a:pt x="195" y="29"/>
                    <a:pt x="191" y="1"/>
                    <a:pt x="179" y="11"/>
                  </a:cubicBezTo>
                  <a:cubicBezTo>
                    <a:pt x="173" y="17"/>
                    <a:pt x="175" y="29"/>
                    <a:pt x="178" y="37"/>
                  </a:cubicBezTo>
                  <a:cubicBezTo>
                    <a:pt x="180" y="46"/>
                    <a:pt x="182" y="53"/>
                    <a:pt x="183" y="63"/>
                  </a:cubicBezTo>
                  <a:cubicBezTo>
                    <a:pt x="183" y="68"/>
                    <a:pt x="185" y="74"/>
                    <a:pt x="186" y="80"/>
                  </a:cubicBezTo>
                  <a:cubicBezTo>
                    <a:pt x="188" y="83"/>
                    <a:pt x="189" y="90"/>
                    <a:pt x="192" y="95"/>
                  </a:cubicBezTo>
                  <a:close/>
                  <a:moveTo>
                    <a:pt x="225" y="92"/>
                  </a:moveTo>
                  <a:cubicBezTo>
                    <a:pt x="225" y="94"/>
                    <a:pt x="227" y="96"/>
                    <a:pt x="229" y="96"/>
                  </a:cubicBezTo>
                  <a:cubicBezTo>
                    <a:pt x="234" y="97"/>
                    <a:pt x="237" y="90"/>
                    <a:pt x="237" y="86"/>
                  </a:cubicBezTo>
                  <a:cubicBezTo>
                    <a:pt x="240" y="69"/>
                    <a:pt x="239" y="52"/>
                    <a:pt x="240" y="35"/>
                  </a:cubicBezTo>
                  <a:cubicBezTo>
                    <a:pt x="240" y="28"/>
                    <a:pt x="241" y="0"/>
                    <a:pt x="228" y="8"/>
                  </a:cubicBezTo>
                  <a:cubicBezTo>
                    <a:pt x="220" y="12"/>
                    <a:pt x="220" y="25"/>
                    <a:pt x="221" y="33"/>
                  </a:cubicBezTo>
                  <a:cubicBezTo>
                    <a:pt x="222" y="42"/>
                    <a:pt x="222" y="49"/>
                    <a:pt x="221" y="59"/>
                  </a:cubicBezTo>
                  <a:cubicBezTo>
                    <a:pt x="221" y="64"/>
                    <a:pt x="221" y="71"/>
                    <a:pt x="222" y="76"/>
                  </a:cubicBezTo>
                  <a:cubicBezTo>
                    <a:pt x="223" y="79"/>
                    <a:pt x="222" y="87"/>
                    <a:pt x="225" y="92"/>
                  </a:cubicBezTo>
                  <a:close/>
                  <a:moveTo>
                    <a:pt x="248" y="98"/>
                  </a:moveTo>
                  <a:cubicBezTo>
                    <a:pt x="248" y="100"/>
                    <a:pt x="249" y="102"/>
                    <a:pt x="250" y="103"/>
                  </a:cubicBezTo>
                  <a:cubicBezTo>
                    <a:pt x="255" y="106"/>
                    <a:pt x="260" y="100"/>
                    <a:pt x="262" y="96"/>
                  </a:cubicBezTo>
                  <a:cubicBezTo>
                    <a:pt x="270" y="81"/>
                    <a:pt x="275" y="65"/>
                    <a:pt x="281" y="49"/>
                  </a:cubicBezTo>
                  <a:cubicBezTo>
                    <a:pt x="283" y="43"/>
                    <a:pt x="294" y="16"/>
                    <a:pt x="278" y="19"/>
                  </a:cubicBezTo>
                  <a:cubicBezTo>
                    <a:pt x="269" y="21"/>
                    <a:pt x="266" y="33"/>
                    <a:pt x="264" y="41"/>
                  </a:cubicBezTo>
                  <a:cubicBezTo>
                    <a:pt x="262" y="50"/>
                    <a:pt x="259" y="57"/>
                    <a:pt x="256" y="66"/>
                  </a:cubicBezTo>
                  <a:cubicBezTo>
                    <a:pt x="254" y="70"/>
                    <a:pt x="252" y="77"/>
                    <a:pt x="251" y="82"/>
                  </a:cubicBezTo>
                  <a:cubicBezTo>
                    <a:pt x="250" y="85"/>
                    <a:pt x="247" y="93"/>
                    <a:pt x="248" y="98"/>
                  </a:cubicBezTo>
                  <a:close/>
                </a:path>
              </a:pathLst>
            </a:custGeom>
            <a:solidFill>
              <a:srgbClr val="28587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2000" fill="hold"/>
                                        <p:tgtEl>
                                          <p:spTgt spid="17"/>
                                        </p:tgtEl>
                                        <p:attrNameLst>
                                          <p:attrName>ppt_w</p:attrName>
                                        </p:attrNameLst>
                                      </p:cBhvr>
                                      <p:tavLst>
                                        <p:tav tm="0">
                                          <p:val>
                                            <p:fltVal val="0"/>
                                          </p:val>
                                        </p:tav>
                                        <p:tav tm="100000">
                                          <p:val>
                                            <p:strVal val="#ppt_w"/>
                                          </p:val>
                                        </p:tav>
                                      </p:tavLst>
                                    </p:anim>
                                    <p:anim calcmode="lin" valueType="num">
                                      <p:cBhvr>
                                        <p:cTn id="8" dur="2000" fill="hold"/>
                                        <p:tgtEl>
                                          <p:spTgt spid="17"/>
                                        </p:tgtEl>
                                        <p:attrNameLst>
                                          <p:attrName>ppt_h</p:attrName>
                                        </p:attrNameLst>
                                      </p:cBhvr>
                                      <p:tavLst>
                                        <p:tav tm="0">
                                          <p:val>
                                            <p:fltVal val="0"/>
                                          </p:val>
                                        </p:tav>
                                        <p:tav tm="100000">
                                          <p:val>
                                            <p:strVal val="#ppt_h"/>
                                          </p:val>
                                        </p:tav>
                                      </p:tavLst>
                                    </p:anim>
                                    <p:animEffect transition="in" filter="fade">
                                      <p:cBhvr>
                                        <p:cTn id="9" dur="2000"/>
                                        <p:tgtEl>
                                          <p:spTgt spid="17"/>
                                        </p:tgtEl>
                                      </p:cBhvr>
                                    </p:animEffect>
                                  </p:childTnLst>
                                </p:cTn>
                              </p:par>
                              <p:par>
                                <p:cTn id="10" presetID="2" presetClass="entr" presetSubtype="4" fill="hold" nodeType="withEffect">
                                  <p:stCondLst>
                                    <p:cond delay="225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2000" fill="hold"/>
                                        <p:tgtEl>
                                          <p:spTgt spid="23"/>
                                        </p:tgtEl>
                                        <p:attrNameLst>
                                          <p:attrName>ppt_x</p:attrName>
                                        </p:attrNameLst>
                                      </p:cBhvr>
                                      <p:tavLst>
                                        <p:tav tm="0">
                                          <p:val>
                                            <p:strVal val="#ppt_x"/>
                                          </p:val>
                                        </p:tav>
                                        <p:tav tm="100000">
                                          <p:val>
                                            <p:strVal val="#ppt_x"/>
                                          </p:val>
                                        </p:tav>
                                      </p:tavLst>
                                    </p:anim>
                                    <p:anim calcmode="lin" valueType="num">
                                      <p:cBhvr additive="base">
                                        <p:cTn id="13" dur="20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225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2000" fill="hold"/>
                                        <p:tgtEl>
                                          <p:spTgt spid="34"/>
                                        </p:tgtEl>
                                        <p:attrNameLst>
                                          <p:attrName>ppt_x</p:attrName>
                                        </p:attrNameLst>
                                      </p:cBhvr>
                                      <p:tavLst>
                                        <p:tav tm="0">
                                          <p:val>
                                            <p:strVal val="#ppt_x"/>
                                          </p:val>
                                        </p:tav>
                                        <p:tav tm="100000">
                                          <p:val>
                                            <p:strVal val="#ppt_x"/>
                                          </p:val>
                                        </p:tav>
                                      </p:tavLst>
                                    </p:anim>
                                    <p:anim calcmode="lin" valueType="num">
                                      <p:cBhvr additive="base">
                                        <p:cTn id="17" dur="2000" fill="hold"/>
                                        <p:tgtEl>
                                          <p:spTgt spid="3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7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2000" fill="hold"/>
                                        <p:tgtEl>
                                          <p:spTgt spid="31"/>
                                        </p:tgtEl>
                                        <p:attrNameLst>
                                          <p:attrName>ppt_x</p:attrName>
                                        </p:attrNameLst>
                                      </p:cBhvr>
                                      <p:tavLst>
                                        <p:tav tm="0">
                                          <p:val>
                                            <p:strVal val="#ppt_x"/>
                                          </p:val>
                                        </p:tav>
                                        <p:tav tm="100000">
                                          <p:val>
                                            <p:strVal val="#ppt_x"/>
                                          </p:val>
                                        </p:tav>
                                      </p:tavLst>
                                    </p:anim>
                                    <p:anim calcmode="lin" valueType="num">
                                      <p:cBhvr additive="base">
                                        <p:cTn id="21" dur="2000" fill="hold"/>
                                        <p:tgtEl>
                                          <p:spTgt spid="31"/>
                                        </p:tgtEl>
                                        <p:attrNameLst>
                                          <p:attrName>ppt_y</p:attrName>
                                        </p:attrNameLst>
                                      </p:cBhvr>
                                      <p:tavLst>
                                        <p:tav tm="0">
                                          <p:val>
                                            <p:strVal val="1+#ppt_h/2"/>
                                          </p:val>
                                        </p:tav>
                                        <p:tav tm="100000">
                                          <p:val>
                                            <p:strVal val="#ppt_y"/>
                                          </p:val>
                                        </p:tav>
                                      </p:tavLst>
                                    </p:anim>
                                  </p:childTnLst>
                                </p:cTn>
                              </p:par>
                              <p:par>
                                <p:cTn id="22" presetID="53" presetClass="entr" presetSubtype="16" fill="hold" nodeType="withEffect">
                                  <p:stCondLst>
                                    <p:cond delay="2000"/>
                                  </p:stCondLst>
                                  <p:childTnLst>
                                    <p:set>
                                      <p:cBhvr>
                                        <p:cTn id="23" dur="1" fill="hold">
                                          <p:stCondLst>
                                            <p:cond delay="0"/>
                                          </p:stCondLst>
                                        </p:cTn>
                                        <p:tgtEl>
                                          <p:spTgt spid="32"/>
                                        </p:tgtEl>
                                        <p:attrNameLst>
                                          <p:attrName>style.visibility</p:attrName>
                                        </p:attrNameLst>
                                      </p:cBhvr>
                                      <p:to>
                                        <p:strVal val="visible"/>
                                      </p:to>
                                    </p:set>
                                    <p:anim calcmode="lin" valueType="num">
                                      <p:cBhvr>
                                        <p:cTn id="24" dur="2000" fill="hold"/>
                                        <p:tgtEl>
                                          <p:spTgt spid="32"/>
                                        </p:tgtEl>
                                        <p:attrNameLst>
                                          <p:attrName>ppt_w</p:attrName>
                                        </p:attrNameLst>
                                      </p:cBhvr>
                                      <p:tavLst>
                                        <p:tav tm="0">
                                          <p:val>
                                            <p:fltVal val="0"/>
                                          </p:val>
                                        </p:tav>
                                        <p:tav tm="100000">
                                          <p:val>
                                            <p:strVal val="#ppt_w"/>
                                          </p:val>
                                        </p:tav>
                                      </p:tavLst>
                                    </p:anim>
                                    <p:anim calcmode="lin" valueType="num">
                                      <p:cBhvr>
                                        <p:cTn id="25" dur="2000" fill="hold"/>
                                        <p:tgtEl>
                                          <p:spTgt spid="32"/>
                                        </p:tgtEl>
                                        <p:attrNameLst>
                                          <p:attrName>ppt_h</p:attrName>
                                        </p:attrNameLst>
                                      </p:cBhvr>
                                      <p:tavLst>
                                        <p:tav tm="0">
                                          <p:val>
                                            <p:fltVal val="0"/>
                                          </p:val>
                                        </p:tav>
                                        <p:tav tm="100000">
                                          <p:val>
                                            <p:strVal val="#ppt_h"/>
                                          </p:val>
                                        </p:tav>
                                      </p:tavLst>
                                    </p:anim>
                                    <p:animEffect transition="in" filter="fade">
                                      <p:cBhvr>
                                        <p:cTn id="26" dur="2000"/>
                                        <p:tgtEl>
                                          <p:spTgt spid="32"/>
                                        </p:tgtEl>
                                      </p:cBhvr>
                                    </p:animEffect>
                                  </p:childTnLst>
                                </p:cTn>
                              </p:par>
                              <p:par>
                                <p:cTn id="27" presetID="10" presetClass="entr" presetSubtype="0" fill="hold" nodeType="withEffect">
                                  <p:stCondLst>
                                    <p:cond delay="175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par>
                                <p:cTn id="30" presetID="10" presetClass="entr" presetSubtype="0" fill="hold" nodeType="withEffect">
                                  <p:stCondLst>
                                    <p:cond delay="2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000"/>
                                        <p:tgtEl>
                                          <p:spTgt spid="30"/>
                                        </p:tgtEl>
                                      </p:cBhvr>
                                    </p:animEffect>
                                  </p:childTnLst>
                                </p:cTn>
                              </p:par>
                              <p:par>
                                <p:cTn id="33" presetID="10" presetClass="entr" presetSubtype="0" fill="hold" nodeType="withEffect">
                                  <p:stCondLst>
                                    <p:cond delay="325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2000"/>
                                        <p:tgtEl>
                                          <p:spTgt spid="33"/>
                                        </p:tgtEl>
                                      </p:cBhvr>
                                    </p:animEffect>
                                  </p:childTnLst>
                                </p:cTn>
                              </p:par>
                              <p:par>
                                <p:cTn id="36" presetID="10" presetClass="entr" presetSubtype="0" fill="hold" nodeType="withEffect">
                                  <p:stCondLst>
                                    <p:cond delay="325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2000"/>
                                        <p:tgtEl>
                                          <p:spTgt spid="40"/>
                                        </p:tgtEl>
                                      </p:cBhvr>
                                    </p:animEffect>
                                  </p:childTnLst>
                                </p:cTn>
                              </p:par>
                              <p:par>
                                <p:cTn id="39" presetID="42" presetClass="path" presetSubtype="0" accel="50000" decel="50000" fill="hold" nodeType="withEffect">
                                  <p:stCondLst>
                                    <p:cond delay="2000"/>
                                  </p:stCondLst>
                                  <p:childTnLst>
                                    <p:animMotion origin="layout" path="M 3.95833E-6 2.96296E-6 L -0.22592 -0.05486 " pathEditMode="relative" rAng="0" ptsTypes="AA">
                                      <p:cBhvr>
                                        <p:cTn id="40" dur="2000" fill="hold"/>
                                        <p:tgtEl>
                                          <p:spTgt spid="41"/>
                                        </p:tgtEl>
                                        <p:attrNameLst>
                                          <p:attrName>ppt_x</p:attrName>
                                          <p:attrName>ppt_y</p:attrName>
                                        </p:attrNameLst>
                                      </p:cBhvr>
                                      <p:rCtr x="-11302" y="-27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80098" y="65113"/>
            <a:ext cx="1607820" cy="521970"/>
          </a:xfrm>
          <a:prstGeom prst="rect">
            <a:avLst/>
          </a:prstGeom>
        </p:spPr>
        <p:txBody>
          <a:bodyPr wrap="none">
            <a:spAutoFit/>
          </a:bodyPr>
          <a:lstStyle/>
          <a:p>
            <a:r>
              <a:rPr lang="zh-CN" altLang="en-US" sz="2800" b="1" dirty="0">
                <a:solidFill>
                  <a:srgbClr val="865B3E"/>
                </a:solidFill>
                <a:cs typeface="+mn-ea"/>
                <a:sym typeface="+mn-lt"/>
              </a:rPr>
              <a:t>生活常规</a:t>
            </a:r>
            <a:endParaRPr lang="zh-CN" altLang="en-US" sz="2800" b="1" dirty="0">
              <a:solidFill>
                <a:srgbClr val="865B3E"/>
              </a:solidFill>
              <a:cs typeface="+mn-ea"/>
              <a:sym typeface="+mn-lt"/>
            </a:endParaRPr>
          </a:p>
        </p:txBody>
      </p:sp>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288" y="696928"/>
            <a:ext cx="7449241" cy="5557832"/>
          </a:xfrm>
          <a:prstGeom prst="rect">
            <a:avLst/>
          </a:prstGeom>
        </p:spPr>
      </p:pic>
      <p:sp>
        <p:nvSpPr>
          <p:cNvPr id="15" name="矩形 14"/>
          <p:cNvSpPr/>
          <p:nvPr/>
        </p:nvSpPr>
        <p:spPr>
          <a:xfrm>
            <a:off x="836412" y="2244737"/>
            <a:ext cx="5715000" cy="1753235"/>
          </a:xfrm>
          <a:prstGeom prst="rect">
            <a:avLst/>
          </a:prstGeom>
        </p:spPr>
        <p:txBody>
          <a:bodyPr wrap="square">
            <a:spAutoFit/>
            <a:scene3d>
              <a:camera prst="orthographicFront"/>
              <a:lightRig rig="threePt" dir="t"/>
            </a:scene3d>
            <a:sp3d contourW="12700"/>
          </a:bodyPr>
          <a:lstStyle/>
          <a:p>
            <a:pPr>
              <a:lnSpc>
                <a:spcPct val="150000"/>
              </a:lnSpc>
              <a:spcBef>
                <a:spcPts val="1200"/>
              </a:spcBef>
            </a:pPr>
            <a:r>
              <a:rPr lang="zh-CN" altLang="en-US" b="1" dirty="0">
                <a:solidFill>
                  <a:schemeClr val="tx2">
                    <a:lumMod val="50000"/>
                  </a:schemeClr>
                </a:solidFill>
                <a:cs typeface="+mn-ea"/>
                <a:sym typeface="+mn-lt"/>
              </a:rPr>
              <a:t>(1)进餐：现在我们班所有的孩子都能够自己吃饭，但是不是所有孩子都能够吃完饭，少部分孩子存在挑食、偷偷摸摸把饭菜倒掉等现象。我们的午餐、早点都由孩子自主拿饭菜和</a:t>
            </a:r>
            <a:r>
              <a:rPr lang="zh-CN" altLang="en-US" b="1" dirty="0">
                <a:solidFill>
                  <a:schemeClr val="tx2">
                    <a:lumMod val="50000"/>
                  </a:schemeClr>
                </a:solidFill>
                <a:cs typeface="+mn-ea"/>
                <a:sym typeface="+mn-lt"/>
              </a:rPr>
              <a:t>倒牛奶。</a:t>
            </a:r>
            <a:endParaRPr lang="zh-CN" altLang="en-US" b="1" dirty="0">
              <a:solidFill>
                <a:schemeClr val="tx2">
                  <a:lumMod val="50000"/>
                </a:schemeClr>
              </a:solidFill>
              <a:cs typeface="+mn-ea"/>
              <a:sym typeface="+mn-lt"/>
            </a:endParaRPr>
          </a:p>
        </p:txBody>
      </p:sp>
      <p:grpSp>
        <p:nvGrpSpPr>
          <p:cNvPr id="35" name="淘宝网Chenying0907出品 12"/>
          <p:cNvGrpSpPr/>
          <p:nvPr/>
        </p:nvGrpSpPr>
        <p:grpSpPr>
          <a:xfrm rot="1389033">
            <a:off x="9147995" y="3714105"/>
            <a:ext cx="2237710" cy="2694556"/>
            <a:chOff x="3886994" y="742096"/>
            <a:chExt cx="2983904" cy="3593091"/>
          </a:xfrm>
        </p:grpSpPr>
        <p:grpSp>
          <p:nvGrpSpPr>
            <p:cNvPr id="36" name="淘宝网Chenying0907出品 13"/>
            <p:cNvGrpSpPr/>
            <p:nvPr/>
          </p:nvGrpSpPr>
          <p:grpSpPr>
            <a:xfrm>
              <a:off x="3886994" y="742096"/>
              <a:ext cx="2983904" cy="3593091"/>
              <a:chOff x="3633429" y="789584"/>
              <a:chExt cx="2983904" cy="3593091"/>
            </a:xfrm>
          </p:grpSpPr>
          <p:sp>
            <p:nvSpPr>
              <p:cNvPr id="39" name="圆角淘宝网Chenying0907出品 16"/>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0" name="圆角淘宝网Chenying0907出品 17"/>
              <p:cNvSpPr/>
              <p:nvPr/>
            </p:nvSpPr>
            <p:spPr>
              <a:xfrm rot="20949018">
                <a:off x="3691734" y="859792"/>
                <a:ext cx="2867295" cy="3452675"/>
              </a:xfrm>
              <a:prstGeom prst="roundRect">
                <a:avLst>
                  <a:gd name="adj" fmla="val 4247"/>
                </a:avLst>
              </a:prstGeom>
              <a:no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7" name="圆角淘宝网Chenying0907出品 14"/>
            <p:cNvSpPr/>
            <p:nvPr/>
          </p:nvSpPr>
          <p:spPr>
            <a:xfrm rot="20949018">
              <a:off x="4115848" y="941817"/>
              <a:ext cx="2526196" cy="3193648"/>
            </a:xfrm>
            <a:prstGeom prst="roundRect">
              <a:avLst>
                <a:gd name="adj" fmla="val 4247"/>
              </a:avLst>
            </a:prstGeom>
            <a:blipFill dpi="0" rotWithShape="1">
              <a:blip r:embed="rId5" cstate="print"/>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8" name="圆角淘宝网Chenying0907出品 15"/>
            <p:cNvSpPr/>
            <p:nvPr/>
          </p:nvSpPr>
          <p:spPr>
            <a:xfrm rot="20949018">
              <a:off x="4180605" y="1023683"/>
              <a:ext cx="2396683" cy="3029916"/>
            </a:xfrm>
            <a:prstGeom prst="roundRect">
              <a:avLst>
                <a:gd name="adj" fmla="val 4247"/>
              </a:avLst>
            </a:prstGeom>
            <a:noFill/>
            <a:ln w="28575">
              <a:solidFill>
                <a:schemeClr val="tx1">
                  <a:lumMod val="75000"/>
                  <a:lumOff val="25000"/>
                </a:schemeClr>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41" name="淘宝网chenying0907出品 19"/>
          <p:cNvPicPr>
            <a:picLocks noChangeAspect="1"/>
          </p:cNvPicPr>
          <p:nvPr/>
        </p:nvPicPr>
        <p:blipFill rotWithShape="1">
          <a:blip r:embed="rId6" cstate="print"/>
          <a:srcRect/>
          <a:stretch>
            <a:fillRect/>
          </a:stretch>
        </p:blipFill>
        <p:spPr>
          <a:xfrm rot="721703">
            <a:off x="9369875" y="4099533"/>
            <a:ext cx="1721719" cy="2213005"/>
          </a:xfrm>
          <a:prstGeom prst="roundRect">
            <a:avLst>
              <a:gd name="adj" fmla="val 6614"/>
            </a:avLst>
          </a:prstGeom>
          <a:effectLst>
            <a:innerShdw blurRad="114300">
              <a:prstClr val="black"/>
            </a:innerShdw>
          </a:effectLst>
        </p:spPr>
      </p:pic>
      <p:grpSp>
        <p:nvGrpSpPr>
          <p:cNvPr id="42" name="淘宝网Chenying0907出品 6"/>
          <p:cNvGrpSpPr/>
          <p:nvPr/>
        </p:nvGrpSpPr>
        <p:grpSpPr>
          <a:xfrm rot="21201317">
            <a:off x="6945301" y="1572389"/>
            <a:ext cx="2467210" cy="2970910"/>
            <a:chOff x="3886994" y="742096"/>
            <a:chExt cx="2983904" cy="3593091"/>
          </a:xfrm>
        </p:grpSpPr>
        <p:grpSp>
          <p:nvGrpSpPr>
            <p:cNvPr id="43" name="淘宝网Chenying0907出品 7"/>
            <p:cNvGrpSpPr/>
            <p:nvPr/>
          </p:nvGrpSpPr>
          <p:grpSpPr>
            <a:xfrm>
              <a:off x="3886994" y="742096"/>
              <a:ext cx="2983904" cy="3593091"/>
              <a:chOff x="3633429" y="789584"/>
              <a:chExt cx="2983904" cy="3593091"/>
            </a:xfrm>
          </p:grpSpPr>
          <p:sp>
            <p:nvSpPr>
              <p:cNvPr id="46" name="圆角淘宝网Chenying0907出品 10"/>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圆角淘宝网Chenying0907出品 11"/>
              <p:cNvSpPr/>
              <p:nvPr/>
            </p:nvSpPr>
            <p:spPr>
              <a:xfrm rot="20949018">
                <a:off x="3691734" y="859792"/>
                <a:ext cx="2867295" cy="3452675"/>
              </a:xfrm>
              <a:prstGeom prst="roundRect">
                <a:avLst>
                  <a:gd name="adj" fmla="val 4247"/>
                </a:avLst>
              </a:prstGeom>
              <a:solidFill>
                <a:srgbClr val="E5823F"/>
              </a:solid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4" name="圆角淘宝网Chenying0907出品 8"/>
            <p:cNvSpPr/>
            <p:nvPr/>
          </p:nvSpPr>
          <p:spPr>
            <a:xfrm rot="20949018">
              <a:off x="4115848" y="941817"/>
              <a:ext cx="2526196" cy="3193648"/>
            </a:xfrm>
            <a:prstGeom prst="roundRect">
              <a:avLst>
                <a:gd name="adj" fmla="val 4247"/>
              </a:avLst>
            </a:prstGeom>
            <a:blipFill dpi="0" rotWithShape="1">
              <a:blip r:embed="rId7" cstate="print">
                <a:duotone>
                  <a:schemeClr val="accent6">
                    <a:shade val="45000"/>
                    <a:satMod val="135000"/>
                  </a:schemeClr>
                  <a:prstClr val="white"/>
                </a:duotone>
              </a:blip>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5" name="圆角淘宝网Chenying0907出品 9"/>
            <p:cNvSpPr/>
            <p:nvPr/>
          </p:nvSpPr>
          <p:spPr>
            <a:xfrm rot="20949018">
              <a:off x="4180605" y="1023683"/>
              <a:ext cx="2396683" cy="3029916"/>
            </a:xfrm>
            <a:prstGeom prst="roundRect">
              <a:avLst>
                <a:gd name="adj" fmla="val 4247"/>
              </a:avLst>
            </a:prstGeom>
            <a:noFill/>
            <a:ln w="28575">
              <a:solidFill>
                <a:srgbClr val="F2E6CE"/>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48" name="淘宝网chenying0907出品 79"/>
          <p:cNvPicPr>
            <a:picLocks noChangeAspect="1"/>
          </p:cNvPicPr>
          <p:nvPr/>
        </p:nvPicPr>
        <p:blipFill rotWithShape="1">
          <a:blip r:embed="rId8" cstate="print"/>
          <a:srcRect/>
          <a:stretch>
            <a:fillRect/>
          </a:stretch>
        </p:blipFill>
        <p:spPr>
          <a:xfrm rot="1566130">
            <a:off x="9549200" y="1112576"/>
            <a:ext cx="1081713" cy="1116286"/>
          </a:xfrm>
          <a:prstGeom prst="rect">
            <a:avLst/>
          </a:prstGeom>
        </p:spPr>
      </p:pic>
      <p:pic>
        <p:nvPicPr>
          <p:cNvPr id="49" name="淘宝网chenying0907出品 3"/>
          <p:cNvPicPr>
            <a:picLocks noChangeAspect="1"/>
          </p:cNvPicPr>
          <p:nvPr/>
        </p:nvPicPr>
        <p:blipFill rotWithShape="1">
          <a:blip r:embed="rId9" cstate="screen"/>
          <a:srcRect/>
          <a:stretch>
            <a:fillRect/>
          </a:stretch>
        </p:blipFill>
        <p:spPr>
          <a:xfrm rot="20545665">
            <a:off x="7358383" y="1818682"/>
            <a:ext cx="1873391" cy="2409547"/>
          </a:xfrm>
          <a:prstGeom prst="roundRect">
            <a:avLst>
              <a:gd name="adj" fmla="val 5166"/>
            </a:avLst>
          </a:prstGeom>
          <a:effectLst>
            <a:innerShdw blurRad="114300">
              <a:prstClr val="black"/>
            </a:innerShdw>
          </a:effectLst>
        </p:spPr>
      </p:pic>
      <p:grpSp>
        <p:nvGrpSpPr>
          <p:cNvPr id="50" name="淘宝网Chenying0907出品 12"/>
          <p:cNvGrpSpPr/>
          <p:nvPr/>
        </p:nvGrpSpPr>
        <p:grpSpPr>
          <a:xfrm rot="1822957">
            <a:off x="9380172" y="548977"/>
            <a:ext cx="2237710" cy="2694556"/>
            <a:chOff x="3886994" y="742096"/>
            <a:chExt cx="2983904" cy="3593091"/>
          </a:xfrm>
        </p:grpSpPr>
        <p:grpSp>
          <p:nvGrpSpPr>
            <p:cNvPr id="51" name="淘宝网Chenying0907出品 13"/>
            <p:cNvGrpSpPr/>
            <p:nvPr/>
          </p:nvGrpSpPr>
          <p:grpSpPr>
            <a:xfrm>
              <a:off x="3886994" y="742096"/>
              <a:ext cx="2983904" cy="3593091"/>
              <a:chOff x="3633429" y="789584"/>
              <a:chExt cx="2983904" cy="3593091"/>
            </a:xfrm>
          </p:grpSpPr>
          <p:sp>
            <p:nvSpPr>
              <p:cNvPr id="54" name="圆角淘宝网Chenying0907出品 16"/>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圆角淘宝网Chenying0907出品 17"/>
              <p:cNvSpPr/>
              <p:nvPr/>
            </p:nvSpPr>
            <p:spPr>
              <a:xfrm rot="20949018">
                <a:off x="3691734" y="859792"/>
                <a:ext cx="2867295" cy="3452675"/>
              </a:xfrm>
              <a:prstGeom prst="roundRect">
                <a:avLst>
                  <a:gd name="adj" fmla="val 4247"/>
                </a:avLst>
              </a:prstGeom>
              <a:no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52" name="圆角淘宝网Chenying0907出品 14"/>
            <p:cNvSpPr/>
            <p:nvPr/>
          </p:nvSpPr>
          <p:spPr>
            <a:xfrm rot="20949018">
              <a:off x="4115848" y="941817"/>
              <a:ext cx="2526196" cy="3193648"/>
            </a:xfrm>
            <a:prstGeom prst="roundRect">
              <a:avLst>
                <a:gd name="adj" fmla="val 4247"/>
              </a:avLst>
            </a:prstGeom>
            <a:blipFill dpi="0" rotWithShape="1">
              <a:blip r:embed="rId5" cstate="print"/>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圆角淘宝网Chenying0907出品 15"/>
            <p:cNvSpPr/>
            <p:nvPr/>
          </p:nvSpPr>
          <p:spPr>
            <a:xfrm rot="20949018">
              <a:off x="4180605" y="1023683"/>
              <a:ext cx="2396683" cy="3029916"/>
            </a:xfrm>
            <a:prstGeom prst="roundRect">
              <a:avLst>
                <a:gd name="adj" fmla="val 4247"/>
              </a:avLst>
            </a:prstGeom>
            <a:noFill/>
            <a:ln w="28575">
              <a:solidFill>
                <a:schemeClr val="tx1">
                  <a:lumMod val="75000"/>
                  <a:lumOff val="25000"/>
                </a:schemeClr>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56" name="淘宝网chenying0907出品 19"/>
          <p:cNvPicPr>
            <a:picLocks noChangeAspect="1"/>
          </p:cNvPicPr>
          <p:nvPr/>
        </p:nvPicPr>
        <p:blipFill rotWithShape="1">
          <a:blip r:embed="rId6" cstate="print"/>
          <a:srcRect/>
          <a:stretch>
            <a:fillRect/>
          </a:stretch>
        </p:blipFill>
        <p:spPr>
          <a:xfrm rot="1155627">
            <a:off x="9602052" y="934405"/>
            <a:ext cx="1721719" cy="2213005"/>
          </a:xfrm>
          <a:prstGeom prst="roundRect">
            <a:avLst>
              <a:gd name="adj" fmla="val 6614"/>
            </a:avLst>
          </a:prstGeom>
          <a:effectLst>
            <a:innerShdw blurRad="114300">
              <a:prstClr val="black"/>
            </a:inn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 presetClass="entr" presetSubtype="4" fill="hold" nodeType="withEffect">
                                  <p:stCondLst>
                                    <p:cond delay="25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2000" fill="hold"/>
                                        <p:tgtEl>
                                          <p:spTgt spid="35"/>
                                        </p:tgtEl>
                                        <p:attrNameLst>
                                          <p:attrName>ppt_x</p:attrName>
                                        </p:attrNameLst>
                                      </p:cBhvr>
                                      <p:tavLst>
                                        <p:tav tm="0">
                                          <p:val>
                                            <p:strVal val="#ppt_x"/>
                                          </p:val>
                                        </p:tav>
                                        <p:tav tm="100000">
                                          <p:val>
                                            <p:strVal val="#ppt_x"/>
                                          </p:val>
                                        </p:tav>
                                      </p:tavLst>
                                    </p:anim>
                                    <p:anim calcmode="lin" valueType="num">
                                      <p:cBhvr additive="base">
                                        <p:cTn id="17" dur="2000" fill="hold"/>
                                        <p:tgtEl>
                                          <p:spTgt spid="35"/>
                                        </p:tgtEl>
                                        <p:attrNameLst>
                                          <p:attrName>ppt_y</p:attrName>
                                        </p:attrNameLst>
                                      </p:cBhvr>
                                      <p:tavLst>
                                        <p:tav tm="0">
                                          <p:val>
                                            <p:strVal val="1+#ppt_h/2"/>
                                          </p:val>
                                        </p:tav>
                                        <p:tav tm="100000">
                                          <p:val>
                                            <p:strVal val="#ppt_y"/>
                                          </p:val>
                                        </p:tav>
                                      </p:tavLst>
                                    </p:anim>
                                  </p:childTnLst>
                                </p:cTn>
                              </p:par>
                              <p:par>
                                <p:cTn id="18" presetID="10" presetClass="entr" presetSubtype="0" fill="hold" nodeType="withEffect">
                                  <p:stCondLst>
                                    <p:cond delay="125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2000"/>
                                        <p:tgtEl>
                                          <p:spTgt spid="41"/>
                                        </p:tgtEl>
                                      </p:cBhvr>
                                    </p:animEffect>
                                  </p:childTnLst>
                                </p:cTn>
                              </p:par>
                              <p:par>
                                <p:cTn id="21" presetID="2" presetClass="entr" presetSubtype="4"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2000" fill="hold"/>
                                        <p:tgtEl>
                                          <p:spTgt spid="42"/>
                                        </p:tgtEl>
                                        <p:attrNameLst>
                                          <p:attrName>ppt_x</p:attrName>
                                        </p:attrNameLst>
                                      </p:cBhvr>
                                      <p:tavLst>
                                        <p:tav tm="0">
                                          <p:val>
                                            <p:strVal val="#ppt_x"/>
                                          </p:val>
                                        </p:tav>
                                        <p:tav tm="100000">
                                          <p:val>
                                            <p:strVal val="#ppt_x"/>
                                          </p:val>
                                        </p:tav>
                                      </p:tavLst>
                                    </p:anim>
                                    <p:anim calcmode="lin" valueType="num">
                                      <p:cBhvr additive="base">
                                        <p:cTn id="24" dur="2000" fill="hold"/>
                                        <p:tgtEl>
                                          <p:spTgt spid="42"/>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2000"/>
                                        <p:tgtEl>
                                          <p:spTgt spid="48"/>
                                        </p:tgtEl>
                                      </p:cBhvr>
                                    </p:animEffect>
                                  </p:childTnLst>
                                </p:cTn>
                              </p:par>
                              <p:par>
                                <p:cTn id="28" presetID="10" presetClass="entr" presetSubtype="0" fill="hold" nodeType="withEffect">
                                  <p:stCondLst>
                                    <p:cond delay="125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000"/>
                                        <p:tgtEl>
                                          <p:spTgt spid="49"/>
                                        </p:tgtEl>
                                      </p:cBhvr>
                                    </p:animEffect>
                                  </p:childTnLst>
                                </p:cTn>
                              </p:par>
                              <p:par>
                                <p:cTn id="31" presetID="2" presetClass="entr" presetSubtype="4" fill="hold" nodeType="withEffect">
                                  <p:stCondLst>
                                    <p:cond delay="25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2000" fill="hold"/>
                                        <p:tgtEl>
                                          <p:spTgt spid="50"/>
                                        </p:tgtEl>
                                        <p:attrNameLst>
                                          <p:attrName>ppt_x</p:attrName>
                                        </p:attrNameLst>
                                      </p:cBhvr>
                                      <p:tavLst>
                                        <p:tav tm="0">
                                          <p:val>
                                            <p:strVal val="#ppt_x"/>
                                          </p:val>
                                        </p:tav>
                                        <p:tav tm="100000">
                                          <p:val>
                                            <p:strVal val="#ppt_x"/>
                                          </p:val>
                                        </p:tav>
                                      </p:tavLst>
                                    </p:anim>
                                    <p:anim calcmode="lin" valueType="num">
                                      <p:cBhvr additive="base">
                                        <p:cTn id="34" dur="2000" fill="hold"/>
                                        <p:tgtEl>
                                          <p:spTgt spid="50"/>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125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a:fillRect/>
          </a:stretch>
        </p:blipFill>
        <p:spPr>
          <a:xfrm>
            <a:off x="0" y="-9477"/>
            <a:ext cx="780528" cy="597134"/>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728" y="712168"/>
            <a:ext cx="7449241" cy="5557832"/>
          </a:xfrm>
          <a:prstGeom prst="rect">
            <a:avLst/>
          </a:prstGeom>
        </p:spPr>
      </p:pic>
      <p:sp>
        <p:nvSpPr>
          <p:cNvPr id="15" name="矩形 14"/>
          <p:cNvSpPr/>
          <p:nvPr/>
        </p:nvSpPr>
        <p:spPr>
          <a:xfrm>
            <a:off x="811407" y="2728848"/>
            <a:ext cx="5715000" cy="1337945"/>
          </a:xfrm>
          <a:prstGeom prst="rect">
            <a:avLst/>
          </a:prstGeom>
        </p:spPr>
        <p:txBody>
          <a:bodyPr wrap="square">
            <a:spAutoFit/>
            <a:scene3d>
              <a:camera prst="orthographicFront"/>
              <a:lightRig rig="threePt" dir="t"/>
            </a:scene3d>
            <a:sp3d contourW="12700"/>
          </a:bodyPr>
          <a:lstStyle/>
          <a:p>
            <a:pPr>
              <a:lnSpc>
                <a:spcPct val="150000"/>
              </a:lnSpc>
              <a:spcBef>
                <a:spcPts val="1200"/>
              </a:spcBef>
            </a:pPr>
            <a:r>
              <a:rPr lang="zh-CN" altLang="en-US" b="1" dirty="0">
                <a:solidFill>
                  <a:schemeClr val="tx2">
                    <a:lumMod val="50000"/>
                  </a:schemeClr>
                </a:solidFill>
                <a:cs typeface="+mn-ea"/>
                <a:sym typeface="+mn-lt"/>
              </a:rPr>
              <a:t>(2)午睡:这一方面我们班孩子的表现还是蛮不错的。我们孩子的午睡还是比较好的，我们2位老师都会在午睡室看护孩子睡觉。睡觉要朝天睡。培养孩子的良好睡姿。</a:t>
            </a:r>
            <a:endParaRPr lang="zh-CN" altLang="en-US" b="1" dirty="0">
              <a:solidFill>
                <a:schemeClr val="tx2">
                  <a:lumMod val="50000"/>
                </a:schemeClr>
              </a:solidFill>
              <a:cs typeface="+mn-ea"/>
              <a:sym typeface="+mn-lt"/>
            </a:endParaRPr>
          </a:p>
        </p:txBody>
      </p:sp>
      <p:grpSp>
        <p:nvGrpSpPr>
          <p:cNvPr id="35" name="淘宝网Chenying0907出品 12"/>
          <p:cNvGrpSpPr/>
          <p:nvPr/>
        </p:nvGrpSpPr>
        <p:grpSpPr>
          <a:xfrm rot="1389033">
            <a:off x="9147995" y="3714105"/>
            <a:ext cx="2237710" cy="2694556"/>
            <a:chOff x="3886994" y="742096"/>
            <a:chExt cx="2983904" cy="3593091"/>
          </a:xfrm>
        </p:grpSpPr>
        <p:grpSp>
          <p:nvGrpSpPr>
            <p:cNvPr id="36" name="淘宝网Chenying0907出品 13"/>
            <p:cNvGrpSpPr/>
            <p:nvPr/>
          </p:nvGrpSpPr>
          <p:grpSpPr>
            <a:xfrm>
              <a:off x="3886994" y="742096"/>
              <a:ext cx="2983904" cy="3593091"/>
              <a:chOff x="3633429" y="789584"/>
              <a:chExt cx="2983904" cy="3593091"/>
            </a:xfrm>
          </p:grpSpPr>
          <p:sp>
            <p:nvSpPr>
              <p:cNvPr id="39" name="圆角淘宝网Chenying0907出品 16"/>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0" name="圆角淘宝网Chenying0907出品 17"/>
              <p:cNvSpPr/>
              <p:nvPr/>
            </p:nvSpPr>
            <p:spPr>
              <a:xfrm rot="20949018">
                <a:off x="3691734" y="859792"/>
                <a:ext cx="2867295" cy="3452675"/>
              </a:xfrm>
              <a:prstGeom prst="roundRect">
                <a:avLst>
                  <a:gd name="adj" fmla="val 4247"/>
                </a:avLst>
              </a:prstGeom>
              <a:no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7" name="圆角淘宝网Chenying0907出品 14"/>
            <p:cNvSpPr/>
            <p:nvPr/>
          </p:nvSpPr>
          <p:spPr>
            <a:xfrm rot="20949018">
              <a:off x="4115848" y="941817"/>
              <a:ext cx="2526196" cy="3193648"/>
            </a:xfrm>
            <a:prstGeom prst="roundRect">
              <a:avLst>
                <a:gd name="adj" fmla="val 4247"/>
              </a:avLst>
            </a:prstGeom>
            <a:blipFill dpi="0" rotWithShape="1">
              <a:blip r:embed="rId5" cstate="print"/>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8" name="圆角淘宝网Chenying0907出品 15"/>
            <p:cNvSpPr/>
            <p:nvPr/>
          </p:nvSpPr>
          <p:spPr>
            <a:xfrm rot="20949018">
              <a:off x="4180605" y="1023683"/>
              <a:ext cx="2396683" cy="3029916"/>
            </a:xfrm>
            <a:prstGeom prst="roundRect">
              <a:avLst>
                <a:gd name="adj" fmla="val 4247"/>
              </a:avLst>
            </a:prstGeom>
            <a:noFill/>
            <a:ln w="28575">
              <a:solidFill>
                <a:schemeClr val="tx1">
                  <a:lumMod val="75000"/>
                  <a:lumOff val="25000"/>
                </a:schemeClr>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41" name="淘宝网chenying0907出品 19"/>
          <p:cNvPicPr>
            <a:picLocks noChangeAspect="1"/>
          </p:cNvPicPr>
          <p:nvPr/>
        </p:nvPicPr>
        <p:blipFill rotWithShape="1">
          <a:blip r:embed="rId6" cstate="print"/>
          <a:srcRect/>
          <a:stretch>
            <a:fillRect/>
          </a:stretch>
        </p:blipFill>
        <p:spPr>
          <a:xfrm rot="721703">
            <a:off x="9369875" y="4099533"/>
            <a:ext cx="1721719" cy="2213005"/>
          </a:xfrm>
          <a:prstGeom prst="roundRect">
            <a:avLst>
              <a:gd name="adj" fmla="val 6614"/>
            </a:avLst>
          </a:prstGeom>
          <a:effectLst>
            <a:innerShdw blurRad="114300">
              <a:prstClr val="black"/>
            </a:innerShdw>
          </a:effectLst>
        </p:spPr>
      </p:pic>
      <p:grpSp>
        <p:nvGrpSpPr>
          <p:cNvPr id="42" name="淘宝网Chenying0907出品 6"/>
          <p:cNvGrpSpPr/>
          <p:nvPr/>
        </p:nvGrpSpPr>
        <p:grpSpPr>
          <a:xfrm rot="21201317">
            <a:off x="6945301" y="1572389"/>
            <a:ext cx="2467210" cy="2970910"/>
            <a:chOff x="3886994" y="742096"/>
            <a:chExt cx="2983904" cy="3593091"/>
          </a:xfrm>
        </p:grpSpPr>
        <p:grpSp>
          <p:nvGrpSpPr>
            <p:cNvPr id="43" name="淘宝网Chenying0907出品 7"/>
            <p:cNvGrpSpPr/>
            <p:nvPr/>
          </p:nvGrpSpPr>
          <p:grpSpPr>
            <a:xfrm>
              <a:off x="3886994" y="742096"/>
              <a:ext cx="2983904" cy="3593091"/>
              <a:chOff x="3633429" y="789584"/>
              <a:chExt cx="2983904" cy="3593091"/>
            </a:xfrm>
          </p:grpSpPr>
          <p:sp>
            <p:nvSpPr>
              <p:cNvPr id="46" name="圆角淘宝网Chenying0907出品 10"/>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圆角淘宝网Chenying0907出品 11"/>
              <p:cNvSpPr/>
              <p:nvPr/>
            </p:nvSpPr>
            <p:spPr>
              <a:xfrm rot="20949018">
                <a:off x="3691734" y="859792"/>
                <a:ext cx="2867295" cy="3452675"/>
              </a:xfrm>
              <a:prstGeom prst="roundRect">
                <a:avLst>
                  <a:gd name="adj" fmla="val 4247"/>
                </a:avLst>
              </a:prstGeom>
              <a:solidFill>
                <a:srgbClr val="E5823F"/>
              </a:solid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4" name="圆角淘宝网Chenying0907出品 8"/>
            <p:cNvSpPr/>
            <p:nvPr/>
          </p:nvSpPr>
          <p:spPr>
            <a:xfrm rot="20949018">
              <a:off x="4115848" y="941817"/>
              <a:ext cx="2526196" cy="3193648"/>
            </a:xfrm>
            <a:prstGeom prst="roundRect">
              <a:avLst>
                <a:gd name="adj" fmla="val 4247"/>
              </a:avLst>
            </a:prstGeom>
            <a:blipFill dpi="0" rotWithShape="1">
              <a:blip r:embed="rId7" cstate="print">
                <a:duotone>
                  <a:schemeClr val="accent6">
                    <a:shade val="45000"/>
                    <a:satMod val="135000"/>
                  </a:schemeClr>
                  <a:prstClr val="white"/>
                </a:duotone>
              </a:blip>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5" name="圆角淘宝网Chenying0907出品 9"/>
            <p:cNvSpPr/>
            <p:nvPr/>
          </p:nvSpPr>
          <p:spPr>
            <a:xfrm rot="20949018">
              <a:off x="4180605" y="1023683"/>
              <a:ext cx="2396683" cy="3029916"/>
            </a:xfrm>
            <a:prstGeom prst="roundRect">
              <a:avLst>
                <a:gd name="adj" fmla="val 4247"/>
              </a:avLst>
            </a:prstGeom>
            <a:noFill/>
            <a:ln w="28575">
              <a:solidFill>
                <a:srgbClr val="F2E6CE"/>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48" name="淘宝网chenying0907出品 79"/>
          <p:cNvPicPr>
            <a:picLocks noChangeAspect="1"/>
          </p:cNvPicPr>
          <p:nvPr/>
        </p:nvPicPr>
        <p:blipFill rotWithShape="1">
          <a:blip r:embed="rId8" cstate="print"/>
          <a:srcRect/>
          <a:stretch>
            <a:fillRect/>
          </a:stretch>
        </p:blipFill>
        <p:spPr>
          <a:xfrm rot="1566130">
            <a:off x="9549200" y="1112576"/>
            <a:ext cx="1081713" cy="1116286"/>
          </a:xfrm>
          <a:prstGeom prst="rect">
            <a:avLst/>
          </a:prstGeom>
        </p:spPr>
      </p:pic>
      <p:pic>
        <p:nvPicPr>
          <p:cNvPr id="49" name="淘宝网chenying0907出品 3"/>
          <p:cNvPicPr>
            <a:picLocks noChangeAspect="1"/>
          </p:cNvPicPr>
          <p:nvPr/>
        </p:nvPicPr>
        <p:blipFill rotWithShape="1">
          <a:blip r:embed="rId9" cstate="screen"/>
          <a:srcRect/>
          <a:stretch>
            <a:fillRect/>
          </a:stretch>
        </p:blipFill>
        <p:spPr>
          <a:xfrm rot="20545665">
            <a:off x="7358383" y="1818682"/>
            <a:ext cx="1873391" cy="2409547"/>
          </a:xfrm>
          <a:prstGeom prst="roundRect">
            <a:avLst>
              <a:gd name="adj" fmla="val 5166"/>
            </a:avLst>
          </a:prstGeom>
          <a:effectLst>
            <a:innerShdw blurRad="114300">
              <a:prstClr val="black"/>
            </a:innerShdw>
          </a:effectLst>
        </p:spPr>
      </p:pic>
      <p:grpSp>
        <p:nvGrpSpPr>
          <p:cNvPr id="50" name="淘宝网Chenying0907出品 12"/>
          <p:cNvGrpSpPr/>
          <p:nvPr/>
        </p:nvGrpSpPr>
        <p:grpSpPr>
          <a:xfrm rot="1822957">
            <a:off x="9380172" y="548977"/>
            <a:ext cx="2237710" cy="2694556"/>
            <a:chOff x="3886994" y="742096"/>
            <a:chExt cx="2983904" cy="3593091"/>
          </a:xfrm>
        </p:grpSpPr>
        <p:grpSp>
          <p:nvGrpSpPr>
            <p:cNvPr id="51" name="淘宝网Chenying0907出品 13"/>
            <p:cNvGrpSpPr/>
            <p:nvPr/>
          </p:nvGrpSpPr>
          <p:grpSpPr>
            <a:xfrm>
              <a:off x="3886994" y="742096"/>
              <a:ext cx="2983904" cy="3593091"/>
              <a:chOff x="3633429" y="789584"/>
              <a:chExt cx="2983904" cy="3593091"/>
            </a:xfrm>
          </p:grpSpPr>
          <p:sp>
            <p:nvSpPr>
              <p:cNvPr id="54" name="圆角淘宝网Chenying0907出品 16"/>
              <p:cNvSpPr/>
              <p:nvPr/>
            </p:nvSpPr>
            <p:spPr>
              <a:xfrm rot="20949018">
                <a:off x="3633429" y="789584"/>
                <a:ext cx="2983904" cy="3593091"/>
              </a:xfrm>
              <a:prstGeom prst="roundRect">
                <a:avLst>
                  <a:gd name="adj" fmla="val 4247"/>
                </a:avLst>
              </a:prstGeom>
              <a:blipFill dpi="0" rotWithShape="1">
                <a:blip r:embed="rId4" cstate="screen"/>
                <a:srcRect/>
                <a:stretch>
                  <a:fillRect/>
                </a:stretch>
              </a:blipFill>
              <a:ln>
                <a:noFill/>
              </a:ln>
              <a:effectLst>
                <a:outerShdw blurRad="152400" dist="1524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圆角淘宝网Chenying0907出品 17"/>
              <p:cNvSpPr/>
              <p:nvPr/>
            </p:nvSpPr>
            <p:spPr>
              <a:xfrm rot="20949018">
                <a:off x="3691734" y="859792"/>
                <a:ext cx="2867295" cy="3452675"/>
              </a:xfrm>
              <a:prstGeom prst="roundRect">
                <a:avLst>
                  <a:gd name="adj" fmla="val 4247"/>
                </a:avLst>
              </a:prstGeom>
              <a:noFill/>
              <a:ln w="28575">
                <a:solidFill>
                  <a:srgbClr val="68615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52" name="圆角淘宝网Chenying0907出品 14"/>
            <p:cNvSpPr/>
            <p:nvPr/>
          </p:nvSpPr>
          <p:spPr>
            <a:xfrm rot="20949018">
              <a:off x="4115848" y="941817"/>
              <a:ext cx="2526196" cy="3193648"/>
            </a:xfrm>
            <a:prstGeom prst="roundRect">
              <a:avLst>
                <a:gd name="adj" fmla="val 4247"/>
              </a:avLst>
            </a:prstGeom>
            <a:blipFill dpi="0" rotWithShape="1">
              <a:blip r:embed="rId5" cstate="print"/>
              <a:srcRect/>
              <a:stretch>
                <a:fillRect/>
              </a:stretch>
            </a:blipFill>
            <a:ln w="28575">
              <a:solidFill>
                <a:srgbClr val="F2E6CE"/>
              </a:solidFill>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圆角淘宝网Chenying0907出品 15"/>
            <p:cNvSpPr/>
            <p:nvPr/>
          </p:nvSpPr>
          <p:spPr>
            <a:xfrm rot="20949018">
              <a:off x="4180605" y="1023683"/>
              <a:ext cx="2396683" cy="3029916"/>
            </a:xfrm>
            <a:prstGeom prst="roundRect">
              <a:avLst>
                <a:gd name="adj" fmla="val 4247"/>
              </a:avLst>
            </a:prstGeom>
            <a:noFill/>
            <a:ln w="28575">
              <a:solidFill>
                <a:schemeClr val="tx1">
                  <a:lumMod val="75000"/>
                  <a:lumOff val="25000"/>
                </a:schemeClr>
              </a:solidFill>
              <a:prstDash val="dash"/>
            </a:ln>
            <a:effectLst>
              <a:outerShdw blurRad="152400" dist="76200" dir="2100000" sx="99000" sy="99000" algn="tl" rotWithShape="0">
                <a:schemeClr val="tx1">
                  <a:lumMod val="85000"/>
                  <a:lumOff val="15000"/>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56" name="淘宝网chenying0907出品 19"/>
          <p:cNvPicPr>
            <a:picLocks noChangeAspect="1"/>
          </p:cNvPicPr>
          <p:nvPr/>
        </p:nvPicPr>
        <p:blipFill rotWithShape="1">
          <a:blip r:embed="rId6" cstate="print"/>
          <a:srcRect/>
          <a:stretch>
            <a:fillRect/>
          </a:stretch>
        </p:blipFill>
        <p:spPr>
          <a:xfrm rot="1155627">
            <a:off x="9602052" y="934405"/>
            <a:ext cx="1721719" cy="2213005"/>
          </a:xfrm>
          <a:prstGeom prst="roundRect">
            <a:avLst>
              <a:gd name="adj" fmla="val 6614"/>
            </a:avLst>
          </a:prstGeom>
          <a:effectLst>
            <a:innerShdw blurRad="114300">
              <a:prstClr val="black"/>
            </a:innerShdw>
          </a:effectLst>
        </p:spPr>
      </p:pic>
      <p:sp>
        <p:nvSpPr>
          <p:cNvPr id="2" name="矩形 1"/>
          <p:cNvSpPr/>
          <p:nvPr/>
        </p:nvSpPr>
        <p:spPr>
          <a:xfrm>
            <a:off x="780098" y="190208"/>
            <a:ext cx="1607820" cy="521970"/>
          </a:xfrm>
          <a:prstGeom prst="rect">
            <a:avLst/>
          </a:prstGeom>
        </p:spPr>
        <p:txBody>
          <a:bodyPr wrap="none">
            <a:spAutoFit/>
          </a:bodyPr>
          <a:p>
            <a:r>
              <a:rPr lang="zh-CN" altLang="en-US" sz="2800" b="1" dirty="0">
                <a:solidFill>
                  <a:srgbClr val="865B3E"/>
                </a:solidFill>
                <a:cs typeface="+mn-ea"/>
                <a:sym typeface="+mn-lt"/>
              </a:rPr>
              <a:t>生活常规</a:t>
            </a:r>
            <a:endParaRPr lang="zh-CN" altLang="en-US" sz="2800" b="1" dirty="0">
              <a:solidFill>
                <a:srgbClr val="865B3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 presetClass="entr" presetSubtype="4" fill="hold" nodeType="withEffect">
                                  <p:stCondLst>
                                    <p:cond delay="25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2000" fill="hold"/>
                                        <p:tgtEl>
                                          <p:spTgt spid="35"/>
                                        </p:tgtEl>
                                        <p:attrNameLst>
                                          <p:attrName>ppt_x</p:attrName>
                                        </p:attrNameLst>
                                      </p:cBhvr>
                                      <p:tavLst>
                                        <p:tav tm="0">
                                          <p:val>
                                            <p:strVal val="#ppt_x"/>
                                          </p:val>
                                        </p:tav>
                                        <p:tav tm="100000">
                                          <p:val>
                                            <p:strVal val="#ppt_x"/>
                                          </p:val>
                                        </p:tav>
                                      </p:tavLst>
                                    </p:anim>
                                    <p:anim calcmode="lin" valueType="num">
                                      <p:cBhvr additive="base">
                                        <p:cTn id="17" dur="2000" fill="hold"/>
                                        <p:tgtEl>
                                          <p:spTgt spid="35"/>
                                        </p:tgtEl>
                                        <p:attrNameLst>
                                          <p:attrName>ppt_y</p:attrName>
                                        </p:attrNameLst>
                                      </p:cBhvr>
                                      <p:tavLst>
                                        <p:tav tm="0">
                                          <p:val>
                                            <p:strVal val="1+#ppt_h/2"/>
                                          </p:val>
                                        </p:tav>
                                        <p:tav tm="100000">
                                          <p:val>
                                            <p:strVal val="#ppt_y"/>
                                          </p:val>
                                        </p:tav>
                                      </p:tavLst>
                                    </p:anim>
                                  </p:childTnLst>
                                </p:cTn>
                              </p:par>
                              <p:par>
                                <p:cTn id="18" presetID="10" presetClass="entr" presetSubtype="0" fill="hold" nodeType="withEffect">
                                  <p:stCondLst>
                                    <p:cond delay="125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2000"/>
                                        <p:tgtEl>
                                          <p:spTgt spid="41"/>
                                        </p:tgtEl>
                                      </p:cBhvr>
                                    </p:animEffect>
                                  </p:childTnLst>
                                </p:cTn>
                              </p:par>
                              <p:par>
                                <p:cTn id="21" presetID="2" presetClass="entr" presetSubtype="4"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2000" fill="hold"/>
                                        <p:tgtEl>
                                          <p:spTgt spid="42"/>
                                        </p:tgtEl>
                                        <p:attrNameLst>
                                          <p:attrName>ppt_x</p:attrName>
                                        </p:attrNameLst>
                                      </p:cBhvr>
                                      <p:tavLst>
                                        <p:tav tm="0">
                                          <p:val>
                                            <p:strVal val="#ppt_x"/>
                                          </p:val>
                                        </p:tav>
                                        <p:tav tm="100000">
                                          <p:val>
                                            <p:strVal val="#ppt_x"/>
                                          </p:val>
                                        </p:tav>
                                      </p:tavLst>
                                    </p:anim>
                                    <p:anim calcmode="lin" valueType="num">
                                      <p:cBhvr additive="base">
                                        <p:cTn id="24" dur="2000" fill="hold"/>
                                        <p:tgtEl>
                                          <p:spTgt spid="42"/>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2000"/>
                                        <p:tgtEl>
                                          <p:spTgt spid="48"/>
                                        </p:tgtEl>
                                      </p:cBhvr>
                                    </p:animEffect>
                                  </p:childTnLst>
                                </p:cTn>
                              </p:par>
                              <p:par>
                                <p:cTn id="28" presetID="10" presetClass="entr" presetSubtype="0" fill="hold" nodeType="withEffect">
                                  <p:stCondLst>
                                    <p:cond delay="125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000"/>
                                        <p:tgtEl>
                                          <p:spTgt spid="49"/>
                                        </p:tgtEl>
                                      </p:cBhvr>
                                    </p:animEffect>
                                  </p:childTnLst>
                                </p:cTn>
                              </p:par>
                              <p:par>
                                <p:cTn id="31" presetID="2" presetClass="entr" presetSubtype="4" fill="hold" nodeType="withEffect">
                                  <p:stCondLst>
                                    <p:cond delay="25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2000" fill="hold"/>
                                        <p:tgtEl>
                                          <p:spTgt spid="50"/>
                                        </p:tgtEl>
                                        <p:attrNameLst>
                                          <p:attrName>ppt_x</p:attrName>
                                        </p:attrNameLst>
                                      </p:cBhvr>
                                      <p:tavLst>
                                        <p:tav tm="0">
                                          <p:val>
                                            <p:strVal val="#ppt_x"/>
                                          </p:val>
                                        </p:tav>
                                        <p:tav tm="100000">
                                          <p:val>
                                            <p:strVal val="#ppt_x"/>
                                          </p:val>
                                        </p:tav>
                                      </p:tavLst>
                                    </p:anim>
                                    <p:anim calcmode="lin" valueType="num">
                                      <p:cBhvr additive="base">
                                        <p:cTn id="34" dur="2000" fill="hold"/>
                                        <p:tgtEl>
                                          <p:spTgt spid="50"/>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125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fontScheme name="Temp">
      <a:majorFont>
        <a:latin typeface="Arial"/>
        <a:ea typeface="字体管家胖丫儿"/>
        <a:cs typeface=""/>
      </a:majorFont>
      <a:minorFont>
        <a:latin typeface="Arial"/>
        <a:ea typeface="字体管家胖丫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2211</Words>
  <Application>WPS 文字</Application>
  <PresentationFormat>宽屏</PresentationFormat>
  <Paragraphs>147</Paragraphs>
  <Slides>24</Slides>
  <Notes>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微软雅黑</vt:lpstr>
      <vt:lpstr>字体管家胖丫儿</vt:lpstr>
      <vt:lpstr>宋体</vt:lpstr>
      <vt:lpstr>汉仪书宋二KW</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pptx.taobao.com</dc:title>
  <dc:creator/>
  <dc:description>pptx.taobao.com</dc:description>
  <cp:category>pptx.taobao.com</cp:category>
  <cp:lastModifiedBy>樱花草</cp:lastModifiedBy>
  <cp:revision>7</cp:revision>
  <dcterms:created xsi:type="dcterms:W3CDTF">2023-02-14T06:59:55Z</dcterms:created>
  <dcterms:modified xsi:type="dcterms:W3CDTF">2023-02-14T06:59:55Z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2052-5.1.1.7676</vt:lpwstr>
  </property>
  <property fmtid="{D5CDD505-2E9C-101B-9397-08002B2CF9AE}" pid="3" name="ICV">
    <vt:lpwstr>6A0C95A172827EB76B31EB63DE4BE75F</vt:lpwstr>
  </property>
</Properties>
</file>