
<file path=[Content_Types].xml><?xml version="1.0" encoding="utf-8"?>
<Types xmlns="http://schemas.openxmlformats.org/package/2006/content-types">
  <Default Extension="wav" ContentType="audio/x-wav"/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328" r:id="rId4"/>
    <p:sldId id="329" r:id="rId6"/>
    <p:sldId id="330" r:id="rId7"/>
    <p:sldId id="332" r:id="rId8"/>
    <p:sldId id="335" r:id="rId9"/>
    <p:sldId id="337" r:id="rId10"/>
    <p:sldId id="358" r:id="rId11"/>
    <p:sldId id="359" r:id="rId12"/>
    <p:sldId id="340" r:id="rId13"/>
    <p:sldId id="344" r:id="rId14"/>
    <p:sldId id="345" r:id="rId15"/>
    <p:sldId id="346" r:id="rId16"/>
    <p:sldId id="372" r:id="rId17"/>
    <p:sldId id="349" r:id="rId18"/>
    <p:sldId id="350" r:id="rId19"/>
    <p:sldId id="351" r:id="rId20"/>
    <p:sldId id="352" r:id="rId21"/>
    <p:sldId id="357" r:id="rId22"/>
    <p:sldId id="354" r:id="rId23"/>
  </p:sldIdLst>
  <p:sldSz cx="12192000" cy="6858000" type="screen4x3"/>
  <p:notesSz cx="7103745" cy="10234295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702" y="-108"/>
      </p:cViewPr>
      <p:guideLst>
        <p:guide orient="horz" pos="220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239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>
                <a:sym typeface="+mn-ea"/>
              </a:rPr>
              <a:t>更多幼教资源添加微信</a:t>
            </a:r>
            <a:r>
              <a:rPr lang="en-US" altLang="zh-CN" dirty="0">
                <a:sym typeface="+mn-ea"/>
              </a:rPr>
              <a:t>/qq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977983493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74B1D-8ED7-40D8-94E3-3343D32A4C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2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2.jpeg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image" Target="../media/image5.png"/><Relationship Id="rId7" Type="http://schemas.openxmlformats.org/officeDocument/2006/relationships/tags" Target="../tags/tag36.xml"/><Relationship Id="rId6" Type="http://schemas.openxmlformats.org/officeDocument/2006/relationships/image" Target="../media/image4.png"/><Relationship Id="rId5" Type="http://schemas.openxmlformats.org/officeDocument/2006/relationships/tags" Target="../tags/tag35.xml"/><Relationship Id="rId4" Type="http://schemas.openxmlformats.org/officeDocument/2006/relationships/image" Target="../media/image3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image" Target="../media/image2.jpeg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image" Target="../media/image6.png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image" Target="../media/image7.png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image" Target="../media/image6.png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0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image" Target="../media/image7.png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0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image" Target="../media/image7.png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image" Target="../media/image9.png"/><Relationship Id="rId5" Type="http://schemas.openxmlformats.org/officeDocument/2006/relationships/tags" Target="../tags/tag114.xml"/><Relationship Id="rId4" Type="http://schemas.openxmlformats.org/officeDocument/2006/relationships/image" Target="../media/image4.png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更多幼教资源添加微信/qq：977983493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更多幼教资源添加微信/qq：977983493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更多幼教资源添加微信/qq：977983493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128E-B993-4DBF-9AF0-1D33547AE9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更多幼教资源添加微信/qq：977983493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C5BC3-CEDF-4853-906B-615513E694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391C0-BEAE-4F8E-87B3-A36773B2BD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493C8-3E38-40FB-8063-1F5B7555B8F4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rcRect t="22593" b="-125"/>
          <a:stretch>
            <a:fillRect/>
          </a:stretch>
        </p:blipFill>
        <p:spPr>
          <a:xfrm>
            <a:off x="-30480" y="0"/>
            <a:ext cx="12273280" cy="686816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50800" y="0"/>
            <a:ext cx="12096697" cy="6786880"/>
          </a:xfrm>
          <a:prstGeom prst="rect">
            <a:avLst/>
          </a:prstGeom>
          <a:noFill/>
          <a:ln w="171450">
            <a:solidFill>
              <a:srgbClr val="DFA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春图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35" y="-635"/>
            <a:ext cx="12193270" cy="685863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1523040" y="2660612"/>
            <a:ext cx="4754880" cy="1014730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5400" b="0" spc="600" baseline="0">
                <a:solidFill>
                  <a:schemeClr val="bg1"/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8"/>
            </p:custDataLst>
          </p:nvPr>
        </p:nvSpPr>
        <p:spPr>
          <a:xfrm>
            <a:off x="1523040" y="3960840"/>
            <a:ext cx="4754880" cy="623859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cxnSp>
        <p:nvCxnSpPr>
          <p:cNvPr id="10" name="直接连接符 9"/>
          <p:cNvCxnSpPr/>
          <p:nvPr userDrawn="1">
            <p:custDataLst>
              <p:tags r:id="rId9"/>
            </p:custDataLst>
          </p:nvPr>
        </p:nvCxnSpPr>
        <p:spPr>
          <a:xfrm>
            <a:off x="1624639" y="3818091"/>
            <a:ext cx="4606925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春图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35" y="-635"/>
            <a:ext cx="12193270" cy="685863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3327465" y="3213100"/>
            <a:ext cx="5537073" cy="822749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400" b="0" u="none" strike="noStrike" kern="1200" cap="none" spc="3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3327460" y="4081141"/>
            <a:ext cx="5537073" cy="714476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-34290" y="-8890"/>
            <a:ext cx="12226925" cy="6862445"/>
            <a:chOff x="-54" y="-14"/>
            <a:chExt cx="19255" cy="10807"/>
          </a:xfrm>
        </p:grpSpPr>
        <p:pic>
          <p:nvPicPr>
            <p:cNvPr id="7" name="图片 6" descr="444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rcRect/>
            <a:stretch>
              <a:fillRect/>
            </a:stretch>
          </p:blipFill>
          <p:spPr>
            <a:xfrm>
              <a:off x="-1" y="899"/>
              <a:ext cx="19202" cy="9895"/>
            </a:xfrm>
            <a:prstGeom prst="rect">
              <a:avLst/>
            </a:prstGeom>
            <a:solidFill>
              <a:schemeClr val="bg2"/>
            </a:solidFill>
          </p:spPr>
        </p:pic>
        <p:pic>
          <p:nvPicPr>
            <p:cNvPr id="8" name="图片 7" descr="春图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rcRect/>
            <a:stretch>
              <a:fillRect/>
            </a:stretch>
          </p:blipFill>
          <p:spPr>
            <a:xfrm>
              <a:off x="14473" y="-14"/>
              <a:ext cx="4243" cy="4721"/>
            </a:xfrm>
            <a:prstGeom prst="rect">
              <a:avLst/>
            </a:prstGeom>
          </p:spPr>
        </p:pic>
        <p:pic>
          <p:nvPicPr>
            <p:cNvPr id="9" name="图片 8" descr="春图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rcRect l="-2011"/>
            <a:stretch>
              <a:fillRect/>
            </a:stretch>
          </p:blipFill>
          <p:spPr>
            <a:xfrm>
              <a:off x="-54" y="8279"/>
              <a:ext cx="2690" cy="1746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更多幼教资源添加微信/qq：977983493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春图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35" y="-635"/>
            <a:ext cx="12193270" cy="685863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822517" y="2309495"/>
            <a:ext cx="5728470" cy="1172210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0" i="0" u="none" strike="noStrike" kern="1200" cap="none" spc="6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1822517" y="3696333"/>
            <a:ext cx="5728468" cy="481967"/>
          </a:xfrm>
        </p:spPr>
        <p:txBody>
          <a:bodyPr lIns="90000" rIns="90000" bIns="46800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cxnSp>
        <p:nvCxnSpPr>
          <p:cNvPr id="11" name="直接连接符 10"/>
          <p:cNvCxnSpPr/>
          <p:nvPr userDrawn="1">
            <p:custDataLst>
              <p:tags r:id="rId9"/>
            </p:custDataLst>
          </p:nvPr>
        </p:nvCxnSpPr>
        <p:spPr>
          <a:xfrm>
            <a:off x="1865447" y="3557905"/>
            <a:ext cx="5594350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44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-11"/>
          <a:stretch>
            <a:fillRect/>
          </a:stretch>
        </p:blipFill>
        <p:spPr>
          <a:xfrm flipH="1">
            <a:off x="8342630" y="5769610"/>
            <a:ext cx="3849370" cy="1088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9" name="图片 8" descr="春图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 flipV="1">
            <a:off x="10312400" y="4963795"/>
            <a:ext cx="1428750" cy="1590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6" name="图片 5" descr="444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rcRect l="-11"/>
          <a:stretch>
            <a:fillRect/>
          </a:stretch>
        </p:blipFill>
        <p:spPr>
          <a:xfrm>
            <a:off x="-635" y="5774690"/>
            <a:ext cx="3849370" cy="1088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3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8" name="图片 7" descr="春图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 flipH="1">
            <a:off x="283845" y="0"/>
            <a:ext cx="1428750" cy="1590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3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0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0" name="图片 9" descr="4444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rcRect l="-11"/>
          <a:stretch>
            <a:fillRect/>
          </a:stretch>
        </p:blipFill>
        <p:spPr>
          <a:xfrm>
            <a:off x="-635" y="5662930"/>
            <a:ext cx="4243705" cy="12001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更多幼教资源添加微信/qq：977983493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hf sldNum="0" hd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8" name="图片 7" descr="春图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10537825" y="0"/>
            <a:ext cx="1428750" cy="1590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 lIns="90000" tIns="46800" rIns="90000" bIns="46800">
            <a:normAutofit/>
          </a:bodyPr>
          <a:lstStyle>
            <a:lvl1pPr>
              <a:defRPr sz="2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8" name="图片 7" descr="春图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9497695" y="0"/>
            <a:ext cx="2694305" cy="2997835"/>
          </a:xfrm>
          <a:prstGeom prst="rect">
            <a:avLst/>
          </a:prstGeom>
        </p:spPr>
      </p:pic>
      <p:pic>
        <p:nvPicPr>
          <p:cNvPr id="6" name="图片 5" descr="444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-635" y="5349240"/>
            <a:ext cx="12193270" cy="15138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更多幼教资源添加微信/qq：977983493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更多幼教资源添加微信/qq：977983493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更多幼教资源添加微信/qq：977983493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更多幼教资源添加微信/qq：977983493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更多幼教资源添加微信/qq：977983493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更多幼教资源添加微信/qq：977983493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6" Type="http://schemas.openxmlformats.org/officeDocument/2006/relationships/theme" Target="../theme/theme2.xml"/><Relationship Id="rId25" Type="http://schemas.openxmlformats.org/officeDocument/2006/relationships/tags" Target="../tags/tag125.xml"/><Relationship Id="rId24" Type="http://schemas.openxmlformats.org/officeDocument/2006/relationships/tags" Target="../tags/tag124.xml"/><Relationship Id="rId23" Type="http://schemas.openxmlformats.org/officeDocument/2006/relationships/tags" Target="../tags/tag123.xml"/><Relationship Id="rId22" Type="http://schemas.openxmlformats.org/officeDocument/2006/relationships/tags" Target="../tags/tag122.xml"/><Relationship Id="rId21" Type="http://schemas.openxmlformats.org/officeDocument/2006/relationships/tags" Target="../tags/tag121.xml"/><Relationship Id="rId20" Type="http://schemas.openxmlformats.org/officeDocument/2006/relationships/tags" Target="../tags/tag120.xml"/><Relationship Id="rId2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r>
              <a:rPr lang="zh-CN" altLang="en-US"/>
              <a:t>更多幼教资源添加微信/qq：977983493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image" Target="../media/image11.png"/><Relationship Id="rId7" Type="http://schemas.microsoft.com/office/2007/relationships/media" Target="../media/audio1.wav"/><Relationship Id="rId6" Type="http://schemas.openxmlformats.org/officeDocument/2006/relationships/audio" Target="../media/audio1.wav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image" Target="../media/image10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4.xml"/><Relationship Id="rId1" Type="http://schemas.openxmlformats.org/officeDocument/2006/relationships/tags" Target="../tags/tag126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16.xml"/><Relationship Id="rId7" Type="http://schemas.openxmlformats.org/officeDocument/2006/relationships/tags" Target="../tags/tag186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4" Type="http://schemas.openxmlformats.org/officeDocument/2006/relationships/image" Target="../media/image14.png"/><Relationship Id="rId3" Type="http://schemas.openxmlformats.org/officeDocument/2006/relationships/tags" Target="../tags/tag183.xml"/><Relationship Id="rId2" Type="http://schemas.openxmlformats.org/officeDocument/2006/relationships/image" Target="../media/image34.png"/><Relationship Id="rId1" Type="http://schemas.openxmlformats.org/officeDocument/2006/relationships/tags" Target="../tags/tag18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image" Target="../media/image34.png"/><Relationship Id="rId7" Type="http://schemas.openxmlformats.org/officeDocument/2006/relationships/tags" Target="../tags/tag192.xml"/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" Type="http://schemas.openxmlformats.org/officeDocument/2006/relationships/image" Target="../media/image6.png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20.xml"/><Relationship Id="rId1" Type="http://schemas.openxmlformats.org/officeDocument/2006/relationships/tags" Target="../tags/tag18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image" Target="../media/image34.png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image" Target="../media/image6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20.xml"/><Relationship Id="rId1" Type="http://schemas.openxmlformats.org/officeDocument/2006/relationships/tags" Target="../tags/tag19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image" Target="../media/image35.jpeg"/><Relationship Id="rId7" Type="http://schemas.openxmlformats.org/officeDocument/2006/relationships/tags" Target="../tags/tag205.xml"/><Relationship Id="rId6" Type="http://schemas.openxmlformats.org/officeDocument/2006/relationships/image" Target="../media/image34.png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" Type="http://schemas.openxmlformats.org/officeDocument/2006/relationships/image" Target="../media/image6.png"/><Relationship Id="rId11" Type="http://schemas.openxmlformats.org/officeDocument/2006/relationships/notesSlide" Target="../notesSlides/notesSlide12.xml"/><Relationship Id="rId10" Type="http://schemas.openxmlformats.org/officeDocument/2006/relationships/slideLayout" Target="../slideLayouts/slideLayout20.xml"/><Relationship Id="rId1" Type="http://schemas.openxmlformats.org/officeDocument/2006/relationships/tags" Target="../tags/tag20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16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image" Target="../media/image15.png"/><Relationship Id="rId3" Type="http://schemas.openxmlformats.org/officeDocument/2006/relationships/tags" Target="../tags/tag208.xml"/><Relationship Id="rId2" Type="http://schemas.openxmlformats.org/officeDocument/2006/relationships/image" Target="../media/image16.png"/><Relationship Id="rId1" Type="http://schemas.openxmlformats.org/officeDocument/2006/relationships/tags" Target="../tags/tag20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tags" Target="../tags/tag215.xml"/><Relationship Id="rId7" Type="http://schemas.openxmlformats.org/officeDocument/2006/relationships/image" Target="../media/image38.jpe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14.xml"/><Relationship Id="rId1" Type="http://schemas.openxmlformats.org/officeDocument/2006/relationships/tags" Target="../tags/tag21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20.xml"/><Relationship Id="rId7" Type="http://schemas.openxmlformats.org/officeDocument/2006/relationships/tags" Target="../tags/tag219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image" Target="../media/image6.png"/><Relationship Id="rId1" Type="http://schemas.openxmlformats.org/officeDocument/2006/relationships/tags" Target="../tags/tag21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tags" Target="../tags/tag225.xml"/><Relationship Id="rId7" Type="http://schemas.openxmlformats.org/officeDocument/2006/relationships/image" Target="../media/image16.png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16.xml"/><Relationship Id="rId1" Type="http://schemas.openxmlformats.org/officeDocument/2006/relationships/tags" Target="../tags/tag22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20.xml"/><Relationship Id="rId7" Type="http://schemas.openxmlformats.org/officeDocument/2006/relationships/tags" Target="../tags/tag230.xml"/><Relationship Id="rId6" Type="http://schemas.openxmlformats.org/officeDocument/2006/relationships/image" Target="../media/image16.png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" Type="http://schemas.openxmlformats.org/officeDocument/2006/relationships/image" Target="../media/image6.png"/><Relationship Id="rId1" Type="http://schemas.openxmlformats.org/officeDocument/2006/relationships/tags" Target="../tags/tag22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image" Target="../media/image41.png"/><Relationship Id="rId5" Type="http://schemas.openxmlformats.org/officeDocument/2006/relationships/tags" Target="../tags/tag233.xml"/><Relationship Id="rId4" Type="http://schemas.openxmlformats.org/officeDocument/2006/relationships/image" Target="../media/image34.png"/><Relationship Id="rId3" Type="http://schemas.openxmlformats.org/officeDocument/2006/relationships/tags" Target="../tags/tag232.xml"/><Relationship Id="rId2" Type="http://schemas.openxmlformats.org/officeDocument/2006/relationships/image" Target="../media/image16.png"/><Relationship Id="rId17" Type="http://schemas.openxmlformats.org/officeDocument/2006/relationships/notesSlide" Target="../notesSlides/notesSlide18.xml"/><Relationship Id="rId16" Type="http://schemas.openxmlformats.org/officeDocument/2006/relationships/slideLayout" Target="../slideLayouts/slideLayout24.xml"/><Relationship Id="rId15" Type="http://schemas.openxmlformats.org/officeDocument/2006/relationships/tags" Target="../tags/tag238.xml"/><Relationship Id="rId14" Type="http://schemas.openxmlformats.org/officeDocument/2006/relationships/tags" Target="../tags/tag237.xml"/><Relationship Id="rId13" Type="http://schemas.openxmlformats.org/officeDocument/2006/relationships/image" Target="../media/image11.png"/><Relationship Id="rId12" Type="http://schemas.microsoft.com/office/2007/relationships/media" Target="../media/audio1.wav"/><Relationship Id="rId11" Type="http://schemas.openxmlformats.org/officeDocument/2006/relationships/video" Target="../media/audio1.wav"/><Relationship Id="rId10" Type="http://schemas.openxmlformats.org/officeDocument/2006/relationships/tags" Target="../tags/tag236.xml"/><Relationship Id="rId1" Type="http://schemas.openxmlformats.org/officeDocument/2006/relationships/tags" Target="../tags/tag23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image" Target="../media/image15.png"/><Relationship Id="rId7" Type="http://schemas.openxmlformats.org/officeDocument/2006/relationships/tags" Target="../tags/tag134.xml"/><Relationship Id="rId6" Type="http://schemas.openxmlformats.org/officeDocument/2006/relationships/image" Target="../media/image14.png"/><Relationship Id="rId5" Type="http://schemas.openxmlformats.org/officeDocument/2006/relationships/tags" Target="../tags/tag133.xml"/><Relationship Id="rId4" Type="http://schemas.openxmlformats.org/officeDocument/2006/relationships/image" Target="../media/image13.png"/><Relationship Id="rId3" Type="http://schemas.openxmlformats.org/officeDocument/2006/relationships/tags" Target="../tags/tag132.xml"/><Relationship Id="rId20" Type="http://schemas.openxmlformats.org/officeDocument/2006/relationships/notesSlide" Target="../notesSlides/notesSlide2.xml"/><Relationship Id="rId2" Type="http://schemas.openxmlformats.org/officeDocument/2006/relationships/image" Target="../media/image12.png"/><Relationship Id="rId19" Type="http://schemas.openxmlformats.org/officeDocument/2006/relationships/slideLayout" Target="../slideLayouts/slideLayout19.xml"/><Relationship Id="rId18" Type="http://schemas.openxmlformats.org/officeDocument/2006/relationships/tags" Target="../tags/tag143.xml"/><Relationship Id="rId17" Type="http://schemas.openxmlformats.org/officeDocument/2006/relationships/tags" Target="../tags/tag142.xml"/><Relationship Id="rId16" Type="http://schemas.openxmlformats.org/officeDocument/2006/relationships/tags" Target="../tags/tag141.xml"/><Relationship Id="rId15" Type="http://schemas.openxmlformats.org/officeDocument/2006/relationships/tags" Target="../tags/tag140.xml"/><Relationship Id="rId14" Type="http://schemas.openxmlformats.org/officeDocument/2006/relationships/tags" Target="../tags/tag139.xml"/><Relationship Id="rId13" Type="http://schemas.openxmlformats.org/officeDocument/2006/relationships/tags" Target="../tags/tag138.xml"/><Relationship Id="rId12" Type="http://schemas.openxmlformats.org/officeDocument/2006/relationships/tags" Target="../tags/tag137.xml"/><Relationship Id="rId11" Type="http://schemas.openxmlformats.org/officeDocument/2006/relationships/tags" Target="../tags/tag136.xml"/><Relationship Id="rId10" Type="http://schemas.openxmlformats.org/officeDocument/2006/relationships/image" Target="../media/image16.png"/><Relationship Id="rId1" Type="http://schemas.openxmlformats.org/officeDocument/2006/relationships/tags" Target="../tags/tag13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6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image" Target="../media/image16.png"/><Relationship Id="rId3" Type="http://schemas.openxmlformats.org/officeDocument/2006/relationships/tags" Target="../tags/tag145.xml"/><Relationship Id="rId2" Type="http://schemas.openxmlformats.org/officeDocument/2006/relationships/image" Target="../media/image12.png"/><Relationship Id="rId1" Type="http://schemas.openxmlformats.org/officeDocument/2006/relationships/tags" Target="../tags/tag14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1.xml"/><Relationship Id="rId8" Type="http://schemas.openxmlformats.org/officeDocument/2006/relationships/image" Target="../media/image21.png"/><Relationship Id="rId7" Type="http://schemas.openxmlformats.org/officeDocument/2006/relationships/tags" Target="../tags/tag150.xml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4" Type="http://schemas.openxmlformats.org/officeDocument/2006/relationships/image" Target="../media/image18.emf"/><Relationship Id="rId3" Type="http://schemas.openxmlformats.org/officeDocument/2006/relationships/image" Target="../media/image17.emf"/><Relationship Id="rId21" Type="http://schemas.openxmlformats.org/officeDocument/2006/relationships/slideLayout" Target="../slideLayouts/slideLayout20.xml"/><Relationship Id="rId20" Type="http://schemas.openxmlformats.org/officeDocument/2006/relationships/tags" Target="../tags/tag159.xml"/><Relationship Id="rId2" Type="http://schemas.openxmlformats.org/officeDocument/2006/relationships/image" Target="../media/image6.png"/><Relationship Id="rId19" Type="http://schemas.openxmlformats.org/officeDocument/2006/relationships/image" Target="../media/image24.png"/><Relationship Id="rId18" Type="http://schemas.openxmlformats.org/officeDocument/2006/relationships/image" Target="../media/image23.png"/><Relationship Id="rId17" Type="http://schemas.openxmlformats.org/officeDocument/2006/relationships/image" Target="../media/image22.png"/><Relationship Id="rId16" Type="http://schemas.openxmlformats.org/officeDocument/2006/relationships/tags" Target="../tags/tag158.xml"/><Relationship Id="rId15" Type="http://schemas.openxmlformats.org/officeDocument/2006/relationships/tags" Target="../tags/tag157.xml"/><Relationship Id="rId14" Type="http://schemas.openxmlformats.org/officeDocument/2006/relationships/tags" Target="../tags/tag156.xml"/><Relationship Id="rId13" Type="http://schemas.openxmlformats.org/officeDocument/2006/relationships/tags" Target="../tags/tag155.xml"/><Relationship Id="rId12" Type="http://schemas.openxmlformats.org/officeDocument/2006/relationships/tags" Target="../tags/tag154.xml"/><Relationship Id="rId11" Type="http://schemas.openxmlformats.org/officeDocument/2006/relationships/tags" Target="../tags/tag153.xml"/><Relationship Id="rId10" Type="http://schemas.openxmlformats.org/officeDocument/2006/relationships/tags" Target="../tags/tag152.xml"/><Relationship Id="rId1" Type="http://schemas.openxmlformats.org/officeDocument/2006/relationships/tags" Target="../tags/tag149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6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image" Target="../media/image13.png"/><Relationship Id="rId1" Type="http://schemas.openxmlformats.org/officeDocument/2006/relationships/tags" Target="../tags/tag16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0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image" Target="../media/image6.png"/><Relationship Id="rId1" Type="http://schemas.openxmlformats.org/officeDocument/2006/relationships/tags" Target="../tags/tag16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image" Target="../media/image6.png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20.xml"/><Relationship Id="rId11" Type="http://schemas.openxmlformats.org/officeDocument/2006/relationships/tags" Target="../tags/tag172.xml"/><Relationship Id="rId10" Type="http://schemas.openxmlformats.org/officeDocument/2006/relationships/image" Target="../media/image30.png"/><Relationship Id="rId1" Type="http://schemas.openxmlformats.org/officeDocument/2006/relationships/tags" Target="../tags/tag16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0.xml"/><Relationship Id="rId6" Type="http://schemas.openxmlformats.org/officeDocument/2006/relationships/tags" Target="../tags/tag176.xml"/><Relationship Id="rId5" Type="http://schemas.openxmlformats.org/officeDocument/2006/relationships/image" Target="../media/image31.png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image" Target="../media/image6.png"/><Relationship Id="rId1" Type="http://schemas.openxmlformats.org/officeDocument/2006/relationships/tags" Target="../tags/tag17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8.xml"/><Relationship Id="rId1" Type="http://schemas.openxmlformats.org/officeDocument/2006/relationships/tags" Target="../tags/tag1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糖小米资料库" descr="图片包含 玩偶, 玩具, 室内, 天空&#10;&#10;已生成极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39"/>
          <a:stretch>
            <a:fillRect/>
          </a:stretch>
        </p:blipFill>
        <p:spPr>
          <a:xfrm>
            <a:off x="4085617" y="586892"/>
            <a:ext cx="3965650" cy="3012340"/>
          </a:xfrm>
          <a:prstGeom prst="rect">
            <a:avLst/>
          </a:prstGeom>
        </p:spPr>
      </p:pic>
      <p:sp>
        <p:nvSpPr>
          <p:cNvPr id="62" name="文本框 61"/>
          <p:cNvSpPr txBox="1"/>
          <p:nvPr>
            <p:custDataLst>
              <p:tags r:id="rId3"/>
            </p:custDataLst>
          </p:nvPr>
        </p:nvSpPr>
        <p:spPr>
          <a:xfrm>
            <a:off x="1522730" y="586740"/>
            <a:ext cx="2379980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72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2023</a:t>
            </a:r>
            <a:endParaRPr lang="en-US" altLang="zh-CN" sz="7200" b="1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1877695" y="5406390"/>
            <a:ext cx="9190355" cy="1014730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lt"/>
              </a:rPr>
              <a:t>家园共育</a:t>
            </a:r>
            <a:r>
              <a:rPr lang="en-US" altLang="zh-CN" dirty="0">
                <a:solidFill>
                  <a:schemeClr val="dk1">
                    <a:lumMod val="85000"/>
                    <a:lumOff val="15000"/>
                  </a:schemeClr>
                </a:solidFill>
                <a:sym typeface="+mn-lt"/>
              </a:rPr>
              <a:t> </a:t>
            </a: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lt"/>
              </a:rPr>
              <a:t>共待花开</a:t>
            </a:r>
            <a:b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lt"/>
              </a:rPr>
            </a:br>
            <a:r>
              <a:rPr lang="zh-CN" altLang="en-US" sz="5400" dirty="0">
                <a:solidFill>
                  <a:schemeClr val="dk1">
                    <a:lumMod val="85000"/>
                    <a:lumOff val="15000"/>
                  </a:schemeClr>
                </a:solidFill>
                <a:sym typeface="+mn-lt"/>
              </a:rPr>
              <a:t>幼儿园中班期初家长会</a:t>
            </a:r>
            <a:br>
              <a:rPr lang="zh-CN" altLang="en-US" sz="5400" dirty="0">
                <a:solidFill>
                  <a:schemeClr val="dk1">
                    <a:lumMod val="85000"/>
                    <a:lumOff val="15000"/>
                  </a:schemeClr>
                </a:solidFill>
                <a:sym typeface="+mn-lt"/>
              </a:rPr>
            </a:br>
            <a:b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lt"/>
              </a:rPr>
            </a:br>
            <a:endParaRPr lang="zh-CN" altLang="en-US" sz="5400" dirty="0">
              <a:solidFill>
                <a:schemeClr val="dk1">
                  <a:lumMod val="85000"/>
                  <a:lumOff val="15000"/>
                </a:schemeClr>
              </a:solidFill>
              <a:sym typeface="+mn-lt"/>
            </a:endParaRPr>
          </a:p>
        </p:txBody>
      </p:sp>
      <p:sp>
        <p:nvSpPr>
          <p:cNvPr id="13" name="副标题 12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3718870" y="4782530"/>
            <a:ext cx="4754880" cy="623859"/>
          </a:xfrm>
        </p:spPr>
        <p:txBody>
          <a:bodyPr>
            <a:normAutofit fontScale="8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常州市新北区新港幼儿园  乐乐</a:t>
            </a: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1</a:t>
            </a: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班</a:t>
            </a:r>
            <a:endParaRPr lang="zh-CN" altLang="en-US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" name="背景音乐 - 轻快儿童音乐 - 铃声.wa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-782262" y="-323970"/>
            <a:ext cx="406400" cy="4064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video>
              <p:cMediaNode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糖小米资料库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5" b="4503"/>
          <a:stretch>
            <a:fillRect/>
          </a:stretch>
        </p:blipFill>
        <p:spPr>
          <a:xfrm>
            <a:off x="0" y="3735421"/>
            <a:ext cx="12192000" cy="3122579"/>
          </a:xfrm>
          <a:prstGeom prst="rect">
            <a:avLst/>
          </a:prstGeom>
        </p:spPr>
      </p:pic>
      <p:pic>
        <p:nvPicPr>
          <p:cNvPr id="6" name="糖小米资料库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05">
            <a:off x="2006010" y="2082543"/>
            <a:ext cx="2582021" cy="2352872"/>
          </a:xfrm>
          <a:prstGeom prst="rect">
            <a:avLst/>
          </a:prstGeom>
        </p:spPr>
      </p:pic>
      <p:sp>
        <p:nvSpPr>
          <p:cNvPr id="11" name="标题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836860" y="2606040"/>
            <a:ext cx="5537073" cy="822749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本学期重点工作</a:t>
            </a:r>
            <a:endParaRPr lang="zh-CN" altLang="en-US" sz="4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p>
            <a:endParaRPr lang="zh-CN" altLang="en-US" dirty="0">
              <a:solidFill>
                <a:schemeClr val="lt1">
                  <a:tint val="75000"/>
                </a:schemeClr>
              </a:solidFill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rcRect l="-11"/>
          <a:stretch>
            <a:fillRect/>
          </a:stretch>
        </p:blipFill>
        <p:spPr>
          <a:xfrm flipH="1">
            <a:off x="8342630" y="5769610"/>
            <a:ext cx="3849370" cy="1088390"/>
          </a:xfrm>
          <a:prstGeom prst="rect">
            <a:avLst/>
          </a:prstGeom>
        </p:spPr>
      </p:pic>
      <p:sp>
        <p:nvSpPr>
          <p:cNvPr id="5" name="糖小米资料库"/>
          <p:cNvSpPr/>
          <p:nvPr>
            <p:custDataLst>
              <p:tags r:id="rId3"/>
            </p:custDataLst>
          </p:nvPr>
        </p:nvSpPr>
        <p:spPr>
          <a:xfrm rot="-1680000">
            <a:off x="371494" y="-107214"/>
            <a:ext cx="80165" cy="942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糖小米资料库"/>
          <p:cNvSpPr/>
          <p:nvPr>
            <p:custDataLst>
              <p:tags r:id="rId4"/>
            </p:custDataLst>
          </p:nvPr>
        </p:nvSpPr>
        <p:spPr>
          <a:xfrm rot="-1680000">
            <a:off x="857382" y="-362575"/>
            <a:ext cx="48000" cy="7312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糖小米资料库"/>
          <p:cNvSpPr/>
          <p:nvPr/>
        </p:nvSpPr>
        <p:spPr>
          <a:xfrm>
            <a:off x="3424139" y="626980"/>
            <a:ext cx="5344160" cy="706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defTabSz="913765"/>
            <a:r>
              <a:rPr lang="zh-CN" altLang="en-US" sz="40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运动节</a:t>
            </a:r>
            <a:r>
              <a:rPr lang="en-US" altLang="zh-CN" sz="40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40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亲子运动会</a:t>
            </a:r>
            <a:endParaRPr lang="zh-CN" altLang="en-US" sz="4000" dirty="0" smtClean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糖小米资料库"/>
          <p:cNvSpPr/>
          <p:nvPr>
            <p:custDataLst>
              <p:tags r:id="rId5"/>
            </p:custDataLst>
          </p:nvPr>
        </p:nvSpPr>
        <p:spPr>
          <a:xfrm>
            <a:off x="3867785" y="1687830"/>
            <a:ext cx="4474845" cy="3481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lnSpc>
                <a:spcPct val="170000"/>
              </a:lnSpc>
              <a:spcBef>
                <a:spcPts val="1200"/>
              </a:spcBef>
            </a:pPr>
            <a:r>
              <a:rPr lang="zh-CN" altLang="en-US" sz="2800" b="1" dirty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）亲子运动会</a:t>
            </a:r>
            <a:endParaRPr lang="zh-CN" altLang="en-US" sz="2800" b="1" dirty="0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913765">
              <a:lnSpc>
                <a:spcPct val="170000"/>
              </a:lnSpc>
              <a:spcBef>
                <a:spcPts val="1200"/>
              </a:spcBef>
            </a:pPr>
            <a:r>
              <a:rPr lang="zh-CN" altLang="en-US" sz="2800" b="1" dirty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）亲子运动打卡</a:t>
            </a:r>
            <a:endParaRPr lang="zh-CN" altLang="en-US" sz="2800" b="1" dirty="0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913765">
              <a:lnSpc>
                <a:spcPct val="170000"/>
              </a:lnSpc>
              <a:spcBef>
                <a:spcPts val="1200"/>
              </a:spcBef>
            </a:pPr>
            <a:r>
              <a:rPr lang="zh-CN" altLang="en-US" sz="2800" b="1" dirty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800" b="1" dirty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）民间游戏比赛</a:t>
            </a:r>
            <a:endParaRPr lang="zh-CN" altLang="en-US" sz="2800" b="1" dirty="0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913765">
              <a:lnSpc>
                <a:spcPct val="170000"/>
              </a:lnSpc>
              <a:spcBef>
                <a:spcPts val="1200"/>
              </a:spcBef>
            </a:pPr>
            <a:r>
              <a:rPr lang="zh-CN" altLang="en-US" sz="2800" b="1" dirty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800" b="1" dirty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）参观体育馆</a:t>
            </a:r>
            <a:endParaRPr lang="zh-CN" altLang="en-US" sz="2800" b="1" dirty="0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schemeClr val="dk1">
                  <a:tint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糖小米资料库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5" b="4503"/>
          <a:stretch>
            <a:fillRect/>
          </a:stretch>
        </p:blipFill>
        <p:spPr>
          <a:xfrm>
            <a:off x="0" y="4353911"/>
            <a:ext cx="12192000" cy="3122579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rcRect l="-11"/>
          <a:stretch>
            <a:fillRect/>
          </a:stretch>
        </p:blipFill>
        <p:spPr>
          <a:xfrm flipH="1">
            <a:off x="8342630" y="5769610"/>
            <a:ext cx="3849370" cy="1088390"/>
          </a:xfrm>
          <a:prstGeom prst="rect">
            <a:avLst/>
          </a:prstGeom>
        </p:spPr>
      </p:pic>
      <p:sp>
        <p:nvSpPr>
          <p:cNvPr id="5" name="糖小米资料库"/>
          <p:cNvSpPr/>
          <p:nvPr>
            <p:custDataLst>
              <p:tags r:id="rId3"/>
            </p:custDataLst>
          </p:nvPr>
        </p:nvSpPr>
        <p:spPr>
          <a:xfrm rot="-1680000">
            <a:off x="371494" y="-107214"/>
            <a:ext cx="80165" cy="942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糖小米资料库"/>
          <p:cNvSpPr/>
          <p:nvPr>
            <p:custDataLst>
              <p:tags r:id="rId4"/>
            </p:custDataLst>
          </p:nvPr>
        </p:nvSpPr>
        <p:spPr>
          <a:xfrm rot="-1680000">
            <a:off x="857382" y="-362575"/>
            <a:ext cx="48000" cy="7312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糖小米资料库"/>
          <p:cNvSpPr/>
          <p:nvPr/>
        </p:nvSpPr>
        <p:spPr>
          <a:xfrm>
            <a:off x="4116289" y="516490"/>
            <a:ext cx="3738880" cy="7067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defTabSz="913765"/>
            <a:r>
              <a:rPr lang="zh-CN" sz="40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FZShaoEr-M11S" charset="-122"/>
              </a:rPr>
              <a:t>中班绿色成长礼</a:t>
            </a:r>
            <a:endParaRPr lang="zh-CN" sz="40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FZShaoEr-M11S" charset="-122"/>
            </a:endParaRPr>
          </a:p>
        </p:txBody>
      </p:sp>
      <p:sp>
        <p:nvSpPr>
          <p:cNvPr id="19" name="糖小米资料库"/>
          <p:cNvSpPr/>
          <p:nvPr>
            <p:custDataLst>
              <p:tags r:id="rId5"/>
            </p:custDataLst>
          </p:nvPr>
        </p:nvSpPr>
        <p:spPr>
          <a:xfrm>
            <a:off x="4497705" y="1502410"/>
            <a:ext cx="3196590" cy="5539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lnSpc>
                <a:spcPct val="150000"/>
              </a:lnSpc>
              <a:spcBef>
                <a:spcPts val="1200"/>
              </a:spcBef>
            </a:pPr>
            <a:r>
              <a:rPr lang="en-US" altLang="zh-CN" sz="2800" dirty="0" smtClean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1.我长大了</a:t>
            </a:r>
            <a:endParaRPr lang="en-US" altLang="zh-CN" sz="2800" dirty="0" smtClean="0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913765">
              <a:lnSpc>
                <a:spcPct val="150000"/>
              </a:lnSpc>
              <a:spcBef>
                <a:spcPts val="1200"/>
              </a:spcBef>
            </a:pPr>
            <a:r>
              <a:rPr lang="en-US" altLang="zh-CN" sz="2800" dirty="0" smtClean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2.我最闪亮</a:t>
            </a:r>
            <a:endParaRPr lang="en-US" altLang="zh-CN" sz="2800" dirty="0" smtClean="0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913765">
              <a:lnSpc>
                <a:spcPct val="150000"/>
              </a:lnSpc>
              <a:spcBef>
                <a:spcPts val="1200"/>
              </a:spcBef>
            </a:pPr>
            <a:r>
              <a:rPr lang="en-US" altLang="zh-CN" sz="2800" dirty="0" smtClean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3.我最自信</a:t>
            </a:r>
            <a:endParaRPr lang="en-US" altLang="zh-CN" sz="2800" dirty="0" smtClean="0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913765">
              <a:lnSpc>
                <a:spcPct val="150000"/>
              </a:lnSpc>
              <a:spcBef>
                <a:spcPts val="1200"/>
              </a:spcBef>
            </a:pPr>
            <a:r>
              <a:rPr lang="en-US" altLang="zh-CN" sz="2800" dirty="0" smtClean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4.我最“筷”乐</a:t>
            </a:r>
            <a:endParaRPr lang="en-US" altLang="zh-CN" sz="2800" dirty="0" smtClean="0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913765">
              <a:lnSpc>
                <a:spcPct val="150000"/>
              </a:lnSpc>
              <a:spcBef>
                <a:spcPts val="1200"/>
              </a:spcBef>
            </a:pPr>
            <a:r>
              <a:rPr lang="en-US" altLang="zh-CN" sz="2800" dirty="0" smtClean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5.种下希望</a:t>
            </a:r>
            <a:endParaRPr lang="en-US" altLang="zh-CN" sz="2800" dirty="0" smtClean="0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913765">
              <a:lnSpc>
                <a:spcPct val="150000"/>
              </a:lnSpc>
              <a:spcBef>
                <a:spcPts val="1200"/>
              </a:spcBef>
            </a:pPr>
            <a:r>
              <a:rPr lang="en-US" altLang="zh-CN" sz="2800" dirty="0" smtClean="0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6.爱的惊喜</a:t>
            </a:r>
            <a:endParaRPr lang="en-US" altLang="zh-CN" sz="2800" dirty="0" smtClean="0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913765">
              <a:lnSpc>
                <a:spcPct val="150000"/>
              </a:lnSpc>
              <a:spcBef>
                <a:spcPts val="1200"/>
              </a:spcBef>
            </a:pPr>
            <a:endParaRPr lang="en-US" altLang="zh-CN" sz="2800" dirty="0" smtClean="0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schemeClr val="dk1">
                  <a:tint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糖小米资料库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5" b="4503"/>
          <a:stretch>
            <a:fillRect/>
          </a:stretch>
        </p:blipFill>
        <p:spPr>
          <a:xfrm>
            <a:off x="0" y="4625691"/>
            <a:ext cx="12192000" cy="3122579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rcRect l="-11"/>
          <a:stretch>
            <a:fillRect/>
          </a:stretch>
        </p:blipFill>
        <p:spPr>
          <a:xfrm flipH="1">
            <a:off x="8342630" y="5769610"/>
            <a:ext cx="3849370" cy="1088390"/>
          </a:xfrm>
          <a:prstGeom prst="rect">
            <a:avLst/>
          </a:prstGeom>
        </p:spPr>
      </p:pic>
      <p:sp>
        <p:nvSpPr>
          <p:cNvPr id="5" name="糖小米资料库"/>
          <p:cNvSpPr/>
          <p:nvPr>
            <p:custDataLst>
              <p:tags r:id="rId3"/>
            </p:custDataLst>
          </p:nvPr>
        </p:nvSpPr>
        <p:spPr>
          <a:xfrm rot="-1680000">
            <a:off x="371494" y="-107214"/>
            <a:ext cx="80165" cy="942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糖小米资料库"/>
          <p:cNvSpPr/>
          <p:nvPr>
            <p:custDataLst>
              <p:tags r:id="rId4"/>
            </p:custDataLst>
          </p:nvPr>
        </p:nvSpPr>
        <p:spPr>
          <a:xfrm rot="-1680000">
            <a:off x="857382" y="-362575"/>
            <a:ext cx="48000" cy="7312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糖小米资料库"/>
          <p:cNvSpPr/>
          <p:nvPr/>
        </p:nvSpPr>
        <p:spPr>
          <a:xfrm>
            <a:off x="4116289" y="571735"/>
            <a:ext cx="3535680" cy="11068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defTabSz="913765"/>
            <a:r>
              <a:rPr lang="zh-CN" sz="6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FZShaoEr-M11S" charset="-122"/>
              </a:rPr>
              <a:t>闪亮课程</a:t>
            </a:r>
            <a:endParaRPr lang="zh-CN" sz="66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FZShaoEr-M11S" charset="-122"/>
            </a:endParaRPr>
          </a:p>
        </p:txBody>
      </p:sp>
      <p:pic>
        <p:nvPicPr>
          <p:cNvPr id="3" name="糖小米资料库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5" b="4503"/>
          <a:stretch>
            <a:fillRect/>
          </a:stretch>
        </p:blipFill>
        <p:spPr>
          <a:xfrm>
            <a:off x="0" y="4752691"/>
            <a:ext cx="12192000" cy="312257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74420" y="2263775"/>
            <a:ext cx="450659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/>
              <a:t>周二</a:t>
            </a:r>
            <a:r>
              <a:rPr lang="en-US" altLang="zh-CN" sz="3200"/>
              <a:t> </a:t>
            </a:r>
            <a:r>
              <a:rPr lang="zh-CN" altLang="en-US" sz="3200"/>
              <a:t>：虫虫故事日</a:t>
            </a:r>
            <a:endParaRPr lang="zh-CN" altLang="en-US" sz="3200"/>
          </a:p>
          <a:p>
            <a:pPr algn="ctr">
              <a:lnSpc>
                <a:spcPct val="150000"/>
              </a:lnSpc>
            </a:pPr>
            <a:r>
              <a:rPr lang="zh-CN" altLang="en-US" sz="3200"/>
              <a:t>周三</a:t>
            </a:r>
            <a:r>
              <a:rPr lang="en-US" altLang="zh-CN" sz="3200"/>
              <a:t> </a:t>
            </a:r>
            <a:r>
              <a:rPr lang="zh-CN" altLang="en-US" sz="3200"/>
              <a:t>：哈哈游戏日</a:t>
            </a:r>
            <a:endParaRPr lang="zh-CN" altLang="en-US" sz="3200"/>
          </a:p>
          <a:p>
            <a:pPr algn="ctr">
              <a:lnSpc>
                <a:spcPct val="150000"/>
              </a:lnSpc>
            </a:pPr>
            <a:r>
              <a:rPr lang="zh-CN" altLang="en-US" sz="3200"/>
              <a:t>周四</a:t>
            </a:r>
            <a:r>
              <a:rPr lang="en-US" altLang="zh-CN" sz="3200"/>
              <a:t> </a:t>
            </a:r>
            <a:r>
              <a:rPr lang="zh-CN" altLang="en-US" sz="3200"/>
              <a:t>：美美歌舞日</a:t>
            </a:r>
            <a:endParaRPr lang="zh-CN" altLang="en-US" sz="3200"/>
          </a:p>
          <a:p>
            <a:pPr algn="ctr">
              <a:lnSpc>
                <a:spcPct val="150000"/>
              </a:lnSpc>
            </a:pPr>
            <a:r>
              <a:rPr lang="zh-CN" altLang="en-US" sz="3200"/>
              <a:t>周五</a:t>
            </a:r>
            <a:r>
              <a:rPr lang="en-US" altLang="zh-CN" sz="3200"/>
              <a:t> </a:t>
            </a:r>
            <a:r>
              <a:rPr lang="zh-CN" altLang="en-US" sz="3200"/>
              <a:t>：巧巧手工日</a:t>
            </a:r>
            <a:endParaRPr lang="zh-CN" altLang="en-US" sz="3200"/>
          </a:p>
        </p:txBody>
      </p:sp>
      <p:pic>
        <p:nvPicPr>
          <p:cNvPr id="7" name="图片 6" descr="C085980FF25D1F4B2D1F6C539301BE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989320" y="2263775"/>
            <a:ext cx="5012055" cy="37592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糖小米资料库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632" y="-195071"/>
            <a:ext cx="12549632" cy="2923636"/>
          </a:xfrm>
          <a:prstGeom prst="rect">
            <a:avLst/>
          </a:prstGeom>
        </p:spPr>
      </p:pic>
      <p:pic>
        <p:nvPicPr>
          <p:cNvPr id="5" name="糖小米资料库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4077">
            <a:off x="1982977" y="1850446"/>
            <a:ext cx="2738030" cy="2697871"/>
          </a:xfrm>
          <a:prstGeom prst="rect">
            <a:avLst/>
          </a:prstGeom>
        </p:spPr>
      </p:pic>
      <p:sp>
        <p:nvSpPr>
          <p:cNvPr id="11" name="标题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08310" y="2788285"/>
            <a:ext cx="5537073" cy="822749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家长配合工作</a:t>
            </a:r>
            <a:endParaRPr lang="zh-CN" altLang="en-US" sz="4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p>
            <a:endParaRPr lang="zh-CN" altLang="en-US" dirty="0">
              <a:solidFill>
                <a:schemeClr val="lt1">
                  <a:tint val="75000"/>
                </a:schemeClr>
              </a:solidFill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rcRect l="-11"/>
          <a:stretch>
            <a:fillRect/>
          </a:stretch>
        </p:blipFill>
        <p:spPr>
          <a:xfrm flipH="1">
            <a:off x="8342630" y="5769610"/>
            <a:ext cx="3849370" cy="108839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 rot="-1680000">
            <a:off x="371494" y="-107214"/>
            <a:ext cx="80165" cy="942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 rot="-1680000">
            <a:off x="857382" y="-362575"/>
            <a:ext cx="48000" cy="7312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糖小米资料库"/>
          <p:cNvSpPr/>
          <p:nvPr/>
        </p:nvSpPr>
        <p:spPr>
          <a:xfrm>
            <a:off x="1240374" y="516490"/>
            <a:ext cx="621030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3765"/>
            <a:r>
              <a:rPr lang="zh-CN" altLang="en-US" sz="4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FZShaoEr-M11S" charset="-122"/>
              </a:rPr>
              <a:t>（一）校外停车问题</a:t>
            </a:r>
            <a:r>
              <a:rPr lang="en-US" altLang="zh-CN" sz="4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FZShaoEr-M11S" charset="-122"/>
              </a:rPr>
              <a:t>--</a:t>
            </a:r>
            <a:r>
              <a:rPr lang="zh-CN" altLang="en-US" sz="4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FZShaoEr-M11S" charset="-122"/>
              </a:rPr>
              <a:t>安全</a:t>
            </a:r>
            <a:endParaRPr lang="zh-CN" altLang="en-US" sz="40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FZShaoEr-M11S" charset="-122"/>
            </a:endParaRPr>
          </a:p>
        </p:txBody>
      </p:sp>
      <p:pic>
        <p:nvPicPr>
          <p:cNvPr id="4" name="图片 3" descr="-570b40123b965e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4750" y="1514475"/>
            <a:ext cx="3164205" cy="4357370"/>
          </a:xfrm>
          <a:prstGeom prst="rect">
            <a:avLst/>
          </a:prstGeom>
        </p:spPr>
      </p:pic>
      <p:pic>
        <p:nvPicPr>
          <p:cNvPr id="7" name="图片 6" descr="-40bd455d5cc04f3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5620" y="2135505"/>
            <a:ext cx="4017010" cy="3013075"/>
          </a:xfrm>
          <a:prstGeom prst="rect">
            <a:avLst/>
          </a:prstGeom>
        </p:spPr>
      </p:pic>
      <p:pic>
        <p:nvPicPr>
          <p:cNvPr id="8" name="图片 7" descr="IMG_20230214_1247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575" y="1616710"/>
            <a:ext cx="3590925" cy="425513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rcRect l="-11"/>
          <a:stretch>
            <a:fillRect/>
          </a:stretch>
        </p:blipFill>
        <p:spPr>
          <a:xfrm flipH="1">
            <a:off x="8342630" y="5769610"/>
            <a:ext cx="3849370" cy="108839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 rot="-1680000">
            <a:off x="371494" y="-107214"/>
            <a:ext cx="80165" cy="942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 rot="-1680000">
            <a:off x="857382" y="-362575"/>
            <a:ext cx="48000" cy="7312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糖小米资料库"/>
          <p:cNvSpPr/>
          <p:nvPr/>
        </p:nvSpPr>
        <p:spPr>
          <a:xfrm>
            <a:off x="1240374" y="516490"/>
            <a:ext cx="3738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3765"/>
            <a:r>
              <a:rPr lang="zh-CN" altLang="en-US" sz="40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FZShaoEr-M11S" charset="-122"/>
              </a:rPr>
              <a:t>（二）鞋子过大</a:t>
            </a:r>
            <a:endParaRPr lang="zh-CN" altLang="en-US" sz="4000" dirty="0" smtClean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FZShaoEr-M11S" charset="-122"/>
            </a:endParaRPr>
          </a:p>
        </p:txBody>
      </p:sp>
      <p:pic>
        <p:nvPicPr>
          <p:cNvPr id="21" name="糖小米资料库" descr="图片包含 镜子&#10;&#10;已生成高可信度的说明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6"/>
          <a:stretch>
            <a:fillRect/>
          </a:stretch>
        </p:blipFill>
        <p:spPr>
          <a:xfrm>
            <a:off x="6459855" y="1549400"/>
            <a:ext cx="5732145" cy="42202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4940" y="1353185"/>
            <a:ext cx="6731000" cy="51714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/>
              <a:t>小孩如果经常穿大鞋会影响足部发育，也会影响走路姿势，以及造成摔倒等。家长给小孩买鞋子时，要选择合适的鞋子，以利于小孩的生长发育，并防止造成上述危害。</a:t>
            </a:r>
            <a:endParaRPr lang="zh-CN" altLang="en-US"/>
          </a:p>
          <a:p>
            <a:r>
              <a:rPr lang="zh-CN" altLang="en-US"/>
              <a:t>1、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影响足部发育：</a:t>
            </a:r>
            <a:r>
              <a:rPr lang="zh-CN" altLang="en-US"/>
              <a:t>小孩的足部正处于生长发育时期，而且小孩的脚部软骨和骨组织弹性比较大，脚部的皮肤表皮角化层比较薄，如果长期穿大鞋，可能会导致小孩的脚底不能正常走路，容易引起扁平足或足内翻的发生，长期以往可能还会引起永久性畸形，对小孩行走或运动都产生较大的影响；</a:t>
            </a:r>
            <a:endParaRPr lang="zh-CN" altLang="en-US"/>
          </a:p>
          <a:p>
            <a:r>
              <a:rPr lang="zh-CN" altLang="en-US"/>
              <a:t>2、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影响走路姿势：</a:t>
            </a:r>
            <a:r>
              <a:rPr lang="zh-CN" altLang="en-US"/>
              <a:t>小孩穿大鞋时，为了不让鞋子掉或摔倒，会抬起脚拉着鞋子走路，这样容易导致小孩的身体不自觉往前倾，并撅着屁股走路。如果长时间这样走路，可能会导致小孩出现驼背的现象，且对小孩的走路姿势会造成较大的影响；</a:t>
            </a:r>
            <a:endParaRPr lang="zh-CN" altLang="en-US"/>
          </a:p>
          <a:p>
            <a:r>
              <a:rPr lang="zh-CN" altLang="en-US"/>
              <a:t>3、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造成摔倒：</a:t>
            </a:r>
            <a:r>
              <a:rPr lang="zh-CN" altLang="en-US"/>
              <a:t>小孩在跟别的小伙伴玩耍时通常喜欢跑或跳，小孩穿着大鞋和小伙伴玩耍时，容易导致被鞋绊倒，造成摔伤。</a:t>
            </a:r>
            <a:endParaRPr lang="zh-CN" altLang="en-US"/>
          </a:p>
          <a:p>
            <a:r>
              <a:rPr lang="zh-CN" altLang="en-US"/>
              <a:t>家长在给小孩买鞋时尽可能让小孩左、右脚同时试穿，并走几步、跳一跳，感受一下鞋的舒适性，并尽量选择帮面材质柔软、透气性好的鞋品。（鞋子的款式）</a:t>
            </a:r>
            <a:endParaRPr lang="en-US" altLang="zh-CN"/>
          </a:p>
        </p:txBody>
      </p:sp>
      <p:pic>
        <p:nvPicPr>
          <p:cNvPr id="7" name="图片 6" descr="6e51c4af07f9573937b596f29081e6c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3085" y="2360930"/>
            <a:ext cx="3025140" cy="270319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rcRect l="-11"/>
          <a:stretch>
            <a:fillRect/>
          </a:stretch>
        </p:blipFill>
        <p:spPr>
          <a:xfrm flipH="1">
            <a:off x="8342630" y="5769610"/>
            <a:ext cx="3849370" cy="108839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 rot="-1680000">
            <a:off x="371494" y="-107214"/>
            <a:ext cx="80165" cy="942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 rot="-1680000">
            <a:off x="857382" y="-362575"/>
            <a:ext cx="48000" cy="7312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糖小米资料库"/>
          <p:cNvSpPr/>
          <p:nvPr/>
        </p:nvSpPr>
        <p:spPr>
          <a:xfrm>
            <a:off x="1240374" y="516490"/>
            <a:ext cx="4754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3765"/>
            <a:r>
              <a:rPr lang="zh-CN" altLang="en-US" sz="40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FZShaoEr-M11S" charset="-122"/>
              </a:rPr>
              <a:t>（三）其他注意事项</a:t>
            </a:r>
            <a:endParaRPr lang="zh-CN" altLang="en-US" sz="4000" dirty="0" smtClean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FZShaoEr-M11S" charset="-122"/>
            </a:endParaRPr>
          </a:p>
        </p:txBody>
      </p:sp>
      <p:sp>
        <p:nvSpPr>
          <p:cNvPr id="22" name="糖小米资料库"/>
          <p:cNvSpPr/>
          <p:nvPr>
            <p:custDataLst>
              <p:tags r:id="rId5"/>
            </p:custDataLst>
          </p:nvPr>
        </p:nvSpPr>
        <p:spPr>
          <a:xfrm>
            <a:off x="3301365" y="1617980"/>
            <a:ext cx="2306320" cy="35966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 defTabSz="913765">
              <a:lnSpc>
                <a:spcPct val="100000"/>
              </a:lnSpc>
              <a:spcBef>
                <a:spcPts val="1200"/>
              </a:spcBef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.及时沟通。</a:t>
            </a:r>
            <a:endParaRPr 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defTabSz="913765">
              <a:lnSpc>
                <a:spcPct val="100000"/>
              </a:lnSpc>
              <a:spcBef>
                <a:spcPts val="1200"/>
              </a:spcBef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.着装要求。</a:t>
            </a:r>
            <a:endParaRPr 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defTabSz="913765">
              <a:lnSpc>
                <a:spcPct val="100000"/>
              </a:lnSpc>
              <a:spcBef>
                <a:spcPts val="1200"/>
              </a:spcBef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.鼓励自理。</a:t>
            </a:r>
            <a:endParaRPr 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defTabSz="913765">
              <a:lnSpc>
                <a:spcPct val="100000"/>
              </a:lnSpc>
              <a:spcBef>
                <a:spcPts val="1200"/>
              </a:spcBef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.按时来园。</a:t>
            </a:r>
            <a:endParaRPr 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defTabSz="913765">
              <a:lnSpc>
                <a:spcPct val="100000"/>
              </a:lnSpc>
              <a:spcBef>
                <a:spcPts val="1200"/>
              </a:spcBef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.不佩饰品。</a:t>
            </a:r>
            <a:endParaRPr 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defTabSz="913765">
              <a:lnSpc>
                <a:spcPct val="100000"/>
              </a:lnSpc>
              <a:spcBef>
                <a:spcPts val="1200"/>
              </a:spcBef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.材料收集。</a:t>
            </a:r>
            <a:r>
              <a:rPr 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 sz="2000" b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糖小米资料库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632" y="-195071"/>
            <a:ext cx="12549632" cy="2923636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rcRect l="-11"/>
          <a:stretch>
            <a:fillRect/>
          </a:stretch>
        </p:blipFill>
        <p:spPr>
          <a:xfrm flipH="1">
            <a:off x="8342630" y="5769610"/>
            <a:ext cx="3849370" cy="1088390"/>
          </a:xfrm>
          <a:prstGeom prst="rect">
            <a:avLst/>
          </a:prstGeom>
        </p:spPr>
      </p:pic>
      <p:sp>
        <p:nvSpPr>
          <p:cNvPr id="5" name="糖小米资料库"/>
          <p:cNvSpPr/>
          <p:nvPr>
            <p:custDataLst>
              <p:tags r:id="rId3"/>
            </p:custDataLst>
          </p:nvPr>
        </p:nvSpPr>
        <p:spPr>
          <a:xfrm rot="-1680000">
            <a:off x="371494" y="-107214"/>
            <a:ext cx="80165" cy="942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糖小米资料库"/>
          <p:cNvSpPr/>
          <p:nvPr>
            <p:custDataLst>
              <p:tags r:id="rId4"/>
            </p:custDataLst>
          </p:nvPr>
        </p:nvSpPr>
        <p:spPr>
          <a:xfrm rot="-1680000">
            <a:off x="857382" y="-362575"/>
            <a:ext cx="48000" cy="7312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糖小米资料库"/>
          <p:cNvSpPr/>
          <p:nvPr/>
        </p:nvSpPr>
        <p:spPr>
          <a:xfrm>
            <a:off x="2440305" y="1710055"/>
            <a:ext cx="964692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/>
            <a:r>
              <a:rPr lang="zh-CN" sz="36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FZShaoEr-M11S" charset="-122"/>
                <a:sym typeface="+mn-ea"/>
              </a:rPr>
              <a:t>给大家的一些建议</a:t>
            </a:r>
            <a:endParaRPr lang="zh-CN" sz="36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FZShaoEr-M11S" charset="-122"/>
              <a:sym typeface="+mn-ea"/>
            </a:endParaRPr>
          </a:p>
          <a:p>
            <a:pPr defTabSz="913765"/>
            <a:endParaRPr lang="zh-CN" sz="36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FZShaoEr-M11S" charset="-122"/>
              <a:sym typeface="+mn-ea"/>
            </a:endParaRPr>
          </a:p>
          <a:p>
            <a:pPr defTabSz="913765"/>
            <a:r>
              <a:rPr lang="en-US" altLang="zh-CN" sz="36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FZShaoEr-M11S" charset="-122"/>
                <a:sym typeface="+mn-ea"/>
              </a:rPr>
              <a:t>1.</a:t>
            </a:r>
            <a:r>
              <a:rPr lang="zh-CN" altLang="en-US" sz="36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FZShaoEr-M11S" charset="-122"/>
                <a:sym typeface="+mn-ea"/>
              </a:rPr>
              <a:t>多鼓励孩子</a:t>
            </a:r>
            <a:endParaRPr lang="zh-CN" altLang="en-US" sz="36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FZShaoEr-M11S" charset="-122"/>
              <a:sym typeface="+mn-ea"/>
            </a:endParaRPr>
          </a:p>
          <a:p>
            <a:pPr defTabSz="913765"/>
            <a:r>
              <a:rPr lang="en-US" altLang="zh-CN" sz="36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FZShaoEr-M11S" charset="-122"/>
                <a:sym typeface="+mn-ea"/>
              </a:rPr>
              <a:t>2.不打扰孩子</a:t>
            </a:r>
            <a:endParaRPr lang="en-US" altLang="zh-CN" sz="36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FZShaoEr-M11S" charset="-122"/>
              <a:sym typeface="+mn-ea"/>
            </a:endParaRPr>
          </a:p>
        </p:txBody>
      </p:sp>
      <p:pic>
        <p:nvPicPr>
          <p:cNvPr id="14" name="糖小米资料库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2407" y="-126"/>
            <a:ext cx="12549632" cy="2923636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糖小米资料库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632" y="-195071"/>
            <a:ext cx="12549632" cy="2923636"/>
          </a:xfrm>
          <a:prstGeom prst="rect">
            <a:avLst/>
          </a:prstGeom>
        </p:spPr>
      </p:pic>
      <p:pic>
        <p:nvPicPr>
          <p:cNvPr id="4" name="糖小米资料库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5" b="4503"/>
          <a:stretch>
            <a:fillRect/>
          </a:stretch>
        </p:blipFill>
        <p:spPr>
          <a:xfrm>
            <a:off x="0" y="3735421"/>
            <a:ext cx="12192000" cy="3122579"/>
          </a:xfrm>
          <a:prstGeom prst="rect">
            <a:avLst/>
          </a:prstGeom>
        </p:spPr>
      </p:pic>
      <p:pic>
        <p:nvPicPr>
          <p:cNvPr id="6" name="糖小米资料库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2514"/>
            <a:ext cx="5111413" cy="3667773"/>
          </a:xfrm>
          <a:prstGeom prst="rect">
            <a:avLst/>
          </a:prstGeom>
        </p:spPr>
      </p:pic>
      <p:pic>
        <p:nvPicPr>
          <p:cNvPr id="7" name="糖小米资料库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32860" y="798114"/>
            <a:ext cx="5111413" cy="3667773"/>
          </a:xfrm>
          <a:prstGeom prst="rect">
            <a:avLst/>
          </a:prstGeom>
        </p:spPr>
      </p:pic>
      <p:pic>
        <p:nvPicPr>
          <p:cNvPr id="8" name="糖小米资料库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134" y="2477793"/>
            <a:ext cx="2392105" cy="1964944"/>
          </a:xfrm>
          <a:prstGeom prst="rect">
            <a:avLst/>
          </a:prstGeom>
        </p:spPr>
      </p:pic>
      <p:sp>
        <p:nvSpPr>
          <p:cNvPr id="12" name="标题 1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2928687" y="2152650"/>
            <a:ext cx="5728470" cy="1172210"/>
          </a:xfrm>
        </p:spPr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 dirty="0">
                <a:solidFill>
                  <a:schemeClr val="dk1">
                    <a:lumMod val="85000"/>
                    <a:lumOff val="15000"/>
                  </a:schemeClr>
                </a:solidFill>
                <a:sym typeface="+mn-lt"/>
              </a:rPr>
              <a:t>感谢聆听</a:t>
            </a:r>
            <a:endParaRPr lang="zh-CN" altLang="en-US" sz="6600" dirty="0">
              <a:solidFill>
                <a:schemeClr val="dk1">
                  <a:lumMod val="85000"/>
                  <a:lumOff val="15000"/>
                </a:schemeClr>
              </a:solidFill>
              <a:sym typeface="+mn-lt"/>
            </a:endParaRPr>
          </a:p>
        </p:txBody>
      </p:sp>
      <p:pic>
        <p:nvPicPr>
          <p:cNvPr id="10" name="背景音乐 - 轻快儿童音乐 - 铃声.wav">
            <a:hlinkClick r:id="" action="ppaction://media"/>
          </p:cNvPr>
          <p:cNvPicPr>
            <a:picLocks noChangeAspect="1"/>
          </p:cNvPicPr>
          <p:nvPr>
            <a:vide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-782262" y="-323970"/>
            <a:ext cx="406400" cy="406400"/>
          </a:xfrm>
          <a:prstGeom prst="rect">
            <a:avLst/>
          </a:prstGeom>
        </p:spPr>
      </p:pic>
      <p:sp>
        <p:nvSpPr>
          <p:cNvPr id="11" name="页脚占位符 10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p>
            <a:endParaRPr lang="zh-CN" altLang="en-US" dirty="0">
              <a:solidFill>
                <a:schemeClr val="lt1">
                  <a:tint val="75000"/>
                </a:schemeClr>
              </a:solidFill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numSld="999" showWhenStopped="0">
                <p:cTn id="3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糖小米资料库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6900">
            <a:off x="1019175" y="2360930"/>
            <a:ext cx="1609090" cy="1517015"/>
          </a:xfrm>
          <a:prstGeom prst="rect">
            <a:avLst/>
          </a:prstGeom>
        </p:spPr>
      </p:pic>
      <p:pic>
        <p:nvPicPr>
          <p:cNvPr id="4" name="糖小米资料库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095" y="3093085"/>
            <a:ext cx="1587500" cy="1496695"/>
          </a:xfrm>
          <a:prstGeom prst="rect">
            <a:avLst/>
          </a:prstGeom>
        </p:spPr>
      </p:pic>
      <p:pic>
        <p:nvPicPr>
          <p:cNvPr id="5" name="糖小米资料库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05">
            <a:off x="7052310" y="2961640"/>
            <a:ext cx="1691640" cy="1541145"/>
          </a:xfrm>
          <a:prstGeom prst="rect">
            <a:avLst/>
          </a:prstGeom>
        </p:spPr>
      </p:pic>
      <p:pic>
        <p:nvPicPr>
          <p:cNvPr id="6" name="糖小米资料库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4077">
            <a:off x="9575800" y="3271520"/>
            <a:ext cx="1668780" cy="1644015"/>
          </a:xfrm>
          <a:prstGeom prst="rect">
            <a:avLst/>
          </a:prstGeom>
        </p:spPr>
      </p:pic>
      <p:pic>
        <p:nvPicPr>
          <p:cNvPr id="7" name="糖小米资料库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632" y="-195071"/>
            <a:ext cx="12549632" cy="2923636"/>
          </a:xfrm>
          <a:prstGeom prst="rect">
            <a:avLst/>
          </a:prstGeom>
        </p:spPr>
      </p:pic>
      <p:sp>
        <p:nvSpPr>
          <p:cNvPr id="10" name="页脚占位符 9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 dirty="0" smtClean="0">
                <a:solidFill>
                  <a:schemeClr val="lt1">
                    <a:tint val="75000"/>
                  </a:schemeClr>
                </a:solidFill>
              </a:rPr>
              <a:t>更</a:t>
            </a:r>
            <a:endParaRPr lang="zh-CN" altLang="en-US" dirty="0" smtClean="0">
              <a:solidFill>
                <a:schemeClr val="lt1">
                  <a:tint val="75000"/>
                </a:schemeClr>
              </a:solidFill>
            </a:endParaRPr>
          </a:p>
        </p:txBody>
      </p:sp>
      <p:sp>
        <p:nvSpPr>
          <p:cNvPr id="47" name="文本框 46"/>
          <p:cNvSpPr txBox="1"/>
          <p:nvPr>
            <p:custDataLst>
              <p:tags r:id="rId12"/>
            </p:custDataLst>
          </p:nvPr>
        </p:nvSpPr>
        <p:spPr>
          <a:xfrm>
            <a:off x="1028065" y="3901440"/>
            <a:ext cx="3528695" cy="762635"/>
          </a:xfrm>
          <a:prstGeom prst="rect">
            <a:avLst/>
          </a:prstGeom>
          <a:noFill/>
        </p:spPr>
        <p:txBody>
          <a:bodyPr wrap="square" lIns="91440" tIns="0" rIns="91440" bIns="45720">
            <a:normAutofit/>
          </a:bodyPr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sz="20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charset="-122"/>
              </a:rPr>
              <a:t>孩子的进步</a:t>
            </a:r>
            <a:endParaRPr lang="zh-CN" sz="20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3" name="文本框 62"/>
          <p:cNvSpPr txBox="1"/>
          <p:nvPr>
            <p:custDataLst>
              <p:tags r:id="rId13"/>
            </p:custDataLst>
          </p:nvPr>
        </p:nvSpPr>
        <p:spPr>
          <a:xfrm>
            <a:off x="7017385" y="4528820"/>
            <a:ext cx="3528695" cy="762635"/>
          </a:xfrm>
          <a:prstGeom prst="rect">
            <a:avLst/>
          </a:prstGeom>
          <a:noFill/>
        </p:spPr>
        <p:txBody>
          <a:bodyPr wrap="square" lIns="91440" tIns="0" rIns="91440" bIns="45720">
            <a:normAutofit/>
          </a:bodyPr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sz="20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charset="-122"/>
              </a:rPr>
              <a:t>孩子现存的问题</a:t>
            </a:r>
            <a:endParaRPr lang="zh-CN" sz="20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7" name="文本框 66"/>
          <p:cNvSpPr txBox="1"/>
          <p:nvPr>
            <p:custDataLst>
              <p:tags r:id="rId14"/>
            </p:custDataLst>
          </p:nvPr>
        </p:nvSpPr>
        <p:spPr>
          <a:xfrm>
            <a:off x="3769360" y="4641850"/>
            <a:ext cx="3528695" cy="762635"/>
          </a:xfrm>
          <a:prstGeom prst="rect">
            <a:avLst/>
          </a:prstGeom>
          <a:noFill/>
        </p:spPr>
        <p:txBody>
          <a:bodyPr wrap="square" lIns="91440" tIns="0" rIns="91440" bIns="45720">
            <a:normAutofit/>
          </a:bodyPr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charset="-122"/>
              </a:rPr>
              <a:t>班级重点工作</a:t>
            </a:r>
            <a:endParaRPr lang="zh-CN" altLang="en-US" sz="20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1" name="文本框 70"/>
          <p:cNvSpPr txBox="1"/>
          <p:nvPr>
            <p:custDataLst>
              <p:tags r:id="rId15"/>
            </p:custDataLst>
          </p:nvPr>
        </p:nvSpPr>
        <p:spPr>
          <a:xfrm>
            <a:off x="9889490" y="5093970"/>
            <a:ext cx="3528695" cy="762635"/>
          </a:xfrm>
          <a:prstGeom prst="rect">
            <a:avLst/>
          </a:prstGeom>
          <a:noFill/>
        </p:spPr>
        <p:txBody>
          <a:bodyPr wrap="square" lIns="91440" tIns="0" rIns="91440" bIns="45720">
            <a:normAutofit/>
          </a:bodyPr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charset="-122"/>
              </a:rPr>
              <a:t>家长配合工作</a:t>
            </a:r>
            <a:endParaRPr lang="zh-CN" altLang="en-US" sz="20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72" name="直接连接符 71"/>
          <p:cNvCxnSpPr/>
          <p:nvPr>
            <p:custDataLst>
              <p:tags r:id="rId16"/>
            </p:custDataLst>
          </p:nvPr>
        </p:nvCxnSpPr>
        <p:spPr>
          <a:xfrm>
            <a:off x="6084925" y="2933700"/>
            <a:ext cx="0" cy="2650067"/>
          </a:xfrm>
          <a:prstGeom prst="line">
            <a:avLst/>
          </a:prstGeom>
          <a:ln w="12700">
            <a:solidFill>
              <a:schemeClr val="l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>
            <p:custDataLst>
              <p:tags r:id="rId17"/>
            </p:custDataLst>
          </p:nvPr>
        </p:nvSpPr>
        <p:spPr>
          <a:xfrm>
            <a:off x="1149350" y="903605"/>
            <a:ext cx="130048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3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rPr>
              <a:t>目录</a:t>
            </a:r>
            <a:endParaRPr lang="zh-CN" altLang="en-US" sz="43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糖小米资料库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6900">
            <a:off x="2114813" y="1973629"/>
            <a:ext cx="2449312" cy="2308885"/>
          </a:xfrm>
          <a:prstGeom prst="rect">
            <a:avLst/>
          </a:prstGeom>
        </p:spPr>
      </p:pic>
      <p:pic>
        <p:nvPicPr>
          <p:cNvPr id="4" name="糖小米资料库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632" y="-195071"/>
            <a:ext cx="12549632" cy="2923636"/>
          </a:xfrm>
          <a:prstGeom prst="rect">
            <a:avLst/>
          </a:prstGeom>
        </p:spPr>
      </p:pic>
      <p:sp>
        <p:nvSpPr>
          <p:cNvPr id="10" name="标题 9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3327465" y="3213100"/>
            <a:ext cx="5537073" cy="822749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孩子们的进步</a:t>
            </a:r>
            <a:endParaRPr lang="zh-CN" altLang="en-US" sz="4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p>
            <a:endParaRPr lang="zh-CN" altLang="en-US" dirty="0">
              <a:solidFill>
                <a:schemeClr val="lt1">
                  <a:tint val="75000"/>
                </a:schemeClr>
              </a:solidFill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rcRect l="-11"/>
          <a:stretch>
            <a:fillRect/>
          </a:stretch>
        </p:blipFill>
        <p:spPr>
          <a:xfrm flipH="1">
            <a:off x="8342630" y="5769610"/>
            <a:ext cx="3849370" cy="10883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8470" y="4876800"/>
            <a:ext cx="559629" cy="198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062107" y="5370947"/>
            <a:ext cx="475136" cy="14870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44619" y="5970154"/>
            <a:ext cx="647381" cy="736600"/>
          </a:xfrm>
          <a:prstGeom prst="rect">
            <a:avLst/>
          </a:prstGeom>
        </p:spPr>
      </p:pic>
      <p:pic>
        <p:nvPicPr>
          <p:cNvPr id="10" name="图片 9" descr="元素通用标签绿色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53365"/>
            <a:ext cx="4096385" cy="13411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94715" y="483235"/>
            <a:ext cx="26924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800" b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上学期的进步</a:t>
            </a:r>
            <a:endParaRPr lang="zh-CN" altLang="zh-CN" sz="28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852170" y="1308100"/>
            <a:ext cx="1048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经过中班一学期的学习和锻炼，班级孩子的各方面能力都有了明显的进步。</a:t>
            </a:r>
            <a:endParaRPr lang="zh-CN" altLang="zh-CN" sz="1600" b="1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3" name="图片 12" descr="人物-自己换衣服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36615" y="2338070"/>
            <a:ext cx="2051050" cy="2104390"/>
          </a:xfrm>
          <a:prstGeom prst="rect">
            <a:avLst/>
          </a:prstGeom>
        </p:spPr>
      </p:pic>
      <p:sp>
        <p:nvSpPr>
          <p:cNvPr id="14" name="圆角矩形 13"/>
          <p:cNvSpPr/>
          <p:nvPr>
            <p:custDataLst>
              <p:tags r:id="rId9"/>
            </p:custDataLst>
          </p:nvPr>
        </p:nvSpPr>
        <p:spPr>
          <a:xfrm>
            <a:off x="1054735" y="4900295"/>
            <a:ext cx="2232660" cy="546100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>
              <a:lnSpc>
                <a:spcPct val="150000"/>
              </a:lnSpc>
              <a:buFont typeface="Wingdings" panose="05000000000000000000" charset="0"/>
            </a:pPr>
            <a:r>
              <a:rPr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参与户外运动</a:t>
            </a:r>
            <a:endParaRPr lang="zh-CN" altLang="en-US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圆角矩形 15"/>
          <p:cNvSpPr/>
          <p:nvPr>
            <p:custDataLst>
              <p:tags r:id="rId10"/>
            </p:custDataLst>
          </p:nvPr>
        </p:nvSpPr>
        <p:spPr>
          <a:xfrm>
            <a:off x="1054735" y="2142490"/>
            <a:ext cx="2232660" cy="2564130"/>
          </a:xfrm>
          <a:prstGeom prst="roundRect">
            <a:avLst/>
          </a:prstGeom>
          <a:noFill/>
          <a:ln w="44450" cmpd="sng">
            <a:solidFill>
              <a:schemeClr val="accent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l"/>
            </a:pPr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圆角矩形 16"/>
          <p:cNvSpPr/>
          <p:nvPr>
            <p:custDataLst>
              <p:tags r:id="rId11"/>
            </p:custDataLst>
          </p:nvPr>
        </p:nvSpPr>
        <p:spPr>
          <a:xfrm>
            <a:off x="3559175" y="2142490"/>
            <a:ext cx="2138045" cy="2564130"/>
          </a:xfrm>
          <a:prstGeom prst="roundRect">
            <a:avLst/>
          </a:prstGeom>
          <a:noFill/>
          <a:ln w="44450" cmpd="sng">
            <a:solidFill>
              <a:schemeClr val="accent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342900" lvl="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l"/>
            </a:pPr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圆角矩形 17"/>
          <p:cNvSpPr/>
          <p:nvPr>
            <p:custDataLst>
              <p:tags r:id="rId12"/>
            </p:custDataLst>
          </p:nvPr>
        </p:nvSpPr>
        <p:spPr>
          <a:xfrm>
            <a:off x="3443605" y="4900295"/>
            <a:ext cx="2138680" cy="546100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1" forceAA="0" compatLnSpc="1">
            <a:noAutofit/>
          </a:bodyPr>
          <a:lstStyle/>
          <a:p>
            <a:pPr lvl="0" algn="ctr">
              <a:lnSpc>
                <a:spcPct val="150000"/>
              </a:lnSpc>
              <a:buClrTx/>
              <a:buSzTx/>
              <a:buFont typeface="Wingdings" panose="05000000000000000000" charset="0"/>
            </a:pPr>
            <a:r>
              <a:rPr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用绘画表达自己</a:t>
            </a:r>
            <a:endParaRPr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圆角矩形 18"/>
          <p:cNvSpPr/>
          <p:nvPr>
            <p:custDataLst>
              <p:tags r:id="rId13"/>
            </p:custDataLst>
          </p:nvPr>
        </p:nvSpPr>
        <p:spPr>
          <a:xfrm>
            <a:off x="5936615" y="4900295"/>
            <a:ext cx="2050415" cy="546100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1" forceAA="0" compatLnSpc="1">
            <a:noAutofit/>
          </a:bodyPr>
          <a:lstStyle/>
          <a:p>
            <a:pPr lvl="0" algn="ctr">
              <a:lnSpc>
                <a:spcPct val="150000"/>
              </a:lnSpc>
              <a:buClrTx/>
              <a:buSzTx/>
              <a:buFont typeface="Wingdings" panose="05000000000000000000" charset="0"/>
            </a:pPr>
            <a:r>
              <a:rPr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自己穿衣</a:t>
            </a:r>
            <a:endParaRPr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圆角矩形 19"/>
          <p:cNvSpPr/>
          <p:nvPr>
            <p:custDataLst>
              <p:tags r:id="rId14"/>
            </p:custDataLst>
          </p:nvPr>
        </p:nvSpPr>
        <p:spPr>
          <a:xfrm>
            <a:off x="8265795" y="4878070"/>
            <a:ext cx="2847340" cy="546100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1" forceAA="0" compatLnSpc="1">
            <a:noAutofit/>
          </a:bodyPr>
          <a:lstStyle/>
          <a:p>
            <a:pPr lvl="0" algn="ctr">
              <a:lnSpc>
                <a:spcPct val="150000"/>
              </a:lnSpc>
              <a:buClrTx/>
              <a:buSzTx/>
              <a:buFont typeface="Wingdings" panose="05000000000000000000" charset="0"/>
            </a:pPr>
            <a:r>
              <a:rPr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主动打招呼</a:t>
            </a:r>
            <a:endParaRPr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圆角矩形 20"/>
          <p:cNvSpPr/>
          <p:nvPr>
            <p:custDataLst>
              <p:tags r:id="rId15"/>
            </p:custDataLst>
          </p:nvPr>
        </p:nvSpPr>
        <p:spPr>
          <a:xfrm>
            <a:off x="5924550" y="2142490"/>
            <a:ext cx="2050415" cy="2564130"/>
          </a:xfrm>
          <a:prstGeom prst="roundRect">
            <a:avLst/>
          </a:prstGeom>
          <a:noFill/>
          <a:ln w="44450" cmpd="sng">
            <a:solidFill>
              <a:schemeClr val="accent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342900" lvl="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l"/>
            </a:pPr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圆角矩形 21"/>
          <p:cNvSpPr/>
          <p:nvPr>
            <p:custDataLst>
              <p:tags r:id="rId16"/>
            </p:custDataLst>
          </p:nvPr>
        </p:nvSpPr>
        <p:spPr>
          <a:xfrm>
            <a:off x="8202295" y="2142490"/>
            <a:ext cx="2976880" cy="2564130"/>
          </a:xfrm>
          <a:prstGeom prst="roundRect">
            <a:avLst/>
          </a:prstGeom>
          <a:noFill/>
          <a:ln w="44450" cmpd="sng">
            <a:solidFill>
              <a:schemeClr val="accent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342900" lvl="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l"/>
            </a:pPr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5" name="图片 14" descr="人物-户外活动"/>
          <p:cNvPicPr>
            <a:picLocks noChangeAspect="1"/>
          </p:cNvPicPr>
          <p:nvPr/>
        </p:nvPicPr>
        <p:blipFill>
          <a:blip r:embed="rId17"/>
          <a:srcRect r="17035"/>
          <a:stretch>
            <a:fillRect/>
          </a:stretch>
        </p:blipFill>
        <p:spPr>
          <a:xfrm>
            <a:off x="1054735" y="2030095"/>
            <a:ext cx="2000885" cy="2847975"/>
          </a:xfrm>
          <a:prstGeom prst="rect">
            <a:avLst/>
          </a:prstGeom>
        </p:spPr>
      </p:pic>
      <p:pic>
        <p:nvPicPr>
          <p:cNvPr id="23" name="图片 22" descr="人物-美术活动和画画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443605" y="2631440"/>
            <a:ext cx="2282190" cy="1811020"/>
          </a:xfrm>
          <a:prstGeom prst="rect">
            <a:avLst/>
          </a:prstGeom>
        </p:spPr>
      </p:pic>
      <p:pic>
        <p:nvPicPr>
          <p:cNvPr id="24" name="图片 23" descr="人物-对话和主动打招呼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437245" y="2030095"/>
            <a:ext cx="2505075" cy="2908935"/>
          </a:xfrm>
          <a:prstGeom prst="rect">
            <a:avLst/>
          </a:prstGeom>
        </p:spPr>
      </p:pic>
    </p:spTree>
    <p:custDataLst>
      <p:tags r:id="rId20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糖小米资料库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212" y="2023353"/>
            <a:ext cx="2604513" cy="2455188"/>
          </a:xfrm>
          <a:prstGeom prst="rect">
            <a:avLst/>
          </a:prstGeom>
        </p:spPr>
      </p:pic>
      <p:sp>
        <p:nvSpPr>
          <p:cNvPr id="11" name="标题 10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641915" y="3122930"/>
            <a:ext cx="5537073" cy="822749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孩子进步的空间</a:t>
            </a:r>
            <a:endParaRPr lang="zh-CN" altLang="en-US" sz="4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lang="zh-CN" altLang="en-US" dirty="0">
              <a:solidFill>
                <a:schemeClr val="lt1">
                  <a:tint val="75000"/>
                </a:schemeClr>
              </a:solidFill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rcRect l="-11"/>
          <a:stretch>
            <a:fillRect/>
          </a:stretch>
        </p:blipFill>
        <p:spPr>
          <a:xfrm flipH="1">
            <a:off x="8342630" y="5769610"/>
            <a:ext cx="3849370" cy="1088390"/>
          </a:xfrm>
          <a:prstGeom prst="rect">
            <a:avLst/>
          </a:prstGeom>
        </p:spPr>
      </p:pic>
      <p:sp>
        <p:nvSpPr>
          <p:cNvPr id="5" name="糖小米资料库"/>
          <p:cNvSpPr/>
          <p:nvPr>
            <p:custDataLst>
              <p:tags r:id="rId3"/>
            </p:custDataLst>
          </p:nvPr>
        </p:nvSpPr>
        <p:spPr>
          <a:xfrm rot="-1680000">
            <a:off x="371494" y="-107214"/>
            <a:ext cx="80165" cy="942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糖小米资料库"/>
          <p:cNvSpPr/>
          <p:nvPr>
            <p:custDataLst>
              <p:tags r:id="rId4"/>
            </p:custDataLst>
          </p:nvPr>
        </p:nvSpPr>
        <p:spPr>
          <a:xfrm rot="-1680000">
            <a:off x="857382" y="-362575"/>
            <a:ext cx="48000" cy="7312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39"/>
          <p:cNvSpPr>
            <a:spLocks noChangeArrowheads="1"/>
          </p:cNvSpPr>
          <p:nvPr/>
        </p:nvSpPr>
        <p:spPr bwMode="auto">
          <a:xfrm>
            <a:off x="668020" y="1014730"/>
            <a:ext cx="1013460" cy="135191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>
            <a:lvl1pPr defTabSz="121729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21729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21729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21729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21729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ts val="750"/>
              </a:spcBef>
            </a:pPr>
            <a:r>
              <a:rPr lang="zh-CN" altLang="en-US" sz="36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用筷</a:t>
            </a:r>
            <a:endParaRPr lang="zh-CN" altLang="en-US" sz="36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1400175" y="337820"/>
            <a:ext cx="10184130" cy="652018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糖小米资料库"/>
          <p:cNvSpPr/>
          <p:nvPr>
            <p:custDataLst>
              <p:tags r:id="rId5"/>
            </p:custDataLst>
          </p:nvPr>
        </p:nvSpPr>
        <p:spPr>
          <a:xfrm>
            <a:off x="2582353" y="1789086"/>
            <a:ext cx="8783322" cy="336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lnSpc>
                <a:spcPct val="20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开学已经第二</a:t>
            </a:r>
            <a:r>
              <a:rPr lang="zh-CN" altLang="en-US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周了，这个学期开始我们的孩子已经要使用筷子进餐了，有部分孩子使用筷子的姿势不正确。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913765">
              <a:lnSpc>
                <a:spcPct val="200000"/>
              </a:lnSpc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根据上述问题，我们的解决方案是这样的：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913765">
              <a:lnSpc>
                <a:spcPct val="150000"/>
              </a:lnSpc>
            </a:pP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除了老师在园对于筷子使用方式的教学之外，家长在家中也让孩子使用筷子进餐，并且及时纠正孩子的姿势。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defTabSz="913765">
              <a:lnSpc>
                <a:spcPct val="150000"/>
              </a:lnSpc>
            </a:pPr>
            <a:endParaRPr lang="zh-CN" altLang="en-US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rcRect l="-11"/>
          <a:stretch>
            <a:fillRect/>
          </a:stretch>
        </p:blipFill>
        <p:spPr>
          <a:xfrm flipH="1">
            <a:off x="8342630" y="5769610"/>
            <a:ext cx="3849370" cy="1088390"/>
          </a:xfrm>
          <a:prstGeom prst="rect">
            <a:avLst/>
          </a:prstGeom>
        </p:spPr>
      </p:pic>
      <p:sp>
        <p:nvSpPr>
          <p:cNvPr id="5" name="糖小米资料库"/>
          <p:cNvSpPr/>
          <p:nvPr>
            <p:custDataLst>
              <p:tags r:id="rId3"/>
            </p:custDataLst>
          </p:nvPr>
        </p:nvSpPr>
        <p:spPr>
          <a:xfrm rot="-1680000">
            <a:off x="371494" y="-107214"/>
            <a:ext cx="80165" cy="942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糖小米资料库"/>
          <p:cNvSpPr/>
          <p:nvPr>
            <p:custDataLst>
              <p:tags r:id="rId4"/>
            </p:custDataLst>
          </p:nvPr>
        </p:nvSpPr>
        <p:spPr>
          <a:xfrm rot="-1680000">
            <a:off x="857382" y="-362575"/>
            <a:ext cx="48000" cy="7312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糖小米资料库"/>
          <p:cNvSpPr/>
          <p:nvPr/>
        </p:nvSpPr>
        <p:spPr>
          <a:xfrm>
            <a:off x="1240374" y="516490"/>
            <a:ext cx="432816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3765"/>
            <a:r>
              <a:rPr lang="zh-CN"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用筷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错误示范</a:t>
            </a:r>
            <a:endParaRPr lang="zh-CN" altLang="en-US" sz="4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NE{U]YOR`O9W]WSL2PYO29K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765" y="1386840"/>
            <a:ext cx="3313430" cy="2152650"/>
          </a:xfrm>
          <a:prstGeom prst="rect">
            <a:avLst/>
          </a:prstGeom>
        </p:spPr>
      </p:pic>
      <p:pic>
        <p:nvPicPr>
          <p:cNvPr id="4" name="图片 3" descr="%~DFM17Q7L9~I3{7I}8V`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0820" y="1386840"/>
            <a:ext cx="3414395" cy="2042160"/>
          </a:xfrm>
          <a:prstGeom prst="rect">
            <a:avLst/>
          </a:prstGeom>
        </p:spPr>
      </p:pic>
      <p:pic>
        <p:nvPicPr>
          <p:cNvPr id="7" name="图片 6" descr="@)INUS`OBFPF8D)UE3Q14WV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71790" y="1386840"/>
            <a:ext cx="3636645" cy="2000250"/>
          </a:xfrm>
          <a:prstGeom prst="rect">
            <a:avLst/>
          </a:prstGeom>
        </p:spPr>
      </p:pic>
      <p:pic>
        <p:nvPicPr>
          <p:cNvPr id="8" name="图片 7" descr="%LG05)WK1AXPWC5_F0}A9VK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20820" y="3949065"/>
            <a:ext cx="3414395" cy="2533650"/>
          </a:xfrm>
          <a:prstGeom prst="rect">
            <a:avLst/>
          </a:prstGeom>
        </p:spPr>
      </p:pic>
      <p:pic>
        <p:nvPicPr>
          <p:cNvPr id="9" name="图片 8" descr="_UZV[{E%9($}Q$PGAFVYH4S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5130" y="3949065"/>
            <a:ext cx="3314065" cy="2533650"/>
          </a:xfrm>
          <a:prstGeom prst="rect">
            <a:avLst/>
          </a:prstGeom>
        </p:spPr>
      </p:pic>
      <p:pic>
        <p:nvPicPr>
          <p:cNvPr id="11" name="图片 10" descr="MWUF0FD@H8O_%)I[6J72TO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71790" y="3949065"/>
            <a:ext cx="3636645" cy="257175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rcRect l="-11"/>
          <a:stretch>
            <a:fillRect/>
          </a:stretch>
        </p:blipFill>
        <p:spPr>
          <a:xfrm flipH="1">
            <a:off x="8342630" y="5769610"/>
            <a:ext cx="3849370" cy="1088390"/>
          </a:xfrm>
          <a:prstGeom prst="rect">
            <a:avLst/>
          </a:prstGeom>
        </p:spPr>
      </p:pic>
      <p:sp>
        <p:nvSpPr>
          <p:cNvPr id="5" name="糖小米资料库"/>
          <p:cNvSpPr/>
          <p:nvPr>
            <p:custDataLst>
              <p:tags r:id="rId3"/>
            </p:custDataLst>
          </p:nvPr>
        </p:nvSpPr>
        <p:spPr>
          <a:xfrm rot="-1680000">
            <a:off x="371494" y="-107214"/>
            <a:ext cx="80165" cy="942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糖小米资料库"/>
          <p:cNvSpPr/>
          <p:nvPr>
            <p:custDataLst>
              <p:tags r:id="rId4"/>
            </p:custDataLst>
          </p:nvPr>
        </p:nvSpPr>
        <p:spPr>
          <a:xfrm rot="-1680000">
            <a:off x="857382" y="-362575"/>
            <a:ext cx="48000" cy="7312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糖小米资料库"/>
          <p:cNvSpPr/>
          <p:nvPr/>
        </p:nvSpPr>
        <p:spPr>
          <a:xfrm>
            <a:off x="1240374" y="516490"/>
            <a:ext cx="2214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3765"/>
            <a:r>
              <a:rPr lang="zh-CN" altLang="en-US"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正确用筷</a:t>
            </a:r>
            <a:endParaRPr lang="zh-CN" altLang="en-US" sz="4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53~)`3_DO997}@NIGV)DI[I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4035" y="1555115"/>
            <a:ext cx="8583295" cy="483616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rcRect l="-11"/>
          <a:stretch>
            <a:fillRect/>
          </a:stretch>
        </p:blipFill>
        <p:spPr>
          <a:xfrm flipH="1">
            <a:off x="8342630" y="5769610"/>
            <a:ext cx="3849370" cy="1088390"/>
          </a:xfrm>
          <a:prstGeom prst="rect">
            <a:avLst/>
          </a:prstGeom>
        </p:spPr>
      </p:pic>
      <p:sp>
        <p:nvSpPr>
          <p:cNvPr id="5" name="糖小米资料库"/>
          <p:cNvSpPr/>
          <p:nvPr>
            <p:custDataLst>
              <p:tags r:id="rId3"/>
            </p:custDataLst>
          </p:nvPr>
        </p:nvSpPr>
        <p:spPr>
          <a:xfrm rot="-1680000">
            <a:off x="371494" y="-107214"/>
            <a:ext cx="80165" cy="942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糖小米资料库"/>
          <p:cNvSpPr/>
          <p:nvPr>
            <p:custDataLst>
              <p:tags r:id="rId4"/>
            </p:custDataLst>
          </p:nvPr>
        </p:nvSpPr>
        <p:spPr>
          <a:xfrm rot="-1680000">
            <a:off x="857382" y="-362575"/>
            <a:ext cx="48000" cy="7312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糖小米资料库"/>
          <p:cNvSpPr/>
          <p:nvPr/>
        </p:nvSpPr>
        <p:spPr>
          <a:xfrm>
            <a:off x="1240374" y="516490"/>
            <a:ext cx="2214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3765"/>
            <a:r>
              <a:rPr lang="zh-CN"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FZShaoEr-M11S" charset="-122"/>
                <a:sym typeface="+mn-ea"/>
              </a:rPr>
              <a:t>握笔姿势</a:t>
            </a:r>
            <a:endParaRPr lang="zh-CN" sz="4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FZShaoEr-M11S" charset="-122"/>
              <a:sym typeface="+mn-ea"/>
            </a:endParaRPr>
          </a:p>
        </p:txBody>
      </p:sp>
      <p:pic>
        <p:nvPicPr>
          <p:cNvPr id="4" name="图片 3" descr="IMG_20230214_125911"/>
          <p:cNvPicPr>
            <a:picLocks noChangeAspect="1"/>
          </p:cNvPicPr>
          <p:nvPr/>
        </p:nvPicPr>
        <p:blipFill>
          <a:blip r:embed="rId5"/>
          <a:srcRect l="23546" r="28628"/>
          <a:stretch>
            <a:fillRect/>
          </a:stretch>
        </p:blipFill>
        <p:spPr>
          <a:xfrm>
            <a:off x="496570" y="1360805"/>
            <a:ext cx="5172710" cy="5166360"/>
          </a:xfrm>
          <a:prstGeom prst="rect">
            <a:avLst/>
          </a:prstGeom>
        </p:spPr>
      </p:pic>
      <p:pic>
        <p:nvPicPr>
          <p:cNvPr id="8" name="图片 7" descr="16758186239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4410" y="799465"/>
            <a:ext cx="5575935" cy="4054475"/>
          </a:xfrm>
          <a:prstGeom prst="rect">
            <a:avLst/>
          </a:prstGeom>
        </p:spPr>
      </p:pic>
      <p:sp>
        <p:nvSpPr>
          <p:cNvPr id="3" name="糖小米资料库"/>
          <p:cNvSpPr/>
          <p:nvPr>
            <p:custDataLst>
              <p:tags r:id="rId7"/>
            </p:custDataLst>
          </p:nvPr>
        </p:nvSpPr>
        <p:spPr>
          <a:xfrm>
            <a:off x="7170639" y="5444725"/>
            <a:ext cx="3837940" cy="706755"/>
          </a:xfrm>
          <a:prstGeom prst="rect">
            <a:avLst/>
          </a:prstGeom>
        </p:spPr>
        <p:txBody>
          <a:bodyPr wrap="none">
            <a:spAutoFit/>
          </a:bodyPr>
          <a:p>
            <a:pPr algn="l" defTabSz="913765"/>
            <a:r>
              <a:rPr lang="zh-CN" altLang="en-US" sz="40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FZShaoEr-M11S" charset="-122"/>
              </a:rPr>
              <a:t>正确书写笔顺</a:t>
            </a:r>
            <a:r>
              <a:rPr lang="en-US" altLang="zh-CN" sz="40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FZShaoEr-M11S" charset="-122"/>
              </a:rPr>
              <a:t>	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FZShaoEr-M11S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0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0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0"/>
  <p:tag name="KSO_WM_TEMPLATE_SUBCATEGORY" val="0"/>
  <p:tag name="KSO_WM_TEMPLATE_MASTER_TYPE" val="1"/>
  <p:tag name="KSO_WM_TEMPLATE_COLOR_TYPE" val="1"/>
  <p:tag name="KSO_WM_TAG_VERSION" val="1.0"/>
  <p:tag name="KSO_WM_TEMPLATE_THUMBS_INDEX" val="1、4、7、10、13、14、15、16、17、18、19、20、21、22"/>
  <p:tag name="KSO_WM_TEMPLATE_MASTER_THUMB_INDEX" val="12"/>
</p:tagLst>
</file>

<file path=ppt/tags/tag126.xml><?xml version="1.0" encoding="utf-8"?>
<p:tagLst xmlns:p="http://schemas.openxmlformats.org/presentationml/2006/main">
  <p:tag name="KSO_WM_UNIT_PLACING_PICTURE_USER_VIEWPORT" val="{&quot;height&quot;:4743.842519685039,&quot;width&quot;:6245.118110236221}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5170_1*i*1"/>
  <p:tag name="KSO_WM_TEMPLATE_CATEGORY" val="custom"/>
  <p:tag name="KSO_WM_TEMPLATE_INDEX" val="20205170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1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0_1*a*1"/>
  <p:tag name="KSO_WM_TEMPLATE_CATEGORY" val="custom"/>
  <p:tag name="KSO_WM_TEMPLATE_INDEX" val="20205170"/>
  <p:tag name="KSO_WM_UNIT_LAYERLEVEL" val="1"/>
  <p:tag name="KSO_WM_TAG_VERSION" val="1.0"/>
  <p:tag name="KSO_WM_BEAUTIFY_FLAG" val="#wm#"/>
  <p:tag name="KSO_WM_UNIT_PRESET_TEXT" val="春季工作总结"/>
</p:tagLst>
</file>

<file path=ppt/tags/tag1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0_1*b*1"/>
  <p:tag name="KSO_WM_TEMPLATE_CATEGORY" val="custom"/>
  <p:tag name="KSO_WM_TEMPLATE_INDEX" val="20205170"/>
  <p:tag name="KSO_WM_UNIT_LAYERLEVEL" val="1"/>
  <p:tag name="KSO_WM_TAG_VERSION" val="1.0"/>
  <p:tag name="KSO_WM_BEAUTIFY_FLAG" val="#wm#"/>
  <p:tag name="KSO_WM_UNIT_PRESET_TEXT" val="部门 / 时间 / 姓名"/>
  <p:tag name="KSO_WM_UNIT_TEXT_FILL_FORE_SCHEMECOLOR_INDEX_BRIGHTNESS" val="0"/>
  <p:tag name="KSO_WM_UNIT_TEXT_FILL_FORE_SCHEMECOLOR_INDEX" val="14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0"/>
  <p:tag name="KSO_WM_SLIDE_ID" val="custom20205170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SLIDE_LAYOUT" val="a_b"/>
  <p:tag name="KSO_WM_SLIDE_LAYOUT_CNT" val="1_1"/>
  <p:tag name="KSO_WM_TEMPLATE_THUMBS_INDEX" val="1、4、7、10、13、14、15、16、17、18、19、20、21、22"/>
  <p:tag name="KSO_WM_TEMPLATE_MASTER_THUMB_INDEX" val="12"/>
</p:tagLst>
</file>

<file path=ppt/tags/tag131.xml><?xml version="1.0" encoding="utf-8"?>
<p:tagLst xmlns:p="http://schemas.openxmlformats.org/presentationml/2006/main">
  <p:tag name="KSO_WM_UNIT_PLACING_PICTURE_USER_VIEWPORT" val="{&quot;height&quot;:2388.731309644717,&quot;width&quot;:2534.0157956555095}"/>
</p:tagLst>
</file>

<file path=ppt/tags/tag132.xml><?xml version="1.0" encoding="utf-8"?>
<p:tagLst xmlns:p="http://schemas.openxmlformats.org/presentationml/2006/main">
  <p:tag name="KSO_WM_UNIT_PLACING_PICTURE_USER_VIEWPORT" val="{&quot;height&quot;:2356.653186506423,&quot;width&quot;:2499.9856003093237}"/>
</p:tagLst>
</file>

<file path=ppt/tags/tag133.xml><?xml version="1.0" encoding="utf-8"?>
<p:tagLst xmlns:p="http://schemas.openxmlformats.org/presentationml/2006/main">
  <p:tag name="KSO_WM_UNIT_PLACING_PICTURE_USER_VIEWPORT" val="{&quot;height&quot;:2427.4249803164535,&quot;width&quot;:2663.8346914283593}"/>
</p:tagLst>
</file>

<file path=ppt/tags/tag134.xml><?xml version="1.0" encoding="utf-8"?>
<p:tagLst xmlns:p="http://schemas.openxmlformats.org/presentationml/2006/main">
  <p:tag name="KSO_WM_UNIT_PLACING_PICTURE_USER_VIEWPORT" val="{&quot;height&quot;:2589.1308371255736,&quot;width&quot;:2627.6704033473034}"/>
</p:tagLst>
</file>

<file path=ppt/tags/tag135.xml><?xml version="1.0" encoding="utf-8"?>
<p:tagLst xmlns:p="http://schemas.openxmlformats.org/presentationml/2006/main">
  <p:tag name="KSO_WM_UNIT_PLACING_PICTURE_USER_VIEWPORT" val="{&quot;height&quot;:4604.151181102362,&quot;width&quot;:19763.2}"/>
</p:tagLst>
</file>

<file path=ppt/tags/tag1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UNIT_COLOR_SCHEME_SHAPE_ID" val="132"/>
  <p:tag name="KSO_WM_UNIT_COLOR_SCHEME_PARENT_PAGE" val="0_4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TEMPLATE_CATEGORY" val="custom"/>
  <p:tag name="KSO_WM_TEMPLATE_INDEX" val="20205170"/>
  <p:tag name="KSO_WM_UNIT_ID" val="custom20205170_4*l_h_f*1_1_1"/>
  <p:tag name="KSO_WM_UNIT_TEXT_FILL_FORE_SCHEMECOLOR_INDEX" val="13"/>
  <p:tag name="KSO_WM_UNIT_TEXT_FILL_TYPE" val="1"/>
  <p:tag name="KSO_WM_UNIT_USESOURCEFORMAT_APPLY" val="1"/>
</p:tagLst>
</file>

<file path=ppt/tags/tag138.xml><?xml version="1.0" encoding="utf-8"?>
<p:tagLst xmlns:p="http://schemas.openxmlformats.org/presentationml/2006/main">
  <p:tag name="KSO_WM_UNIT_COLOR_SCHEME_SHAPE_ID" val="132"/>
  <p:tag name="KSO_WM_UNIT_COLOR_SCHEME_PARENT_PAGE" val="0_4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TEMPLATE_CATEGORY" val="custom"/>
  <p:tag name="KSO_WM_TEMPLATE_INDEX" val="20205170"/>
  <p:tag name="KSO_WM_UNIT_ID" val="custom20205170_4*l_h_f*1_2_1"/>
  <p:tag name="KSO_WM_UNIT_TEXT_FILL_FORE_SCHEMECOLOR_INDEX" val="13"/>
  <p:tag name="KSO_WM_UNIT_TEXT_FILL_TYPE" val="1"/>
  <p:tag name="KSO_WM_UNIT_USESOURCEFORMAT_APPLY" val="1"/>
</p:tagLst>
</file>

<file path=ppt/tags/tag139.xml><?xml version="1.0" encoding="utf-8"?>
<p:tagLst xmlns:p="http://schemas.openxmlformats.org/presentationml/2006/main">
  <p:tag name="KSO_WM_UNIT_COLOR_SCHEME_SHAPE_ID" val="132"/>
  <p:tag name="KSO_WM_UNIT_COLOR_SCHEME_PARENT_PAGE" val="0_4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TEMPLATE_CATEGORY" val="custom"/>
  <p:tag name="KSO_WM_TEMPLATE_INDEX" val="20205170"/>
  <p:tag name="KSO_WM_UNIT_ID" val="custom20205170_4*l_h_f*1_3_1"/>
  <p:tag name="KSO_WM_UNIT_TEXT_FILL_FORE_SCHEMECOLOR_INDEX" val="13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COLOR_SCHEME_SHAPE_ID" val="132"/>
  <p:tag name="KSO_WM_UNIT_COLOR_SCHEME_PARENT_PAGE" val="0_4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TEMPLATE_CATEGORY" val="custom"/>
  <p:tag name="KSO_WM_TEMPLATE_INDEX" val="20205170"/>
  <p:tag name="KSO_WM_UNIT_ID" val="custom20205170_4*l_h_f*1_4_1"/>
  <p:tag name="KSO_WM_UNIT_TEXT_FILL_FORE_SCHEMECOLOR_INDEX" val="13"/>
  <p:tag name="KSO_WM_UNIT_TEXT_FILL_TYPE" val="1"/>
  <p:tag name="KSO_WM_UNIT_USESOURCEFORMAT_APPLY" val="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05170_4*l_z*1_1"/>
  <p:tag name="KSO_WM_TEMPLATE_CATEGORY" val="custom"/>
  <p:tag name="KSO_WM_TEMPLATE_INDEX" val="20205170"/>
  <p:tag name="KSO_WM_UNIT_LAYERLEVEL" val="1_1"/>
  <p:tag name="KSO_WM_TAG_VERSION" val="1.0"/>
  <p:tag name="KSO_WM_BEAUTIFY_FLAG" val="#wm#"/>
  <p:tag name="KSO_WM_UNIT_TYPE" val="l_z"/>
  <p:tag name="KSO_WM_UNIT_INDEX" val="1_1"/>
  <p:tag name="KSO_WM_UNIT_LINE_FORE_SCHEMECOLOR_INDEX" val="14"/>
  <p:tag name="KSO_WM_UNIT_LINE_FILL_TYPE" val="2"/>
  <p:tag name="KSO_WM_UNIT_USESOURCEFORMAT_APPLY" val="1"/>
</p:tagLst>
</file>

<file path=ppt/tags/tag142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5170_4*a*1"/>
  <p:tag name="KSO_WM_TEMPLATE_CATEGORY" val="custom"/>
  <p:tag name="KSO_WM_TEMPLATE_INDEX" val="20205170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0"/>
  <p:tag name="KSO_WM_SLIDE_ID" val="custom20205170_4"/>
  <p:tag name="KSO_WM_TEMPLATE_SUBCATEGORY" val="0"/>
  <p:tag name="KSO_WM_TEMPLATE_MASTER_TYPE" val="1"/>
  <p:tag name="KSO_WM_TEMPLATE_COLOR_TYPE" val="1"/>
  <p:tag name="KSO_WM_SLIDE_ITEM_CNT" val="4"/>
  <p:tag name="KSO_WM_SLIDE_INDEX" val="4"/>
  <p:tag name="KSO_WM_DIAGRAM_GROUP_CODE" val="l1-1"/>
  <p:tag name="KSO_WM_SLIDE_DIAGTYPE" val="l"/>
  <p:tag name="KSO_WM_TAG_VERSION" val="1.0"/>
  <p:tag name="KSO_WM_SLIDE_LAYOUT" val="a_b_l"/>
  <p:tag name="KSO_WM_SLIDE_LAYOUT_CNT" val="1_1_1"/>
  <p:tag name="KSO_WM_SLIDE_TYPE" val="contents"/>
  <p:tag name="KSO_WM_SLIDE_SUBTYPE" val="diag"/>
</p:tagLst>
</file>

<file path=ppt/tags/tag144.xml><?xml version="1.0" encoding="utf-8"?>
<p:tagLst xmlns:p="http://schemas.openxmlformats.org/presentationml/2006/main">
  <p:tag name="KSO_WM_UNIT_PLACING_PICTURE_USER_VIEWPORT" val="{&quot;height&quot;:3636.03937007874,&quot;width&quot;:3857.1842519685038}"/>
</p:tagLst>
</file>

<file path=ppt/tags/tag145.xml><?xml version="1.0" encoding="utf-8"?>
<p:tagLst xmlns:p="http://schemas.openxmlformats.org/presentationml/2006/main">
  <p:tag name="KSO_WM_UNIT_PLACING_PICTURE_USER_VIEWPORT" val="{&quot;height&quot;:4604.151181102362,&quot;width&quot;:19763.2}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0_7*a*1"/>
  <p:tag name="KSO_WM_TEMPLATE_CATEGORY" val="custom"/>
  <p:tag name="KSO_WM_TEMPLATE_INDEX" val="2020517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10"/>
  <p:tag name="KSO_WM_UNIT_TYPE" val="a"/>
  <p:tag name="KSO_WM_UNIT_INDEX" val="1"/>
  <p:tag name="KSO_WM_UNIT_PRESET_TEXT" val="单击此处添加标题"/>
</p:tagLst>
</file>

<file path=ppt/tags/tag1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0"/>
  <p:tag name="KSO_WM_SLIDE_ID" val="custom20205170_7"/>
  <p:tag name="KSO_WM_TEMPLATE_SUBCATEGORY" val="0"/>
  <p:tag name="KSO_WM_TEMPLATE_MASTER_TYPE" val="1"/>
  <p:tag name="KSO_WM_TEMPLATE_COLOR_TYPE" val="1"/>
  <p:tag name="KSO_WM_SLIDE_ITEM_CNT" val="0"/>
  <p:tag name="KSO_WM_SLIDE_INDEX" val="7"/>
  <p:tag name="KSO_WM_TAG_VERSION" val="1.0"/>
  <p:tag name="KSO_WM_SLIDE_TYPE" val="sectionTitle"/>
  <p:tag name="KSO_WM_SLIDE_SUBTYPE" val="pureTxt"/>
  <p:tag name="KSO_WM_SLIDE_LAYOUT" val="a_b_e"/>
  <p:tag name="KSO_WM_SLIDE_LAYOUT_CNT" val="1_1_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4eee391e-16be-402d-8d1a-e1414b6dd28c}"/>
  <p:tag name="KSO_WM_UNIT_TYPE" val="i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51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LINE_FORE_SCHEMECOLOR_INDEX_BRIGHTNESS" val="0"/>
  <p:tag name="KSO_WM_UNIT_LINE_FORE_SCHEMECOLOR_INDEX" val="8"/>
  <p:tag name="KSO_WM_UNIT_LINE_FILL_TYPE" val="2"/>
</p:tagLst>
</file>

<file path=ppt/tags/tag152.xml><?xml version="1.0" encoding="utf-8"?>
<p:tagLst xmlns:p="http://schemas.openxmlformats.org/presentationml/2006/main">
  <p:tag name="KSO_WM_UNIT_LINE_FORE_SCHEMECOLOR_INDEX_BRIGHTNESS" val="0"/>
  <p:tag name="KSO_WM_UNIT_LINE_FORE_SCHEMECOLOR_INDEX" val="8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53.xml><?xml version="1.0" encoding="utf-8"?>
<p:tagLst xmlns:p="http://schemas.openxmlformats.org/presentationml/2006/main">
  <p:tag name="KSO_WM_UNIT_LINE_FORE_SCHEMECOLOR_INDEX_BRIGHTNESS" val="0"/>
  <p:tag name="KSO_WM_UNIT_LINE_FORE_SCHEMECOLOR_INDEX" val="8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54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LINE_FORE_SCHEMECOLOR_INDEX_BRIGHTNESS" val="0"/>
  <p:tag name="KSO_WM_UNIT_LINE_FORE_SCHEMECOLOR_INDEX" val="8"/>
  <p:tag name="KSO_WM_UNIT_LINE_FILL_TYPE" val="2"/>
</p:tagLst>
</file>

<file path=ppt/tags/tag155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LINE_FORE_SCHEMECOLOR_INDEX_BRIGHTNESS" val="0"/>
  <p:tag name="KSO_WM_UNIT_LINE_FORE_SCHEMECOLOR_INDEX" val="8"/>
  <p:tag name="KSO_WM_UNIT_LINE_FILL_TYPE" val="2"/>
</p:tagLst>
</file>

<file path=ppt/tags/tag156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LINE_FORE_SCHEMECOLOR_INDEX_BRIGHTNESS" val="0"/>
  <p:tag name="KSO_WM_UNIT_LINE_FORE_SCHEMECOLOR_INDEX" val="8"/>
  <p:tag name="KSO_WM_UNIT_LINE_FILL_TYPE" val="2"/>
</p:tagLst>
</file>

<file path=ppt/tags/tag157.xml><?xml version="1.0" encoding="utf-8"?>
<p:tagLst xmlns:p="http://schemas.openxmlformats.org/presentationml/2006/main">
  <p:tag name="KSO_WM_UNIT_LINE_FORE_SCHEMECOLOR_INDEX_BRIGHTNESS" val="0"/>
  <p:tag name="KSO_WM_UNIT_LINE_FORE_SCHEMECOLOR_INDEX" val="8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58.xml><?xml version="1.0" encoding="utf-8"?>
<p:tagLst xmlns:p="http://schemas.openxmlformats.org/presentationml/2006/main">
  <p:tag name="KSO_WM_UNIT_LINE_FORE_SCHEMECOLOR_INDEX_BRIGHTNESS" val="0"/>
  <p:tag name="KSO_WM_UNIT_LINE_FORE_SCHEMECOLOR_INDEX" val="8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5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PLACING_PICTURE_USER_VIEWPORT" val="{&quot;height&quot;:3866.4377952755904,&quot;width&quot;:4101.595275590551}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0_7*a*1"/>
  <p:tag name="KSO_WM_TEMPLATE_CATEGORY" val="custom"/>
  <p:tag name="KSO_WM_TEMPLATE_INDEX" val="2020517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10"/>
  <p:tag name="KSO_WM_UNIT_TYPE" val="a"/>
  <p:tag name="KSO_WM_UNIT_INDEX" val="1"/>
  <p:tag name="KSO_WM_UNIT_PRESET_TEXT" val="单击此处添加标题"/>
</p:tagLst>
</file>

<file path=ppt/tags/tag1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0"/>
  <p:tag name="KSO_WM_SLIDE_ID" val="custom20205170_7"/>
  <p:tag name="KSO_WM_TEMPLATE_SUBCATEGORY" val="0"/>
  <p:tag name="KSO_WM_TEMPLATE_MASTER_TYPE" val="1"/>
  <p:tag name="KSO_WM_TEMPLATE_COLOR_TYPE" val="1"/>
  <p:tag name="KSO_WM_SLIDE_ITEM_CNT" val="0"/>
  <p:tag name="KSO_WM_SLIDE_INDEX" val="7"/>
  <p:tag name="KSO_WM_TAG_VERSION" val="1.0"/>
  <p:tag name="KSO_WM_SLIDE_TYPE" val="sectionTitle"/>
  <p:tag name="KSO_WM_SLIDE_SUBTYPE" val="pureTxt"/>
  <p:tag name="KSO_WM_SLIDE_LAYOUT" val="a_b_e"/>
  <p:tag name="KSO_WM_SLIDE_LAYOUT_CNT" val="1_1_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4eee391e-16be-402d-8d1a-e1414b6dd28c}"/>
  <p:tag name="KSO_WM_UNIT_TYPE" val="i"/>
</p:tagLst>
</file>

<file path=ppt/tags/tag16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6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4eee391e-16be-402d-8d1a-e1414b6dd28c}"/>
  <p:tag name="KSO_WM_UNIT_TYPE" val="i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7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4eee391e-16be-402d-8d1a-e1414b6dd28c}"/>
  <p:tag name="KSO_WM_UNIT_TYPE" val="i"/>
</p:tagLst>
</file>

<file path=ppt/tags/tag17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7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7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4eee391e-16be-402d-8d1a-e1414b6dd28c}"/>
  <p:tag name="KSO_WM_UNIT_TYPE" val="i"/>
</p:tagLst>
</file>

<file path=ppt/tags/tag17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7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82.xml><?xml version="1.0" encoding="utf-8"?>
<p:tagLst xmlns:p="http://schemas.openxmlformats.org/presentationml/2006/main">
  <p:tag name="KSO_WM_UNIT_PLACING_PICTURE_USER_VIEWPORT" val="{&quot;height&quot;:4917.447244094488,&quot;width&quot;:19200}"/>
</p:tagLst>
</file>

<file path=ppt/tags/tag183.xml><?xml version="1.0" encoding="utf-8"?>
<p:tagLst xmlns:p="http://schemas.openxmlformats.org/presentationml/2006/main">
  <p:tag name="KSO_WM_UNIT_PLACING_PICTURE_USER_VIEWPORT" val="{&quot;height&quot;:3705.3102362204722,&quot;width&quot;:4066.1748031496063}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0_7*a*1"/>
  <p:tag name="KSO_WM_TEMPLATE_CATEGORY" val="custom"/>
  <p:tag name="KSO_WM_TEMPLATE_INDEX" val="2020517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10"/>
  <p:tag name="KSO_WM_UNIT_TYPE" val="a"/>
  <p:tag name="KSO_WM_UNIT_INDEX" val="1"/>
  <p:tag name="KSO_WM_UNIT_PRESET_TEXT" val="单击此处添加标题"/>
</p:tagLst>
</file>

<file path=ppt/tags/tag1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0"/>
  <p:tag name="KSO_WM_SLIDE_ID" val="custom20205170_7"/>
  <p:tag name="KSO_WM_TEMPLATE_SUBCATEGORY" val="0"/>
  <p:tag name="KSO_WM_TEMPLATE_MASTER_TYPE" val="1"/>
  <p:tag name="KSO_WM_TEMPLATE_COLOR_TYPE" val="1"/>
  <p:tag name="KSO_WM_SLIDE_ITEM_CNT" val="0"/>
  <p:tag name="KSO_WM_SLIDE_INDEX" val="7"/>
  <p:tag name="KSO_WM_TAG_VERSION" val="1.0"/>
  <p:tag name="KSO_WM_SLIDE_TYPE" val="sectionTitle"/>
  <p:tag name="KSO_WM_SLIDE_SUBTYPE" val="pureTxt"/>
  <p:tag name="KSO_WM_SLIDE_LAYOUT" val="a_b_e"/>
  <p:tag name="KSO_WM_SLIDE_LAYOUT_CNT" val="1_1_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4eee391e-16be-402d-8d1a-e1414b6dd28c}"/>
  <p:tag name="KSO_WM_UNIT_TYPE" val="i"/>
</p:tagLst>
</file>

<file path=ppt/tags/tag18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8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2.xml><?xml version="1.0" encoding="utf-8"?>
<p:tagLst xmlns:p="http://schemas.openxmlformats.org/presentationml/2006/main">
  <p:tag name="KSO_WM_UNIT_PLACING_PICTURE_USER_VIEWPORT" val="{&quot;height&quot;:4917.447244094488,&quot;width&quot;:19200}"/>
  <p:tag name="KSO_WM_BEAUTIFY_FLAG" val=""/>
</p:tagLst>
</file>

<file path=ppt/tags/tag19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4eee391e-16be-402d-8d1a-e1414b6dd28c}"/>
  <p:tag name="KSO_WM_UNIT_TYPE" val="i"/>
</p:tagLst>
</file>

<file path=ppt/tags/tag19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9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UNIT_PLACING_PICTURE_USER_VIEWPORT" val="{&quot;height&quot;:4917.447244094488,&quot;width&quot;:19200}"/>
  <p:tag name="KSO_WM_BEAUTIFY_FLAG" val="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4eee391e-16be-402d-8d1a-e1414b6dd28c}"/>
  <p:tag name="KSO_WM_UNIT_TYPE" val="i"/>
</p:tagLst>
</file>

<file path=ppt/tags/tag20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0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04.xml><?xml version="1.0" encoding="utf-8"?>
<p:tagLst xmlns:p="http://schemas.openxmlformats.org/presentationml/2006/main">
  <p:tag name="KSO_WM_UNIT_PLACING_PICTURE_USER_VIEWPORT" val="{&quot;height&quot;:4917.447244094488,&quot;width&quot;:19200}"/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7.xml><?xml version="1.0" encoding="utf-8"?>
<p:tagLst xmlns:p="http://schemas.openxmlformats.org/presentationml/2006/main">
  <p:tag name="KSO_WM_UNIT_PLACING_PICTURE_USER_VIEWPORT" val="{&quot;height&quot;:4604.151181102362,&quot;width&quot;:19763.2}"/>
</p:tagLst>
</file>

<file path=ppt/tags/tag208.xml><?xml version="1.0" encoding="utf-8"?>
<p:tagLst xmlns:p="http://schemas.openxmlformats.org/presentationml/2006/main">
  <p:tag name="KSO_WM_UNIT_PLACING_PICTURE_USER_VIEWPORT" val="{&quot;height&quot;:4248.615748031496,&quot;width&quot;:4311.858267716535}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0_7*a*1"/>
  <p:tag name="KSO_WM_TEMPLATE_CATEGORY" val="custom"/>
  <p:tag name="KSO_WM_TEMPLATE_INDEX" val="2020517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10"/>
  <p:tag name="KSO_WM_UNIT_TYPE" val="a"/>
  <p:tag name="KSO_WM_UNIT_INDEX" val="1"/>
  <p:tag name="KSO_WM_UNIT_PRESET_TEXT" val="单击此处添加标题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0"/>
  <p:tag name="KSO_WM_SLIDE_ID" val="custom20205170_7"/>
  <p:tag name="KSO_WM_TEMPLATE_SUBCATEGORY" val="0"/>
  <p:tag name="KSO_WM_TEMPLATE_MASTER_TYPE" val="1"/>
  <p:tag name="KSO_WM_TEMPLATE_COLOR_TYPE" val="1"/>
  <p:tag name="KSO_WM_SLIDE_ITEM_CNT" val="0"/>
  <p:tag name="KSO_WM_SLIDE_INDEX" val="7"/>
  <p:tag name="KSO_WM_TAG_VERSION" val="1.0"/>
  <p:tag name="KSO_WM_SLIDE_TYPE" val="sectionTitle"/>
  <p:tag name="KSO_WM_SLIDE_SUBTYPE" val="pureTxt"/>
  <p:tag name="KSO_WM_SLIDE_LAYOUT" val="a_b_e"/>
  <p:tag name="KSO_WM_SLIDE_LAYOUT_CNT" val="1_1_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4eee391e-16be-402d-8d1a-e1414b6dd28c}"/>
  <p:tag name="KSO_WM_UNIT_TYPE" val="i"/>
</p:tagLst>
</file>

<file path=ppt/tags/tag21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1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1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4eee391e-16be-402d-8d1a-e1414b6dd28c}"/>
  <p:tag name="KSO_WM_UNIT_TYPE" val="i"/>
</p:tagLst>
</file>

<file path=ppt/tags/tag21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1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1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4eee391e-16be-402d-8d1a-e1414b6dd28c}"/>
  <p:tag name="KSO_WM_UNIT_TYPE" val="i"/>
</p:tagLst>
</file>

<file path=ppt/tags/tag22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2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4.xml><?xml version="1.0" encoding="utf-8"?>
<p:tagLst xmlns:p="http://schemas.openxmlformats.org/presentationml/2006/main">
  <p:tag name="KSO_WM_UNIT_PLACING_PICTURE_USER_VIEWPORT" val="{&quot;height&quot;:4604.151181102362,&quot;width&quot;:19763.2}"/>
  <p:tag name="KSO_WM_BEAUTIFY_FLAG" val=""/>
</p:tagLst>
</file>

<file path=ppt/tags/tag22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4eee391e-16be-402d-8d1a-e1414b6dd28c}"/>
  <p:tag name="KSO_WM_UNIT_TYPE" val="i"/>
</p:tagLst>
</file>

<file path=ppt/tags/tag22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2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29.xml><?xml version="1.0" encoding="utf-8"?>
<p:tagLst xmlns:p="http://schemas.openxmlformats.org/presentationml/2006/main">
  <p:tag name="KSO_WM_UNIT_PLACING_PICTURE_USER_VIEWPORT" val="{&quot;height&quot;:4604.151181102362,&quot;width&quot;:19763.2}"/>
  <p:tag name="KSO_WM_BEAUTIFY_FLAG" val="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1.xml><?xml version="1.0" encoding="utf-8"?>
<p:tagLst xmlns:p="http://schemas.openxmlformats.org/presentationml/2006/main">
  <p:tag name="KSO_WM_UNIT_PLACING_PICTURE_USER_VIEWPORT" val="{&quot;height&quot;:4604.151181102362,&quot;width&quot;:19763.2}"/>
</p:tagLst>
</file>

<file path=ppt/tags/tag232.xml><?xml version="1.0" encoding="utf-8"?>
<p:tagLst xmlns:p="http://schemas.openxmlformats.org/presentationml/2006/main">
  <p:tag name="KSO_WM_UNIT_PLACING_PICTURE_USER_VIEWPORT" val="{&quot;height&quot;:4917.447244094488,&quot;width&quot;:19200}"/>
</p:tagLst>
</file>

<file path=ppt/tags/tag233.xml><?xml version="1.0" encoding="utf-8"?>
<p:tagLst xmlns:p="http://schemas.openxmlformats.org/presentationml/2006/main">
  <p:tag name="KSO_WM_UNIT_PLACING_PICTURE_USER_VIEWPORT" val="{&quot;height&quot;:5776.020472440945,&quot;width&quot;:8049.4692913385825}"/>
</p:tagLst>
</file>

<file path=ppt/tags/tag234.xml><?xml version="1.0" encoding="utf-8"?>
<p:tagLst xmlns:p="http://schemas.openxmlformats.org/presentationml/2006/main">
  <p:tag name="KSO_WM_UNIT_PLACING_PICTURE_USER_VIEWPORT" val="{&quot;height&quot;:5776.020472440945,&quot;width&quot;:8049.4692913385825}"/>
</p:tagLst>
</file>

<file path=ppt/tags/tag235.xml><?xml version="1.0" encoding="utf-8"?>
<p:tagLst xmlns:p="http://schemas.openxmlformats.org/presentationml/2006/main">
  <p:tag name="KSO_WM_UNIT_PLACING_PICTURE_USER_VIEWPORT" val="{&quot;height&quot;:3094.4,&quot;width&quot;:3767.0944881889764}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0_22*a*1"/>
  <p:tag name="KSO_WM_TEMPLATE_CATEGORY" val="custom"/>
  <p:tag name="KSO_WM_TEMPLATE_INDEX" val="2020517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TYPE" val="a"/>
  <p:tag name="KSO_WM_UNIT_INDEX" val="1"/>
  <p:tag name="KSO_WM_UNIT_PRESET_TEXT" val="感谢您的聆听"/>
</p:tagLst>
</file>

<file path=ppt/tags/tag2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0"/>
  <p:tag name="KSO_WM_SLIDE_ID" val="custom20205170_22"/>
  <p:tag name="KSO_WM_TEMPLATE_SUBCATEGORY" val="0"/>
  <p:tag name="KSO_WM_TEMPLATE_MASTER_TYPE" val="1"/>
  <p:tag name="KSO_WM_TEMPLATE_COLOR_TYPE" val="1"/>
  <p:tag name="KSO_WM_SLIDE_ITEM_CNT" val="0"/>
  <p:tag name="KSO_WM_SLIDE_INDEX" val="22"/>
  <p:tag name="KSO_WM_TAG_VERSION" val="1.0"/>
  <p:tag name="KSO_WM_SLIDE_TYPE" val="endPage"/>
  <p:tag name="KSO_WM_SLIDE_SUBTYPE" val="pureTxt"/>
  <p:tag name="KSO_WM_SLIDE_LAYOUT" val="a_b"/>
  <p:tag name="KSO_WM_SLIDE_LAYOUT_CNT" val="1_1"/>
</p:tagLst>
</file>

<file path=ppt/tags/tag239.xml><?xml version="1.0" encoding="utf-8"?>
<p:tagLst xmlns:p="http://schemas.openxmlformats.org/presentationml/2006/main">
  <p:tag name="KSO_WPP_MARK_KEY" val="d6dd6ac7-ef9e-4807-9ee6-200817b279e8"/>
  <p:tag name="COMMONDATA" val="eyJoZGlkIjoiNDc4NTVkMWQ2ZTVmNTIwOGUyYmI3NjljOTM3ODhjNzYifQ==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4eee391e-16be-402d-8d1a-e1414b6dd28c}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5_Office 主题​​">
  <a:themeElements>
    <a:clrScheme name="4">
      <a:dk1>
        <a:sysClr val="windowText" lastClr="000000"/>
      </a:dk1>
      <a:lt1>
        <a:sysClr val="window" lastClr="FFFFFF"/>
      </a:lt1>
      <a:dk2>
        <a:srgbClr val="F4FAEB"/>
      </a:dk2>
      <a:lt2>
        <a:srgbClr val="FFFFFF"/>
      </a:lt2>
      <a:accent1>
        <a:srgbClr val="BCDE82"/>
      </a:accent1>
      <a:accent2>
        <a:srgbClr val="B0D794"/>
      </a:accent2>
      <a:accent3>
        <a:srgbClr val="A5D0A7"/>
      </a:accent3>
      <a:accent4>
        <a:srgbClr val="99CAB9"/>
      </a:accent4>
      <a:accent5>
        <a:srgbClr val="8EC3CC"/>
      </a:accent5>
      <a:accent6>
        <a:srgbClr val="82BCDE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963</Words>
  <Application>WPS 演示</Application>
  <PresentationFormat>自定义</PresentationFormat>
  <Paragraphs>104</Paragraphs>
  <Slides>19</Slides>
  <Notes>32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微软雅黑 Light</vt:lpstr>
      <vt:lpstr>黑体</vt:lpstr>
      <vt:lpstr>微软雅黑</vt:lpstr>
      <vt:lpstr>汉仪旗黑-85S</vt:lpstr>
      <vt:lpstr>Wingdings</vt:lpstr>
      <vt:lpstr>华文楷体</vt:lpstr>
      <vt:lpstr>Arial Unicode MS</vt:lpstr>
      <vt:lpstr>Calibri</vt:lpstr>
      <vt:lpstr>FZShaoEr-M11S</vt:lpstr>
      <vt:lpstr>FZKaTong-M19S</vt:lpstr>
      <vt:lpstr>Office 主题</vt:lpstr>
      <vt:lpstr>15_Office 主题​​</vt:lpstr>
      <vt:lpstr>幼儿园中班期初家长会</vt:lpstr>
      <vt:lpstr>PowerPoint 演示文稿</vt:lpstr>
      <vt:lpstr>孩子们的进步</vt:lpstr>
      <vt:lpstr>PowerPoint 演示文稿</vt:lpstr>
      <vt:lpstr>孩子存在的问题</vt:lpstr>
      <vt:lpstr>PowerPoint 演示文稿</vt:lpstr>
      <vt:lpstr>PowerPoint 演示文稿</vt:lpstr>
      <vt:lpstr>PowerPoint 演示文稿</vt:lpstr>
      <vt:lpstr>PowerPoint 演示文稿</vt:lpstr>
      <vt:lpstr>本学期重点工作</vt:lpstr>
      <vt:lpstr>PowerPoint 演示文稿</vt:lpstr>
      <vt:lpstr>PowerPoint 演示文稿</vt:lpstr>
      <vt:lpstr>PowerPoint 演示文稿</vt:lpstr>
      <vt:lpstr>家长配合工作</vt:lpstr>
      <vt:lpstr>PowerPoint 演示文稿</vt:lpstr>
      <vt:lpstr>PowerPoint 演示文稿</vt:lpstr>
      <vt:lpstr>PowerPoint 演示文稿</vt:lpstr>
      <vt:lpstr>PowerPoint 演示文稿</vt:lpstr>
      <vt:lpstr>感谢各位家长的到来！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✨Mr. Wang</cp:lastModifiedBy>
  <cp:revision>140</cp:revision>
  <dcterms:created xsi:type="dcterms:W3CDTF">1900-01-01T00:00:00Z</dcterms:created>
  <dcterms:modified xsi:type="dcterms:W3CDTF">2023-02-15T00:17:36Z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0AA3CE0F511C46DAA7669BF4808F018F</vt:lpwstr>
  </property>
</Properties>
</file>