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3"/>
    <p:sldId id="257" r:id="rId4"/>
    <p:sldId id="263" r:id="rId5"/>
    <p:sldId id="284" r:id="rId6"/>
    <p:sldId id="293" r:id="rId7"/>
    <p:sldId id="294" r:id="rId8"/>
    <p:sldId id="295" r:id="rId9"/>
    <p:sldId id="296" r:id="rId10"/>
    <p:sldId id="279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8E5E4"/>
    <a:srgbClr val="80ADCA"/>
    <a:srgbClr val="FAE58A"/>
    <a:srgbClr val="DCE9F2"/>
    <a:srgbClr val="E67399"/>
    <a:srgbClr val="F8DB5E"/>
    <a:srgbClr val="E7A6A3"/>
    <a:srgbClr val="4386B3"/>
    <a:srgbClr val="F0F6FA"/>
    <a:srgbClr val="AF19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4" d="100"/>
          <a:sy n="64" d="100"/>
        </p:scale>
        <p:origin x="120" y="54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08" y="1760"/>
            <a:ext cx="12186592" cy="685415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78890">
            <a:off x="228123" y="5929948"/>
            <a:ext cx="999185" cy="713588"/>
          </a:xfrm>
          <a:prstGeom prst="rect">
            <a:avLst/>
          </a:prstGeom>
        </p:spPr>
      </p:pic>
      <p:sp>
        <p:nvSpPr>
          <p:cNvPr id="17" name="矩形: 圆角 16"/>
          <p:cNvSpPr/>
          <p:nvPr userDrawn="1"/>
        </p:nvSpPr>
        <p:spPr>
          <a:xfrm>
            <a:off x="476251" y="266700"/>
            <a:ext cx="11277600" cy="6324600"/>
          </a:xfrm>
          <a:prstGeom prst="roundRect">
            <a:avLst/>
          </a:prstGeom>
          <a:solidFill>
            <a:srgbClr val="F0F6FA"/>
          </a:solidFill>
          <a:ln>
            <a:solidFill>
              <a:srgbClr val="4386B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46686">
            <a:off x="2788" y="43624"/>
            <a:ext cx="1838822" cy="131323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23700" r="69271" b="3513"/>
          <a:stretch>
            <a:fillRect/>
          </a:stretch>
        </p:blipFill>
        <p:spPr>
          <a:xfrm>
            <a:off x="-194641" y="3622303"/>
            <a:ext cx="1570380" cy="31013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A757F-4074-443D-BBBE-B68519F758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EC88B-2F56-4409-9E6F-B09B1B5A46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A757F-4074-443D-BBBE-B68519F758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EC88B-2F56-4409-9E6F-B09B1B5A46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A757F-4074-443D-BBBE-B68519F758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EC88B-2F56-4409-9E6F-B09B1B5A46EC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890013" y="2309405"/>
            <a:ext cx="4297173" cy="1589411"/>
            <a:chOff x="1469042" y="1073970"/>
            <a:chExt cx="8924131" cy="3300801"/>
          </a:xfrm>
        </p:grpSpPr>
        <p:sp>
          <p:nvSpPr>
            <p:cNvPr id="8" name="标题 1"/>
            <p:cNvSpPr txBox="1"/>
            <p:nvPr/>
          </p:nvSpPr>
          <p:spPr>
            <a:xfrm>
              <a:off x="1469042" y="1073970"/>
              <a:ext cx="8924131" cy="330080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        </a:t>
              </a:r>
              <a:br>
                <a:rPr lang="zh-CN" altLang="en-US" sz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b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endPara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感谢您下载平台上提供的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作品，为了您和熊猫办公以及原创作者的利益，请勿复制、传播、销售，否则将承担法律责任！熊猫办公将对作品进行维权，按照传播下载次数进行十倍的索取赔偿！</a:t>
              </a:r>
              <a:b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b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在熊猫办公出售的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模板是免版税类（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RF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Royalty-Free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）正版受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中国人民共和国著作法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世界版权公约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的保护，作品的所有权、版权和著作权归熊猫办公所有，您下载的是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模板素材的使用权。</a:t>
              </a:r>
              <a:b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不得将熊猫办公的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模板、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素材，本身用于再出售，或者出租、出借、转让、分销、发布或者作为礼物供他人使用，不得转授权、出卖、转让本协议或者本协议中的权利。</a:t>
              </a:r>
              <a:b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endParaRPr lang="zh-CN" altLang="en-US" sz="100" spc="120" dirty="0">
                <a:solidFill>
                  <a:schemeClr val="bg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834812" y="1280106"/>
              <a:ext cx="2192590" cy="2237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版权声明</a:t>
              </a:r>
              <a:endParaRPr lang="zh-CN" altLang="en-US" sz="1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684452" y="1287863"/>
            <a:ext cx="3710568" cy="275466"/>
            <a:chOff x="1469042" y="1073970"/>
            <a:chExt cx="8924131" cy="3300801"/>
          </a:xfrm>
        </p:grpSpPr>
        <p:sp>
          <p:nvSpPr>
            <p:cNvPr id="12" name="标题 1"/>
            <p:cNvSpPr txBox="1"/>
            <p:nvPr/>
          </p:nvSpPr>
          <p:spPr>
            <a:xfrm>
              <a:off x="1469042" y="1073970"/>
              <a:ext cx="8924131" cy="330080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        </a:t>
              </a:r>
              <a:br>
                <a:rPr lang="zh-CN" altLang="en-US" sz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b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endPara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感谢您下载平台上提供的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作品，为了您和熊猫办公以及原创作者的利益，请勿复制、传播、销售，否则将承担法律责任！熊猫办公将对作品进行维权，按照传播下载次数进行十倍的索取赔偿！</a:t>
              </a:r>
              <a:b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b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在熊猫办公出售的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模板是免版税类（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RF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Royalty-Free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）正版受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中国人民共和国著作法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世界版权公约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的保护，作品的所有权、版权和著作权归熊猫办公所有，您下载的是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模板素材的使用权。</a:t>
              </a:r>
              <a:b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不得将熊猫办公的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模板、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素材，本身用于再出售，或者出租、出借、转让、分销、发布或者作为礼物供他人使用，不得转授权、出卖、转让本协议或者本协议中的权利。</a:t>
              </a:r>
              <a:b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endParaRPr lang="zh-CN" altLang="en-US" sz="100" spc="120" dirty="0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834812" y="1280107"/>
              <a:ext cx="2192590" cy="12907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版权声明</a:t>
              </a:r>
              <a:endParaRPr lang="zh-CN" altLang="en-US" sz="1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A757F-4074-443D-BBBE-B68519F758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EC88B-2F56-4409-9E6F-B09B1B5A46EC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10708" y="2408664"/>
            <a:ext cx="105578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版权声明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2209800" y="2841084"/>
            <a:ext cx="3710568" cy="275466"/>
            <a:chOff x="1469042" y="1073970"/>
            <a:chExt cx="8924131" cy="3300801"/>
          </a:xfrm>
        </p:grpSpPr>
        <p:sp>
          <p:nvSpPr>
            <p:cNvPr id="10" name="标题 1"/>
            <p:cNvSpPr txBox="1"/>
            <p:nvPr/>
          </p:nvSpPr>
          <p:spPr>
            <a:xfrm>
              <a:off x="1469042" y="1073970"/>
              <a:ext cx="8924131" cy="330080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        </a:t>
              </a:r>
              <a:br>
                <a:rPr lang="zh-CN" altLang="en-US" sz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b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endPara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感谢您下载平台上提供的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作品，为了您和熊猫办公以及原创作者的利益，请勿复制、传播、销售，否则将承担法律责任！熊猫办公将对作品进行维权，按照传播下载次数进行十倍的索取赔偿！</a:t>
              </a:r>
              <a:b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b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在熊猫办公出售的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模板是免版税类（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RF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Royalty-Free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）正版受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中国人民共和国著作法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世界版权公约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的保护，作品的所有权、版权和著作权归熊猫办公所有，您下载的是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模板素材的使用权。</a:t>
              </a:r>
              <a:b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不得将熊猫办公的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模板、</a:t>
              </a:r>
              <a:r>
                <a:rPr lang="en-US" altLang="zh-CN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素材，本身用于再出售，或者出租、出借、转让、分销、发布或者作为礼物供他人使用，不得转授权、出卖、转让本协议或者本协议中的权利。</a:t>
              </a:r>
              <a:br>
                <a:rPr lang="zh-CN" altLang="en-US" sz="1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endParaRPr lang="zh-CN" altLang="en-US" sz="100" spc="120" dirty="0">
                <a:solidFill>
                  <a:schemeClr val="bg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834812" y="1280107"/>
              <a:ext cx="2192590" cy="12907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版权声明</a:t>
              </a:r>
              <a:endParaRPr lang="zh-CN" altLang="en-US" sz="1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A757F-4074-443D-BBBE-B68519F758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EC88B-2F56-4409-9E6F-B09B1B5A46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A757F-4074-443D-BBBE-B68519F758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EC88B-2F56-4409-9E6F-B09B1B5A46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A757F-4074-443D-BBBE-B68519F758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EC88B-2F56-4409-9E6F-B09B1B5A46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A757F-4074-443D-BBBE-B68519F758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EC88B-2F56-4409-9E6F-B09B1B5A46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" panose="020B0400000000000000" charset="-122"/>
                <a:ea typeface="思源黑体" panose="020B0400000000000000" charset="-122"/>
              </a:defRPr>
            </a:lvl1pPr>
          </a:lstStyle>
          <a:p>
            <a:fld id="{E7FA757F-4074-443D-BBBE-B68519F758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" panose="020B0400000000000000" charset="-122"/>
                <a:ea typeface="思源黑体" panose="020B04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" panose="020B0400000000000000" charset="-122"/>
                <a:ea typeface="思源黑体" panose="020B0400000000000000" charset="-122"/>
              </a:defRPr>
            </a:lvl1pPr>
          </a:lstStyle>
          <a:p>
            <a:fld id="{710EC88B-2F56-4409-9E6F-B09B1B5A46E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" panose="020B0400000000000000" charset="-122"/>
          <a:ea typeface="思源黑体" panose="020B0400000000000000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" panose="020B0400000000000000" charset="-122"/>
          <a:ea typeface="思源黑体" panose="020B0400000000000000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" panose="020B0400000000000000" charset="-122"/>
          <a:ea typeface="思源黑体" panose="020B0400000000000000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" panose="020B0400000000000000" charset="-122"/>
          <a:ea typeface="思源黑体" panose="020B0400000000000000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" panose="020B0400000000000000" charset="-122"/>
          <a:ea typeface="思源黑体" panose="020B0400000000000000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tags" Target="../tags/tag1.xml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7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7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7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8" y="1760"/>
            <a:ext cx="12186592" cy="68541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46686">
            <a:off x="31288" y="-53112"/>
            <a:ext cx="1838822" cy="13132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78890">
            <a:off x="228123" y="5929948"/>
            <a:ext cx="999185" cy="713588"/>
          </a:xfrm>
          <a:prstGeom prst="rect">
            <a:avLst/>
          </a:prstGeom>
        </p:spPr>
      </p:pic>
      <p:pic>
        <p:nvPicPr>
          <p:cNvPr id="2" name="儿童音乐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287000" y="-1447800"/>
            <a:ext cx="609600" cy="609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698" y="3428836"/>
            <a:ext cx="3587262" cy="2591406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 flipH="1">
            <a:off x="5015272" y="3417451"/>
            <a:ext cx="6583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4800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润润</a:t>
            </a:r>
            <a:r>
              <a:rPr lang="en-US" altLang="zh-CN" sz="4800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800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班期初家长会</a:t>
            </a:r>
            <a:endParaRPr lang="zh-CN" altLang="en-US" sz="4800" dirty="0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 flipH="1">
            <a:off x="1346379" y="1385914"/>
            <a:ext cx="96824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携手共进</a:t>
            </a:r>
            <a:r>
              <a:rPr lang="en-US" altLang="zh-CN" sz="8800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8800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守望成长</a:t>
            </a:r>
            <a:endParaRPr lang="zh-CN" altLang="en-US" sz="8800" dirty="0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7184672" y="4514490"/>
            <a:ext cx="4145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2023</a:t>
            </a:r>
            <a:r>
              <a:rPr lang="zh-CN" altLang="en-US" sz="4800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4800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4800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 sz="4800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</a:t>
            </a:r>
            <a:r>
              <a:rPr lang="zh-CN" altLang="en-US" sz="4800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</a:t>
            </a:r>
            <a:endParaRPr lang="zh-CN" altLang="en-US" sz="4800" dirty="0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46686">
            <a:off x="529235" y="1766297"/>
            <a:ext cx="1532329" cy="10943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-0.02214 -0.47871 L -0.02214 -0.47871 L 0.02161 -0.42871 C 0.02474 -0.425 0.03099 -0.4176 0.03099 -0.4176 C 0.04531 -0.37917 0.04101 -0.39676 0.04661 -0.3676 C 0.04557 -0.34723 0.04661 -0.32593 0.04349 -0.30648 C 0.04231 -0.29977 0.02838 -0.28148 0.02474 -0.27871 C 0.01862 -0.27385 0.01145 -0.27408 0.00599 -0.2676 C 0.00286 -0.26389 -0.00013 -0.25926 -0.00339 -0.25648 C -0.0293 -0.23334 0.00468 -0.27153 -0.02214 -0.23982 C -0.02422 -0.23426 -0.02813 -0.22963 -0.02839 -0.22315 C -0.02917 -0.2081 -0.02683 -0.19329 -0.02526 -0.17871 C -0.02474 -0.17292 -0.02422 -0.16644 -0.02214 -0.16204 C -0.0198 -0.15695 -0.01563 -0.15556 -0.01276 -0.15093 C -0.00625 -0.14051 0.00104 -0.13079 0.00599 -0.1176 C 0.01432 -0.0956 0.00911 -0.10463 0.02161 -0.09005 C 0.02955 -0.04746 0.03359 -0.04005 0.02474 0.01574 C 0.02382 0.02129 0.01849 0.01944 0.01536 0.02106 C 0.01224 0.01944 0.00872 0.01898 0.00599 0.01574 C 0.00221 0.01134 4.58333E-6 0.00393 -0.00339 -0.00093 C -0.00521 -0.00371 -0.00756 -0.00486 -0.00964 -0.00648 L -0.00964 -0.00648 " pathEditMode="relative" ptsTypes="AAAAAAAAAAAAAAAAAAAAAA">
                                      <p:cBhvr>
                                        <p:cTn id="14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path" presetSubtype="0" accel="41000" decel="5900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Motion origin="layout" path="M 0.01536 -1.04561 L 0.01536 -1.04561 C 0.02096 -1.03403 0.02708 -1.02338 0.03229 -1.01111 C 0.03437 -1.00602 0.03567 -0.99977 0.0371 -0.99398 C 0.03971 -0.98264 0.03984 -0.97593 0.04192 -0.96366 C 0.04335 -0.9551 0.04518 -0.94653 0.04674 -0.93797 L 0.04921 -0.925 C 0.04895 -0.92246 0.04739 -0.89051 0.04427 -0.88218 C 0.04244 -0.87732 0.03971 -0.87338 0.0371 -0.86945 C 0.03489 -0.86598 0.03229 -0.86366 0.02981 -0.86088 C 0.02096 -0.83704 0.02981 -0.85718 0.0177 -0.83936 C 0.0151 -0.83542 0.01315 -0.83033 0.01041 -0.82639 C -0.00977 -0.79653 0.01718 -0.8426 -0.00404 -0.80486 C -0.01016 -0.77246 -0.00196 -0.8125 -0.01133 -0.77917 C -0.01237 -0.775 -0.0129 -0.77037 -0.01368 -0.76621 C -0.0129 -0.75764 -0.01316 -0.74838 -0.01133 -0.74028 C -0.00912 -0.73079 -0.00482 -0.72315 -0.00157 -0.71459 L 0.01289 -0.67593 L 0.02252 -0.65 L 0.02734 -0.63704 C 0.02825 -0.63287 0.02851 -0.62824 0.02981 -0.62431 C 0.03268 -0.61528 0.03945 -0.59838 0.03945 -0.59838 C 0.04023 -0.59422 0.04114 -0.58982 0.04192 -0.58542 C 0.04661 -0.55625 0.047 -0.54167 0.04192 -0.50371 C 0.03945 -0.48542 0.03099 -0.47778 0.025 -0.46505 C 0.01653 -0.44723 0.02474 -0.45486 0.01289 -0.44792 C 0.00156 -0.41783 0.00807 -0.42778 -0.00404 -0.41343 C -0.0073 -0.40486 -0.01433 -0.39792 -0.01368 -0.38773 C -0.01081 -0.33565 -0.01381 -0.35834 -0.00651 -0.31875 L -0.00404 -0.30602 C -0.00326 -0.30162 -0.003 -0.29676 -0.00157 -0.29306 C 4.58333E-6 -0.28866 0.00104 -0.28357 0.00325 -0.2801 C 0.00755 -0.27338 0.0177 -0.26297 0.0177 -0.26297 C 0.01849 -0.25857 0.01875 -0.25371 0.02018 -0.25 C 0.02773 -0.22986 0.02695 -0.24537 0.03229 -0.22431 C 0.03424 -0.21598 0.03541 -0.20695 0.0371 -0.19838 L 0.03945 -0.18542 C 0.03671 -0.11621 0.04062 -0.14445 0.03229 -0.09954 C 0.03138 -0.09514 0.03164 -0.08982 0.02981 -0.08658 L 0.02252 -0.07361 C 0.01835 -0.05093 0.02161 -0.06459 0.01041 -0.03496 C 0.00885 -0.03079 0.00651 -0.02709 0.00559 -0.02199 C 0.00481 -0.01783 0.00481 -0.01273 0.00325 -0.00926 C 0.00143 -0.0051 -0.00404 -0.00047 -0.00404 -0.00047 L -0.00404 -0.00047 " pathEditMode="relative" ptsTypes="AAAAAAAAAAAAAAAAAAAAAAAAAAAAAAAAAAAAAAAAAAAAA">
                                      <p:cBhvr>
                                        <p:cTn id="23" dur="2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6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56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-0.02214 -0.47871 L -0.02214 -0.47871 L 0.02161 -0.42871 C 0.02474 -0.425 0.03099 -0.4176 0.03099 -0.4176 C 0.04531 -0.37917 0.04101 -0.39676 0.04661 -0.3676 C 0.04557 -0.34723 0.04661 -0.32593 0.04349 -0.30648 C 0.04231 -0.29977 0.02838 -0.28148 0.02474 -0.27871 C 0.01862 -0.27385 0.01145 -0.27408 0.00599 -0.2676 C 0.00286 -0.26389 -0.00013 -0.25926 -0.00339 -0.25648 C -0.0293 -0.23334 0.00468 -0.27153 -0.02214 -0.23982 C -0.02422 -0.23426 -0.02813 -0.22963 -0.02839 -0.22315 C -0.02917 -0.2081 -0.02683 -0.19329 -0.02526 -0.17871 C -0.02474 -0.17292 -0.02422 -0.16644 -0.02214 -0.16204 C -0.0198 -0.15695 -0.01563 -0.15556 -0.01276 -0.15093 C -0.00625 -0.14051 0.00104 -0.13079 0.00599 -0.1176 C 0.01432 -0.0956 0.00911 -0.10463 0.02161 -0.09005 C 0.02955 -0.04746 0.03359 -0.04005 0.02474 0.01574 C 0.02382 0.02129 0.01849 0.01944 0.01536 0.02106 C 0.01224 0.01944 0.00872 0.01898 0.00599 0.01574 C 0.00221 0.01134 4.58333E-6 0.00393 -0.00339 -0.00093 C -0.00521 -0.00371 -0.00756 -0.00486 -0.00964 -0.00648 L -0.00964 -0.00648 " pathEditMode="relative" ptsTypes="AAAAAAAAAAAAAAAAAAAAAA">
                                      <p:cBhvr>
                                        <p:cTn id="54" dur="1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8" y="1760"/>
            <a:ext cx="12186592" cy="68541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46686">
            <a:off x="-191695" y="455177"/>
            <a:ext cx="1838822" cy="13132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78890">
            <a:off x="228123" y="5929948"/>
            <a:ext cx="999185" cy="71358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59" y="1644887"/>
            <a:ext cx="2243494" cy="170505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4149318" y="2463633"/>
            <a:ext cx="3840480" cy="755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sz="36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一、班级情况简述</a:t>
            </a:r>
            <a:endParaRPr sz="36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2214 -0.47871 L -0.02214 -0.47871 L 0.02161 -0.42871 C 0.02474 -0.425 0.03099 -0.4176 0.03099 -0.4176 C 0.04531 -0.37917 0.04101 -0.39676 0.04661 -0.3676 C 0.04557 -0.34723 0.04661 -0.32593 0.04349 -0.30648 C 0.04231 -0.29977 0.02838 -0.28148 0.02474 -0.27871 C 0.01862 -0.27385 0.01145 -0.27408 0.00599 -0.2676 C 0.00286 -0.26389 -0.00013 -0.25926 -0.00339 -0.25648 C -0.0293 -0.23334 0.00468 -0.27153 -0.02214 -0.23982 C -0.02422 -0.23426 -0.02813 -0.22963 -0.02839 -0.22315 C -0.02917 -0.2081 -0.02683 -0.19329 -0.02526 -0.17871 C -0.02474 -0.17292 -0.02422 -0.16644 -0.02214 -0.16204 C -0.0198 -0.15695 -0.01563 -0.15556 -0.01276 -0.15093 C -0.00625 -0.14051 0.00104 -0.13079 0.00599 -0.1176 C 0.01432 -0.0956 0.00911 -0.10463 0.02161 -0.09005 C 0.02955 -0.04746 0.03359 -0.04005 0.02474 0.01574 C 0.02382 0.02129 0.01849 0.01944 0.01536 0.02106 C 0.01224 0.01944 0.00872 0.01898 0.00599 0.01574 C 0.00221 0.01134 4.58333E-6 0.00393 -0.00339 -0.00093 C -0.00521 -0.00371 -0.00756 -0.00486 -0.00964 -0.00648 L -0.00964 -0.00648 " pathEditMode="relative" ptsTypes="AAAAAAAAAAAAAAAAAAAAAA">
                                      <p:cBhvr>
                                        <p:cTn id="11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5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path" presetSubtype="0" accel="41000" decel="59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.01536 -1.04561 L 0.01536 -1.04561 C 0.02096 -1.03403 0.02708 -1.02338 0.03229 -1.01111 C 0.03437 -1.00602 0.03567 -0.99977 0.0371 -0.99398 C 0.03971 -0.98264 0.03984 -0.97593 0.04192 -0.96366 C 0.04335 -0.9551 0.04518 -0.94653 0.04674 -0.93797 L 0.04921 -0.925 C 0.04895 -0.92246 0.04739 -0.89051 0.04427 -0.88218 C 0.04244 -0.87732 0.03971 -0.87338 0.0371 -0.86945 C 0.03489 -0.86598 0.03229 -0.86366 0.02981 -0.86088 C 0.02096 -0.83704 0.02981 -0.85718 0.0177 -0.83936 C 0.0151 -0.83542 0.01315 -0.83033 0.01041 -0.82639 C -0.00977 -0.79653 0.01718 -0.8426 -0.00404 -0.80486 C -0.01016 -0.77246 -0.00196 -0.8125 -0.01133 -0.77917 C -0.01237 -0.775 -0.0129 -0.77037 -0.01368 -0.76621 C -0.0129 -0.75764 -0.01316 -0.74838 -0.01133 -0.74028 C -0.00912 -0.73079 -0.00482 -0.72315 -0.00157 -0.71459 L 0.01289 -0.67593 L 0.02252 -0.65 L 0.02734 -0.63704 C 0.02825 -0.63287 0.02851 -0.62824 0.02981 -0.62431 C 0.03268 -0.61528 0.03945 -0.59838 0.03945 -0.59838 C 0.04023 -0.59422 0.04114 -0.58982 0.04192 -0.58542 C 0.04661 -0.55625 0.047 -0.54167 0.04192 -0.50371 C 0.03945 -0.48542 0.03099 -0.47778 0.025 -0.46505 C 0.01653 -0.44723 0.02474 -0.45486 0.01289 -0.44792 C 0.00156 -0.41783 0.00807 -0.42778 -0.00404 -0.41343 C -0.0073 -0.40486 -0.01433 -0.39792 -0.01368 -0.38773 C -0.01081 -0.33565 -0.01381 -0.35834 -0.00651 -0.31875 L -0.00404 -0.30602 C -0.00326 -0.30162 -0.003 -0.29676 -0.00157 -0.29306 C 4.58333E-6 -0.28866 0.00104 -0.28357 0.00325 -0.2801 C 0.00755 -0.27338 0.0177 -0.26297 0.0177 -0.26297 C 0.01849 -0.25857 0.01875 -0.25371 0.02018 -0.25 C 0.02773 -0.22986 0.02695 -0.24537 0.03229 -0.22431 C 0.03424 -0.21598 0.03541 -0.20695 0.0371 -0.19838 L 0.03945 -0.18542 C 0.03671 -0.11621 0.04062 -0.14445 0.03229 -0.09954 C 0.03138 -0.09514 0.03164 -0.08982 0.02981 -0.08658 L 0.02252 -0.07361 C 0.01835 -0.05093 0.02161 -0.06459 0.01041 -0.03496 C 0.00885 -0.03079 0.00651 -0.02709 0.00559 -0.02199 C 0.00481 -0.01783 0.00481 -0.01273 0.00325 -0.00926 C 0.00143 -0.0051 -0.00404 -0.00047 -0.00404 -0.00047 L -0.00404 -0.00047 " pathEditMode="relative" ptsTypes="AAAAAAAAAAAAAAAAAAAAAAAAAAAAAAAAAAAAAAAAAAAAA">
                                      <p:cBhvr>
                                        <p:cTn id="20" dur="2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73505" y="590550"/>
            <a:ext cx="6832600" cy="6451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600" dirty="0">
                <a:solidFill>
                  <a:srgbClr val="4386B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(一）生活活动——自主端饭</a:t>
            </a:r>
            <a:endParaRPr lang="zh-CN" altLang="en-US" sz="3600" dirty="0">
              <a:solidFill>
                <a:srgbClr val="4386B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14651" y="1824727"/>
            <a:ext cx="9833925" cy="279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zh-CN" sz="3200" dirty="0">
                <a:solidFill>
                  <a:srgbClr val="C00000"/>
                </a:solidFill>
                <a:latin typeface="思源黑体" panose="020B0400000000000000" charset="-122"/>
                <a:ea typeface="思源黑体" panose="020B0400000000000000" charset="-122"/>
              </a:rPr>
              <a:t>  </a:t>
            </a:r>
            <a:r>
              <a:rPr lang="en-US" altLang="zh-CN" sz="3200" dirty="0">
                <a:solidFill>
                  <a:schemeClr val="tx1"/>
                </a:solidFill>
                <a:latin typeface="思源黑体" panose="020B0400000000000000" charset="-122"/>
                <a:ea typeface="思源黑体" panose="020B0400000000000000" charset="-122"/>
              </a:rPr>
              <a:t> </a:t>
            </a:r>
            <a:r>
              <a:rPr lang="zh-CN" altLang="zh-CN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们鼓励孩子自我服务，尊重孩子的自主性，提高孩子的自理能力。所以我们实行自己端饭菜，从刚开始老师盛菜、盛饭到桌子上，逐步过渡到孩子端饭菜，孩子们自己选择要吃多一些的饭菜还是少一些的饭菜，同时提醒他们，自己选择的饭菜一定要吃完，正因为是自己选择的饭，孩子们用餐习惯更好了。经过上学期的自主体验，孩子们现在已经很能干，自己端碗，吃完之后自己将碗、勺送至推车上放置相应的容器中。也希望家长在家也能给孩子提供动手的机会，不要包办代替。</a:t>
            </a:r>
            <a:endParaRPr lang="zh-CN" altLang="zh-CN" sz="24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6" grpId="0"/>
      <p:bldP spid="2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77035" y="492125"/>
            <a:ext cx="4293235" cy="6451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600" dirty="0">
                <a:solidFill>
                  <a:srgbClr val="4386B3"/>
                </a:solidFill>
                <a:latin typeface="楷体" panose="02010609060101010101" charset="-122"/>
                <a:ea typeface="楷体" panose="02010609060101010101" charset="-122"/>
              </a:rPr>
              <a:t>（二）区域游戏</a:t>
            </a:r>
            <a:endParaRPr lang="zh-CN" altLang="en-US" sz="3600" dirty="0">
              <a:solidFill>
                <a:srgbClr val="4386B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32535" y="1859915"/>
            <a:ext cx="946340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sz="24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提出以下策略：</a:t>
            </a:r>
            <a:r>
              <a:rPr lang="en-US" sz="24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1.</a:t>
            </a:r>
            <a:r>
              <a:rPr lang="zh-CN" sz="24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明确编织内容，制定编织课程计划我们将根据小班幼儿的年龄特点和精细动作发展，搜集编织书籍和网络资源，并收集整理一些适合小班幼儿的教案、作品。</a:t>
            </a:r>
            <a:r>
              <a:rPr lang="en-US" sz="24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2.</a:t>
            </a:r>
            <a:r>
              <a:rPr lang="zh-CN" sz="24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组织编织活动，提升幼儿编织技能我们将编织放入课程当中去，利用中午或者下午延时班的时间教授技能。</a:t>
            </a:r>
            <a:r>
              <a:rPr lang="en-US" sz="24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3.</a:t>
            </a:r>
            <a:r>
              <a:rPr lang="zh-CN" sz="24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提供展示平台，激发幼儿编织兴趣在孩子们做出来的作品后，发入群中或者集体展示，让更多的人有制作的兴趣。</a:t>
            </a:r>
            <a:endParaRPr lang="zh-CN" altLang="en-US" sz="24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00" grpId="0"/>
      <p:bldP spid="10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20190" y="492125"/>
            <a:ext cx="9498965" cy="6451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600" dirty="0">
                <a:solidFill>
                  <a:srgbClr val="4386B3"/>
                </a:solidFill>
                <a:latin typeface="楷体" panose="02010609060101010101" charset="-122"/>
                <a:ea typeface="楷体" panose="02010609060101010101" charset="-122"/>
              </a:rPr>
              <a:t>（三）.班级重点的关注点——自我服务能力</a:t>
            </a:r>
            <a:endParaRPr lang="zh-CN" altLang="en-US" sz="3600" dirty="0">
              <a:solidFill>
                <a:srgbClr val="4386B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63980" y="1261745"/>
            <a:ext cx="9463405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sz="24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1.共同商讨如何整理。</a:t>
            </a:r>
            <a:endParaRPr sz="24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304800"/>
            <a:r>
              <a:rPr sz="24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个区域材料不同、摆放的规则要求都不同，有的地方由于时间的问题只能草草了事的完成，所以我们将决定把区域摆放还给幼儿，一起商讨，一起摆放，让幼儿体验到我是班级小主人、体验为集体服务的成就感与愉悦感。</a:t>
            </a:r>
            <a:endParaRPr sz="24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304800"/>
            <a:r>
              <a:rPr sz="24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2.各自分工整理。</a:t>
            </a:r>
            <a:endParaRPr sz="24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304800"/>
            <a:r>
              <a:rPr sz="24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我们还将设定每天小整理，每周大整理。每天玩完区域引导他们及时整理，每周五让他们检查班级的环境是否整齐，并派人整体再次整理。</a:t>
            </a:r>
            <a:endParaRPr sz="24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304800"/>
            <a:r>
              <a:rPr sz="24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3.多种形式表扬鼓励。</a:t>
            </a:r>
            <a:endParaRPr sz="24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304800"/>
            <a:r>
              <a:rPr sz="24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在每次整理结束后，可以注重评价，说一说谁是班级整理小能手，并给予表扬或者创设墙面环境，给做到所在区域整理好的人一个奖杯，激发更多人整理的积极性。</a:t>
            </a:r>
            <a:endParaRPr sz="24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00" grpId="0"/>
      <p:bldP spid="10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8" y="1760"/>
            <a:ext cx="12186592" cy="68541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46686">
            <a:off x="-191695" y="455177"/>
            <a:ext cx="1838822" cy="13132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78890">
            <a:off x="228123" y="5929948"/>
            <a:ext cx="999185" cy="71358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59" y="1644887"/>
            <a:ext cx="2243494" cy="170505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4149318" y="2463633"/>
            <a:ext cx="2926080" cy="755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sz="36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二．家园共育</a:t>
            </a:r>
            <a:endParaRPr sz="36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2214 -0.47871 L -0.02214 -0.47871 L 0.02161 -0.42871 C 0.02474 -0.425 0.03099 -0.4176 0.03099 -0.4176 C 0.04531 -0.37917 0.04101 -0.39676 0.04661 -0.3676 C 0.04557 -0.34723 0.04661 -0.32593 0.04349 -0.30648 C 0.04231 -0.29977 0.02838 -0.28148 0.02474 -0.27871 C 0.01862 -0.27385 0.01145 -0.27408 0.00599 -0.2676 C 0.00286 -0.26389 -0.00013 -0.25926 -0.00339 -0.25648 C -0.0293 -0.23334 0.00468 -0.27153 -0.02214 -0.23982 C -0.02422 -0.23426 -0.02813 -0.22963 -0.02839 -0.22315 C -0.02917 -0.2081 -0.02683 -0.19329 -0.02526 -0.17871 C -0.02474 -0.17292 -0.02422 -0.16644 -0.02214 -0.16204 C -0.0198 -0.15695 -0.01563 -0.15556 -0.01276 -0.15093 C -0.00625 -0.14051 0.00104 -0.13079 0.00599 -0.1176 C 0.01432 -0.0956 0.00911 -0.10463 0.02161 -0.09005 C 0.02955 -0.04746 0.03359 -0.04005 0.02474 0.01574 C 0.02382 0.02129 0.01849 0.01944 0.01536 0.02106 C 0.01224 0.01944 0.00872 0.01898 0.00599 0.01574 C 0.00221 0.01134 4.58333E-6 0.00393 -0.00339 -0.00093 C -0.00521 -0.00371 -0.00756 -0.00486 -0.00964 -0.00648 L -0.00964 -0.00648 " pathEditMode="relative" ptsTypes="AAAAAAAAAAAAAAAAAAAAAA">
                                      <p:cBhvr>
                                        <p:cTn id="11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5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path" presetSubtype="0" accel="41000" decel="59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.01536 -1.04561 L 0.01536 -1.04561 C 0.02096 -1.03403 0.02708 -1.02338 0.03229 -1.01111 C 0.03437 -1.00602 0.03567 -0.99977 0.0371 -0.99398 C 0.03971 -0.98264 0.03984 -0.97593 0.04192 -0.96366 C 0.04335 -0.9551 0.04518 -0.94653 0.04674 -0.93797 L 0.04921 -0.925 C 0.04895 -0.92246 0.04739 -0.89051 0.04427 -0.88218 C 0.04244 -0.87732 0.03971 -0.87338 0.0371 -0.86945 C 0.03489 -0.86598 0.03229 -0.86366 0.02981 -0.86088 C 0.02096 -0.83704 0.02981 -0.85718 0.0177 -0.83936 C 0.0151 -0.83542 0.01315 -0.83033 0.01041 -0.82639 C -0.00977 -0.79653 0.01718 -0.8426 -0.00404 -0.80486 C -0.01016 -0.77246 -0.00196 -0.8125 -0.01133 -0.77917 C -0.01237 -0.775 -0.0129 -0.77037 -0.01368 -0.76621 C -0.0129 -0.75764 -0.01316 -0.74838 -0.01133 -0.74028 C -0.00912 -0.73079 -0.00482 -0.72315 -0.00157 -0.71459 L 0.01289 -0.67593 L 0.02252 -0.65 L 0.02734 -0.63704 C 0.02825 -0.63287 0.02851 -0.62824 0.02981 -0.62431 C 0.03268 -0.61528 0.03945 -0.59838 0.03945 -0.59838 C 0.04023 -0.59422 0.04114 -0.58982 0.04192 -0.58542 C 0.04661 -0.55625 0.047 -0.54167 0.04192 -0.50371 C 0.03945 -0.48542 0.03099 -0.47778 0.025 -0.46505 C 0.01653 -0.44723 0.02474 -0.45486 0.01289 -0.44792 C 0.00156 -0.41783 0.00807 -0.42778 -0.00404 -0.41343 C -0.0073 -0.40486 -0.01433 -0.39792 -0.01368 -0.38773 C -0.01081 -0.33565 -0.01381 -0.35834 -0.00651 -0.31875 L -0.00404 -0.30602 C -0.00326 -0.30162 -0.003 -0.29676 -0.00157 -0.29306 C 4.58333E-6 -0.28866 0.00104 -0.28357 0.00325 -0.2801 C 0.00755 -0.27338 0.0177 -0.26297 0.0177 -0.26297 C 0.01849 -0.25857 0.01875 -0.25371 0.02018 -0.25 C 0.02773 -0.22986 0.02695 -0.24537 0.03229 -0.22431 C 0.03424 -0.21598 0.03541 -0.20695 0.0371 -0.19838 L 0.03945 -0.18542 C 0.03671 -0.11621 0.04062 -0.14445 0.03229 -0.09954 C 0.03138 -0.09514 0.03164 -0.08982 0.02981 -0.08658 L 0.02252 -0.07361 C 0.01835 -0.05093 0.02161 -0.06459 0.01041 -0.03496 C 0.00885 -0.03079 0.00651 -0.02709 0.00559 -0.02199 C 0.00481 -0.01783 0.00481 -0.01273 0.00325 -0.00926 C 0.00143 -0.0051 -0.00404 -0.00047 -0.00404 -0.00047 L -0.00404 -0.00047 " pathEditMode="relative" ptsTypes="AAAAAAAAAAAAAAAAAAAAAAAAAAAAAAAAAAAAAAAAAAAAA">
                                      <p:cBhvr>
                                        <p:cTn id="20" dur="2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8" y="1760"/>
            <a:ext cx="12186592" cy="68541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46686">
            <a:off x="-191695" y="455177"/>
            <a:ext cx="1838822" cy="13132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78890">
            <a:off x="228123" y="5929948"/>
            <a:ext cx="999185" cy="71358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59" y="1644887"/>
            <a:ext cx="2243494" cy="170505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2885769" y="1399571"/>
            <a:ext cx="7738782" cy="4252380"/>
            <a:chOff x="1143796" y="12192"/>
            <a:chExt cx="2017160" cy="4419600"/>
          </a:xfrm>
        </p:grpSpPr>
        <p:sp>
          <p:nvSpPr>
            <p:cNvPr id="33" name="矩形 32"/>
            <p:cNvSpPr/>
            <p:nvPr/>
          </p:nvSpPr>
          <p:spPr>
            <a:xfrm>
              <a:off x="1143796" y="12192"/>
              <a:ext cx="2017160" cy="4419600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195585" y="158648"/>
              <a:ext cx="1925647" cy="4135213"/>
            </a:xfrm>
            <a:prstGeom prst="rect">
              <a:avLst/>
            </a:prstGeom>
            <a:noFill/>
            <a:ln>
              <a:solidFill>
                <a:srgbClr val="88CBB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4117975" y="1559560"/>
            <a:ext cx="4297680" cy="755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sz="36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1.收集主题活动资料</a:t>
            </a:r>
            <a:endParaRPr sz="36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149090" y="2296160"/>
            <a:ext cx="2468880" cy="755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sz="36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2.请假问题</a:t>
            </a:r>
            <a:endParaRPr sz="36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117975" y="3051810"/>
            <a:ext cx="2468880" cy="755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sz="36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3.安全问题</a:t>
            </a:r>
            <a:endParaRPr sz="36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117975" y="3797935"/>
            <a:ext cx="2545080" cy="755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spc="3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6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卫生问题</a:t>
            </a:r>
            <a:endParaRPr lang="zh-CN" altLang="en-US" sz="36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149318" y="4562943"/>
            <a:ext cx="3383280" cy="755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6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sz="36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.加强家园沟通</a:t>
            </a:r>
            <a:endParaRPr sz="36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2214 -0.47871 L -0.02214 -0.47871 L 0.02161 -0.42871 C 0.02474 -0.425 0.03099 -0.4176 0.03099 -0.4176 C 0.04531 -0.37917 0.04101 -0.39676 0.04661 -0.3676 C 0.04557 -0.34723 0.04661 -0.32593 0.04349 -0.30648 C 0.04231 -0.29977 0.02838 -0.28148 0.02474 -0.27871 C 0.01862 -0.27385 0.01145 -0.27408 0.00599 -0.2676 C 0.00286 -0.26389 -0.00013 -0.25926 -0.00339 -0.25648 C -0.0293 -0.23334 0.00468 -0.27153 -0.02214 -0.23982 C -0.02422 -0.23426 -0.02813 -0.22963 -0.02839 -0.22315 C -0.02917 -0.2081 -0.02683 -0.19329 -0.02526 -0.17871 C -0.02474 -0.17292 -0.02422 -0.16644 -0.02214 -0.16204 C -0.0198 -0.15695 -0.01563 -0.15556 -0.01276 -0.15093 C -0.00625 -0.14051 0.00104 -0.13079 0.00599 -0.1176 C 0.01432 -0.0956 0.00911 -0.10463 0.02161 -0.09005 C 0.02955 -0.04746 0.03359 -0.04005 0.02474 0.01574 C 0.02382 0.02129 0.01849 0.01944 0.01536 0.02106 C 0.01224 0.01944 0.00872 0.01898 0.00599 0.01574 C 0.00221 0.01134 4.58333E-6 0.00393 -0.00339 -0.00093 C -0.00521 -0.00371 -0.00756 -0.00486 -0.00964 -0.00648 L -0.00964 -0.00648 " pathEditMode="relative" ptsTypes="AAAAAAAAAAAAAAAAAAAAAA">
                                      <p:cBhvr>
                                        <p:cTn id="11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5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path" presetSubtype="0" accel="41000" decel="59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.01536 -1.04561 L 0.01536 -1.04561 C 0.02096 -1.03403 0.02708 -1.02338 0.03229 -1.01111 C 0.03437 -1.00602 0.03567 -0.99977 0.0371 -0.99398 C 0.03971 -0.98264 0.03984 -0.97593 0.04192 -0.96366 C 0.04335 -0.9551 0.04518 -0.94653 0.04674 -0.93797 L 0.04921 -0.925 C 0.04895 -0.92246 0.04739 -0.89051 0.04427 -0.88218 C 0.04244 -0.87732 0.03971 -0.87338 0.0371 -0.86945 C 0.03489 -0.86598 0.03229 -0.86366 0.02981 -0.86088 C 0.02096 -0.83704 0.02981 -0.85718 0.0177 -0.83936 C 0.0151 -0.83542 0.01315 -0.83033 0.01041 -0.82639 C -0.00977 -0.79653 0.01718 -0.8426 -0.00404 -0.80486 C -0.01016 -0.77246 -0.00196 -0.8125 -0.01133 -0.77917 C -0.01237 -0.775 -0.0129 -0.77037 -0.01368 -0.76621 C -0.0129 -0.75764 -0.01316 -0.74838 -0.01133 -0.74028 C -0.00912 -0.73079 -0.00482 -0.72315 -0.00157 -0.71459 L 0.01289 -0.67593 L 0.02252 -0.65 L 0.02734 -0.63704 C 0.02825 -0.63287 0.02851 -0.62824 0.02981 -0.62431 C 0.03268 -0.61528 0.03945 -0.59838 0.03945 -0.59838 C 0.04023 -0.59422 0.04114 -0.58982 0.04192 -0.58542 C 0.04661 -0.55625 0.047 -0.54167 0.04192 -0.50371 C 0.03945 -0.48542 0.03099 -0.47778 0.025 -0.46505 C 0.01653 -0.44723 0.02474 -0.45486 0.01289 -0.44792 C 0.00156 -0.41783 0.00807 -0.42778 -0.00404 -0.41343 C -0.0073 -0.40486 -0.01433 -0.39792 -0.01368 -0.38773 C -0.01081 -0.33565 -0.01381 -0.35834 -0.00651 -0.31875 L -0.00404 -0.30602 C -0.00326 -0.30162 -0.003 -0.29676 -0.00157 -0.29306 C 4.58333E-6 -0.28866 0.00104 -0.28357 0.00325 -0.2801 C 0.00755 -0.27338 0.0177 -0.26297 0.0177 -0.26297 C 0.01849 -0.25857 0.01875 -0.25371 0.02018 -0.25 C 0.02773 -0.22986 0.02695 -0.24537 0.03229 -0.22431 C 0.03424 -0.21598 0.03541 -0.20695 0.0371 -0.19838 L 0.03945 -0.18542 C 0.03671 -0.11621 0.04062 -0.14445 0.03229 -0.09954 C 0.03138 -0.09514 0.03164 -0.08982 0.02981 -0.08658 L 0.02252 -0.07361 C 0.01835 -0.05093 0.02161 -0.06459 0.01041 -0.03496 C 0.00885 -0.03079 0.00651 -0.02709 0.00559 -0.02199 C 0.00481 -0.01783 0.00481 -0.01273 0.00325 -0.00926 C 0.00143 -0.0051 -0.00404 -0.00047 -0.00404 -0.00047 L -0.00404 -0.00047 " pathEditMode="relative" ptsTypes="AAAAAAAAAAAAAAAAAAAAAAAAAAAAAAAAAAAAAAAAAAAAA">
                                      <p:cBhvr>
                                        <p:cTn id="20" dur="2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4" grpId="0"/>
      <p:bldP spid="4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8" y="3665"/>
            <a:ext cx="12186592" cy="68541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46686">
            <a:off x="-191695" y="455177"/>
            <a:ext cx="1838822" cy="13132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78890">
            <a:off x="228123" y="5929948"/>
            <a:ext cx="999185" cy="7135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23700" r="69271" b="3513"/>
          <a:stretch>
            <a:fillRect/>
          </a:stretch>
        </p:blipFill>
        <p:spPr>
          <a:xfrm>
            <a:off x="587058" y="1956164"/>
            <a:ext cx="2417976" cy="4775199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653665" y="1450975"/>
            <a:ext cx="810069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各位家长，我们有个共同的目标，那就是“一切为了孩子，为了孩子的一切，</a:t>
            </a:r>
            <a:r>
              <a:rPr lang="en-US" sz="24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24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就让我们家园同步共同培养孩子良好的生活、学习习惯，使他们健康、快乐的成长！在今后的工作中，如果</a:t>
            </a:r>
            <a:r>
              <a:rPr lang="zh-CN" sz="24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我们有什么没有做到、想到、注意到、疏忽的问题，请及时和我们沟通，以便我们及时改正、纠正。</a:t>
            </a:r>
            <a:r>
              <a:rPr lang="zh-CN" sz="24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让我们彼此多一份理解、多一分沟通、多一份宽容、多一分真诚、多一份合作、多一分共育</a:t>
            </a:r>
            <a:r>
              <a:rPr lang="en-US" sz="24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为孩子搭起一片成长的天空，因为我们是一家人！</a:t>
            </a:r>
            <a:endParaRPr lang="zh-CN" altLang="en-US" sz="24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-0.02214 -0.47871 L -0.02214 -0.47871 L 0.02161 -0.42871 C 0.02474 -0.425 0.03099 -0.4176 0.03099 -0.4176 C 0.04531 -0.37917 0.04101 -0.39676 0.04661 -0.3676 C 0.04557 -0.34723 0.04661 -0.32593 0.04349 -0.30648 C 0.04231 -0.29977 0.02838 -0.28148 0.02474 -0.27871 C 0.01862 -0.27385 0.01145 -0.27408 0.00599 -0.2676 C 0.00286 -0.26389 -0.00013 -0.25926 -0.00339 -0.25648 C -0.0293 -0.23334 0.00468 -0.27153 -0.02214 -0.23982 C -0.02422 -0.23426 -0.02813 -0.22963 -0.02839 -0.22315 C -0.02917 -0.2081 -0.02683 -0.19329 -0.02526 -0.17871 C -0.02474 -0.17292 -0.02422 -0.16644 -0.02214 -0.16204 C -0.0198 -0.15695 -0.01563 -0.15556 -0.01276 -0.15093 C -0.00625 -0.14051 0.00104 -0.13079 0.00599 -0.1176 C 0.01432 -0.0956 0.00911 -0.10463 0.02161 -0.09005 C 0.02955 -0.04746 0.03359 -0.04005 0.02474 0.01574 C 0.02382 0.02129 0.01849 0.01944 0.01536 0.02106 C 0.01224 0.01944 0.00872 0.01898 0.00599 0.01574 C 0.00221 0.01134 4.58333E-6 0.00393 -0.00339 -0.00093 C -0.00521 -0.00371 -0.00756 -0.00486 -0.00964 -0.00648 L -0.00964 -0.00648 " pathEditMode="relative" ptsTypes="AAAAAAAAAAAAAAAAAAAAAA">
                                      <p:cBhvr>
                                        <p:cTn id="13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0" presetClass="path" presetSubtype="0" accel="41000" decel="5900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Motion origin="layout" path="M 0.01536 -1.04561 L 0.01536 -1.04561 C 0.02096 -1.03403 0.02708 -1.02338 0.03229 -1.01111 C 0.03437 -1.00602 0.03567 -0.99977 0.0371 -0.99398 C 0.03971 -0.98264 0.03984 -0.97593 0.04192 -0.96366 C 0.04335 -0.9551 0.04518 -0.94653 0.04674 -0.93797 L 0.04921 -0.925 C 0.04895 -0.92246 0.04739 -0.89051 0.04427 -0.88218 C 0.04244 -0.87732 0.03971 -0.87338 0.0371 -0.86945 C 0.03489 -0.86598 0.03229 -0.86366 0.02981 -0.86088 C 0.02096 -0.83704 0.02981 -0.85718 0.0177 -0.83936 C 0.0151 -0.83542 0.01315 -0.83033 0.01041 -0.82639 C -0.00977 -0.79653 0.01718 -0.8426 -0.00404 -0.80486 C -0.01016 -0.77246 -0.00196 -0.8125 -0.01133 -0.77917 C -0.01237 -0.775 -0.0129 -0.77037 -0.01368 -0.76621 C -0.0129 -0.75764 -0.01316 -0.74838 -0.01133 -0.74028 C -0.00912 -0.73079 -0.00482 -0.72315 -0.00157 -0.71459 L 0.01289 -0.67593 L 0.02252 -0.65 L 0.02734 -0.63704 C 0.02825 -0.63287 0.02851 -0.62824 0.02981 -0.62431 C 0.03268 -0.61528 0.03945 -0.59838 0.03945 -0.59838 C 0.04023 -0.59422 0.04114 -0.58982 0.04192 -0.58542 C 0.04661 -0.55625 0.047 -0.54167 0.04192 -0.50371 C 0.03945 -0.48542 0.03099 -0.47778 0.025 -0.46505 C 0.01653 -0.44723 0.02474 -0.45486 0.01289 -0.44792 C 0.00156 -0.41783 0.00807 -0.42778 -0.00404 -0.41343 C -0.0073 -0.40486 -0.01433 -0.39792 -0.01368 -0.38773 C -0.01081 -0.33565 -0.01381 -0.35834 -0.00651 -0.31875 L -0.00404 -0.30602 C -0.00326 -0.30162 -0.003 -0.29676 -0.00157 -0.29306 C 4.58333E-6 -0.28866 0.00104 -0.28357 0.00325 -0.2801 C 0.00755 -0.27338 0.0177 -0.26297 0.0177 -0.26297 C 0.01849 -0.25857 0.01875 -0.25371 0.02018 -0.25 C 0.02773 -0.22986 0.02695 -0.24537 0.03229 -0.22431 C 0.03424 -0.21598 0.03541 -0.20695 0.0371 -0.19838 L 0.03945 -0.18542 C 0.03671 -0.11621 0.04062 -0.14445 0.03229 -0.09954 C 0.03138 -0.09514 0.03164 -0.08982 0.02981 -0.08658 L 0.02252 -0.07361 C 0.01835 -0.05093 0.02161 -0.06459 0.01041 -0.03496 C 0.00885 -0.03079 0.00651 -0.02709 0.00559 -0.02199 C 0.00481 -0.01783 0.00481 -0.01273 0.00325 -0.00926 C 0.00143 -0.0051 -0.00404 -0.00047 -0.00404 -0.00047 L -0.00404 -0.00047 " pathEditMode="relative" ptsTypes="AAAAAAAAAAAAAAAAAAAAAAAAAAAAAAAAAAAAAAAAAAAAA">
                                      <p:cBhvr>
                                        <p:cTn id="22" dur="2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8" y="1760"/>
            <a:ext cx="12186592" cy="68541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46686">
            <a:off x="-191695" y="455177"/>
            <a:ext cx="1838822" cy="13132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78890">
            <a:off x="228123" y="5929948"/>
            <a:ext cx="999185" cy="7135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23700" r="69271" b="3513"/>
          <a:stretch>
            <a:fillRect/>
          </a:stretch>
        </p:blipFill>
        <p:spPr>
          <a:xfrm>
            <a:off x="1450023" y="1681844"/>
            <a:ext cx="2417976" cy="477519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265798" y="844502"/>
            <a:ext cx="1198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AF1909"/>
                </a:solidFill>
                <a:latin typeface="楷体" panose="02010609060101010101" charset="-122"/>
                <a:ea typeface="楷体" panose="02010609060101010101" charset="-122"/>
              </a:rPr>
              <a:t>感</a:t>
            </a:r>
            <a:endParaRPr lang="zh-CN" altLang="en-US" sz="8000" dirty="0">
              <a:solidFill>
                <a:srgbClr val="AF190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5265798" y="2209452"/>
            <a:ext cx="1198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AF1909"/>
                </a:solidFill>
                <a:latin typeface="楷体" panose="02010609060101010101" charset="-122"/>
                <a:ea typeface="楷体" panose="02010609060101010101" charset="-122"/>
              </a:rPr>
              <a:t>谢</a:t>
            </a:r>
            <a:endParaRPr lang="zh-CN" altLang="en-US" sz="8000" dirty="0">
              <a:solidFill>
                <a:srgbClr val="AF190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65798" y="3528322"/>
            <a:ext cx="1198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AF1909"/>
                </a:solidFill>
                <a:latin typeface="楷体" panose="02010609060101010101" charset="-122"/>
                <a:ea typeface="楷体" panose="02010609060101010101" charset="-122"/>
              </a:rPr>
              <a:t>观</a:t>
            </a:r>
            <a:endParaRPr lang="zh-CN" altLang="en-US" sz="8000" dirty="0">
              <a:solidFill>
                <a:srgbClr val="AF190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65798" y="4847191"/>
            <a:ext cx="1198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AF1909"/>
                </a:solidFill>
                <a:latin typeface="楷体" panose="02010609060101010101" charset="-122"/>
                <a:ea typeface="楷体" panose="02010609060101010101" charset="-122"/>
              </a:rPr>
              <a:t>看</a:t>
            </a:r>
            <a:endParaRPr lang="zh-CN" altLang="en-US" sz="8000" dirty="0">
              <a:solidFill>
                <a:srgbClr val="AF190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6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6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56" presetClass="entr" presetSubtype="0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-0.02214 -0.47871 L -0.02214 -0.47871 L 0.02161 -0.42871 C 0.02474 -0.425 0.03099 -0.4176 0.03099 -0.4176 C 0.04531 -0.37917 0.04101 -0.39676 0.04661 -0.3676 C 0.04557 -0.34723 0.04661 -0.32593 0.04349 -0.30648 C 0.04231 -0.29977 0.02838 -0.28148 0.02474 -0.27871 C 0.01862 -0.27385 0.01145 -0.27408 0.00599 -0.2676 C 0.00286 -0.26389 -0.00013 -0.25926 -0.00339 -0.25648 C -0.0293 -0.23334 0.00468 -0.27153 -0.02214 -0.23982 C -0.02422 -0.23426 -0.02813 -0.22963 -0.02839 -0.22315 C -0.02917 -0.2081 -0.02683 -0.19329 -0.02526 -0.17871 C -0.02474 -0.17292 -0.02422 -0.16644 -0.02214 -0.16204 C -0.0198 -0.15695 -0.01563 -0.15556 -0.01276 -0.15093 C -0.00625 -0.14051 0.00104 -0.13079 0.00599 -0.1176 C 0.01432 -0.0956 0.00911 -0.10463 0.02161 -0.09005 C 0.02955 -0.04746 0.03359 -0.04005 0.02474 0.01574 C 0.02382 0.02129 0.01849 0.01944 0.01536 0.02106 C 0.01224 0.01944 0.00872 0.01898 0.00599 0.01574 C 0.00221 0.01134 4.58333E-6 0.00393 -0.00339 -0.00093 C -0.00521 -0.00371 -0.00756 -0.00486 -0.00964 -0.00648 L -0.00964 -0.00648 " pathEditMode="relative" ptsTypes="AAAAAAAAAAAAAAAAAAAAAA">
                                      <p:cBhvr>
                                        <p:cTn id="41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0" presetClass="path" presetSubtype="0" accel="41000" decel="5900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Motion origin="layout" path="M 0.01536 -1.04561 L 0.01536 -1.04561 C 0.02096 -1.03403 0.02708 -1.02338 0.03229 -1.01111 C 0.03437 -1.00602 0.03567 -0.99977 0.0371 -0.99398 C 0.03971 -0.98264 0.03984 -0.97593 0.04192 -0.96366 C 0.04335 -0.9551 0.04518 -0.94653 0.04674 -0.93797 L 0.04921 -0.925 C 0.04895 -0.92246 0.04739 -0.89051 0.04427 -0.88218 C 0.04244 -0.87732 0.03971 -0.87338 0.0371 -0.86945 C 0.03489 -0.86598 0.03229 -0.86366 0.02981 -0.86088 C 0.02096 -0.83704 0.02981 -0.85718 0.0177 -0.83936 C 0.0151 -0.83542 0.01315 -0.83033 0.01041 -0.82639 C -0.00977 -0.79653 0.01718 -0.8426 -0.00404 -0.80486 C -0.01016 -0.77246 -0.00196 -0.8125 -0.01133 -0.77917 C -0.01237 -0.775 -0.0129 -0.77037 -0.01368 -0.76621 C -0.0129 -0.75764 -0.01316 -0.74838 -0.01133 -0.74028 C -0.00912 -0.73079 -0.00482 -0.72315 -0.00157 -0.71459 L 0.01289 -0.67593 L 0.02252 -0.65 L 0.02734 -0.63704 C 0.02825 -0.63287 0.02851 -0.62824 0.02981 -0.62431 C 0.03268 -0.61528 0.03945 -0.59838 0.03945 -0.59838 C 0.04023 -0.59422 0.04114 -0.58982 0.04192 -0.58542 C 0.04661 -0.55625 0.047 -0.54167 0.04192 -0.50371 C 0.03945 -0.48542 0.03099 -0.47778 0.025 -0.46505 C 0.01653 -0.44723 0.02474 -0.45486 0.01289 -0.44792 C 0.00156 -0.41783 0.00807 -0.42778 -0.00404 -0.41343 C -0.0073 -0.40486 -0.01433 -0.39792 -0.01368 -0.38773 C -0.01081 -0.33565 -0.01381 -0.35834 -0.00651 -0.31875 L -0.00404 -0.30602 C -0.00326 -0.30162 -0.003 -0.29676 -0.00157 -0.29306 C 4.58333E-6 -0.28866 0.00104 -0.28357 0.00325 -0.2801 C 0.00755 -0.27338 0.0177 -0.26297 0.0177 -0.26297 C 0.01849 -0.25857 0.01875 -0.25371 0.02018 -0.25 C 0.02773 -0.22986 0.02695 -0.24537 0.03229 -0.22431 C 0.03424 -0.21598 0.03541 -0.20695 0.0371 -0.19838 L 0.03945 -0.18542 C 0.03671 -0.11621 0.04062 -0.14445 0.03229 -0.09954 C 0.03138 -0.09514 0.03164 -0.08982 0.02981 -0.08658 L 0.02252 -0.07361 C 0.01835 -0.05093 0.02161 -0.06459 0.01041 -0.03496 C 0.00885 -0.03079 0.00651 -0.02709 0.00559 -0.02199 C 0.00481 -0.01783 0.00481 -0.01273 0.00325 -0.00926 C 0.00143 -0.0051 -0.00404 -0.00047 -0.00404 -0.00047 L -0.00404 -0.00047 " pathEditMode="relative" ptsTypes="AAAAAAAAAAAAAAAAAAAAAAAAAAAAAAAAAAAAAAAAAAAAA">
                                      <p:cBhvr>
                                        <p:cTn id="50" dur="2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2276,&quot;width&quot;:14368}"/>
</p:tagLst>
</file>

<file path=ppt/tags/tag2.xml><?xml version="1.0" encoding="utf-8"?>
<p:tagLst xmlns:p="http://schemas.openxmlformats.org/presentationml/2006/main">
  <p:tag name="KSO_WPP_MARK_KEY" val="b398531c-5411-4707-a22c-3ae38dd052da"/>
  <p:tag name="COMMONDATA" val="eyJoZGlkIjoiN2MyYWFhZDAxYWI2ZWVmZDgxNWU3ZjMzOWUzZGE1MT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"/>
        <a:ea typeface=""/>
        <a:cs typeface=""/>
        <a:font script="Jpan" typeface="游ゴシック"/>
        <a:font script="Hang" typeface="맑은 고딕"/>
        <a:font script="Hans" typeface="思源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974</Words>
  <Application>WPS 演示</Application>
  <PresentationFormat>宽屏</PresentationFormat>
  <Paragraphs>53</Paragraphs>
  <Slides>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思源黑体</vt:lpstr>
      <vt:lpstr>黑体</vt:lpstr>
      <vt:lpstr>微软雅黑</vt:lpstr>
      <vt:lpstr>Calibri</vt:lpstr>
      <vt:lpstr>Arial Unicode MS</vt:lpstr>
      <vt:lpstr>等线 Light</vt:lpstr>
      <vt:lpstr>思源黑体</vt:lpstr>
      <vt:lpstr>楷体</vt:lpstr>
      <vt:lpstr>微软雅黑 Light</vt:lpstr>
      <vt:lpstr>Lucida Sans Unicode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蓝色卡通风幼儿园新生家长会PPT模板</dc:title>
  <dc:creator>极简办公</dc:creator>
  <cp:keywords>www.jjppt.com</cp:keywords>
  <dc:description>www.jjppt.com</dc:description>
  <dc:subject> </dc:subject>
  <cp:category> </cp:category>
  <cp:lastModifiedBy>Sandy</cp:lastModifiedBy>
  <cp:revision>2</cp:revision>
  <dcterms:created xsi:type="dcterms:W3CDTF">2019-05-22T06:34:00Z</dcterms:created>
  <dcterms:modified xsi:type="dcterms:W3CDTF">2023-02-15T13:10:08Z</dcterms:modified>
  <cp:version>1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0259E928F9104AC5A0BF15C0CE80B03B</vt:lpwstr>
  </property>
</Properties>
</file>