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Default Extension="wav" ContentType="audio/x-wav"/>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tiff" ContentType="image/tiff"/>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2"/>
    <p:sldId id="296" r:id="rId3"/>
    <p:sldId id="325" r:id="rId4"/>
    <p:sldId id="258" r:id="rId5"/>
    <p:sldId id="259" r:id="rId6"/>
    <p:sldId id="326" r:id="rId7"/>
    <p:sldId id="327" r:id="rId8"/>
    <p:sldId id="328" r:id="rId9"/>
    <p:sldId id="271" r:id="rId10"/>
    <p:sldId id="289" r:id="rId11"/>
    <p:sldId id="290" r:id="rId12"/>
    <p:sldId id="291" r:id="rId13"/>
    <p:sldId id="329" r:id="rId14"/>
    <p:sldId id="331" r:id="rId15"/>
    <p:sldId id="332" r:id="rId16"/>
    <p:sldId id="333" r:id="rId17"/>
    <p:sldId id="294" r:id="rId18"/>
    <p:sldId id="334" r:id="rId19"/>
    <p:sldId id="336" r:id="rId20"/>
    <p:sldId id="335" r:id="rId21"/>
    <p:sldId id="337" r:id="rId22"/>
    <p:sldId id="285" r:id="rId23"/>
    <p:sldId id="287" r:id="rId24"/>
    <p:sldId id="323" r:id="rId25"/>
    <p:sldId id="338" r:id="rId26"/>
    <p:sldId id="324" r:id="rId27"/>
    <p:sldId id="288"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0" d="100"/>
          <a:sy n="70" d="100"/>
        </p:scale>
        <p:origin x="-702"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2023/2/17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solidFill>
                  <a:prstClr val="black"/>
                </a:solidFill>
              </a:rPr>
              <a:pPr/>
              <a:t>27</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zh-CN" dirty="0">
                <a:sym typeface="+mn-ea"/>
              </a:rPr>
              <a:t>更多幼教资源添加微信</a:t>
            </a:r>
            <a:r>
              <a:rPr lang="en-US" altLang="zh-CN" dirty="0">
                <a:sym typeface="+mn-ea"/>
              </a:rPr>
              <a:t>/qq</a:t>
            </a:r>
            <a:r>
              <a:rPr lang="zh-CN" altLang="zh-CN" dirty="0">
                <a:sym typeface="+mn-ea"/>
              </a:rPr>
              <a:t>：</a:t>
            </a:r>
            <a:r>
              <a:rPr lang="en-US" altLang="zh-CN" dirty="0">
                <a:sym typeface="+mn-ea"/>
              </a:rPr>
              <a:t>977983493</a:t>
            </a:r>
            <a:endParaRPr lang="zh-CN" altLang="en-US" dirty="0"/>
          </a:p>
        </p:txBody>
      </p:sp>
      <p:sp>
        <p:nvSpPr>
          <p:cNvPr id="4" name="灯片编号占位符 3"/>
          <p:cNvSpPr>
            <a:spLocks noGrp="1"/>
          </p:cNvSpPr>
          <p:nvPr>
            <p:ph type="sldNum" sz="quarter" idx="10"/>
          </p:nvPr>
        </p:nvSpPr>
        <p:spPr/>
        <p:txBody>
          <a:bodyPr/>
          <a:lstStyle/>
          <a:p>
            <a:fld id="{CBE74B1D-8ED7-40D8-94E3-3343D32A4CD1}"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71128E-B993-4DBF-9AF0-1D33547AE991}"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EB1C5BC3-CEDF-4853-906B-615513E694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6" name="页脚占位符 5"/>
          <p:cNvSpPr>
            <a:spLocks noGrp="1"/>
          </p:cNvSpPr>
          <p:nvPr>
            <p:ph type="ftr" sz="quarter" idx="11"/>
          </p:nvPr>
        </p:nvSpPr>
        <p:spPr/>
        <p:txBody>
          <a:bodyPr/>
          <a:lstStyle/>
          <a:p>
            <a:r>
              <a:rPr lang="zh-CN" altLang="en-US"/>
              <a:t>更多幼教资源添加微信/qq：977983493</a:t>
            </a:r>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8" name="页脚占位符 7"/>
          <p:cNvSpPr>
            <a:spLocks noGrp="1"/>
          </p:cNvSpPr>
          <p:nvPr>
            <p:ph type="ftr" sz="quarter" idx="11"/>
          </p:nvPr>
        </p:nvSpPr>
        <p:spPr/>
        <p:txBody>
          <a:bodyPr/>
          <a:lstStyle/>
          <a:p>
            <a:r>
              <a:rPr lang="zh-CN" altLang="en-US"/>
              <a:t>更多幼教资源添加微信/qq：977983493</a:t>
            </a:r>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6" name="页脚占位符 5"/>
          <p:cNvSpPr>
            <a:spLocks noGrp="1"/>
          </p:cNvSpPr>
          <p:nvPr>
            <p:ph type="ftr" sz="quarter" idx="11"/>
          </p:nvPr>
        </p:nvSpPr>
        <p:spPr/>
        <p:txBody>
          <a:bodyPr/>
          <a:lstStyle/>
          <a:p>
            <a:r>
              <a:rPr lang="zh-CN" altLang="en-US"/>
              <a:t>更多幼教资源添加微信/qq：977983493</a:t>
            </a:r>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6" name="页脚占位符 5"/>
          <p:cNvSpPr>
            <a:spLocks noGrp="1"/>
          </p:cNvSpPr>
          <p:nvPr>
            <p:ph type="ftr" sz="quarter" idx="11"/>
          </p:nvPr>
        </p:nvSpPr>
        <p:spPr/>
        <p:txBody>
          <a:bodyPr/>
          <a:lstStyle/>
          <a:p>
            <a:r>
              <a:rPr lang="zh-CN" altLang="en-US"/>
              <a:t>更多幼教资源添加微信/qq：977983493</a:t>
            </a:r>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11"/>
          </p:nvPr>
        </p:nvSpPr>
        <p:spPr/>
        <p:txBody>
          <a:bodyPr/>
          <a:lstStyle/>
          <a:p>
            <a:r>
              <a:rPr lang="zh-CN" altLang="en-US"/>
              <a:t>更多幼教资源添加微信/qq：977983493</a:t>
            </a:r>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
        <p:nvSpPr>
          <p:cNvPr id="3"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7"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a:effectLst>
            <a:outerShdw blurRad="88900" dist="101600" dir="5400000" algn="ctr" rotWithShape="0">
              <a:srgbClr val="000000">
                <a:alpha val="2000"/>
              </a:srgbClr>
            </a:outerShdw>
          </a:effectLst>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charset="-122"/>
                <a:ea typeface="微软雅黑 Light" panose="020B0502040204020203" charset="-122"/>
              </a:defRPr>
            </a:lvl1pPr>
          </a:lstStyle>
          <a:p>
            <a:fld id="{82F288E0-7875-42C4-84C8-98DBBD3BF4D2}" type="datetimeFigureOut">
              <a:rPr lang="zh-CN" altLang="en-US" smtClean="0"/>
              <a:pPr/>
              <a:t>2023/2/17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charset="-122"/>
                <a:ea typeface="微软雅黑 Light" panose="020B0502040204020203" charset="-122"/>
              </a:defRPr>
            </a:lvl1pPr>
          </a:lstStyle>
          <a:p>
            <a:r>
              <a:rPr lang="zh-CN" altLang="en-US"/>
              <a:t>更多幼教资源添加微信/qq：977983493</a:t>
            </a: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charset="-122"/>
                <a:ea typeface="微软雅黑 Light" panose="020B0502040204020203" charset="-122"/>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sldNum="0" hdr="0" dt="0"/>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audio1.wav"/><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video" Target="NULL" TargetMode="External"/><Relationship Id="rId1" Type="http://schemas.openxmlformats.org/officeDocument/2006/relationships/tags" Target="../tags/tag2.xml"/><Relationship Id="rId6" Type="http://schemas.openxmlformats.org/officeDocument/2006/relationships/image" Target="../media/image2.png"/><Relationship Id="rId11" Type="http://schemas.openxmlformats.org/officeDocument/2006/relationships/image" Target="../media/image6.png"/><Relationship Id="rId5" Type="http://schemas.openxmlformats.org/officeDocument/2006/relationships/image" Target="../media/image1.png"/><Relationship Id="rId10"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3.jpeg"/><Relationship Id="rId3" Type="http://schemas.openxmlformats.org/officeDocument/2006/relationships/tags" Target="../tags/tag5.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7.emf"/><Relationship Id="rId11" Type="http://schemas.openxmlformats.org/officeDocument/2006/relationships/image" Target="../media/image12.png"/><Relationship Id="rId5" Type="http://schemas.openxmlformats.org/officeDocument/2006/relationships/notesSlide" Target="../notesSlides/notesSlide18.xml"/><Relationship Id="rId10" Type="http://schemas.openxmlformats.org/officeDocument/2006/relationships/image" Target="../media/image11.png"/><Relationship Id="rId4" Type="http://schemas.openxmlformats.org/officeDocument/2006/relationships/slideLayout" Target="../slideLayouts/slideLayout12.xml"/><Relationship Id="rId9" Type="http://schemas.openxmlformats.org/officeDocument/2006/relationships/image" Target="../media/image10.png"/><Relationship Id="rId14" Type="http://schemas.openxmlformats.org/officeDocument/2006/relationships/image" Target="../media/image24.png"/></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3.jpeg"/><Relationship Id="rId3" Type="http://schemas.openxmlformats.org/officeDocument/2006/relationships/tags" Target="../tags/tag8.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7.emf"/><Relationship Id="rId11" Type="http://schemas.openxmlformats.org/officeDocument/2006/relationships/image" Target="../media/image12.png"/><Relationship Id="rId5" Type="http://schemas.openxmlformats.org/officeDocument/2006/relationships/notesSlide" Target="../notesSlides/notesSlide19.xml"/><Relationship Id="rId10" Type="http://schemas.openxmlformats.org/officeDocument/2006/relationships/image" Target="../media/image11.png"/><Relationship Id="rId4" Type="http://schemas.openxmlformats.org/officeDocument/2006/relationships/slideLayout" Target="../slideLayouts/slideLayout12.xml"/><Relationship Id="rId9" Type="http://schemas.openxmlformats.org/officeDocument/2006/relationships/image" Target="../media/image10.png"/><Relationship Id="rId1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3.jpeg"/><Relationship Id="rId3" Type="http://schemas.openxmlformats.org/officeDocument/2006/relationships/tags" Target="../tags/tag11.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7.emf"/><Relationship Id="rId11" Type="http://schemas.openxmlformats.org/officeDocument/2006/relationships/image" Target="../media/image12.png"/><Relationship Id="rId5" Type="http://schemas.openxmlformats.org/officeDocument/2006/relationships/notesSlide" Target="../notesSlides/notesSlide20.xml"/><Relationship Id="rId10" Type="http://schemas.openxmlformats.org/officeDocument/2006/relationships/image" Target="../media/image11.png"/><Relationship Id="rId4" Type="http://schemas.openxmlformats.org/officeDocument/2006/relationships/slideLayout" Target="../slideLayouts/slideLayout12.xml"/><Relationship Id="rId9" Type="http://schemas.openxmlformats.org/officeDocument/2006/relationships/image" Target="../media/image10.png"/><Relationship Id="rId14"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3.jpeg"/><Relationship Id="rId3" Type="http://schemas.openxmlformats.org/officeDocument/2006/relationships/tags" Target="../tags/tag14.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7.emf"/><Relationship Id="rId11" Type="http://schemas.openxmlformats.org/officeDocument/2006/relationships/image" Target="../media/image12.png"/><Relationship Id="rId5" Type="http://schemas.openxmlformats.org/officeDocument/2006/relationships/notesSlide" Target="../notesSlides/notesSlide21.xml"/><Relationship Id="rId10" Type="http://schemas.openxmlformats.org/officeDocument/2006/relationships/image" Target="../media/image11.png"/><Relationship Id="rId4" Type="http://schemas.openxmlformats.org/officeDocument/2006/relationships/slideLayout" Target="../slideLayouts/slideLayout12.xml"/><Relationship Id="rId9" Type="http://schemas.openxmlformats.org/officeDocument/2006/relationships/image" Target="../media/image10.png"/><Relationship Id="rId1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10.png"/><Relationship Id="rId11" Type="http://schemas.openxmlformats.org/officeDocument/2006/relationships/image" Target="../media/image25.png"/><Relationship Id="rId5" Type="http://schemas.openxmlformats.org/officeDocument/2006/relationships/image" Target="../media/image9.png"/><Relationship Id="rId10" Type="http://schemas.openxmlformats.org/officeDocument/2006/relationships/image" Target="../media/image15.png"/><Relationship Id="rId4" Type="http://schemas.openxmlformats.org/officeDocument/2006/relationships/image" Target="../media/image8.png"/><Relationship Id="rId9"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27.xml"/><Relationship Id="rId7" Type="http://schemas.microsoft.com/office/2007/relationships/media" Target="../media/audio1.wav"/><Relationship Id="rId2" Type="http://schemas.openxmlformats.org/officeDocument/2006/relationships/slideLayout" Target="../slideLayouts/slideLayout12.xml"/><Relationship Id="rId1" Type="http://schemas.openxmlformats.org/officeDocument/2006/relationships/audio" Target="../media/audio1.wav"/><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0.png"/><Relationship Id="rId11" Type="http://schemas.microsoft.com/office/2007/relationships/hdphoto" Target="../media/image2.tiff"/><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6.png"/><Relationship Id="rId7"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16"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57632" y="-195071"/>
            <a:ext cx="12549632" cy="2923636"/>
          </a:xfrm>
          <a:prstGeom prst="rect">
            <a:avLst/>
          </a:prstGeom>
        </p:spPr>
      </p:pic>
      <p:pic>
        <p:nvPicPr>
          <p:cNvPr id="17" name="糖小米资料库"/>
          <p:cNvPicPr>
            <a:picLocks noChangeAspect="1"/>
          </p:cNvPicPr>
          <p:nvPr>
            <p:custDataLst>
              <p:tags r:id="rId1"/>
            </p:custDataLst>
          </p:nvPr>
        </p:nvPicPr>
        <p:blipFill rotWithShape="1">
          <a:blip r:embed="rId6" cstate="print">
            <a:extLst>
              <a:ext uri="{28A0092B-C50C-407E-A947-70E740481C1C}">
                <a14:useLocalDpi xmlns:a14="http://schemas.microsoft.com/office/drawing/2010/main" xmlns="" val="0"/>
              </a:ext>
            </a:extLst>
          </a:blip>
          <a:srcRect t="49965" b="4503"/>
          <a:stretch>
            <a:fillRect/>
          </a:stretch>
        </p:blipFill>
        <p:spPr>
          <a:xfrm>
            <a:off x="0" y="3735421"/>
            <a:ext cx="12192000" cy="3122579"/>
          </a:xfrm>
          <a:prstGeom prst="rect">
            <a:avLst/>
          </a:prstGeom>
        </p:spPr>
      </p:pic>
      <p:sp>
        <p:nvSpPr>
          <p:cNvPr id="19" name="糖小米资料库"/>
          <p:cNvSpPr txBox="1"/>
          <p:nvPr/>
        </p:nvSpPr>
        <p:spPr>
          <a:xfrm>
            <a:off x="2756780" y="3131690"/>
            <a:ext cx="6763390" cy="1077218"/>
          </a:xfrm>
          <a:prstGeom prst="rect">
            <a:avLst/>
          </a:prstGeom>
          <a:noFill/>
        </p:spPr>
        <p:txBody>
          <a:bodyPr wrap="square" rtlCol="0">
            <a:spAutoFit/>
          </a:bodyPr>
          <a:lstStyle/>
          <a:p>
            <a:pPr algn="ctr" defTabSz="913765"/>
            <a:r>
              <a:rPr lang="zh-CN" altLang="en-US" sz="4000" dirty="0" smtClean="0">
                <a:solidFill>
                  <a:srgbClr val="EB533A"/>
                </a:solidFill>
                <a:latin typeface="华康海报体W12(P)" pitchFamily="18" charset="-122"/>
                <a:ea typeface="华康海报体W12(P)" pitchFamily="18" charset="-122"/>
                <a:cs typeface="FZPangWa-M18S" charset="-122"/>
                <a:sym typeface="+mn-lt"/>
              </a:rPr>
              <a:t>家园合作  助“幼”成长</a:t>
            </a:r>
            <a:endParaRPr lang="en-US" altLang="zh-CN" sz="4000" dirty="0" smtClean="0">
              <a:solidFill>
                <a:srgbClr val="EB533A"/>
              </a:solidFill>
              <a:latin typeface="华康海报体W12(P)" pitchFamily="18" charset="-122"/>
              <a:ea typeface="华康海报体W12(P)" pitchFamily="18" charset="-122"/>
              <a:cs typeface="FZPangWa-M18S" charset="-122"/>
              <a:sym typeface="+mn-lt"/>
            </a:endParaRPr>
          </a:p>
          <a:p>
            <a:pPr algn="ctr" defTabSz="913765"/>
            <a:r>
              <a:rPr lang="en-US" altLang="zh-CN" sz="2400" dirty="0" smtClean="0">
                <a:solidFill>
                  <a:srgbClr val="EB533A"/>
                </a:solidFill>
                <a:latin typeface="华康海报体W12(P)" pitchFamily="18" charset="-122"/>
                <a:ea typeface="华康海报体W12(P)" pitchFamily="18" charset="-122"/>
                <a:cs typeface="FZPangWa-M18S" charset="-122"/>
                <a:sym typeface="+mn-lt"/>
              </a:rPr>
              <a:t>2022—2023</a:t>
            </a:r>
            <a:r>
              <a:rPr lang="zh-CN" altLang="en-US" sz="2400" dirty="0" smtClean="0">
                <a:solidFill>
                  <a:srgbClr val="EB533A"/>
                </a:solidFill>
                <a:latin typeface="华康海报体W12(P)" pitchFamily="18" charset="-122"/>
                <a:ea typeface="华康海报体W12(P)" pitchFamily="18" charset="-122"/>
                <a:cs typeface="FZPangWa-M18S" charset="-122"/>
                <a:sym typeface="+mn-lt"/>
              </a:rPr>
              <a:t>学年度第二学期乐乐</a:t>
            </a:r>
            <a:r>
              <a:rPr lang="en-US" altLang="zh-CN" sz="2400" dirty="0" smtClean="0">
                <a:solidFill>
                  <a:srgbClr val="EB533A"/>
                </a:solidFill>
                <a:latin typeface="华康海报体W12(P)" pitchFamily="18" charset="-122"/>
                <a:ea typeface="华康海报体W12(P)" pitchFamily="18" charset="-122"/>
                <a:cs typeface="FZPangWa-M18S" charset="-122"/>
                <a:sym typeface="+mn-lt"/>
              </a:rPr>
              <a:t>4</a:t>
            </a:r>
            <a:r>
              <a:rPr lang="zh-CN" altLang="en-US" sz="2400" dirty="0" smtClean="0">
                <a:solidFill>
                  <a:srgbClr val="EB533A"/>
                </a:solidFill>
                <a:latin typeface="华康海报体W12(P)" pitchFamily="18" charset="-122"/>
                <a:ea typeface="华康海报体W12(P)" pitchFamily="18" charset="-122"/>
                <a:cs typeface="FZPangWa-M18S" charset="-122"/>
                <a:sym typeface="+mn-lt"/>
              </a:rPr>
              <a:t>班家长会</a:t>
            </a:r>
            <a:endParaRPr lang="zh-CN" altLang="en-US" sz="2400" dirty="0">
              <a:solidFill>
                <a:srgbClr val="EB533A"/>
              </a:solidFill>
              <a:latin typeface="华康海报体W12(P)" pitchFamily="18" charset="-122"/>
              <a:ea typeface="华康海报体W12(P)" pitchFamily="18" charset="-122"/>
              <a:cs typeface="FZPangWa-M18S" charset="-122"/>
              <a:sym typeface="+mn-lt"/>
            </a:endParaRPr>
          </a:p>
        </p:txBody>
      </p:sp>
      <p:sp>
        <p:nvSpPr>
          <p:cNvPr id="20" name="糖小米资料库"/>
          <p:cNvSpPr txBox="1"/>
          <p:nvPr/>
        </p:nvSpPr>
        <p:spPr>
          <a:xfrm>
            <a:off x="4275145" y="4649810"/>
            <a:ext cx="3916457" cy="369332"/>
          </a:xfrm>
          <a:prstGeom prst="rect">
            <a:avLst/>
          </a:prstGeom>
          <a:noFill/>
        </p:spPr>
        <p:txBody>
          <a:bodyPr wrap="none" rtlCol="0">
            <a:spAutoFit/>
          </a:bodyPr>
          <a:lstStyle/>
          <a:p>
            <a:pPr algn="ctr" defTabSz="913765"/>
            <a:r>
              <a:rPr kumimoji="1" lang="zh-CN" altLang="en-US" dirty="0" smtClean="0">
                <a:solidFill>
                  <a:srgbClr val="EB533A"/>
                </a:solidFill>
                <a:latin typeface="华康海报体W12(P)" pitchFamily="18" charset="-122"/>
                <a:ea typeface="华康海报体W12(P)" pitchFamily="18" charset="-122"/>
              </a:rPr>
              <a:t>常州市新北区新港幼儿园</a:t>
            </a:r>
            <a:r>
              <a:rPr kumimoji="1" lang="en-US" altLang="zh-CN" dirty="0" smtClean="0">
                <a:solidFill>
                  <a:srgbClr val="EB533A"/>
                </a:solidFill>
                <a:latin typeface="华康海报体W12(P)" pitchFamily="18" charset="-122"/>
                <a:ea typeface="华康海报体W12(P)" pitchFamily="18" charset="-122"/>
              </a:rPr>
              <a:t>  2023.2.17</a:t>
            </a:r>
            <a:endParaRPr kumimoji="1" lang="zh-CN" altLang="en-US" dirty="0" smtClean="0">
              <a:solidFill>
                <a:srgbClr val="EB533A"/>
              </a:solidFill>
              <a:latin typeface="华康海报体W12(P)" pitchFamily="18" charset="-122"/>
              <a:ea typeface="华康海报体W12(P)" pitchFamily="18" charset="-122"/>
            </a:endParaRPr>
          </a:p>
        </p:txBody>
      </p:sp>
      <p:pic>
        <p:nvPicPr>
          <p:cNvPr id="21" name="糖小米资料库" descr="图片包含 玩偶, 玩具, 室内, 天空&#10;&#10;已生成极高可信度的说明"/>
          <p:cNvPicPr>
            <a:picLocks noChangeAspect="1"/>
          </p:cNvPicPr>
          <p:nvPr/>
        </p:nvPicPr>
        <p:blipFill rotWithShape="1">
          <a:blip r:embed="rId7" cstate="print">
            <a:extLst>
              <a:ext uri="{28A0092B-C50C-407E-A947-70E740481C1C}">
                <a14:useLocalDpi xmlns:a14="http://schemas.microsoft.com/office/drawing/2010/main" xmlns="" val="0"/>
              </a:ext>
            </a:extLst>
          </a:blip>
          <a:srcRect b="24039"/>
          <a:stretch>
            <a:fillRect/>
          </a:stretch>
        </p:blipFill>
        <p:spPr>
          <a:xfrm>
            <a:off x="4085617" y="0"/>
            <a:ext cx="3965650" cy="3012340"/>
          </a:xfrm>
          <a:prstGeom prst="rect">
            <a:avLst/>
          </a:prstGeom>
        </p:spPr>
      </p:pic>
      <p:sp>
        <p:nvSpPr>
          <p:cNvPr id="22" name="糖小米资料库"/>
          <p:cNvSpPr/>
          <p:nvPr/>
        </p:nvSpPr>
        <p:spPr>
          <a:xfrm>
            <a:off x="2281187" y="3016156"/>
            <a:ext cx="7633982" cy="1492442"/>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3130" rtl="0" eaLnBrk="1" latinLnBrk="0" hangingPunct="1">
              <a:defRPr kern="1200">
                <a:solidFill>
                  <a:schemeClr val="lt1"/>
                </a:solidFill>
                <a:latin typeface="+mn-lt"/>
                <a:ea typeface="+mn-ea"/>
                <a:cs typeface="+mn-cs"/>
              </a:defRPr>
            </a:lvl6pPr>
            <a:lvl7pPr marL="2743200" algn="l" defTabSz="913130" rtl="0" eaLnBrk="1" latinLnBrk="0" hangingPunct="1">
              <a:defRPr kern="1200">
                <a:solidFill>
                  <a:schemeClr val="lt1"/>
                </a:solidFill>
                <a:latin typeface="+mn-lt"/>
                <a:ea typeface="+mn-ea"/>
                <a:cs typeface="+mn-cs"/>
              </a:defRPr>
            </a:lvl7pPr>
            <a:lvl8pPr marL="3200400" algn="l" defTabSz="913130" rtl="0" eaLnBrk="1" latinLnBrk="0" hangingPunct="1">
              <a:defRPr kern="1200">
                <a:solidFill>
                  <a:schemeClr val="lt1"/>
                </a:solidFill>
                <a:latin typeface="+mn-lt"/>
                <a:ea typeface="+mn-ea"/>
                <a:cs typeface="+mn-cs"/>
              </a:defRPr>
            </a:lvl8pPr>
            <a:lvl9pPr marL="3657600" algn="l" defTabSz="91313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23" name="背景音乐 - 轻快儿童音乐 - 铃声.wav">
            <a:hlinkClick r:id="" action="ppaction://media"/>
          </p:cNvPr>
          <p:cNvPicPr>
            <a:picLocks noChangeAspect="1"/>
          </p:cNvPicPr>
          <p:nvPr>
            <a:videoFile r:link="rId2"/>
            <p:extLst>
              <p:ext uri="{DAA4B4D4-6D71-4841-9C94-3DE7FCFB9230}">
                <p14:media xmlns:p14="http://schemas.microsoft.com/office/powerpoint/2010/main" xmlns="" r:embed="rId8"/>
              </p:ext>
            </p:extLst>
          </p:nvPr>
        </p:nvPicPr>
        <p:blipFill>
          <a:blip r:embed="rId9" cstate="print"/>
          <a:stretch>
            <a:fillRect/>
          </a:stretch>
        </p:blipFill>
        <p:spPr>
          <a:xfrm>
            <a:off x="247073" y="180220"/>
            <a:ext cx="406400" cy="406400"/>
          </a:xfrm>
          <a:prstGeom prst="rect">
            <a:avLst/>
          </a:prstGeom>
        </p:spPr>
      </p:pic>
      <p:pic>
        <p:nvPicPr>
          <p:cNvPr id="26" name="糖小米资料库"/>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0" y="2152514"/>
            <a:ext cx="5111413" cy="3667773"/>
          </a:xfrm>
          <a:prstGeom prst="rect">
            <a:avLst/>
          </a:prstGeom>
        </p:spPr>
      </p:pic>
      <p:pic>
        <p:nvPicPr>
          <p:cNvPr id="27" name="糖小米资料库"/>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rot="10800000">
            <a:off x="7032860" y="798114"/>
            <a:ext cx="5111413" cy="3667773"/>
          </a:xfrm>
          <a:prstGeom prst="rect">
            <a:avLst/>
          </a:prstGeom>
        </p:spPr>
      </p:pic>
      <p:sp>
        <p:nvSpPr>
          <p:cNvPr id="28" name="糖小米资料库"/>
          <p:cNvSpPr/>
          <p:nvPr/>
        </p:nvSpPr>
        <p:spPr>
          <a:xfrm>
            <a:off x="2291634" y="2373198"/>
            <a:ext cx="517607" cy="517607"/>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29" name="糖小米资料库"/>
          <p:cNvSpPr/>
          <p:nvPr/>
        </p:nvSpPr>
        <p:spPr>
          <a:xfrm>
            <a:off x="2658510" y="2101775"/>
            <a:ext cx="622300" cy="622300"/>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0" name="糖小米资料库"/>
          <p:cNvSpPr/>
          <p:nvPr/>
        </p:nvSpPr>
        <p:spPr>
          <a:xfrm>
            <a:off x="3081131" y="2519249"/>
            <a:ext cx="315952" cy="315952"/>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1" name="糖小米资料库"/>
          <p:cNvSpPr/>
          <p:nvPr/>
        </p:nvSpPr>
        <p:spPr>
          <a:xfrm>
            <a:off x="10343434" y="2317594"/>
            <a:ext cx="517607" cy="517607"/>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2" name="糖小米资料库"/>
          <p:cNvSpPr/>
          <p:nvPr/>
        </p:nvSpPr>
        <p:spPr>
          <a:xfrm>
            <a:off x="8060413" y="2355692"/>
            <a:ext cx="219160" cy="21916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3" name="糖小米资料库"/>
          <p:cNvSpPr/>
          <p:nvPr/>
        </p:nvSpPr>
        <p:spPr>
          <a:xfrm>
            <a:off x="8277175" y="2291419"/>
            <a:ext cx="163556" cy="163556"/>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4" name="糖小米资料库"/>
          <p:cNvSpPr/>
          <p:nvPr/>
        </p:nvSpPr>
        <p:spPr>
          <a:xfrm>
            <a:off x="8263613" y="2558892"/>
            <a:ext cx="219160" cy="21916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pic>
        <p:nvPicPr>
          <p:cNvPr id="35" name="糖小米资料库"/>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8758818" y="2054713"/>
            <a:ext cx="2392105" cy="1964944"/>
          </a:xfrm>
          <a:prstGeom prst="rect">
            <a:avLst/>
          </a:prstGeom>
        </p:spPr>
      </p:pic>
      <p:sp>
        <p:nvSpPr>
          <p:cNvPr id="2" name="页脚占位符 1"/>
          <p:cNvSpPr>
            <a:spLocks noGrp="1"/>
          </p:cNvSpPr>
          <p:nvPr>
            <p:ph type="ftr" sz="quarter" idx="11"/>
          </p:nvPr>
        </p:nvSpPr>
        <p:spPr>
          <a:xfrm flipV="1">
            <a:off x="4038600" y="6721475"/>
            <a:ext cx="4114800" cy="798441"/>
          </a:xfrm>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2" presetClass="entr" presetSubtype="2"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0" fill="hold"/>
                                        <p:tgtEl>
                                          <p:spTgt spid="17"/>
                                        </p:tgtEl>
                                        <p:attrNameLst>
                                          <p:attrName>ppt_x</p:attrName>
                                        </p:attrNameLst>
                                      </p:cBhvr>
                                      <p:tavLst>
                                        <p:tav tm="0">
                                          <p:val>
                                            <p:strVal val="1+#ppt_w/2"/>
                                          </p:val>
                                        </p:tav>
                                        <p:tav tm="100000">
                                          <p:val>
                                            <p:strVal val="#ppt_x"/>
                                          </p:val>
                                        </p:tav>
                                      </p:tavLst>
                                    </p:anim>
                                    <p:anim calcmode="lin" valueType="num">
                                      <p:cBhvr additive="base">
                                        <p:cTn id="25" dur="3000" fill="hold"/>
                                        <p:tgtEl>
                                          <p:spTgt spid="17"/>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anim calcmode="lin" valueType="num">
                                      <p:cBhvr>
                                        <p:cTn id="35" dur="500" fill="hold"/>
                                        <p:tgtEl>
                                          <p:spTgt spid="20"/>
                                        </p:tgtEl>
                                        <p:attrNameLst>
                                          <p:attrName>ppt_x</p:attrName>
                                        </p:attrNameLst>
                                      </p:cBhvr>
                                      <p:tavLst>
                                        <p:tav tm="0">
                                          <p:val>
                                            <p:strVal val="#ppt_x"/>
                                          </p:val>
                                        </p:tav>
                                        <p:tav tm="100000">
                                          <p:val>
                                            <p:strVal val="#ppt_x"/>
                                          </p:val>
                                        </p:tav>
                                      </p:tavLst>
                                    </p:anim>
                                    <p:anim calcmode="lin" valueType="num">
                                      <p:cBhvr>
                                        <p:cTn id="36" dur="500" fill="hold"/>
                                        <p:tgtEl>
                                          <p:spTgt spid="20"/>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50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2000"/>
                            </p:stCondLst>
                            <p:childTnLst>
                              <p:par>
                                <p:cTn id="59" presetID="10" presetClass="entr" presetSubtype="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par>
                          <p:cTn id="62" fill="hold">
                            <p:stCondLst>
                              <p:cond delay="2500"/>
                            </p:stCondLst>
                            <p:childTnLst>
                              <p:par>
                                <p:cTn id="63" presetID="10" presetClass="entr" presetSubtype="0"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3000"/>
                            </p:stCondLst>
                            <p:childTnLst>
                              <p:par>
                                <p:cTn id="67" presetID="31" presetClass="entr" presetSubtype="0"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 calcmode="lin" valueType="num">
                                      <p:cBhvr>
                                        <p:cTn id="71" dur="500" fill="hold"/>
                                        <p:tgtEl>
                                          <p:spTgt spid="35"/>
                                        </p:tgtEl>
                                        <p:attrNameLst>
                                          <p:attrName>style.rotation</p:attrName>
                                        </p:attrNameLst>
                                      </p:cBhvr>
                                      <p:tavLst>
                                        <p:tav tm="0">
                                          <p:val>
                                            <p:fltVal val="90"/>
                                          </p:val>
                                        </p:tav>
                                        <p:tav tm="100000">
                                          <p:val>
                                            <p:fltVal val="0"/>
                                          </p:val>
                                        </p:tav>
                                      </p:tavLst>
                                    </p:anim>
                                    <p:animEffect transition="in" filter="fade">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73" repeatCount="indefinite" fill="remove" display="0">
                  <p:stCondLst>
                    <p:cond delay="indefinite"/>
                  </p:stCondLst>
                  <p:endCondLst>
                    <p:cond evt="onStopAudio" delay="0">
                      <p:tgtEl>
                        <p:sldTgt/>
                      </p:tgtEl>
                    </p:cond>
                  </p:endCondLst>
                </p:cTn>
                <p:tgtEl>
                  <p:spTgt spid="23"/>
                </p:tgtEl>
              </p:cMediaNode>
            </p:video>
          </p:childTnLst>
        </p:cTn>
      </p:par>
    </p:tnLst>
    <p:bldLst>
      <p:bldP spid="19" grpId="0"/>
      <p:bldP spid="20" grpId="0"/>
      <p:bldP spid="22"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2"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5770880" cy="706755"/>
          </a:xfrm>
          <a:prstGeom prst="rect">
            <a:avLst/>
          </a:prstGeom>
        </p:spPr>
        <p:txBody>
          <a:bodyPr wrap="none">
            <a:spAutoFit/>
          </a:bodyPr>
          <a:lstStyle/>
          <a:p>
            <a:pPr algn="l" defTabSz="913765"/>
            <a:r>
              <a:rPr lang="zh-CN" sz="4000" dirty="0">
                <a:solidFill>
                  <a:srgbClr val="EB533A"/>
                </a:solidFill>
                <a:latin typeface="华康海报体W12(P)" pitchFamily="18" charset="-122"/>
                <a:ea typeface="华康海报体W12(P)" pitchFamily="18" charset="-122"/>
                <a:cs typeface="FZShaoEr-M11S" charset="-122"/>
                <a:sym typeface="+mn-ea"/>
              </a:rPr>
              <a:t>孩子自理能力该如何提升</a:t>
            </a:r>
            <a:endParaRPr lang="zh-CN" sz="4000" dirty="0">
              <a:solidFill>
                <a:srgbClr val="EB533A"/>
              </a:solidFill>
              <a:latin typeface="华康海报体W12(P)" pitchFamily="18" charset="-122"/>
              <a:ea typeface="华康海报体W12(P)" pitchFamily="18" charset="-122"/>
              <a:cs typeface="FZShaoEr-M11S" charset="-122"/>
            </a:endParaRP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20014" y="5630227"/>
            <a:ext cx="3529591" cy="1112522"/>
          </a:xfrm>
          <a:prstGeom prst="rect">
            <a:avLst/>
          </a:prstGeom>
        </p:spPr>
      </p:pic>
      <p:grpSp>
        <p:nvGrpSpPr>
          <p:cNvPr id="24" name="糖小米资料库"/>
          <p:cNvGrpSpPr/>
          <p:nvPr/>
        </p:nvGrpSpPr>
        <p:grpSpPr>
          <a:xfrm>
            <a:off x="-828464" y="139200"/>
            <a:ext cx="4175973" cy="4730788"/>
            <a:chOff x="-738286" y="-250583"/>
            <a:chExt cx="6423660" cy="7277100"/>
          </a:xfrm>
        </p:grpSpPr>
        <p:pic>
          <p:nvPicPr>
            <p:cNvPr id="25" name="图片 24" descr="8ead4ae6cf351959e02be52ed3ce64d7"/>
            <p:cNvPicPr>
              <a:picLocks noChangeAspect="1"/>
            </p:cNvPicPr>
            <p:nvPr/>
          </p:nvPicPr>
          <p:blipFill>
            <a:blip r:embed="rId10" cstate="print"/>
            <a:stretch>
              <a:fillRect/>
            </a:stretch>
          </p:blipFill>
          <p:spPr>
            <a:xfrm>
              <a:off x="-738286" y="-250583"/>
              <a:ext cx="6423660" cy="7277100"/>
            </a:xfrm>
            <a:prstGeom prst="rect">
              <a:avLst/>
            </a:prstGeom>
          </p:spPr>
        </p:pic>
        <p:sp>
          <p:nvSpPr>
            <p:cNvPr id="26" name="矩形 39"/>
            <p:cNvSpPr>
              <a:spLocks noChangeArrowheads="1"/>
            </p:cNvSpPr>
            <p:nvPr/>
          </p:nvSpPr>
          <p:spPr bwMode="auto">
            <a:xfrm>
              <a:off x="1695763" y="2286699"/>
              <a:ext cx="1558947" cy="207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lvl1pPr defTabSz="1217295" eaLnBrk="0" hangingPunct="0">
                <a:defRPr>
                  <a:solidFill>
                    <a:schemeClr val="tx1"/>
                  </a:solidFill>
                  <a:latin typeface="Arial" panose="020B0604020202020204" pitchFamily="34" charset="0"/>
                  <a:ea typeface="宋体" panose="02010600030101010101" pitchFamily="2" charset="-122"/>
                </a:defRPr>
              </a:lvl1pPr>
              <a:lvl2pPr defTabSz="1217295" eaLnBrk="0" hangingPunct="0">
                <a:defRPr>
                  <a:solidFill>
                    <a:schemeClr val="tx1"/>
                  </a:solidFill>
                  <a:latin typeface="Arial" panose="020B0604020202020204" pitchFamily="34" charset="0"/>
                  <a:ea typeface="宋体" panose="02010600030101010101" pitchFamily="2" charset="-122"/>
                </a:defRPr>
              </a:lvl2pPr>
              <a:lvl3pPr defTabSz="1217295" eaLnBrk="0" hangingPunct="0">
                <a:defRPr>
                  <a:solidFill>
                    <a:schemeClr val="tx1"/>
                  </a:solidFill>
                  <a:latin typeface="Arial" panose="020B0604020202020204" pitchFamily="34" charset="0"/>
                  <a:ea typeface="宋体" panose="02010600030101010101" pitchFamily="2" charset="-122"/>
                </a:defRPr>
              </a:lvl3pPr>
              <a:lvl4pPr defTabSz="1217295" eaLnBrk="0" hangingPunct="0">
                <a:defRPr>
                  <a:solidFill>
                    <a:schemeClr val="tx1"/>
                  </a:solidFill>
                  <a:latin typeface="Arial" panose="020B0604020202020204" pitchFamily="34" charset="0"/>
                  <a:ea typeface="宋体" panose="02010600030101010101" pitchFamily="2" charset="-122"/>
                </a:defRPr>
              </a:lvl4pPr>
              <a:lvl5pPr defTabSz="1217295" eaLnBrk="0" hangingPunct="0">
                <a:defRPr>
                  <a:solidFill>
                    <a:schemeClr val="tx1"/>
                  </a:solidFill>
                  <a:latin typeface="Arial" panose="020B0604020202020204" pitchFamily="34" charset="0"/>
                  <a:ea typeface="宋体" panose="02010600030101010101" pitchFamily="2" charset="-122"/>
                </a:defRPr>
              </a:lvl5pPr>
              <a:lvl6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750"/>
                </a:spcBef>
              </a:pPr>
              <a:r>
                <a:rPr lang="zh-CN" altLang="en-US" sz="3600" b="1" dirty="0">
                  <a:solidFill>
                    <a:srgbClr val="EB533A"/>
                  </a:solidFill>
                  <a:latin typeface="华康海报体W12(P)" pitchFamily="18" charset="-122"/>
                  <a:ea typeface="华康海报体W12(P)" pitchFamily="18" charset="-122"/>
                  <a:cs typeface="FZShaoEr-M11S" charset="-122"/>
                </a:rPr>
                <a:t>自理</a:t>
              </a:r>
            </a:p>
          </p:txBody>
        </p:sp>
      </p:grpSp>
      <p:sp>
        <p:nvSpPr>
          <p:cNvPr id="27" name="糖小米资料库"/>
          <p:cNvSpPr/>
          <p:nvPr/>
        </p:nvSpPr>
        <p:spPr>
          <a:xfrm>
            <a:off x="3146868" y="1608329"/>
            <a:ext cx="8289956" cy="5940088"/>
          </a:xfrm>
          <a:prstGeom prst="rect">
            <a:avLst/>
          </a:prstGeom>
        </p:spPr>
        <p:txBody>
          <a:bodyPr wrap="square">
            <a:spAutoFit/>
          </a:bodyPr>
          <a:lstStyle/>
          <a:p>
            <a:pPr defTabSz="913765">
              <a:spcBef>
                <a:spcPts val="600"/>
              </a:spcBef>
            </a:pPr>
            <a:r>
              <a:rPr lang="en-US" altLang="zh-CN" sz="2000" dirty="0" smtClean="0">
                <a:latin typeface="字体管家娜娜体" pitchFamily="18" charset="-122"/>
                <a:ea typeface="字体管家娜娜体" pitchFamily="18" charset="-122"/>
                <a:cs typeface="FZShaoEr-M11S" charset="-122"/>
              </a:rPr>
              <a:t>1.</a:t>
            </a:r>
            <a:r>
              <a:rPr lang="zh-CN" altLang="en-US" sz="2000" dirty="0" smtClean="0">
                <a:latin typeface="字体管家娜娜体" pitchFamily="18" charset="-122"/>
                <a:ea typeface="字体管家娜娜体" pitchFamily="18" charset="-122"/>
                <a:cs typeface="FZShaoEr-M11S" charset="-122"/>
              </a:rPr>
              <a:t>多提供机会，让孩子多体验</a:t>
            </a:r>
          </a:p>
          <a:p>
            <a:pPr defTabSz="913765">
              <a:spcBef>
                <a:spcPts val="600"/>
              </a:spcBef>
            </a:pPr>
            <a:r>
              <a:rPr lang="zh-CN" altLang="en-US" sz="2000" dirty="0" smtClean="0">
                <a:latin typeface="字体管家娜娜体" pitchFamily="18" charset="-122"/>
                <a:ea typeface="字体管家娜娜体" pitchFamily="18" charset="-122"/>
                <a:cs typeface="FZShaoEr-M11S" charset="-122"/>
              </a:rPr>
              <a:t>别因为孩子小就替他包揽一切，相反，要为他创造更多的自理机会。比如吃饭、穿衣、收拾房间的时候，不要急着上去帮忙，而是让孩子自己思考和动手，让他自己想办法解决。</a:t>
            </a:r>
            <a:endParaRPr lang="en-US" altLang="zh-CN" sz="2000" dirty="0" smtClean="0">
              <a:latin typeface="字体管家娜娜体" pitchFamily="18" charset="-122"/>
              <a:ea typeface="字体管家娜娜体" pitchFamily="18" charset="-122"/>
              <a:cs typeface="FZShaoEr-M11S" charset="-122"/>
            </a:endParaRPr>
          </a:p>
          <a:p>
            <a:pPr defTabSz="913765">
              <a:spcBef>
                <a:spcPts val="600"/>
              </a:spcBef>
            </a:pPr>
            <a:r>
              <a:rPr lang="en-US" altLang="zh-CN" sz="2000" dirty="0" smtClean="0">
                <a:latin typeface="字体管家娜娜体" pitchFamily="18" charset="-122"/>
                <a:ea typeface="字体管家娜娜体" pitchFamily="18" charset="-122"/>
                <a:cs typeface="FZShaoEr-M11S" charset="-122"/>
              </a:rPr>
              <a:t>2.</a:t>
            </a:r>
            <a:r>
              <a:rPr lang="zh-CN" altLang="en-US" sz="2000" dirty="0" smtClean="0">
                <a:latin typeface="字体管家娜娜体" pitchFamily="18" charset="-122"/>
                <a:ea typeface="字体管家娜娜体" pitchFamily="18" charset="-122"/>
                <a:cs typeface="FZShaoEr-M11S" charset="-122"/>
              </a:rPr>
              <a:t>多给孩子一点耐心</a:t>
            </a:r>
          </a:p>
          <a:p>
            <a:pPr defTabSz="913765">
              <a:spcBef>
                <a:spcPts val="600"/>
              </a:spcBef>
            </a:pPr>
            <a:r>
              <a:rPr lang="zh-CN" altLang="en-US" sz="2000" dirty="0" smtClean="0">
                <a:latin typeface="字体管家娜娜体" pitchFamily="18" charset="-122"/>
                <a:ea typeface="字体管家娜娜体" pitchFamily="18" charset="-122"/>
                <a:cs typeface="FZShaoEr-M11S" charset="-122"/>
              </a:rPr>
              <a:t>当孩子自己吃饭弄脏了衣服，或者自己做事手脚慢的时候，不要催促和训斥他，相反的，家长要营造一种轻松的氛围，同时要学会耐心等待，并记得鼓励他，替他加油。</a:t>
            </a:r>
          </a:p>
          <a:p>
            <a:pPr defTabSz="913765">
              <a:spcBef>
                <a:spcPts val="600"/>
              </a:spcBef>
            </a:pPr>
            <a:r>
              <a:rPr lang="en-US" altLang="zh-CN" sz="2000" dirty="0" smtClean="0">
                <a:latin typeface="字体管家娜娜体" pitchFamily="18" charset="-122"/>
                <a:ea typeface="字体管家娜娜体" pitchFamily="18" charset="-122"/>
                <a:cs typeface="FZShaoEr-M11S" charset="-122"/>
              </a:rPr>
              <a:t>3.</a:t>
            </a:r>
            <a:r>
              <a:rPr lang="zh-CN" altLang="en-US" sz="2000" dirty="0" smtClean="0">
                <a:latin typeface="字体管家娜娜体" pitchFamily="18" charset="-122"/>
                <a:ea typeface="字体管家娜娜体" pitchFamily="18" charset="-122"/>
                <a:cs typeface="FZShaoEr-M11S" charset="-122"/>
              </a:rPr>
              <a:t>树立榜样，以身作则</a:t>
            </a:r>
          </a:p>
          <a:p>
            <a:pPr defTabSz="913765">
              <a:spcBef>
                <a:spcPts val="600"/>
              </a:spcBef>
            </a:pPr>
            <a:r>
              <a:rPr lang="zh-CN" altLang="en-US" sz="2000" dirty="0" smtClean="0">
                <a:latin typeface="字体管家娜娜体" pitchFamily="18" charset="-122"/>
                <a:ea typeface="字体管家娜娜体" pitchFamily="18" charset="-122"/>
                <a:cs typeface="FZShaoEr-M11S" charset="-122"/>
              </a:rPr>
              <a:t>家长对孩子的影响力是最大的，因此在家里，家长要为孩子树立起榜样，并时刻提醒孩子“自己的事情自己做”这一理念。</a:t>
            </a:r>
          </a:p>
          <a:p>
            <a:pPr defTabSz="913765">
              <a:lnSpc>
                <a:spcPct val="150000"/>
              </a:lnSpc>
              <a:spcBef>
                <a:spcPts val="600"/>
              </a:spcBef>
            </a:pPr>
            <a:endParaRPr lang="zh-CN" altLang="en-US" sz="2800" dirty="0" smtClean="0">
              <a:latin typeface="字体管家娜娜体" pitchFamily="18" charset="-122"/>
              <a:ea typeface="字体管家娜娜体" pitchFamily="18" charset="-122"/>
              <a:cs typeface="FZShaoEr-M11S" charset="-122"/>
            </a:endParaRPr>
          </a:p>
          <a:p>
            <a:pPr defTabSz="913765">
              <a:lnSpc>
                <a:spcPct val="150000"/>
              </a:lnSpc>
              <a:spcBef>
                <a:spcPts val="600"/>
              </a:spcBef>
            </a:pPr>
            <a:endParaRPr lang="zh-CN" altLang="en-US" sz="2800" dirty="0" smtClean="0">
              <a:latin typeface="字体管家娜娜体" pitchFamily="18" charset="-122"/>
              <a:ea typeface="字体管家娜娜体" pitchFamily="18" charset="-122"/>
              <a:cs typeface="FZShaoEr-M11S" charset="-122"/>
            </a:endParaRPr>
          </a:p>
          <a:p>
            <a:pPr defTabSz="913765">
              <a:lnSpc>
                <a:spcPct val="150000"/>
              </a:lnSpc>
              <a:spcBef>
                <a:spcPts val="600"/>
              </a:spcBef>
            </a:pPr>
            <a:endParaRPr lang="zh-CN" altLang="en-US" sz="2400" dirty="0" smtClean="0">
              <a:latin typeface="字体管家娜娜体" pitchFamily="18" charset="-122"/>
              <a:ea typeface="字体管家娜娜体" pitchFamily="18" charset="-122"/>
              <a:cs typeface="FZShaoEr-M11S" charset="-122"/>
            </a:endParaRP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9"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ssolve">
                                      <p:cBhvr>
                                        <p:cTn id="27" dur="500"/>
                                        <p:tgtEl>
                                          <p:spTgt spid="24"/>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2"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20014" y="5630227"/>
            <a:ext cx="3529591" cy="1112522"/>
          </a:xfrm>
          <a:prstGeom prst="rect">
            <a:avLst/>
          </a:prstGeom>
        </p:spPr>
      </p:pic>
      <p:grpSp>
        <p:nvGrpSpPr>
          <p:cNvPr id="24" name="糖小米资料库"/>
          <p:cNvGrpSpPr/>
          <p:nvPr/>
        </p:nvGrpSpPr>
        <p:grpSpPr>
          <a:xfrm>
            <a:off x="-828464" y="139200"/>
            <a:ext cx="4175973" cy="4730788"/>
            <a:chOff x="-738286" y="-250583"/>
            <a:chExt cx="6423660" cy="7277100"/>
          </a:xfrm>
        </p:grpSpPr>
        <p:pic>
          <p:nvPicPr>
            <p:cNvPr id="25" name="图片 24" descr="8ead4ae6cf351959e02be52ed3ce64d7"/>
            <p:cNvPicPr>
              <a:picLocks noChangeAspect="1"/>
            </p:cNvPicPr>
            <p:nvPr/>
          </p:nvPicPr>
          <p:blipFill>
            <a:blip r:embed="rId10" cstate="print"/>
            <a:stretch>
              <a:fillRect/>
            </a:stretch>
          </p:blipFill>
          <p:spPr>
            <a:xfrm>
              <a:off x="-738286" y="-250583"/>
              <a:ext cx="6423660" cy="7277100"/>
            </a:xfrm>
            <a:prstGeom prst="rect">
              <a:avLst/>
            </a:prstGeom>
          </p:spPr>
        </p:pic>
        <p:sp>
          <p:nvSpPr>
            <p:cNvPr id="26" name="矩形 39"/>
            <p:cNvSpPr>
              <a:spLocks noChangeArrowheads="1"/>
            </p:cNvSpPr>
            <p:nvPr/>
          </p:nvSpPr>
          <p:spPr bwMode="auto">
            <a:xfrm>
              <a:off x="1739385" y="1725451"/>
              <a:ext cx="1704367" cy="3406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lvl1pPr defTabSz="1217295" eaLnBrk="0" hangingPunct="0">
                <a:defRPr>
                  <a:solidFill>
                    <a:schemeClr val="tx1"/>
                  </a:solidFill>
                  <a:latin typeface="Arial" panose="020B0604020202020204" pitchFamily="34" charset="0"/>
                  <a:ea typeface="宋体" panose="02010600030101010101" pitchFamily="2" charset="-122"/>
                </a:defRPr>
              </a:lvl1pPr>
              <a:lvl2pPr defTabSz="1217295" eaLnBrk="0" hangingPunct="0">
                <a:defRPr>
                  <a:solidFill>
                    <a:schemeClr val="tx1"/>
                  </a:solidFill>
                  <a:latin typeface="Arial" panose="020B0604020202020204" pitchFamily="34" charset="0"/>
                  <a:ea typeface="宋体" panose="02010600030101010101" pitchFamily="2" charset="-122"/>
                </a:defRPr>
              </a:lvl2pPr>
              <a:lvl3pPr defTabSz="1217295" eaLnBrk="0" hangingPunct="0">
                <a:defRPr>
                  <a:solidFill>
                    <a:schemeClr val="tx1"/>
                  </a:solidFill>
                  <a:latin typeface="Arial" panose="020B0604020202020204" pitchFamily="34" charset="0"/>
                  <a:ea typeface="宋体" panose="02010600030101010101" pitchFamily="2" charset="-122"/>
                </a:defRPr>
              </a:lvl3pPr>
              <a:lvl4pPr defTabSz="1217295" eaLnBrk="0" hangingPunct="0">
                <a:defRPr>
                  <a:solidFill>
                    <a:schemeClr val="tx1"/>
                  </a:solidFill>
                  <a:latin typeface="Arial" panose="020B0604020202020204" pitchFamily="34" charset="0"/>
                  <a:ea typeface="宋体" panose="02010600030101010101" pitchFamily="2" charset="-122"/>
                </a:defRPr>
              </a:lvl4pPr>
              <a:lvl5pPr defTabSz="1217295" eaLnBrk="0" hangingPunct="0">
                <a:defRPr>
                  <a:solidFill>
                    <a:schemeClr val="tx1"/>
                  </a:solidFill>
                  <a:latin typeface="Arial" panose="020B0604020202020204" pitchFamily="34" charset="0"/>
                  <a:ea typeface="宋体" panose="02010600030101010101" pitchFamily="2" charset="-122"/>
                </a:defRPr>
              </a:lvl5pPr>
              <a:lvl6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750"/>
                </a:spcBef>
              </a:pPr>
              <a:r>
                <a:rPr lang="zh-CN" altLang="en-US" sz="4000" b="1" dirty="0" smtClean="0">
                  <a:solidFill>
                    <a:srgbClr val="EB533A"/>
                  </a:solidFill>
                  <a:latin typeface="华康海报体W12(P)" pitchFamily="18" charset="-122"/>
                  <a:ea typeface="华康海报体W12(P)" pitchFamily="18" charset="-122"/>
                  <a:cs typeface="FZShaoEr-M11S" charset="-122"/>
                </a:rPr>
                <a:t>规则意识</a:t>
              </a:r>
              <a:endParaRPr lang="zh-CN" altLang="en-US" sz="4000" b="1" dirty="0">
                <a:solidFill>
                  <a:srgbClr val="EB533A"/>
                </a:solidFill>
                <a:latin typeface="华康海报体W12(P)" pitchFamily="18" charset="-122"/>
                <a:ea typeface="华康海报体W12(P)" pitchFamily="18" charset="-122"/>
                <a:cs typeface="FZShaoEr-M11S" charset="-122"/>
              </a:endParaRPr>
            </a:p>
          </p:txBody>
        </p:sp>
      </p:grpSp>
      <p:sp>
        <p:nvSpPr>
          <p:cNvPr id="27" name="糖小米资料库"/>
          <p:cNvSpPr/>
          <p:nvPr/>
        </p:nvSpPr>
        <p:spPr>
          <a:xfrm>
            <a:off x="3190692" y="1787692"/>
            <a:ext cx="8783322" cy="2243050"/>
          </a:xfrm>
          <a:prstGeom prst="rect">
            <a:avLst/>
          </a:prstGeom>
        </p:spPr>
        <p:txBody>
          <a:bodyPr wrap="square">
            <a:spAutoFit/>
          </a:bodyPr>
          <a:lstStyle/>
          <a:p>
            <a:pPr defTabSz="913765">
              <a:lnSpc>
                <a:spcPct val="150000"/>
              </a:lnSpc>
              <a:spcBef>
                <a:spcPts val="600"/>
              </a:spcBef>
            </a:pPr>
            <a:r>
              <a:rPr lang="en-US" altLang="zh-CN" sz="2400" dirty="0" smtClean="0">
                <a:latin typeface="字体管家娜娜体" pitchFamily="18" charset="-122"/>
                <a:ea typeface="字体管家娜娜体" pitchFamily="18" charset="-122"/>
                <a:cs typeface="FZShaoEr-M11S" charset="-122"/>
              </a:rPr>
              <a:t>    </a:t>
            </a:r>
            <a:r>
              <a:rPr lang="zh-CN" altLang="en-US" sz="2400" dirty="0" smtClean="0">
                <a:latin typeface="字体管家娜娜体" pitchFamily="18" charset="-122"/>
                <a:ea typeface="字体管家娜娜体" pitchFamily="18" charset="-122"/>
                <a:cs typeface="FZShaoEr-M11S" charset="-122"/>
              </a:rPr>
              <a:t>部分孩子们在集体活动、区域游戏中的规则意识不够，注意力不集中，孩子时常以自我为中心，活动中会表现出任性、娇气的一面，部分幼儿不善与人交谈，不能较好的遵守游戏规则，争抢的东西的现象时有发生。</a:t>
            </a: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nodeType="with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9"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2"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5770880" cy="706755"/>
          </a:xfrm>
          <a:prstGeom prst="rect">
            <a:avLst/>
          </a:prstGeom>
        </p:spPr>
        <p:txBody>
          <a:bodyPr wrap="none">
            <a:spAutoFit/>
          </a:bodyPr>
          <a:lstStyle/>
          <a:p>
            <a:pPr algn="l" defTabSz="913765"/>
            <a:r>
              <a:rPr lang="zh-CN" altLang="en-US" sz="4000" dirty="0">
                <a:solidFill>
                  <a:srgbClr val="EB533A"/>
                </a:solidFill>
                <a:latin typeface="华康海报体W12(P)" pitchFamily="18" charset="-122"/>
                <a:ea typeface="华康海报体W12(P)" pitchFamily="18" charset="-122"/>
                <a:cs typeface="FZShaoEr-M11S" charset="-122"/>
              </a:rPr>
              <a:t>如何梳理孩子的规则意识</a:t>
            </a: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20014" y="5630227"/>
            <a:ext cx="3529591" cy="1112522"/>
          </a:xfrm>
          <a:prstGeom prst="rect">
            <a:avLst/>
          </a:prstGeom>
        </p:spPr>
      </p:pic>
      <p:grpSp>
        <p:nvGrpSpPr>
          <p:cNvPr id="24" name="糖小米资料库"/>
          <p:cNvGrpSpPr/>
          <p:nvPr/>
        </p:nvGrpSpPr>
        <p:grpSpPr>
          <a:xfrm>
            <a:off x="-828464" y="139200"/>
            <a:ext cx="4175973" cy="4730788"/>
            <a:chOff x="-738286" y="-250583"/>
            <a:chExt cx="6423660" cy="7277100"/>
          </a:xfrm>
        </p:grpSpPr>
        <p:pic>
          <p:nvPicPr>
            <p:cNvPr id="25" name="图片 24" descr="8ead4ae6cf351959e02be52ed3ce64d7"/>
            <p:cNvPicPr>
              <a:picLocks noChangeAspect="1"/>
            </p:cNvPicPr>
            <p:nvPr/>
          </p:nvPicPr>
          <p:blipFill>
            <a:blip r:embed="rId10" cstate="print"/>
            <a:stretch>
              <a:fillRect/>
            </a:stretch>
          </p:blipFill>
          <p:spPr>
            <a:xfrm>
              <a:off x="-738286" y="-250583"/>
              <a:ext cx="6423660" cy="7277100"/>
            </a:xfrm>
            <a:prstGeom prst="rect">
              <a:avLst/>
            </a:prstGeom>
          </p:spPr>
        </p:pic>
        <p:sp>
          <p:nvSpPr>
            <p:cNvPr id="26" name="矩形 39"/>
            <p:cNvSpPr>
              <a:spLocks noChangeArrowheads="1"/>
            </p:cNvSpPr>
            <p:nvPr/>
          </p:nvSpPr>
          <p:spPr bwMode="auto">
            <a:xfrm>
              <a:off x="1695861" y="1725451"/>
              <a:ext cx="1558947" cy="3406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lvl1pPr defTabSz="1217295" eaLnBrk="0" hangingPunct="0">
                <a:defRPr>
                  <a:solidFill>
                    <a:schemeClr val="tx1"/>
                  </a:solidFill>
                  <a:latin typeface="Arial" panose="020B0604020202020204" pitchFamily="34" charset="0"/>
                  <a:ea typeface="宋体" panose="02010600030101010101" pitchFamily="2" charset="-122"/>
                </a:defRPr>
              </a:lvl1pPr>
              <a:lvl2pPr defTabSz="1217295" eaLnBrk="0" hangingPunct="0">
                <a:defRPr>
                  <a:solidFill>
                    <a:schemeClr val="tx1"/>
                  </a:solidFill>
                  <a:latin typeface="Arial" panose="020B0604020202020204" pitchFamily="34" charset="0"/>
                  <a:ea typeface="宋体" panose="02010600030101010101" pitchFamily="2" charset="-122"/>
                </a:defRPr>
              </a:lvl2pPr>
              <a:lvl3pPr defTabSz="1217295" eaLnBrk="0" hangingPunct="0">
                <a:defRPr>
                  <a:solidFill>
                    <a:schemeClr val="tx1"/>
                  </a:solidFill>
                  <a:latin typeface="Arial" panose="020B0604020202020204" pitchFamily="34" charset="0"/>
                  <a:ea typeface="宋体" panose="02010600030101010101" pitchFamily="2" charset="-122"/>
                </a:defRPr>
              </a:lvl3pPr>
              <a:lvl4pPr defTabSz="1217295" eaLnBrk="0" hangingPunct="0">
                <a:defRPr>
                  <a:solidFill>
                    <a:schemeClr val="tx1"/>
                  </a:solidFill>
                  <a:latin typeface="Arial" panose="020B0604020202020204" pitchFamily="34" charset="0"/>
                  <a:ea typeface="宋体" panose="02010600030101010101" pitchFamily="2" charset="-122"/>
                </a:defRPr>
              </a:lvl4pPr>
              <a:lvl5pPr defTabSz="1217295" eaLnBrk="0" hangingPunct="0">
                <a:defRPr>
                  <a:solidFill>
                    <a:schemeClr val="tx1"/>
                  </a:solidFill>
                  <a:latin typeface="Arial" panose="020B0604020202020204" pitchFamily="34" charset="0"/>
                  <a:ea typeface="宋体" panose="02010600030101010101" pitchFamily="2" charset="-122"/>
                </a:defRPr>
              </a:lvl5pPr>
              <a:lvl6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750"/>
                </a:spcBef>
              </a:pPr>
              <a:r>
                <a:rPr lang="zh-CN" altLang="en-US" sz="3600" b="1" dirty="0">
                  <a:solidFill>
                    <a:srgbClr val="EB533A"/>
                  </a:solidFill>
                  <a:latin typeface="华康海报体W12(P)" pitchFamily="18" charset="-122"/>
                  <a:ea typeface="华康海报体W12(P)" pitchFamily="18" charset="-122"/>
                  <a:cs typeface="FZShaoEr-M11S" charset="-122"/>
                </a:rPr>
                <a:t>规则意识</a:t>
              </a:r>
            </a:p>
          </p:txBody>
        </p:sp>
      </p:grpSp>
      <p:sp>
        <p:nvSpPr>
          <p:cNvPr id="27" name="糖小米资料库"/>
          <p:cNvSpPr/>
          <p:nvPr/>
        </p:nvSpPr>
        <p:spPr>
          <a:xfrm>
            <a:off x="3217988" y="1501090"/>
            <a:ext cx="8783322" cy="3570208"/>
          </a:xfrm>
          <a:prstGeom prst="rect">
            <a:avLst/>
          </a:prstGeom>
        </p:spPr>
        <p:txBody>
          <a:bodyPr wrap="square">
            <a:spAutoFit/>
          </a:bodyPr>
          <a:lstStyle/>
          <a:p>
            <a:pPr defTabSz="913765">
              <a:lnSpc>
                <a:spcPct val="150000"/>
              </a:lnSpc>
              <a:spcBef>
                <a:spcPts val="600"/>
              </a:spcBef>
            </a:pPr>
            <a:r>
              <a:rPr lang="en-US" altLang="zh-CN" sz="2400" dirty="0" smtClean="0">
                <a:latin typeface="字体管家娜娜体" pitchFamily="18" charset="-122"/>
                <a:ea typeface="字体管家娜娜体" pitchFamily="18" charset="-122"/>
                <a:cs typeface="FZShaoEr-M11S" charset="-122"/>
              </a:rPr>
              <a:t> 1.</a:t>
            </a:r>
            <a:r>
              <a:rPr lang="zh-CN" altLang="en-US" sz="2400" dirty="0" smtClean="0">
                <a:latin typeface="字体管家娜娜体" pitchFamily="18" charset="-122"/>
                <a:ea typeface="字体管家娜娜体" pitchFamily="18" charset="-122"/>
                <a:cs typeface="FZShaoEr-M11S" charset="-122"/>
              </a:rPr>
              <a:t>家长每晚在家中都要抽一点时间，陪孩子安静的阅读，画画，并且要让孩子专一的做完一件事情，孩子在家中游戏的时候，家长一定要陪伴孩子一起玩，而不是在旁边玩手机、看电视</a:t>
            </a:r>
            <a:endParaRPr lang="en-US" altLang="zh-CN" sz="2400" dirty="0" smtClean="0">
              <a:latin typeface="字体管家娜娜体" pitchFamily="18" charset="-122"/>
              <a:ea typeface="字体管家娜娜体" pitchFamily="18" charset="-122"/>
              <a:cs typeface="FZShaoEr-M11S" charset="-122"/>
            </a:endParaRPr>
          </a:p>
          <a:p>
            <a:pPr defTabSz="913765">
              <a:lnSpc>
                <a:spcPct val="150000"/>
              </a:lnSpc>
              <a:spcBef>
                <a:spcPts val="600"/>
              </a:spcBef>
            </a:pPr>
            <a:r>
              <a:rPr lang="en-US" altLang="zh-CN" sz="2400" dirty="0" smtClean="0">
                <a:latin typeface="字体管家娜娜体" pitchFamily="18" charset="-122"/>
                <a:ea typeface="字体管家娜娜体" pitchFamily="18" charset="-122"/>
                <a:cs typeface="FZShaoEr-M11S" charset="-122"/>
              </a:rPr>
              <a:t>2.</a:t>
            </a:r>
            <a:r>
              <a:rPr lang="zh-CN" altLang="en-US" sz="2400" dirty="0" smtClean="0">
                <a:latin typeface="字体管家娜娜体" pitchFamily="18" charset="-122"/>
                <a:ea typeface="字体管家娜娜体" pitchFamily="18" charset="-122"/>
                <a:cs typeface="FZShaoEr-M11S" charset="-122"/>
              </a:rPr>
              <a:t>不善于交流的孩子要多引发对话，让孩子用完整的语言表述</a:t>
            </a:r>
            <a:endParaRPr lang="en-US" altLang="zh-CN" sz="2400" dirty="0" smtClean="0">
              <a:latin typeface="字体管家娜娜体" pitchFamily="18" charset="-122"/>
              <a:ea typeface="字体管家娜娜体" pitchFamily="18" charset="-122"/>
              <a:cs typeface="FZShaoEr-M11S" charset="-122"/>
            </a:endParaRPr>
          </a:p>
          <a:p>
            <a:pPr defTabSz="913765">
              <a:lnSpc>
                <a:spcPct val="150000"/>
              </a:lnSpc>
              <a:spcBef>
                <a:spcPts val="600"/>
              </a:spcBef>
            </a:pPr>
            <a:r>
              <a:rPr lang="en-US" altLang="zh-CN" sz="2400" dirty="0" smtClean="0">
                <a:latin typeface="字体管家娜娜体" pitchFamily="18" charset="-122"/>
                <a:ea typeface="字体管家娜娜体" pitchFamily="18" charset="-122"/>
                <a:cs typeface="FZShaoEr-M11S" charset="-122"/>
              </a:rPr>
              <a:t>3.</a:t>
            </a:r>
            <a:r>
              <a:rPr lang="zh-CN" altLang="en-US" sz="2400" dirty="0" smtClean="0">
                <a:latin typeface="字体管家娜娜体" pitchFamily="18" charset="-122"/>
                <a:ea typeface="字体管家娜娜体" pitchFamily="18" charset="-122"/>
                <a:cs typeface="FZShaoEr-M11S" charset="-122"/>
              </a:rPr>
              <a:t>孩子想要什么东西的时候，一定要让孩子用正确的方式与你交流、表现表达，不可以因为孩子的情绪、哭闹而妥协。</a:t>
            </a: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9"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ssolve">
                                      <p:cBhvr>
                                        <p:cTn id="27" dur="500"/>
                                        <p:tgtEl>
                                          <p:spTgt spid="24"/>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sp>
        <p:nvSpPr>
          <p:cNvPr id="34" name="糖小米资料库"/>
          <p:cNvSpPr/>
          <p:nvPr/>
        </p:nvSpPr>
        <p:spPr>
          <a:xfrm>
            <a:off x="4711855" y="2666406"/>
            <a:ext cx="6417142" cy="923330"/>
          </a:xfrm>
          <a:prstGeom prst="rect">
            <a:avLst/>
          </a:prstGeom>
        </p:spPr>
        <p:txBody>
          <a:bodyPr wrap="none">
            <a:spAutoFit/>
          </a:bodyPr>
          <a:lstStyle/>
          <a:p>
            <a:pPr algn="ctr" defTabSz="913765"/>
            <a:r>
              <a:rPr lang="zh-CN" altLang="en-US" sz="5400" dirty="0">
                <a:solidFill>
                  <a:srgbClr val="EB533A"/>
                </a:solidFill>
                <a:latin typeface="华康海报体W12(P)" pitchFamily="18" charset="-122"/>
                <a:ea typeface="华康海报体W12(P)" pitchFamily="18" charset="-122"/>
                <a:cs typeface="FZShaoEr-M11S" charset="-122"/>
              </a:rPr>
              <a:t>中班</a:t>
            </a:r>
            <a:r>
              <a:rPr lang="zh-CN" altLang="en-US" sz="5400" dirty="0" smtClean="0">
                <a:solidFill>
                  <a:srgbClr val="EB533A"/>
                </a:solidFill>
                <a:latin typeface="华康海报体W12(P)" pitchFamily="18" charset="-122"/>
                <a:ea typeface="华康海报体W12(P)" pitchFamily="18" charset="-122"/>
                <a:cs typeface="FZShaoEr-M11S" charset="-122"/>
              </a:rPr>
              <a:t>幼儿的</a:t>
            </a:r>
            <a:r>
              <a:rPr lang="zh-CN" altLang="en-US" sz="5400" dirty="0">
                <a:solidFill>
                  <a:srgbClr val="EB533A"/>
                </a:solidFill>
                <a:latin typeface="华康海报体W12(P)" pitchFamily="18" charset="-122"/>
                <a:ea typeface="华康海报体W12(P)" pitchFamily="18" charset="-122"/>
                <a:cs typeface="FZShaoEr-M11S" charset="-122"/>
              </a:rPr>
              <a:t>关注重点</a:t>
            </a:r>
          </a:p>
        </p:txBody>
      </p:sp>
      <p:pic>
        <p:nvPicPr>
          <p:cNvPr id="38" name="糖小米资料库"/>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7632" y="-195071"/>
            <a:ext cx="12549632" cy="2923636"/>
          </a:xfrm>
          <a:prstGeom prst="rect">
            <a:avLst/>
          </a:prstGeom>
        </p:spPr>
      </p:pic>
      <p:pic>
        <p:nvPicPr>
          <p:cNvPr id="39" name="糖小米资料库"/>
          <p:cNvPicPr>
            <a:picLocks noChangeAspect="1"/>
          </p:cNvPicPr>
          <p:nvPr/>
        </p:nvPicPr>
        <p:blipFill rotWithShape="1">
          <a:blip r:embed="rId4" cstate="print">
            <a:extLst>
              <a:ext uri="{28A0092B-C50C-407E-A947-70E740481C1C}">
                <a14:useLocalDpi xmlns="" xmlns:a14="http://schemas.microsoft.com/office/drawing/2010/main" val="0"/>
              </a:ext>
            </a:extLst>
          </a:blip>
          <a:srcRect t="49965" b="4503"/>
          <a:stretch>
            <a:fillRect/>
          </a:stretch>
        </p:blipFill>
        <p:spPr>
          <a:xfrm>
            <a:off x="0" y="3735421"/>
            <a:ext cx="12192000" cy="3122579"/>
          </a:xfrm>
          <a:prstGeom prst="rect">
            <a:avLst/>
          </a:prstGeom>
        </p:spPr>
      </p:pic>
      <p:pic>
        <p:nvPicPr>
          <p:cNvPr id="8" name="糖小米资料库"/>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037212" y="2023353"/>
            <a:ext cx="2604513" cy="2455188"/>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2" presetClass="entr" presetSubtype="2" fill="hold" grpId="0" nodeType="afterEffect" p14:presetBounceEnd="50000">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14:bounceEnd="50000">
                                          <p:cBhvr additive="base">
                                            <p:cTn id="22" dur="1000" fill="hold"/>
                                            <p:tgtEl>
                                              <p:spTgt spid="34"/>
                                            </p:tgtEl>
                                            <p:attrNameLst>
                                              <p:attrName>ppt_x</p:attrName>
                                            </p:attrNameLst>
                                          </p:cBhvr>
                                          <p:tavLst>
                                            <p:tav tm="0">
                                              <p:val>
                                                <p:strVal val="1+#ppt_w/2"/>
                                              </p:val>
                                            </p:tav>
                                            <p:tav tm="100000">
                                              <p:val>
                                                <p:strVal val="#ppt_x"/>
                                              </p:val>
                                            </p:tav>
                                          </p:tavLst>
                                        </p:anim>
                                        <p:anim calcmode="lin" valueType="num" p14:bounceEnd="50000">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1+#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7366119"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第一个关注重点：注意力</a:t>
            </a:r>
            <a:r>
              <a:rPr lang="zh-CN" altLang="en-US" sz="4000" dirty="0">
                <a:solidFill>
                  <a:srgbClr val="EB533A"/>
                </a:solidFill>
                <a:latin typeface="华康海报体W12(P)" pitchFamily="18" charset="-122"/>
                <a:ea typeface="华康海报体W12(P)" pitchFamily="18" charset="-122"/>
                <a:cs typeface="FZShaoEr-M11S" charset="-122"/>
              </a:rPr>
              <a:t>的</a:t>
            </a:r>
            <a:r>
              <a:rPr lang="zh-CN" altLang="en-US" sz="4000" dirty="0" smtClean="0">
                <a:solidFill>
                  <a:srgbClr val="EB533A"/>
                </a:solidFill>
                <a:latin typeface="华康海报体W12(P)" pitchFamily="18" charset="-122"/>
                <a:ea typeface="华康海报体W12(P)" pitchFamily="18" charset="-122"/>
                <a:cs typeface="FZShaoEr-M11S" charset="-122"/>
              </a:rPr>
              <a:t>培养</a:t>
            </a:r>
            <a:endParaRPr lang="zh-CN" altLang="en-US" sz="4000" dirty="0">
              <a:solidFill>
                <a:srgbClr val="EB533A"/>
              </a:solidFill>
              <a:latin typeface="华康海报体W12(P)" pitchFamily="18" charset="-122"/>
              <a:ea typeface="华康海报体W12(P)" pitchFamily="18" charset="-122"/>
              <a:cs typeface="FZShaoEr-M11S" charset="-122"/>
            </a:endParaRP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5930900" y="4877182"/>
            <a:ext cx="5918705" cy="1865567"/>
          </a:xfrm>
          <a:prstGeom prst="rect">
            <a:avLst/>
          </a:prstGeom>
        </p:spPr>
      </p:pic>
      <p:sp>
        <p:nvSpPr>
          <p:cNvPr id="19" name="糖小米资料库"/>
          <p:cNvSpPr/>
          <p:nvPr/>
        </p:nvSpPr>
        <p:spPr>
          <a:xfrm>
            <a:off x="672721" y="1226808"/>
            <a:ext cx="10845990" cy="3570208"/>
          </a:xfrm>
          <a:prstGeom prst="rect">
            <a:avLst/>
          </a:prstGeom>
        </p:spPr>
        <p:txBody>
          <a:bodyPr wrap="square">
            <a:spAutoFit/>
          </a:bodyPr>
          <a:lstStyle/>
          <a:p>
            <a:pPr defTabSz="913765">
              <a:lnSpc>
                <a:spcPct val="150000"/>
              </a:lnSpc>
              <a:spcBef>
                <a:spcPts val="1200"/>
              </a:spcBef>
            </a:pPr>
            <a:r>
              <a:rPr lang="zh-CN" altLang="en-US" sz="2400" dirty="0">
                <a:latin typeface="字体管家娜娜体" pitchFamily="18" charset="-122"/>
                <a:ea typeface="字体管家娜娜体" pitchFamily="18" charset="-122"/>
                <a:cs typeface="FZShaoEr-M11S" charset="-122"/>
              </a:rPr>
              <a:t>孩子注意力不集中，活动时喜欢开小差。这是孩子的年龄特点，这种情况会随着孩子年龄的增长和大人的正确引导逐渐好转，但中班的孩子一节课大概是</a:t>
            </a:r>
            <a:r>
              <a:rPr lang="en-US" altLang="zh-CN" sz="2400" dirty="0">
                <a:latin typeface="字体管家娜娜体" pitchFamily="18" charset="-122"/>
                <a:ea typeface="字体管家娜娜体" pitchFamily="18" charset="-122"/>
                <a:cs typeface="FZShaoEr-M11S" charset="-122"/>
              </a:rPr>
              <a:t>25</a:t>
            </a:r>
            <a:r>
              <a:rPr lang="zh-CN" altLang="en-US" sz="2400" dirty="0">
                <a:latin typeface="字体管家娜娜体" pitchFamily="18" charset="-122"/>
                <a:ea typeface="字体管家娜娜体" pitchFamily="18" charset="-122"/>
                <a:cs typeface="FZShaoEr-M11S" charset="-122"/>
              </a:rPr>
              <a:t>分钟左右</a:t>
            </a:r>
            <a:r>
              <a:rPr lang="zh-CN" altLang="en-US" sz="2400" dirty="0" smtClean="0">
                <a:latin typeface="字体管家娜娜体" pitchFamily="18" charset="-122"/>
                <a:ea typeface="字体管家娜娜体" pitchFamily="18" charset="-122"/>
                <a:cs typeface="FZShaoEr-M11S" charset="-122"/>
              </a:rPr>
              <a:t>。</a:t>
            </a:r>
            <a:endParaRPr lang="en-US" altLang="zh-CN" sz="2400" dirty="0" smtClean="0">
              <a:latin typeface="字体管家娜娜体" pitchFamily="18" charset="-122"/>
              <a:ea typeface="字体管家娜娜体" pitchFamily="18" charset="-122"/>
              <a:cs typeface="FZShaoEr-M11S" charset="-122"/>
            </a:endParaRPr>
          </a:p>
          <a:p>
            <a:pPr defTabSz="913765">
              <a:lnSpc>
                <a:spcPct val="150000"/>
              </a:lnSpc>
              <a:spcBef>
                <a:spcPts val="1200"/>
              </a:spcBef>
            </a:pPr>
            <a:r>
              <a:rPr lang="zh-CN" altLang="en-US" sz="2400" dirty="0" smtClean="0">
                <a:latin typeface="字体管家娜娜体" pitchFamily="18" charset="-122"/>
                <a:ea typeface="字体管家娜娜体" pitchFamily="18" charset="-122"/>
                <a:cs typeface="FZShaoEr-M11S" charset="-122"/>
              </a:rPr>
              <a:t>因此</a:t>
            </a:r>
            <a:r>
              <a:rPr lang="zh-CN" altLang="en-US" sz="2400" dirty="0">
                <a:latin typeface="字体管家娜娜体" pitchFamily="18" charset="-122"/>
                <a:ea typeface="字体管家娜娜体" pitchFamily="18" charset="-122"/>
                <a:cs typeface="FZShaoEr-M11S" charset="-122"/>
              </a:rPr>
              <a:t>，我们可以让孩子在规定的时间内完成绘画，或是玩拼图等游戏，让孩子能集中精力做好一件事</a:t>
            </a:r>
            <a:r>
              <a:rPr lang="en-US" altLang="zh-CN" sz="2400" dirty="0">
                <a:latin typeface="字体管家娜娜体" pitchFamily="18" charset="-122"/>
                <a:ea typeface="字体管家娜娜体" pitchFamily="18" charset="-122"/>
                <a:cs typeface="FZShaoEr-M11S" charset="-122"/>
              </a:rPr>
              <a:t>, </a:t>
            </a:r>
            <a:r>
              <a:rPr lang="zh-CN" altLang="en-US" sz="2400" dirty="0">
                <a:latin typeface="字体管家娜娜体" pitchFamily="18" charset="-122"/>
                <a:ea typeface="字体管家娜娜体" pitchFamily="18" charset="-122"/>
                <a:cs typeface="FZShaoEr-M11S" charset="-122"/>
              </a:rPr>
              <a:t>帮助孩子建立良好的学习习惯和兴趣，特别要求孩子不要边说边做，边玩边做，做事情要一心一意。</a:t>
            </a:r>
            <a:endParaRPr lang="en-US" altLang="zh-CN" sz="2400" dirty="0" smtClean="0">
              <a:latin typeface="字体管家娜娜体" pitchFamily="18" charset="-122"/>
              <a:ea typeface="字体管家娜娜体" pitchFamily="18" charset="-122"/>
              <a:cs typeface="FZShaoEr-M11S" charset="-122"/>
            </a:endParaRPr>
          </a:p>
        </p:txBody>
      </p:sp>
      <p:pic>
        <p:nvPicPr>
          <p:cNvPr id="20" name="糖小米资料库"/>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1163300" y="571054"/>
            <a:ext cx="838010" cy="762589"/>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6"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80">
                                          <p:stCondLst>
                                            <p:cond delay="0"/>
                                          </p:stCondLst>
                                        </p:cTn>
                                        <p:tgtEl>
                                          <p:spTgt spid="20"/>
                                        </p:tgtEl>
                                      </p:cBhvr>
                                    </p:animEffect>
                                    <p:anim calcmode="lin" valueType="num">
                                      <p:cBhvr>
                                        <p:cTn id="3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7" dur="26">
                                          <p:stCondLst>
                                            <p:cond delay="650"/>
                                          </p:stCondLst>
                                        </p:cTn>
                                        <p:tgtEl>
                                          <p:spTgt spid="20"/>
                                        </p:tgtEl>
                                      </p:cBhvr>
                                      <p:to x="100000" y="60000"/>
                                    </p:animScale>
                                    <p:animScale>
                                      <p:cBhvr>
                                        <p:cTn id="38" dur="166" decel="50000">
                                          <p:stCondLst>
                                            <p:cond delay="676"/>
                                          </p:stCondLst>
                                        </p:cTn>
                                        <p:tgtEl>
                                          <p:spTgt spid="20"/>
                                        </p:tgtEl>
                                      </p:cBhvr>
                                      <p:to x="100000" y="100000"/>
                                    </p:animScale>
                                    <p:animScale>
                                      <p:cBhvr>
                                        <p:cTn id="39" dur="26">
                                          <p:stCondLst>
                                            <p:cond delay="1312"/>
                                          </p:stCondLst>
                                        </p:cTn>
                                        <p:tgtEl>
                                          <p:spTgt spid="20"/>
                                        </p:tgtEl>
                                      </p:cBhvr>
                                      <p:to x="100000" y="80000"/>
                                    </p:animScale>
                                    <p:animScale>
                                      <p:cBhvr>
                                        <p:cTn id="40" dur="166" decel="50000">
                                          <p:stCondLst>
                                            <p:cond delay="1338"/>
                                          </p:stCondLst>
                                        </p:cTn>
                                        <p:tgtEl>
                                          <p:spTgt spid="20"/>
                                        </p:tgtEl>
                                      </p:cBhvr>
                                      <p:to x="100000" y="100000"/>
                                    </p:animScale>
                                    <p:animScale>
                                      <p:cBhvr>
                                        <p:cTn id="41" dur="26">
                                          <p:stCondLst>
                                            <p:cond delay="1642"/>
                                          </p:stCondLst>
                                        </p:cTn>
                                        <p:tgtEl>
                                          <p:spTgt spid="20"/>
                                        </p:tgtEl>
                                      </p:cBhvr>
                                      <p:to x="100000" y="90000"/>
                                    </p:animScale>
                                    <p:animScale>
                                      <p:cBhvr>
                                        <p:cTn id="42" dur="166" decel="50000">
                                          <p:stCondLst>
                                            <p:cond delay="1668"/>
                                          </p:stCondLst>
                                        </p:cTn>
                                        <p:tgtEl>
                                          <p:spTgt spid="20"/>
                                        </p:tgtEl>
                                      </p:cBhvr>
                                      <p:to x="100000" y="100000"/>
                                    </p:animScale>
                                    <p:animScale>
                                      <p:cBhvr>
                                        <p:cTn id="43" dur="26">
                                          <p:stCondLst>
                                            <p:cond delay="1808"/>
                                          </p:stCondLst>
                                        </p:cTn>
                                        <p:tgtEl>
                                          <p:spTgt spid="20"/>
                                        </p:tgtEl>
                                      </p:cBhvr>
                                      <p:to x="100000" y="95000"/>
                                    </p:animScale>
                                    <p:animScale>
                                      <p:cBhvr>
                                        <p:cTn id="44"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7879080"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第二个关注</a:t>
            </a:r>
            <a:r>
              <a:rPr lang="zh-CN" altLang="en-US" sz="4000" dirty="0">
                <a:solidFill>
                  <a:srgbClr val="EB533A"/>
                </a:solidFill>
                <a:latin typeface="华康海报体W12(P)" pitchFamily="18" charset="-122"/>
                <a:ea typeface="华康海报体W12(P)" pitchFamily="18" charset="-122"/>
                <a:cs typeface="FZShaoEr-M11S" charset="-122"/>
              </a:rPr>
              <a:t>重点：动手能力的培养</a:t>
            </a: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5930900" y="4877182"/>
            <a:ext cx="5918705" cy="1865567"/>
          </a:xfrm>
          <a:prstGeom prst="rect">
            <a:avLst/>
          </a:prstGeom>
        </p:spPr>
      </p:pic>
      <p:sp>
        <p:nvSpPr>
          <p:cNvPr id="19" name="糖小米资料库"/>
          <p:cNvSpPr/>
          <p:nvPr/>
        </p:nvSpPr>
        <p:spPr>
          <a:xfrm>
            <a:off x="836494" y="1199512"/>
            <a:ext cx="10395613" cy="3570208"/>
          </a:xfrm>
          <a:prstGeom prst="rect">
            <a:avLst/>
          </a:prstGeom>
        </p:spPr>
        <p:txBody>
          <a:bodyPr wrap="square">
            <a:spAutoFit/>
          </a:bodyPr>
          <a:lstStyle/>
          <a:p>
            <a:pPr defTabSz="913765">
              <a:lnSpc>
                <a:spcPct val="150000"/>
              </a:lnSpc>
              <a:spcBef>
                <a:spcPts val="1200"/>
              </a:spcBef>
            </a:pPr>
            <a:r>
              <a:rPr lang="zh-CN" altLang="en-US" sz="2400" dirty="0">
                <a:latin typeface="字体管家娜娜体" pitchFamily="18" charset="-122"/>
                <a:ea typeface="字体管家娜娜体" pitchFamily="18" charset="-122"/>
                <a:cs typeface="FZShaoEr-M11S" charset="-122"/>
              </a:rPr>
              <a:t>要求孩子自己的事情尽量自己做，做事快速、不拖拉。用正确的方法让孩子自己穿脱衣服；教孩子一些简单的剪纸、折纸、做手工，画画等，教孩子整理的方法，自己管理收归玩具、用具、图书，比如</a:t>
            </a:r>
            <a:r>
              <a:rPr lang="zh-CN" altLang="en-US" sz="2400" dirty="0" smtClean="0">
                <a:latin typeface="字体管家娜娜体" pitchFamily="18" charset="-122"/>
                <a:ea typeface="字体管家娜娜体" pitchFamily="18" charset="-122"/>
                <a:cs typeface="FZShaoEr-M11S" charset="-122"/>
              </a:rPr>
              <a:t>，柜子</a:t>
            </a:r>
            <a:r>
              <a:rPr lang="zh-CN" altLang="en-US" sz="2400" dirty="0">
                <a:latin typeface="字体管家娜娜体" pitchFamily="18" charset="-122"/>
                <a:ea typeface="字体管家娜娜体" pitchFamily="18" charset="-122"/>
                <a:cs typeface="FZShaoEr-M11S" charset="-122"/>
              </a:rPr>
              <a:t>、抽屉，家长可以和孩子一起收拾整理</a:t>
            </a:r>
            <a:r>
              <a:rPr lang="zh-CN" altLang="en-US" sz="2400" dirty="0" smtClean="0">
                <a:latin typeface="字体管家娜娜体" pitchFamily="18" charset="-122"/>
                <a:ea typeface="字体管家娜娜体" pitchFamily="18" charset="-122"/>
                <a:cs typeface="FZShaoEr-M11S" charset="-122"/>
              </a:rPr>
              <a:t>。</a:t>
            </a:r>
            <a:endParaRPr lang="en-US" altLang="zh-CN" sz="2400" dirty="0" smtClean="0">
              <a:latin typeface="字体管家娜娜体" pitchFamily="18" charset="-122"/>
              <a:ea typeface="字体管家娜娜体" pitchFamily="18" charset="-122"/>
              <a:cs typeface="FZShaoEr-M11S" charset="-122"/>
            </a:endParaRPr>
          </a:p>
          <a:p>
            <a:pPr defTabSz="913765">
              <a:lnSpc>
                <a:spcPct val="150000"/>
              </a:lnSpc>
              <a:spcBef>
                <a:spcPts val="1200"/>
              </a:spcBef>
            </a:pPr>
            <a:r>
              <a:rPr lang="zh-CN" altLang="en-US" sz="2400" dirty="0" smtClean="0">
                <a:latin typeface="字体管家娜娜体" pitchFamily="18" charset="-122"/>
                <a:ea typeface="字体管家娜娜体" pitchFamily="18" charset="-122"/>
                <a:cs typeface="FZShaoEr-M11S" charset="-122"/>
              </a:rPr>
              <a:t>帮助</a:t>
            </a:r>
            <a:r>
              <a:rPr lang="zh-CN" altLang="en-US" sz="2400" dirty="0">
                <a:latin typeface="字体管家娜娜体" pitchFamily="18" charset="-122"/>
                <a:ea typeface="字体管家娜娜体" pitchFamily="18" charset="-122"/>
                <a:cs typeface="FZShaoEr-M11S" charset="-122"/>
              </a:rPr>
              <a:t>父母做力所能及的家务</a:t>
            </a:r>
            <a:r>
              <a:rPr lang="zh-CN" altLang="en-US" sz="2400" dirty="0" smtClean="0">
                <a:latin typeface="字体管家娜娜体" pitchFamily="18" charset="-122"/>
                <a:ea typeface="字体管家娜娜体" pitchFamily="18" charset="-122"/>
                <a:cs typeface="FZShaoEr-M11S" charset="-122"/>
              </a:rPr>
              <a:t>劳动，如</a:t>
            </a:r>
            <a:r>
              <a:rPr lang="en-US" altLang="zh-CN" sz="2400" dirty="0">
                <a:latin typeface="字体管家娜娜体" pitchFamily="18" charset="-122"/>
                <a:ea typeface="字体管家娜娜体" pitchFamily="18" charset="-122"/>
                <a:cs typeface="FZShaoEr-M11S" charset="-122"/>
              </a:rPr>
              <a:t>: </a:t>
            </a:r>
            <a:r>
              <a:rPr lang="zh-CN" altLang="en-US" sz="2400" dirty="0">
                <a:latin typeface="字体管家娜娜体" pitchFamily="18" charset="-122"/>
                <a:ea typeface="字体管家娜娜体" pitchFamily="18" charset="-122"/>
                <a:cs typeface="FZShaoEr-M11S" charset="-122"/>
              </a:rPr>
              <a:t>扔垃圾、叠衣服、拿碗筷等，但这些事一旦成为任务就要持之以恒，逐步养成习惯</a:t>
            </a:r>
            <a:r>
              <a:rPr lang="zh-CN" altLang="en-US" sz="2400" dirty="0" smtClean="0">
                <a:latin typeface="字体管家娜娜体" pitchFamily="18" charset="-122"/>
                <a:ea typeface="字体管家娜娜体" pitchFamily="18" charset="-122"/>
                <a:cs typeface="FZShaoEr-M11S" charset="-122"/>
              </a:rPr>
              <a:t>。</a:t>
            </a:r>
            <a:endParaRPr lang="en-US" altLang="zh-CN" sz="2400" dirty="0" smtClean="0">
              <a:latin typeface="字体管家娜娜体" pitchFamily="18" charset="-122"/>
              <a:ea typeface="字体管家娜娜体" pitchFamily="18" charset="-122"/>
              <a:cs typeface="FZShaoEr-M11S" charset="-122"/>
            </a:endParaRPr>
          </a:p>
        </p:txBody>
      </p:sp>
      <p:pic>
        <p:nvPicPr>
          <p:cNvPr id="20" name="糖小米资料库"/>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1163300" y="571054"/>
            <a:ext cx="838010" cy="762589"/>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6"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80">
                                          <p:stCondLst>
                                            <p:cond delay="0"/>
                                          </p:stCondLst>
                                        </p:cTn>
                                        <p:tgtEl>
                                          <p:spTgt spid="20"/>
                                        </p:tgtEl>
                                      </p:cBhvr>
                                    </p:animEffect>
                                    <p:anim calcmode="lin" valueType="num">
                                      <p:cBhvr>
                                        <p:cTn id="3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7" dur="26">
                                          <p:stCondLst>
                                            <p:cond delay="650"/>
                                          </p:stCondLst>
                                        </p:cTn>
                                        <p:tgtEl>
                                          <p:spTgt spid="20"/>
                                        </p:tgtEl>
                                      </p:cBhvr>
                                      <p:to x="100000" y="60000"/>
                                    </p:animScale>
                                    <p:animScale>
                                      <p:cBhvr>
                                        <p:cTn id="38" dur="166" decel="50000">
                                          <p:stCondLst>
                                            <p:cond delay="676"/>
                                          </p:stCondLst>
                                        </p:cTn>
                                        <p:tgtEl>
                                          <p:spTgt spid="20"/>
                                        </p:tgtEl>
                                      </p:cBhvr>
                                      <p:to x="100000" y="100000"/>
                                    </p:animScale>
                                    <p:animScale>
                                      <p:cBhvr>
                                        <p:cTn id="39" dur="26">
                                          <p:stCondLst>
                                            <p:cond delay="1312"/>
                                          </p:stCondLst>
                                        </p:cTn>
                                        <p:tgtEl>
                                          <p:spTgt spid="20"/>
                                        </p:tgtEl>
                                      </p:cBhvr>
                                      <p:to x="100000" y="80000"/>
                                    </p:animScale>
                                    <p:animScale>
                                      <p:cBhvr>
                                        <p:cTn id="40" dur="166" decel="50000">
                                          <p:stCondLst>
                                            <p:cond delay="1338"/>
                                          </p:stCondLst>
                                        </p:cTn>
                                        <p:tgtEl>
                                          <p:spTgt spid="20"/>
                                        </p:tgtEl>
                                      </p:cBhvr>
                                      <p:to x="100000" y="100000"/>
                                    </p:animScale>
                                    <p:animScale>
                                      <p:cBhvr>
                                        <p:cTn id="41" dur="26">
                                          <p:stCondLst>
                                            <p:cond delay="1642"/>
                                          </p:stCondLst>
                                        </p:cTn>
                                        <p:tgtEl>
                                          <p:spTgt spid="20"/>
                                        </p:tgtEl>
                                      </p:cBhvr>
                                      <p:to x="100000" y="90000"/>
                                    </p:animScale>
                                    <p:animScale>
                                      <p:cBhvr>
                                        <p:cTn id="42" dur="166" decel="50000">
                                          <p:stCondLst>
                                            <p:cond delay="1668"/>
                                          </p:stCondLst>
                                        </p:cTn>
                                        <p:tgtEl>
                                          <p:spTgt spid="20"/>
                                        </p:tgtEl>
                                      </p:cBhvr>
                                      <p:to x="100000" y="100000"/>
                                    </p:animScale>
                                    <p:animScale>
                                      <p:cBhvr>
                                        <p:cTn id="43" dur="26">
                                          <p:stCondLst>
                                            <p:cond delay="1808"/>
                                          </p:stCondLst>
                                        </p:cTn>
                                        <p:tgtEl>
                                          <p:spTgt spid="20"/>
                                        </p:tgtEl>
                                      </p:cBhvr>
                                      <p:to x="100000" y="95000"/>
                                    </p:animScale>
                                    <p:animScale>
                                      <p:cBhvr>
                                        <p:cTn id="44"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8820043"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第三个关注</a:t>
            </a:r>
            <a:r>
              <a:rPr lang="zh-CN" altLang="en-US" sz="4000" dirty="0">
                <a:solidFill>
                  <a:srgbClr val="EB533A"/>
                </a:solidFill>
                <a:latin typeface="华康海报体W12(P)" pitchFamily="18" charset="-122"/>
                <a:ea typeface="华康海报体W12(P)" pitchFamily="18" charset="-122"/>
                <a:cs typeface="FZShaoEr-M11S" charset="-122"/>
              </a:rPr>
              <a:t>重点：听</a:t>
            </a:r>
            <a:r>
              <a:rPr lang="en-US" altLang="zh-CN" sz="4000" dirty="0">
                <a:solidFill>
                  <a:srgbClr val="EB533A"/>
                </a:solidFill>
                <a:latin typeface="华康海报体W12(P)" pitchFamily="18" charset="-122"/>
                <a:ea typeface="华康海报体W12(P)" pitchFamily="18" charset="-122"/>
                <a:cs typeface="FZShaoEr-M11S" charset="-122"/>
              </a:rPr>
              <a:t>.</a:t>
            </a:r>
            <a:r>
              <a:rPr lang="zh-CN" altLang="en-US" sz="4000" dirty="0">
                <a:solidFill>
                  <a:srgbClr val="EB533A"/>
                </a:solidFill>
                <a:latin typeface="华康海报体W12(P)" pitchFamily="18" charset="-122"/>
                <a:ea typeface="华康海报体W12(P)" pitchFamily="18" charset="-122"/>
                <a:cs typeface="FZShaoEr-M11S" charset="-122"/>
              </a:rPr>
              <a:t>说</a:t>
            </a:r>
            <a:r>
              <a:rPr lang="en-US" altLang="zh-CN" sz="4000" dirty="0">
                <a:solidFill>
                  <a:srgbClr val="EB533A"/>
                </a:solidFill>
                <a:latin typeface="华康海报体W12(P)" pitchFamily="18" charset="-122"/>
                <a:ea typeface="华康海报体W12(P)" pitchFamily="18" charset="-122"/>
                <a:cs typeface="FZShaoEr-M11S" charset="-122"/>
              </a:rPr>
              <a:t>.</a:t>
            </a:r>
            <a:r>
              <a:rPr lang="zh-CN" altLang="en-US" sz="4000" dirty="0" smtClean="0">
                <a:solidFill>
                  <a:srgbClr val="EB533A"/>
                </a:solidFill>
                <a:latin typeface="华康海报体W12(P)" pitchFamily="18" charset="-122"/>
                <a:ea typeface="华康海报体W12(P)" pitchFamily="18" charset="-122"/>
                <a:cs typeface="FZShaoEr-M11S" charset="-122"/>
              </a:rPr>
              <a:t>看能力</a:t>
            </a:r>
            <a:r>
              <a:rPr lang="zh-CN" altLang="en-US" sz="4000" dirty="0">
                <a:solidFill>
                  <a:srgbClr val="EB533A"/>
                </a:solidFill>
                <a:latin typeface="华康海报体W12(P)" pitchFamily="18" charset="-122"/>
                <a:ea typeface="华康海报体W12(P)" pitchFamily="18" charset="-122"/>
                <a:cs typeface="FZShaoEr-M11S" charset="-122"/>
              </a:rPr>
              <a:t>的培养</a:t>
            </a: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5930900" y="4877182"/>
            <a:ext cx="5918705" cy="1865567"/>
          </a:xfrm>
          <a:prstGeom prst="rect">
            <a:avLst/>
          </a:prstGeom>
        </p:spPr>
      </p:pic>
      <p:sp>
        <p:nvSpPr>
          <p:cNvPr id="19" name="糖小米资料库"/>
          <p:cNvSpPr/>
          <p:nvPr/>
        </p:nvSpPr>
        <p:spPr>
          <a:xfrm>
            <a:off x="685990" y="1450631"/>
            <a:ext cx="10506266" cy="3570208"/>
          </a:xfrm>
          <a:prstGeom prst="rect">
            <a:avLst/>
          </a:prstGeom>
        </p:spPr>
        <p:txBody>
          <a:bodyPr wrap="square">
            <a:spAutoFit/>
          </a:bodyPr>
          <a:lstStyle/>
          <a:p>
            <a:pPr defTabSz="913765">
              <a:lnSpc>
                <a:spcPct val="150000"/>
              </a:lnSpc>
              <a:spcBef>
                <a:spcPts val="1200"/>
              </a:spcBef>
            </a:pPr>
            <a:r>
              <a:rPr lang="zh-CN" altLang="en-US" sz="2400" dirty="0">
                <a:latin typeface="字体管家娜娜体" pitchFamily="18" charset="-122"/>
                <a:ea typeface="字体管家娜娜体" pitchFamily="18" charset="-122"/>
                <a:cs typeface="FZShaoEr-M11S" charset="-122"/>
              </a:rPr>
              <a:t>听是指良好的倾听习惯，好的倾听习惯是指幼儿能认真的听、仔细的听，能领会意思，并能进行较完整记忆，因此家长在配合进行“倾听”习惯的培养时一定要检验孩子倾听的效果</a:t>
            </a:r>
            <a:r>
              <a:rPr lang="zh-CN" altLang="en-US" sz="2400" dirty="0" smtClean="0">
                <a:latin typeface="字体管家娜娜体" pitchFamily="18" charset="-122"/>
                <a:ea typeface="字体管家娜娜体" pitchFamily="18" charset="-122"/>
                <a:cs typeface="FZShaoEr-M11S" charset="-122"/>
              </a:rPr>
              <a:t>。</a:t>
            </a:r>
            <a:endParaRPr lang="en-US" altLang="zh-CN" sz="2400" dirty="0" smtClean="0">
              <a:latin typeface="字体管家娜娜体" pitchFamily="18" charset="-122"/>
              <a:ea typeface="字体管家娜娜体" pitchFamily="18" charset="-122"/>
              <a:cs typeface="FZShaoEr-M11S" charset="-122"/>
            </a:endParaRPr>
          </a:p>
          <a:p>
            <a:pPr defTabSz="913765">
              <a:lnSpc>
                <a:spcPct val="150000"/>
              </a:lnSpc>
              <a:spcBef>
                <a:spcPts val="1200"/>
              </a:spcBef>
            </a:pPr>
            <a:r>
              <a:rPr lang="zh-CN" altLang="en-US" sz="2400" dirty="0" smtClean="0">
                <a:latin typeface="字体管家娜娜体" pitchFamily="18" charset="-122"/>
                <a:ea typeface="字体管家娜娜体" pitchFamily="18" charset="-122"/>
                <a:cs typeface="FZShaoEr-M11S" charset="-122"/>
              </a:rPr>
              <a:t>听</a:t>
            </a:r>
            <a:r>
              <a:rPr lang="zh-CN" altLang="en-US" sz="2400" dirty="0">
                <a:latin typeface="字体管家娜娜体" pitchFamily="18" charset="-122"/>
                <a:ea typeface="字体管家娜娜体" pitchFamily="18" charset="-122"/>
                <a:cs typeface="FZShaoEr-M11S" charset="-122"/>
              </a:rPr>
              <a:t>和说是不可分割的，中班幼儿的说</a:t>
            </a:r>
            <a:r>
              <a:rPr lang="zh-CN" altLang="en-US" sz="2400" dirty="0" smtClean="0">
                <a:latin typeface="字体管家娜娜体" pitchFamily="18" charset="-122"/>
                <a:ea typeface="字体管家娜娜体" pitchFamily="18" charset="-122"/>
                <a:cs typeface="FZShaoEr-M11S" charset="-122"/>
              </a:rPr>
              <a:t>不是</a:t>
            </a:r>
            <a:r>
              <a:rPr lang="zh-CN" altLang="en-US" sz="2400" dirty="0">
                <a:latin typeface="字体管家娜娜体" pitchFamily="18" charset="-122"/>
                <a:ea typeface="字体管家娜娜体" pitchFamily="18" charset="-122"/>
                <a:cs typeface="FZShaoEr-M11S" charset="-122"/>
              </a:rPr>
              <a:t>“填容式”的说话，而是能较完整的叙述，能较完整的表达清楚自己意思，看是良好阅读习惯的开端，将三者较好的结合是良好学习习惯的基础</a:t>
            </a:r>
            <a:r>
              <a:rPr lang="zh-CN" altLang="en-US" sz="2400" dirty="0" smtClean="0">
                <a:latin typeface="字体管家娜娜体" pitchFamily="18" charset="-122"/>
                <a:ea typeface="字体管家娜娜体" pitchFamily="18" charset="-122"/>
                <a:cs typeface="FZShaoEr-M11S" charset="-122"/>
              </a:rPr>
              <a:t>。</a:t>
            </a:r>
            <a:endParaRPr lang="en-US" altLang="zh-CN" sz="2400" dirty="0" smtClean="0">
              <a:latin typeface="字体管家娜娜体" pitchFamily="18" charset="-122"/>
              <a:ea typeface="字体管家娜娜体" pitchFamily="18" charset="-122"/>
              <a:cs typeface="FZShaoEr-M11S" charset="-122"/>
            </a:endParaRPr>
          </a:p>
        </p:txBody>
      </p:sp>
      <p:pic>
        <p:nvPicPr>
          <p:cNvPr id="20" name="糖小米资料库"/>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1163300" y="571054"/>
            <a:ext cx="838010" cy="762589"/>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2500"/>
                            </p:stCondLst>
                            <p:childTnLst>
                              <p:par>
                                <p:cTn id="29" presetID="26"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80">
                                          <p:stCondLst>
                                            <p:cond delay="0"/>
                                          </p:stCondLst>
                                        </p:cTn>
                                        <p:tgtEl>
                                          <p:spTgt spid="20"/>
                                        </p:tgtEl>
                                      </p:cBhvr>
                                    </p:animEffect>
                                    <p:anim calcmode="lin" valueType="num">
                                      <p:cBhvr>
                                        <p:cTn id="3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7" dur="26">
                                          <p:stCondLst>
                                            <p:cond delay="650"/>
                                          </p:stCondLst>
                                        </p:cTn>
                                        <p:tgtEl>
                                          <p:spTgt spid="20"/>
                                        </p:tgtEl>
                                      </p:cBhvr>
                                      <p:to x="100000" y="60000"/>
                                    </p:animScale>
                                    <p:animScale>
                                      <p:cBhvr>
                                        <p:cTn id="38" dur="166" decel="50000">
                                          <p:stCondLst>
                                            <p:cond delay="676"/>
                                          </p:stCondLst>
                                        </p:cTn>
                                        <p:tgtEl>
                                          <p:spTgt spid="20"/>
                                        </p:tgtEl>
                                      </p:cBhvr>
                                      <p:to x="100000" y="100000"/>
                                    </p:animScale>
                                    <p:animScale>
                                      <p:cBhvr>
                                        <p:cTn id="39" dur="26">
                                          <p:stCondLst>
                                            <p:cond delay="1312"/>
                                          </p:stCondLst>
                                        </p:cTn>
                                        <p:tgtEl>
                                          <p:spTgt spid="20"/>
                                        </p:tgtEl>
                                      </p:cBhvr>
                                      <p:to x="100000" y="80000"/>
                                    </p:animScale>
                                    <p:animScale>
                                      <p:cBhvr>
                                        <p:cTn id="40" dur="166" decel="50000">
                                          <p:stCondLst>
                                            <p:cond delay="1338"/>
                                          </p:stCondLst>
                                        </p:cTn>
                                        <p:tgtEl>
                                          <p:spTgt spid="20"/>
                                        </p:tgtEl>
                                      </p:cBhvr>
                                      <p:to x="100000" y="100000"/>
                                    </p:animScale>
                                    <p:animScale>
                                      <p:cBhvr>
                                        <p:cTn id="41" dur="26">
                                          <p:stCondLst>
                                            <p:cond delay="1642"/>
                                          </p:stCondLst>
                                        </p:cTn>
                                        <p:tgtEl>
                                          <p:spTgt spid="20"/>
                                        </p:tgtEl>
                                      </p:cBhvr>
                                      <p:to x="100000" y="90000"/>
                                    </p:animScale>
                                    <p:animScale>
                                      <p:cBhvr>
                                        <p:cTn id="42" dur="166" decel="50000">
                                          <p:stCondLst>
                                            <p:cond delay="1668"/>
                                          </p:stCondLst>
                                        </p:cTn>
                                        <p:tgtEl>
                                          <p:spTgt spid="20"/>
                                        </p:tgtEl>
                                      </p:cBhvr>
                                      <p:to x="100000" y="100000"/>
                                    </p:animScale>
                                    <p:animScale>
                                      <p:cBhvr>
                                        <p:cTn id="43" dur="26">
                                          <p:stCondLst>
                                            <p:cond delay="1808"/>
                                          </p:stCondLst>
                                        </p:cTn>
                                        <p:tgtEl>
                                          <p:spTgt spid="20"/>
                                        </p:tgtEl>
                                      </p:cBhvr>
                                      <p:to x="100000" y="95000"/>
                                    </p:animScale>
                                    <p:animScale>
                                      <p:cBhvr>
                                        <p:cTn id="44"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sp>
        <p:nvSpPr>
          <p:cNvPr id="34" name="糖小米资料库"/>
          <p:cNvSpPr/>
          <p:nvPr/>
        </p:nvSpPr>
        <p:spPr>
          <a:xfrm>
            <a:off x="5771586" y="2666406"/>
            <a:ext cx="4297680" cy="922020"/>
          </a:xfrm>
          <a:prstGeom prst="rect">
            <a:avLst/>
          </a:prstGeom>
        </p:spPr>
        <p:txBody>
          <a:bodyPr wrap="none">
            <a:spAutoFit/>
          </a:bodyPr>
          <a:lstStyle/>
          <a:p>
            <a:pPr algn="ctr" defTabSz="913765"/>
            <a:r>
              <a:rPr lang="zh-CN" altLang="en-US" sz="5400" dirty="0">
                <a:solidFill>
                  <a:srgbClr val="EB533A"/>
                </a:solidFill>
                <a:latin typeface="华康海报体W12(P)" pitchFamily="18" charset="-122"/>
                <a:ea typeface="华康海报体W12(P)" pitchFamily="18" charset="-122"/>
                <a:cs typeface="FZShaoEr-M11S" charset="-122"/>
              </a:rPr>
              <a:t>班级重点工作</a:t>
            </a:r>
          </a:p>
        </p:txBody>
      </p:sp>
      <p:pic>
        <p:nvPicPr>
          <p:cNvPr id="38" name="糖小米资料库"/>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7632" y="-195071"/>
            <a:ext cx="12549632" cy="2923636"/>
          </a:xfrm>
          <a:prstGeom prst="rect">
            <a:avLst/>
          </a:prstGeom>
        </p:spPr>
      </p:pic>
      <p:pic>
        <p:nvPicPr>
          <p:cNvPr id="39" name="糖小米资料库"/>
          <p:cNvPicPr>
            <a:picLocks noChangeAspect="1"/>
          </p:cNvPicPr>
          <p:nvPr/>
        </p:nvPicPr>
        <p:blipFill rotWithShape="1">
          <a:blip r:embed="rId4" cstate="print">
            <a:extLst>
              <a:ext uri="{28A0092B-C50C-407E-A947-70E740481C1C}">
                <a14:useLocalDpi xmlns:a14="http://schemas.microsoft.com/office/drawing/2010/main" xmlns="" val="0"/>
              </a:ext>
            </a:extLst>
          </a:blip>
          <a:srcRect t="49965" b="4503"/>
          <a:stretch>
            <a:fillRect/>
          </a:stretch>
        </p:blipFill>
        <p:spPr>
          <a:xfrm>
            <a:off x="0" y="3735421"/>
            <a:ext cx="12192000" cy="3122579"/>
          </a:xfrm>
          <a:prstGeom prst="rect">
            <a:avLst/>
          </a:prstGeom>
        </p:spPr>
      </p:pic>
      <p:pic>
        <p:nvPicPr>
          <p:cNvPr id="7"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61105">
            <a:off x="2006010" y="2082543"/>
            <a:ext cx="2582021" cy="2352872"/>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2" presetClass="entr" presetSubtype="2" fill="hold" grpId="0" nodeType="afterEffect" p14:presetBounceEnd="50000">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14:bounceEnd="50000">
                                          <p:cBhvr additive="base">
                                            <p:cTn id="22" dur="1000" fill="hold"/>
                                            <p:tgtEl>
                                              <p:spTgt spid="34"/>
                                            </p:tgtEl>
                                            <p:attrNameLst>
                                              <p:attrName>ppt_x</p:attrName>
                                            </p:attrNameLst>
                                          </p:cBhvr>
                                          <p:tavLst>
                                            <p:tav tm="0">
                                              <p:val>
                                                <p:strVal val="1+#ppt_w/2"/>
                                              </p:val>
                                            </p:tav>
                                            <p:tav tm="100000">
                                              <p:val>
                                                <p:strVal val="#ppt_x"/>
                                              </p:val>
                                            </p:tav>
                                          </p:tavLst>
                                        </p:anim>
                                        <p:anim calcmode="lin" valueType="num" p14:bounceEnd="50000">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1+#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6"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9"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10"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11"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4801314"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本</a:t>
            </a:r>
            <a:r>
              <a:rPr lang="zh-CN" altLang="en-US" sz="4000" dirty="0">
                <a:solidFill>
                  <a:srgbClr val="EB533A"/>
                </a:solidFill>
                <a:latin typeface="华康海报体W12(P)" pitchFamily="18" charset="-122"/>
                <a:ea typeface="华康海报体W12(P)" pitchFamily="18" charset="-122"/>
                <a:cs typeface="FZShaoEr-M11S" charset="-122"/>
              </a:rPr>
              <a:t>学期重点活动介绍</a:t>
            </a:r>
          </a:p>
        </p:txBody>
      </p:sp>
      <p:pic>
        <p:nvPicPr>
          <p:cNvPr id="18" name="糖小米资料库" descr="图片包含 玩具, 玩偶, 室内&#10;&#10;已生成极高可信度的说明"/>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5930900" y="4877182"/>
            <a:ext cx="5918705" cy="1865567"/>
          </a:xfrm>
          <a:prstGeom prst="rect">
            <a:avLst/>
          </a:prstGeom>
        </p:spPr>
      </p:pic>
      <p:grpSp>
        <p:nvGrpSpPr>
          <p:cNvPr id="10" name="糖小米资料库"/>
          <p:cNvGrpSpPr/>
          <p:nvPr/>
        </p:nvGrpSpPr>
        <p:grpSpPr>
          <a:xfrm>
            <a:off x="485820" y="1400950"/>
            <a:ext cx="4503238" cy="3100914"/>
            <a:chOff x="514098" y="-3496542"/>
            <a:chExt cx="7469541" cy="5143500"/>
          </a:xfrm>
        </p:grpSpPr>
        <p:sp>
          <p:nvSpPr>
            <p:cNvPr id="96" name="圆角矩形 95"/>
            <p:cNvSpPr/>
            <p:nvPr/>
          </p:nvSpPr>
          <p:spPr>
            <a:xfrm>
              <a:off x="1127981" y="-2913920"/>
              <a:ext cx="6241774" cy="3926880"/>
            </a:xfrm>
            <a:prstGeom prst="roundRect">
              <a:avLst/>
            </a:prstGeom>
            <a:blipFill dpi="0" rotWithShape="1">
              <a:blip r:embed="rId1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kumimoji="1" lang="zh-CN" altLang="en-US" sz="1010" dirty="0"/>
            </a:p>
          </p:txBody>
        </p:sp>
        <p:pic>
          <p:nvPicPr>
            <p:cNvPr id="97" name="图片 96"/>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514098" y="-3496542"/>
              <a:ext cx="7469541" cy="5143500"/>
            </a:xfrm>
            <a:prstGeom prst="rect">
              <a:avLst/>
            </a:prstGeom>
          </p:spPr>
        </p:pic>
      </p:grpSp>
      <p:sp>
        <p:nvSpPr>
          <p:cNvPr id="98" name="糖小米资料库"/>
          <p:cNvSpPr/>
          <p:nvPr>
            <p:custDataLst>
              <p:tags r:id="rId1"/>
            </p:custDataLst>
          </p:nvPr>
        </p:nvSpPr>
        <p:spPr>
          <a:xfrm>
            <a:off x="5356386" y="1813997"/>
            <a:ext cx="355282" cy="355282"/>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B53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0"/>
          </a:p>
        </p:txBody>
      </p:sp>
      <p:sp>
        <p:nvSpPr>
          <p:cNvPr id="99" name="糖小米资料库"/>
          <p:cNvSpPr txBox="1"/>
          <p:nvPr>
            <p:custDataLst>
              <p:tags r:id="rId2"/>
            </p:custDataLst>
          </p:nvPr>
        </p:nvSpPr>
        <p:spPr>
          <a:xfrm>
            <a:off x="5762960" y="1760806"/>
            <a:ext cx="1261884" cy="523220"/>
          </a:xfrm>
          <a:prstGeom prst="rect">
            <a:avLst/>
          </a:prstGeom>
          <a:noFill/>
        </p:spPr>
        <p:txBody>
          <a:bodyPr wrap="none" rtlCol="0">
            <a:spAutoFit/>
          </a:bodyPr>
          <a:lstStyle/>
          <a:p>
            <a:r>
              <a:rPr lang="zh-CN" altLang="en-US" sz="2800" b="1" dirty="0" smtClean="0">
                <a:solidFill>
                  <a:srgbClr val="EB533A"/>
                </a:solidFill>
                <a:latin typeface="华康海报体W12(P)" pitchFamily="18" charset="-122"/>
                <a:ea typeface="华康海报体W12(P)" pitchFamily="18" charset="-122"/>
                <a:cs typeface="FZShaoEr-M11S" charset="-122"/>
              </a:rPr>
              <a:t>运动节</a:t>
            </a:r>
            <a:endParaRPr lang="zh-CN" altLang="en-US" sz="2800" b="1" dirty="0">
              <a:solidFill>
                <a:srgbClr val="EB533A"/>
              </a:solidFill>
              <a:latin typeface="华康海报体W12(P)" pitchFamily="18" charset="-122"/>
              <a:ea typeface="华康海报体W12(P)" pitchFamily="18" charset="-122"/>
              <a:cs typeface="FZShaoEr-M11S" charset="-122"/>
            </a:endParaRPr>
          </a:p>
        </p:txBody>
      </p:sp>
      <p:sp>
        <p:nvSpPr>
          <p:cNvPr id="100" name="糖小米资料库"/>
          <p:cNvSpPr txBox="1"/>
          <p:nvPr>
            <p:custDataLst>
              <p:tags r:id="rId3"/>
            </p:custDataLst>
          </p:nvPr>
        </p:nvSpPr>
        <p:spPr>
          <a:xfrm>
            <a:off x="5776608" y="2498436"/>
            <a:ext cx="6032167" cy="1689052"/>
          </a:xfrm>
          <a:prstGeom prst="rect">
            <a:avLst/>
          </a:prstGeom>
          <a:noFill/>
        </p:spPr>
        <p:txBody>
          <a:bodyPr wrap="square" rtlCol="0">
            <a:spAutoFit/>
          </a:bodyPr>
          <a:lstStyle/>
          <a:p>
            <a:pPr>
              <a:lnSpc>
                <a:spcPct val="150000"/>
              </a:lnSpc>
            </a:pPr>
            <a:r>
              <a:rPr lang="en-US" altLang="zh-CN" sz="2400" dirty="0" smtClean="0">
                <a:latin typeface="字体管家娜娜体" pitchFamily="18" charset="-122"/>
                <a:ea typeface="字体管家娜娜体" pitchFamily="18" charset="-122"/>
                <a:cs typeface="FZKaTong-M19S" charset="-122"/>
              </a:rPr>
              <a:t>1.</a:t>
            </a:r>
            <a:r>
              <a:rPr lang="zh-CN" altLang="en-US" sz="2400" dirty="0" smtClean="0">
                <a:latin typeface="字体管家娜娜体" pitchFamily="18" charset="-122"/>
                <a:ea typeface="字体管家娜娜体" pitchFamily="18" charset="-122"/>
                <a:cs typeface="FZKaTong-M19S" charset="-122"/>
              </a:rPr>
              <a:t>拍皮球比赛       </a:t>
            </a:r>
            <a:r>
              <a:rPr lang="en-US" altLang="zh-CN" sz="2400" dirty="0" smtClean="0">
                <a:latin typeface="字体管家娜娜体" pitchFamily="18" charset="-122"/>
                <a:ea typeface="字体管家娜娜体" pitchFamily="18" charset="-122"/>
                <a:cs typeface="FZKaTong-M19S" charset="-122"/>
              </a:rPr>
              <a:t>2.</a:t>
            </a:r>
            <a:r>
              <a:rPr lang="zh-CN" altLang="en-US" sz="2400" dirty="0" smtClean="0">
                <a:latin typeface="字体管家娜娜体" pitchFamily="18" charset="-122"/>
                <a:ea typeface="字体管家娜娜体" pitchFamily="18" charset="-122"/>
                <a:cs typeface="FZKaTong-M19S" charset="-122"/>
              </a:rPr>
              <a:t>亲子运动会</a:t>
            </a:r>
          </a:p>
          <a:p>
            <a:pPr>
              <a:lnSpc>
                <a:spcPct val="150000"/>
              </a:lnSpc>
            </a:pPr>
            <a:r>
              <a:rPr lang="en-US" altLang="zh-CN" sz="2400" dirty="0" smtClean="0">
                <a:latin typeface="字体管家娜娜体" pitchFamily="18" charset="-122"/>
                <a:ea typeface="字体管家娜娜体" pitchFamily="18" charset="-122"/>
                <a:cs typeface="FZKaTong-M19S" charset="-122"/>
              </a:rPr>
              <a:t>3.</a:t>
            </a:r>
            <a:r>
              <a:rPr lang="zh-CN" altLang="en-US" sz="2400" dirty="0" smtClean="0">
                <a:latin typeface="字体管家娜娜体" pitchFamily="18" charset="-122"/>
                <a:ea typeface="字体管家娜娜体" pitchFamily="18" charset="-122"/>
                <a:cs typeface="FZKaTong-M19S" charset="-122"/>
              </a:rPr>
              <a:t>亲子运动打卡    </a:t>
            </a:r>
            <a:r>
              <a:rPr lang="en-US" altLang="zh-CN" sz="2400" dirty="0" smtClean="0">
                <a:latin typeface="字体管家娜娜体" pitchFamily="18" charset="-122"/>
                <a:ea typeface="字体管家娜娜体" pitchFamily="18" charset="-122"/>
                <a:cs typeface="FZKaTong-M19S" charset="-122"/>
              </a:rPr>
              <a:t>4.</a:t>
            </a:r>
            <a:r>
              <a:rPr lang="zh-CN" altLang="en-US" sz="2400" dirty="0" smtClean="0">
                <a:latin typeface="字体管家娜娜体" pitchFamily="18" charset="-122"/>
                <a:ea typeface="字体管家娜娜体" pitchFamily="18" charset="-122"/>
                <a:cs typeface="FZKaTong-M19S" charset="-122"/>
              </a:rPr>
              <a:t>民间游戏</a:t>
            </a:r>
          </a:p>
          <a:p>
            <a:pPr>
              <a:lnSpc>
                <a:spcPct val="150000"/>
              </a:lnSpc>
            </a:pPr>
            <a:r>
              <a:rPr lang="en-US" altLang="zh-CN" sz="2400" dirty="0" smtClean="0">
                <a:latin typeface="字体管家娜娜体" pitchFamily="18" charset="-122"/>
                <a:ea typeface="字体管家娜娜体" pitchFamily="18" charset="-122"/>
                <a:cs typeface="FZKaTong-M19S" charset="-122"/>
              </a:rPr>
              <a:t>5.</a:t>
            </a:r>
            <a:r>
              <a:rPr lang="zh-CN" altLang="en-US" sz="2400" dirty="0" smtClean="0">
                <a:latin typeface="字体管家娜娜体" pitchFamily="18" charset="-122"/>
                <a:ea typeface="字体管家娜娜体" pitchFamily="18" charset="-122"/>
                <a:cs typeface="FZKaTong-M19S" charset="-122"/>
              </a:rPr>
              <a:t>参观体育馆</a:t>
            </a:r>
          </a:p>
        </p:txBody>
      </p:sp>
      <p:sp>
        <p:nvSpPr>
          <p:cNvPr id="2" name="页脚占位符 1"/>
          <p:cNvSpPr>
            <a:spLocks noGrp="1"/>
          </p:cNvSpPr>
          <p:nvPr>
            <p:ph type="ftr" sz="quarter" idx="11"/>
          </p:nvPr>
        </p:nvSpPr>
        <p:spPr/>
        <p:txBody>
          <a:bodyPr/>
          <a:lstStyle/>
          <a:p>
            <a:r>
              <a:rPr lang="zh-CN" altLang="en-US" dirty="0" smtClean="0"/>
              <a:t>更</a:t>
            </a:r>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250"/>
                                        <p:tgtEl>
                                          <p:spTgt spid="9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250"/>
                                        <p:tgtEl>
                                          <p:spTgt spid="9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250"/>
                                        <p:tgtEl>
                                          <p:spTgt spid="100"/>
                                        </p:tgtEl>
                                      </p:cBhvr>
                                    </p:animEffect>
                                  </p:childTnLst>
                                </p:cTn>
                              </p:par>
                            </p:childTnLst>
                          </p:cTn>
                        </p:par>
                        <p:par>
                          <p:cTn id="36" fill="hold">
                            <p:stCondLst>
                              <p:cond delay="3500"/>
                            </p:stCondLst>
                            <p:childTnLst>
                              <p:par>
                                <p:cTn id="37" presetID="31"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8" grpId="0" bldLvl="0" animBg="1"/>
      <p:bldP spid="99" grpId="0"/>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6"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9"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10"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11"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4801314"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本</a:t>
            </a:r>
            <a:r>
              <a:rPr lang="zh-CN" altLang="en-US" sz="4000" dirty="0">
                <a:solidFill>
                  <a:srgbClr val="EB533A"/>
                </a:solidFill>
                <a:latin typeface="华康海报体W12(P)" pitchFamily="18" charset="-122"/>
                <a:ea typeface="华康海报体W12(P)" pitchFamily="18" charset="-122"/>
                <a:cs typeface="FZShaoEr-M11S" charset="-122"/>
              </a:rPr>
              <a:t>学期重点活动介绍</a:t>
            </a:r>
          </a:p>
        </p:txBody>
      </p:sp>
      <p:pic>
        <p:nvPicPr>
          <p:cNvPr id="18" name="糖小米资料库" descr="图片包含 玩具, 玩偶, 室内&#10;&#10;已生成极高可信度的说明"/>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5930900" y="4877182"/>
            <a:ext cx="5918705" cy="1865567"/>
          </a:xfrm>
          <a:prstGeom prst="rect">
            <a:avLst/>
          </a:prstGeom>
        </p:spPr>
      </p:pic>
      <p:grpSp>
        <p:nvGrpSpPr>
          <p:cNvPr id="10" name="糖小米资料库"/>
          <p:cNvGrpSpPr/>
          <p:nvPr/>
        </p:nvGrpSpPr>
        <p:grpSpPr>
          <a:xfrm>
            <a:off x="485820" y="1400950"/>
            <a:ext cx="4503238" cy="3100914"/>
            <a:chOff x="514098" y="-3496542"/>
            <a:chExt cx="7469541" cy="5143500"/>
          </a:xfrm>
        </p:grpSpPr>
        <p:sp>
          <p:nvSpPr>
            <p:cNvPr id="96" name="圆角矩形 95"/>
            <p:cNvSpPr/>
            <p:nvPr/>
          </p:nvSpPr>
          <p:spPr>
            <a:xfrm>
              <a:off x="1127981" y="-2913920"/>
              <a:ext cx="6241774" cy="3926880"/>
            </a:xfrm>
            <a:prstGeom prst="roundRect">
              <a:avLst/>
            </a:prstGeom>
            <a:blipFill dpi="0" rotWithShape="1">
              <a:blip r:embed="rId1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kumimoji="1" lang="zh-CN" altLang="en-US" sz="1010" dirty="0"/>
            </a:p>
          </p:txBody>
        </p:sp>
        <p:pic>
          <p:nvPicPr>
            <p:cNvPr id="97" name="图片 96"/>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514098" y="-3496542"/>
              <a:ext cx="7469541" cy="5143500"/>
            </a:xfrm>
            <a:prstGeom prst="rect">
              <a:avLst/>
            </a:prstGeom>
          </p:spPr>
        </p:pic>
      </p:grpSp>
      <p:sp>
        <p:nvSpPr>
          <p:cNvPr id="98" name="糖小米资料库"/>
          <p:cNvSpPr/>
          <p:nvPr>
            <p:custDataLst>
              <p:tags r:id="rId1"/>
            </p:custDataLst>
          </p:nvPr>
        </p:nvSpPr>
        <p:spPr>
          <a:xfrm>
            <a:off x="5356386" y="1813997"/>
            <a:ext cx="355282" cy="355282"/>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B53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0"/>
          </a:p>
        </p:txBody>
      </p:sp>
      <p:sp>
        <p:nvSpPr>
          <p:cNvPr id="99" name="糖小米资料库"/>
          <p:cNvSpPr txBox="1"/>
          <p:nvPr>
            <p:custDataLst>
              <p:tags r:id="rId2"/>
            </p:custDataLst>
          </p:nvPr>
        </p:nvSpPr>
        <p:spPr>
          <a:xfrm>
            <a:off x="5762960" y="1760806"/>
            <a:ext cx="1980029" cy="523220"/>
          </a:xfrm>
          <a:prstGeom prst="rect">
            <a:avLst/>
          </a:prstGeom>
          <a:noFill/>
        </p:spPr>
        <p:txBody>
          <a:bodyPr wrap="none" rtlCol="0">
            <a:spAutoFit/>
          </a:bodyPr>
          <a:lstStyle/>
          <a:p>
            <a:r>
              <a:rPr lang="zh-CN" altLang="en-US" sz="2800" b="1" dirty="0" smtClean="0">
                <a:solidFill>
                  <a:srgbClr val="EB533A"/>
                </a:solidFill>
                <a:latin typeface="华康海报体W12(P)" pitchFamily="18" charset="-122"/>
                <a:ea typeface="华康海报体W12(P)" pitchFamily="18" charset="-122"/>
                <a:cs typeface="FZShaoEr-M11S" charset="-122"/>
              </a:rPr>
              <a:t>绿色成长礼</a:t>
            </a:r>
            <a:endParaRPr lang="zh-CN" altLang="en-US" sz="2800" b="1" dirty="0">
              <a:solidFill>
                <a:srgbClr val="EB533A"/>
              </a:solidFill>
              <a:latin typeface="华康海报体W12(P)" pitchFamily="18" charset="-122"/>
              <a:ea typeface="华康海报体W12(P)" pitchFamily="18" charset="-122"/>
              <a:cs typeface="FZShaoEr-M11S" charset="-122"/>
            </a:endParaRPr>
          </a:p>
        </p:txBody>
      </p:sp>
      <p:sp>
        <p:nvSpPr>
          <p:cNvPr id="100" name="糖小米资料库"/>
          <p:cNvSpPr txBox="1"/>
          <p:nvPr>
            <p:custDataLst>
              <p:tags r:id="rId3"/>
            </p:custDataLst>
          </p:nvPr>
        </p:nvSpPr>
        <p:spPr>
          <a:xfrm>
            <a:off x="5271641" y="2580323"/>
            <a:ext cx="6032167" cy="1689052"/>
          </a:xfrm>
          <a:prstGeom prst="rect">
            <a:avLst/>
          </a:prstGeom>
          <a:noFill/>
        </p:spPr>
        <p:txBody>
          <a:bodyPr wrap="square" rtlCol="0">
            <a:spAutoFit/>
          </a:bodyPr>
          <a:lstStyle/>
          <a:p>
            <a:pPr>
              <a:lnSpc>
                <a:spcPct val="150000"/>
              </a:lnSpc>
            </a:pPr>
            <a:r>
              <a:rPr lang="zh-CN" altLang="en-US" sz="2400" dirty="0" smtClean="0">
                <a:latin typeface="字体管家娜娜体" pitchFamily="18" charset="-122"/>
                <a:ea typeface="字体管家娜娜体" pitchFamily="18" charset="-122"/>
                <a:cs typeface="FZKaTong-M19S" charset="-122"/>
              </a:rPr>
              <a:t>篇章一：我长大了    篇章二：我最闪亮      </a:t>
            </a:r>
          </a:p>
          <a:p>
            <a:pPr>
              <a:lnSpc>
                <a:spcPct val="150000"/>
              </a:lnSpc>
            </a:pPr>
            <a:r>
              <a:rPr lang="zh-CN" altLang="en-US" sz="2400" dirty="0" smtClean="0">
                <a:latin typeface="字体管家娜娜体" pitchFamily="18" charset="-122"/>
                <a:ea typeface="字体管家娜娜体" pitchFamily="18" charset="-122"/>
                <a:cs typeface="FZKaTong-M19S" charset="-122"/>
              </a:rPr>
              <a:t>篇章三：我最自信    篇章四：我最“筷”乐     </a:t>
            </a:r>
          </a:p>
          <a:p>
            <a:pPr>
              <a:lnSpc>
                <a:spcPct val="150000"/>
              </a:lnSpc>
            </a:pPr>
            <a:r>
              <a:rPr lang="zh-CN" altLang="en-US" sz="2400" dirty="0" smtClean="0">
                <a:latin typeface="字体管家娜娜体" pitchFamily="18" charset="-122"/>
                <a:ea typeface="字体管家娜娜体" pitchFamily="18" charset="-122"/>
                <a:cs typeface="FZKaTong-M19S" charset="-122"/>
              </a:rPr>
              <a:t>篇章五：种下希望    篇章六：爱的惊喜</a:t>
            </a:r>
          </a:p>
        </p:txBody>
      </p:sp>
      <p:sp>
        <p:nvSpPr>
          <p:cNvPr id="2" name="页脚占位符 1"/>
          <p:cNvSpPr>
            <a:spLocks noGrp="1"/>
          </p:cNvSpPr>
          <p:nvPr>
            <p:ph type="ftr" sz="quarter" idx="11"/>
          </p:nvPr>
        </p:nvSpPr>
        <p:spPr/>
        <p:txBody>
          <a:bodyPr/>
          <a:lstStyle/>
          <a:p>
            <a:r>
              <a:rPr lang="zh-CN" altLang="en-US" dirty="0" smtClean="0"/>
              <a:t>更</a:t>
            </a:r>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250"/>
                                        <p:tgtEl>
                                          <p:spTgt spid="9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250"/>
                                        <p:tgtEl>
                                          <p:spTgt spid="9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250"/>
                                        <p:tgtEl>
                                          <p:spTgt spid="100"/>
                                        </p:tgtEl>
                                      </p:cBhvr>
                                    </p:animEffect>
                                  </p:childTnLst>
                                </p:cTn>
                              </p:par>
                            </p:childTnLst>
                          </p:cTn>
                        </p:par>
                        <p:par>
                          <p:cTn id="36" fill="hold">
                            <p:stCondLst>
                              <p:cond delay="3500"/>
                            </p:stCondLst>
                            <p:childTnLst>
                              <p:par>
                                <p:cTn id="37" presetID="31"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8" grpId="0" bldLvl="0" animBg="1"/>
      <p:bldP spid="99" grpId="0"/>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sp>
        <p:nvSpPr>
          <p:cNvPr id="34" name="糖小米资料库"/>
          <p:cNvSpPr/>
          <p:nvPr/>
        </p:nvSpPr>
        <p:spPr>
          <a:xfrm>
            <a:off x="3469164" y="946789"/>
            <a:ext cx="5032148" cy="923330"/>
          </a:xfrm>
          <a:prstGeom prst="rect">
            <a:avLst/>
          </a:prstGeom>
        </p:spPr>
        <p:txBody>
          <a:bodyPr wrap="none">
            <a:spAutoFit/>
          </a:bodyPr>
          <a:lstStyle/>
          <a:p>
            <a:pPr algn="ctr" defTabSz="913765"/>
            <a:r>
              <a:rPr lang="zh-CN" altLang="en-US" sz="5400" dirty="0">
                <a:solidFill>
                  <a:srgbClr val="EB533A"/>
                </a:solidFill>
                <a:latin typeface="华康海报体W12(P)" pitchFamily="18" charset="-122"/>
                <a:ea typeface="华康海报体W12(P)" pitchFamily="18" charset="-122"/>
                <a:cs typeface="FZShaoEr-M11S" charset="-122"/>
              </a:rPr>
              <a:t>小游戏</a:t>
            </a:r>
            <a:r>
              <a:rPr lang="zh-CN" altLang="en-US" sz="5400" dirty="0" smtClean="0">
                <a:solidFill>
                  <a:srgbClr val="EB533A"/>
                </a:solidFill>
                <a:latin typeface="华康海报体W12(P)" pitchFamily="18" charset="-122"/>
                <a:ea typeface="华康海报体W12(P)" pitchFamily="18" charset="-122"/>
                <a:cs typeface="FZShaoEr-M11S" charset="-122"/>
              </a:rPr>
              <a:t>：大风吹</a:t>
            </a:r>
            <a:endParaRPr lang="zh-CN" altLang="en-US" sz="5400" dirty="0">
              <a:solidFill>
                <a:srgbClr val="EB533A"/>
              </a:solidFill>
              <a:latin typeface="华康海报体W12(P)" pitchFamily="18" charset="-122"/>
              <a:ea typeface="华康海报体W12(P)" pitchFamily="18" charset="-122"/>
              <a:cs typeface="FZShaoEr-M11S" charset="-122"/>
            </a:endParaRPr>
          </a:p>
        </p:txBody>
      </p:sp>
      <p:pic>
        <p:nvPicPr>
          <p:cNvPr id="38" name="糖小米资料库"/>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7632" y="-182880"/>
            <a:ext cx="12549632" cy="2923636"/>
          </a:xfrm>
          <a:prstGeom prst="rect">
            <a:avLst/>
          </a:prstGeom>
        </p:spPr>
      </p:pic>
      <p:pic>
        <p:nvPicPr>
          <p:cNvPr id="39" name="糖小米资料库"/>
          <p:cNvPicPr>
            <a:picLocks noChangeAspect="1"/>
          </p:cNvPicPr>
          <p:nvPr/>
        </p:nvPicPr>
        <p:blipFill rotWithShape="1">
          <a:blip r:embed="rId4" cstate="print">
            <a:extLst>
              <a:ext uri="{28A0092B-C50C-407E-A947-70E740481C1C}">
                <a14:useLocalDpi xmlns:a14="http://schemas.microsoft.com/office/drawing/2010/main" xmlns="" val="0"/>
              </a:ext>
            </a:extLst>
          </a:blip>
          <a:srcRect t="49965" b="4503"/>
          <a:stretch>
            <a:fillRect/>
          </a:stretch>
        </p:blipFill>
        <p:spPr>
          <a:xfrm>
            <a:off x="0" y="3735421"/>
            <a:ext cx="12192000" cy="3122579"/>
          </a:xfrm>
          <a:prstGeom prst="rect">
            <a:avLst/>
          </a:prstGeom>
        </p:spPr>
      </p:pic>
      <p:sp>
        <p:nvSpPr>
          <p:cNvPr id="2" name="页脚占位符 1"/>
          <p:cNvSpPr>
            <a:spLocks noGrp="1"/>
          </p:cNvSpPr>
          <p:nvPr>
            <p:ph type="ftr" sz="quarter" idx="11"/>
          </p:nvPr>
        </p:nvSpPr>
        <p:spPr/>
        <p:txBody>
          <a:bodyPr/>
          <a:lstStyle/>
          <a:p>
            <a:endParaRPr lang="zh-CN" altLang="en-US" dirty="0"/>
          </a:p>
        </p:txBody>
      </p:sp>
      <p:sp>
        <p:nvSpPr>
          <p:cNvPr id="7" name="糖小米资料库"/>
          <p:cNvSpPr/>
          <p:nvPr/>
        </p:nvSpPr>
        <p:spPr>
          <a:xfrm>
            <a:off x="2113022" y="1769608"/>
            <a:ext cx="8342423" cy="3970318"/>
          </a:xfrm>
          <a:prstGeom prst="rect">
            <a:avLst/>
          </a:prstGeom>
        </p:spPr>
        <p:txBody>
          <a:bodyPr wrap="square">
            <a:spAutoFit/>
          </a:bodyPr>
          <a:lstStyle/>
          <a:p>
            <a:pPr algn="just" defTabSz="913765">
              <a:lnSpc>
                <a:spcPct val="150000"/>
              </a:lnSpc>
            </a:pPr>
            <a:r>
              <a:rPr lang="zh-CN" altLang="en-US" sz="2400" dirty="0" smtClean="0">
                <a:latin typeface="字体管家娜娜体" pitchFamily="18" charset="-122"/>
                <a:ea typeface="字体管家娜娜体" pitchFamily="18" charset="-122"/>
                <a:cs typeface="FZShaoEr-M11S" charset="-122"/>
              </a:rPr>
              <a:t>游戏规则：</a:t>
            </a:r>
            <a:endParaRPr lang="en-US" altLang="zh-CN" sz="2400" dirty="0" smtClean="0">
              <a:latin typeface="字体管家娜娜体" pitchFamily="18" charset="-122"/>
              <a:ea typeface="字体管家娜娜体" pitchFamily="18" charset="-122"/>
              <a:cs typeface="FZShaoEr-M11S" charset="-122"/>
            </a:endParaRPr>
          </a:p>
          <a:p>
            <a:pPr algn="just" defTabSz="913765">
              <a:lnSpc>
                <a:spcPct val="150000"/>
              </a:lnSpc>
            </a:pPr>
            <a:r>
              <a:rPr lang="en-US" altLang="zh-CN" sz="2400" dirty="0" smtClean="0">
                <a:latin typeface="字体管家娜娜体" pitchFamily="18" charset="-122"/>
                <a:ea typeface="字体管家娜娜体" pitchFamily="18" charset="-122"/>
                <a:cs typeface="FZShaoEr-M11S" charset="-122"/>
              </a:rPr>
              <a:t>1.</a:t>
            </a:r>
            <a:r>
              <a:rPr lang="zh-CN" altLang="en-US" sz="2400" dirty="0" smtClean="0">
                <a:latin typeface="字体管家娜娜体" pitchFamily="18" charset="-122"/>
                <a:ea typeface="字体管家娜娜体" pitchFamily="18" charset="-122"/>
                <a:cs typeface="FZShaoEr-M11S" charset="-122"/>
              </a:rPr>
              <a:t>老师站在中间，家长围绕主持人站成一个圆圈。</a:t>
            </a:r>
            <a:endParaRPr lang="en-US" altLang="zh-CN" sz="2400" dirty="0" smtClean="0">
              <a:latin typeface="字体管家娜娜体" pitchFamily="18" charset="-122"/>
              <a:ea typeface="字体管家娜娜体" pitchFamily="18" charset="-122"/>
              <a:cs typeface="FZShaoEr-M11S" charset="-122"/>
            </a:endParaRPr>
          </a:p>
          <a:p>
            <a:pPr algn="just" defTabSz="913765">
              <a:lnSpc>
                <a:spcPct val="150000"/>
              </a:lnSpc>
            </a:pPr>
            <a:r>
              <a:rPr lang="en-US" altLang="zh-CN" sz="2400" dirty="0" smtClean="0">
                <a:latin typeface="字体管家娜娜体" pitchFamily="18" charset="-122"/>
                <a:ea typeface="字体管家娜娜体" pitchFamily="18" charset="-122"/>
                <a:cs typeface="FZShaoEr-M11S" charset="-122"/>
              </a:rPr>
              <a:t>2.</a:t>
            </a:r>
            <a:r>
              <a:rPr lang="zh-CN" altLang="en-US" sz="2400" dirty="0" smtClean="0">
                <a:latin typeface="字体管家娜娜体" pitchFamily="18" charset="-122"/>
                <a:ea typeface="字体管家娜娜体" pitchFamily="18" charset="-122"/>
                <a:cs typeface="FZShaoEr-M11S" charset="-122"/>
              </a:rPr>
              <a:t>老师带着大家一起拍手，老师说</a:t>
            </a:r>
            <a:r>
              <a:rPr lang="en-US" altLang="zh-CN" sz="2400" dirty="0" smtClean="0">
                <a:latin typeface="字体管家娜娜体" pitchFamily="18" charset="-122"/>
                <a:ea typeface="字体管家娜娜体" pitchFamily="18" charset="-122"/>
                <a:cs typeface="FZShaoEr-M11S" charset="-122"/>
              </a:rPr>
              <a:t>:</a:t>
            </a:r>
            <a:r>
              <a:rPr lang="zh-CN" altLang="en-US" sz="2400" dirty="0" smtClean="0">
                <a:latin typeface="字体管家娜娜体" pitchFamily="18" charset="-122"/>
                <a:ea typeface="字体管家娜娜体" pitchFamily="18" charset="-122"/>
                <a:cs typeface="FZShaoEr-M11S" charset="-122"/>
              </a:rPr>
              <a:t>大风吹，大风吹。家长问：吹什么？老师说：大风吹走长头发的小伙伴。（吹走戴眼镜的小伙伴等等类似的）</a:t>
            </a:r>
            <a:endParaRPr lang="en-US" altLang="zh-CN" sz="2400" dirty="0" smtClean="0">
              <a:latin typeface="字体管家娜娜体" pitchFamily="18" charset="-122"/>
              <a:ea typeface="字体管家娜娜体" pitchFamily="18" charset="-122"/>
              <a:cs typeface="FZShaoEr-M11S" charset="-122"/>
            </a:endParaRPr>
          </a:p>
          <a:p>
            <a:pPr algn="just" defTabSz="913765">
              <a:lnSpc>
                <a:spcPct val="150000"/>
              </a:lnSpc>
            </a:pPr>
            <a:r>
              <a:rPr lang="en-US" altLang="zh-CN" sz="2400" dirty="0" smtClean="0">
                <a:latin typeface="字体管家娜娜体" pitchFamily="18" charset="-122"/>
                <a:ea typeface="字体管家娜娜体" pitchFamily="18" charset="-122"/>
                <a:cs typeface="FZShaoEr-M11S" charset="-122"/>
              </a:rPr>
              <a:t>3.</a:t>
            </a:r>
            <a:r>
              <a:rPr lang="zh-CN" altLang="en-US" sz="2400" dirty="0" smtClean="0">
                <a:latin typeface="字体管家娜娜体" pitchFamily="18" charset="-122"/>
                <a:ea typeface="字体管家娜娜体" pitchFamily="18" charset="-122"/>
                <a:cs typeface="FZShaoEr-M11S" charset="-122"/>
              </a:rPr>
              <a:t>有此特征的家长需要立刻寻找新的站位，没有找到站位的家长则需要站在圆圈中间继续带领大家进行游戏。</a:t>
            </a:r>
            <a:endParaRPr lang="zh-CN" altLang="en-US" sz="2400" dirty="0">
              <a:latin typeface="字体管家娜娜体" pitchFamily="18" charset="-122"/>
              <a:ea typeface="字体管家娜娜体" pitchFamily="18" charset="-122"/>
              <a:cs typeface="FZShaoEr-M11S" charset="-122"/>
            </a:endParaRP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1000" fill="hold"/>
                                        <p:tgtEl>
                                          <p:spTgt spid="34"/>
                                        </p:tgtEl>
                                        <p:attrNameLst>
                                          <p:attrName>ppt_x</p:attrName>
                                        </p:attrNameLst>
                                      </p:cBhvr>
                                      <p:tavLst>
                                        <p:tav tm="0">
                                          <p:val>
                                            <p:strVal val="1+#ppt_w/2"/>
                                          </p:val>
                                        </p:tav>
                                        <p:tav tm="100000">
                                          <p:val>
                                            <p:strVal val="#ppt_x"/>
                                          </p:val>
                                        </p:tav>
                                      </p:tavLst>
                                    </p:anim>
                                    <p:anim calcmode="lin" valueType="num">
                                      <p:cBhvr additive="base">
                                        <p:cTn id="17" dur="10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6"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9"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10"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11"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4801314"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本</a:t>
            </a:r>
            <a:r>
              <a:rPr lang="zh-CN" altLang="en-US" sz="4000" dirty="0">
                <a:solidFill>
                  <a:srgbClr val="EB533A"/>
                </a:solidFill>
                <a:latin typeface="华康海报体W12(P)" pitchFamily="18" charset="-122"/>
                <a:ea typeface="华康海报体W12(P)" pitchFamily="18" charset="-122"/>
                <a:cs typeface="FZShaoEr-M11S" charset="-122"/>
              </a:rPr>
              <a:t>学期重点活动介绍</a:t>
            </a:r>
          </a:p>
        </p:txBody>
      </p:sp>
      <p:pic>
        <p:nvPicPr>
          <p:cNvPr id="18" name="糖小米资料库" descr="图片包含 玩具, 玩偶, 室内&#10;&#10;已生成极高可信度的说明"/>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7730836" y="5444519"/>
            <a:ext cx="4118769" cy="1298230"/>
          </a:xfrm>
          <a:prstGeom prst="rect">
            <a:avLst/>
          </a:prstGeom>
        </p:spPr>
      </p:pic>
      <p:grpSp>
        <p:nvGrpSpPr>
          <p:cNvPr id="10" name="糖小米资料库"/>
          <p:cNvGrpSpPr/>
          <p:nvPr/>
        </p:nvGrpSpPr>
        <p:grpSpPr>
          <a:xfrm>
            <a:off x="485820" y="1400950"/>
            <a:ext cx="4503238" cy="3100914"/>
            <a:chOff x="514098" y="-3496542"/>
            <a:chExt cx="7469541" cy="5143500"/>
          </a:xfrm>
        </p:grpSpPr>
        <p:sp>
          <p:nvSpPr>
            <p:cNvPr id="96" name="圆角矩形 95"/>
            <p:cNvSpPr/>
            <p:nvPr/>
          </p:nvSpPr>
          <p:spPr>
            <a:xfrm>
              <a:off x="1127981" y="-2913920"/>
              <a:ext cx="6241774" cy="3926880"/>
            </a:xfrm>
            <a:prstGeom prst="roundRect">
              <a:avLst/>
            </a:prstGeom>
            <a:blipFill dpi="0" rotWithShape="1">
              <a:blip r:embed="rId1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kumimoji="1" lang="zh-CN" altLang="en-US" sz="1010" dirty="0"/>
            </a:p>
          </p:txBody>
        </p:sp>
        <p:pic>
          <p:nvPicPr>
            <p:cNvPr id="97" name="图片 96"/>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514098" y="-3496542"/>
              <a:ext cx="7469541" cy="5143500"/>
            </a:xfrm>
            <a:prstGeom prst="rect">
              <a:avLst/>
            </a:prstGeom>
          </p:spPr>
        </p:pic>
      </p:grpSp>
      <p:sp>
        <p:nvSpPr>
          <p:cNvPr id="98" name="糖小米资料库"/>
          <p:cNvSpPr/>
          <p:nvPr>
            <p:custDataLst>
              <p:tags r:id="rId1"/>
            </p:custDataLst>
          </p:nvPr>
        </p:nvSpPr>
        <p:spPr>
          <a:xfrm>
            <a:off x="5356386" y="1813997"/>
            <a:ext cx="355282" cy="355282"/>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B53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0"/>
          </a:p>
        </p:txBody>
      </p:sp>
      <p:sp>
        <p:nvSpPr>
          <p:cNvPr id="99" name="糖小米资料库"/>
          <p:cNvSpPr txBox="1"/>
          <p:nvPr>
            <p:custDataLst>
              <p:tags r:id="rId2"/>
            </p:custDataLst>
          </p:nvPr>
        </p:nvSpPr>
        <p:spPr>
          <a:xfrm>
            <a:off x="5762960" y="1760806"/>
            <a:ext cx="1723549" cy="461665"/>
          </a:xfrm>
          <a:prstGeom prst="rect">
            <a:avLst/>
          </a:prstGeom>
          <a:noFill/>
        </p:spPr>
        <p:txBody>
          <a:bodyPr wrap="none" rtlCol="0">
            <a:spAutoFit/>
          </a:bodyPr>
          <a:lstStyle/>
          <a:p>
            <a:r>
              <a:rPr lang="zh-CN" altLang="en-US" sz="2400" b="1" dirty="0" smtClean="0">
                <a:solidFill>
                  <a:srgbClr val="EB533A"/>
                </a:solidFill>
                <a:latin typeface="华康海报体W12(P)" pitchFamily="18" charset="-122"/>
                <a:ea typeface="华康海报体W12(P)" pitchFamily="18" charset="-122"/>
                <a:cs typeface="FZShaoEr-M11S" charset="-122"/>
              </a:rPr>
              <a:t>家长助教日</a:t>
            </a:r>
            <a:endParaRPr lang="zh-CN" altLang="en-US" sz="2400" b="1" dirty="0">
              <a:solidFill>
                <a:srgbClr val="EB533A"/>
              </a:solidFill>
              <a:latin typeface="华康海报体W12(P)" pitchFamily="18" charset="-122"/>
              <a:ea typeface="华康海报体W12(P)" pitchFamily="18" charset="-122"/>
              <a:cs typeface="FZShaoEr-M11S" charset="-122"/>
            </a:endParaRPr>
          </a:p>
        </p:txBody>
      </p:sp>
      <p:sp>
        <p:nvSpPr>
          <p:cNvPr id="100" name="糖小米资料库"/>
          <p:cNvSpPr txBox="1"/>
          <p:nvPr>
            <p:custDataLst>
              <p:tags r:id="rId3"/>
            </p:custDataLst>
          </p:nvPr>
        </p:nvSpPr>
        <p:spPr>
          <a:xfrm>
            <a:off x="5762960" y="2321015"/>
            <a:ext cx="6032167" cy="2400657"/>
          </a:xfrm>
          <a:prstGeom prst="rect">
            <a:avLst/>
          </a:prstGeom>
          <a:noFill/>
        </p:spPr>
        <p:txBody>
          <a:bodyPr wrap="square" rtlCol="0">
            <a:spAutoFit/>
          </a:bodyPr>
          <a:lstStyle/>
          <a:p>
            <a:pPr>
              <a:lnSpc>
                <a:spcPct val="150000"/>
              </a:lnSpc>
              <a:spcBef>
                <a:spcPts val="1200"/>
              </a:spcBef>
            </a:pPr>
            <a:r>
              <a:rPr lang="zh-CN" altLang="en-US" sz="2000" dirty="0" smtClean="0">
                <a:latin typeface="字体管家娜娜体" pitchFamily="18" charset="-122"/>
                <a:ea typeface="字体管家娜娜体" pitchFamily="18" charset="-122"/>
                <a:cs typeface="FZKaTong-M19S" charset="-122"/>
              </a:rPr>
              <a:t>每学期一</a:t>
            </a:r>
            <a:r>
              <a:rPr lang="zh-CN" altLang="en-US" sz="2000" dirty="0">
                <a:latin typeface="字体管家娜娜体" pitchFamily="18" charset="-122"/>
                <a:ea typeface="字体管家娜娜体" pitchFamily="18" charset="-122"/>
                <a:cs typeface="FZKaTong-M19S" charset="-122"/>
              </a:rPr>
              <a:t>次</a:t>
            </a:r>
            <a:r>
              <a:rPr lang="zh-CN" altLang="en-US" sz="2000" dirty="0" smtClean="0">
                <a:latin typeface="字体管家娜娜体" pitchFamily="18" charset="-122"/>
                <a:ea typeface="字体管家娜娜体" pitchFamily="18" charset="-122"/>
                <a:cs typeface="FZKaTong-M19S" charset="-122"/>
              </a:rPr>
              <a:t>的“家长助教日”</a:t>
            </a:r>
            <a:r>
              <a:rPr lang="zh-CN" altLang="en-US" sz="2000" dirty="0">
                <a:latin typeface="字体管家娜娜体" pitchFamily="18" charset="-122"/>
                <a:ea typeface="字体管家娜娜体" pitchFamily="18" charset="-122"/>
                <a:cs typeface="FZKaTong-M19S" charset="-122"/>
              </a:rPr>
              <a:t>我们本着家长</a:t>
            </a:r>
            <a:r>
              <a:rPr lang="zh-CN" altLang="en-US" sz="2000" dirty="0" smtClean="0">
                <a:latin typeface="字体管家娜娜体" pitchFamily="18" charset="-122"/>
                <a:ea typeface="字体管家娜娜体" pitchFamily="18" charset="-122"/>
                <a:cs typeface="FZKaTong-M19S" charset="-122"/>
              </a:rPr>
              <a:t>自愿参加的原则，</a:t>
            </a:r>
            <a:r>
              <a:rPr lang="zh-CN" altLang="en-US" sz="2000" dirty="0">
                <a:latin typeface="字体管家娜娜体" pitchFamily="18" charset="-122"/>
                <a:ea typeface="字体管家娜娜体" pitchFamily="18" charset="-122"/>
                <a:cs typeface="FZKaTong-M19S" charset="-122"/>
              </a:rPr>
              <a:t>家长不一定要上出一堂多么好的课，我们只希望家长能有积极参与的心态</a:t>
            </a:r>
            <a:r>
              <a:rPr lang="zh-CN" altLang="en-US" sz="2000" dirty="0" smtClean="0">
                <a:latin typeface="字体管家娜娜体" pitchFamily="18" charset="-122"/>
                <a:ea typeface="字体管家娜娜体" pitchFamily="18" charset="-122"/>
                <a:cs typeface="FZKaTong-M19S" charset="-122"/>
              </a:rPr>
              <a:t>，体验老师的工作，</a:t>
            </a:r>
            <a:r>
              <a:rPr lang="zh-CN" altLang="en-US" sz="2000" dirty="0">
                <a:latin typeface="字体管家娜娜体" pitchFamily="18" charset="-122"/>
                <a:ea typeface="字体管家娜娜体" pitchFamily="18" charset="-122"/>
                <a:cs typeface="FZKaTong-M19S" charset="-122"/>
              </a:rPr>
              <a:t>目的是让</a:t>
            </a:r>
            <a:r>
              <a:rPr lang="zh-CN" altLang="en-US" sz="2000" dirty="0" smtClean="0">
                <a:latin typeface="字体管家娜娜体" pitchFamily="18" charset="-122"/>
                <a:ea typeface="字体管家娜娜体" pitchFamily="18" charset="-122"/>
                <a:cs typeface="FZKaTong-M19S" charset="-122"/>
              </a:rPr>
              <a:t>孩子、家长都有</a:t>
            </a:r>
            <a:r>
              <a:rPr lang="zh-CN" altLang="en-US" sz="2000" dirty="0">
                <a:latin typeface="字体管家娜娜体" pitchFamily="18" charset="-122"/>
                <a:ea typeface="字体管家娜娜体" pitchFamily="18" charset="-122"/>
                <a:cs typeface="FZKaTong-M19S" charset="-122"/>
              </a:rPr>
              <a:t>一个全新的经验，所以请家长不要有后顾之忧，积极</a:t>
            </a:r>
            <a:r>
              <a:rPr lang="zh-CN" altLang="en-US" sz="2000" dirty="0" smtClean="0">
                <a:latin typeface="字体管家娜娜体" pitchFamily="18" charset="-122"/>
                <a:ea typeface="字体管家娜娜体" pitchFamily="18" charset="-122"/>
                <a:cs typeface="FZKaTong-M19S" charset="-122"/>
              </a:rPr>
              <a:t>报名</a:t>
            </a:r>
            <a:r>
              <a:rPr lang="zh-CN" altLang="en-US" sz="2000" dirty="0">
                <a:latin typeface="字体管家娜娜体" pitchFamily="18" charset="-122"/>
                <a:ea typeface="字体管家娜娜体" pitchFamily="18" charset="-122"/>
                <a:cs typeface="FZKaTong-M19S" charset="-122"/>
              </a:rPr>
              <a:t>。</a:t>
            </a:r>
            <a:endParaRPr lang="en-US" altLang="zh-CN" sz="2000" dirty="0" smtClean="0">
              <a:latin typeface="字体管家娜娜体" pitchFamily="18" charset="-122"/>
              <a:ea typeface="字体管家娜娜体" pitchFamily="18" charset="-122"/>
              <a:cs typeface="FZKaTong-M19S" charset="-122"/>
            </a:endParaRP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250"/>
                                        <p:tgtEl>
                                          <p:spTgt spid="9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250"/>
                                        <p:tgtEl>
                                          <p:spTgt spid="9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250"/>
                                        <p:tgtEl>
                                          <p:spTgt spid="100"/>
                                        </p:tgtEl>
                                      </p:cBhvr>
                                    </p:animEffect>
                                  </p:childTnLst>
                                </p:cTn>
                              </p:par>
                            </p:childTnLst>
                          </p:cTn>
                        </p:par>
                        <p:par>
                          <p:cTn id="36" fill="hold">
                            <p:stCondLst>
                              <p:cond delay="3500"/>
                            </p:stCondLst>
                            <p:childTnLst>
                              <p:par>
                                <p:cTn id="37" presetID="31"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8" grpId="0" bldLvl="0" animBg="1"/>
      <p:bldP spid="99" grpId="0"/>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6"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9"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10"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11"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4801314"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本</a:t>
            </a:r>
            <a:r>
              <a:rPr lang="zh-CN" altLang="en-US" sz="4000" dirty="0">
                <a:solidFill>
                  <a:srgbClr val="EB533A"/>
                </a:solidFill>
                <a:latin typeface="华康海报体W12(P)" pitchFamily="18" charset="-122"/>
                <a:ea typeface="华康海报体W12(P)" pitchFamily="18" charset="-122"/>
                <a:cs typeface="FZShaoEr-M11S" charset="-122"/>
              </a:rPr>
              <a:t>学期重点活动介绍</a:t>
            </a:r>
          </a:p>
        </p:txBody>
      </p:sp>
      <p:pic>
        <p:nvPicPr>
          <p:cNvPr id="18" name="糖小米资料库" descr="图片包含 玩具, 玩偶, 室内&#10;&#10;已生成极高可信度的说明"/>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7730836" y="5444519"/>
            <a:ext cx="4118769" cy="1298230"/>
          </a:xfrm>
          <a:prstGeom prst="rect">
            <a:avLst/>
          </a:prstGeom>
        </p:spPr>
      </p:pic>
      <p:grpSp>
        <p:nvGrpSpPr>
          <p:cNvPr id="10" name="糖小米资料库"/>
          <p:cNvGrpSpPr/>
          <p:nvPr/>
        </p:nvGrpSpPr>
        <p:grpSpPr>
          <a:xfrm>
            <a:off x="485820" y="1400950"/>
            <a:ext cx="4503238" cy="3100914"/>
            <a:chOff x="514098" y="-3496542"/>
            <a:chExt cx="7469541" cy="5143500"/>
          </a:xfrm>
        </p:grpSpPr>
        <p:sp>
          <p:nvSpPr>
            <p:cNvPr id="96" name="圆角矩形 95"/>
            <p:cNvSpPr/>
            <p:nvPr/>
          </p:nvSpPr>
          <p:spPr>
            <a:xfrm>
              <a:off x="1127981" y="-2913920"/>
              <a:ext cx="6241774" cy="3926880"/>
            </a:xfrm>
            <a:prstGeom prst="roundRect">
              <a:avLst/>
            </a:prstGeom>
            <a:blipFill dpi="0" rotWithShape="1">
              <a:blip r:embed="rId1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kumimoji="1" lang="zh-CN" altLang="en-US" sz="1010" dirty="0"/>
            </a:p>
          </p:txBody>
        </p:sp>
        <p:pic>
          <p:nvPicPr>
            <p:cNvPr id="97" name="图片 96"/>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514098" y="-3496542"/>
              <a:ext cx="7469541" cy="5143500"/>
            </a:xfrm>
            <a:prstGeom prst="rect">
              <a:avLst/>
            </a:prstGeom>
          </p:spPr>
        </p:pic>
      </p:grpSp>
      <p:sp>
        <p:nvSpPr>
          <p:cNvPr id="98" name="糖小米资料库"/>
          <p:cNvSpPr/>
          <p:nvPr>
            <p:custDataLst>
              <p:tags r:id="rId1"/>
            </p:custDataLst>
          </p:nvPr>
        </p:nvSpPr>
        <p:spPr>
          <a:xfrm>
            <a:off x="5356386" y="1581985"/>
            <a:ext cx="355282" cy="355282"/>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B53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0"/>
          </a:p>
        </p:txBody>
      </p:sp>
      <p:sp>
        <p:nvSpPr>
          <p:cNvPr id="99" name="糖小米资料库"/>
          <p:cNvSpPr txBox="1"/>
          <p:nvPr>
            <p:custDataLst>
              <p:tags r:id="rId2"/>
            </p:custDataLst>
          </p:nvPr>
        </p:nvSpPr>
        <p:spPr>
          <a:xfrm>
            <a:off x="5762960" y="1515146"/>
            <a:ext cx="1415772" cy="461665"/>
          </a:xfrm>
          <a:prstGeom prst="rect">
            <a:avLst/>
          </a:prstGeom>
          <a:noFill/>
        </p:spPr>
        <p:txBody>
          <a:bodyPr wrap="none" rtlCol="0">
            <a:spAutoFit/>
          </a:bodyPr>
          <a:lstStyle/>
          <a:p>
            <a:r>
              <a:rPr lang="zh-CN" altLang="en-US" sz="2400" b="1" dirty="0" smtClean="0">
                <a:solidFill>
                  <a:srgbClr val="EB533A"/>
                </a:solidFill>
                <a:latin typeface="华康海报体W12(P)" pitchFamily="18" charset="-122"/>
                <a:ea typeface="华康海报体W12(P)" pitchFamily="18" charset="-122"/>
                <a:cs typeface="FZShaoEr-M11S" charset="-122"/>
              </a:rPr>
              <a:t>课程活动</a:t>
            </a:r>
            <a:endParaRPr lang="zh-CN" altLang="en-US" sz="2400" b="1" dirty="0">
              <a:solidFill>
                <a:srgbClr val="EB533A"/>
              </a:solidFill>
              <a:latin typeface="华康海报体W12(P)" pitchFamily="18" charset="-122"/>
              <a:ea typeface="华康海报体W12(P)" pitchFamily="18" charset="-122"/>
              <a:cs typeface="FZShaoEr-M11S" charset="-122"/>
            </a:endParaRPr>
          </a:p>
        </p:txBody>
      </p:sp>
      <p:sp>
        <p:nvSpPr>
          <p:cNvPr id="100" name="糖小米资料库"/>
          <p:cNvSpPr txBox="1"/>
          <p:nvPr>
            <p:custDataLst>
              <p:tags r:id="rId3"/>
            </p:custDataLst>
          </p:nvPr>
        </p:nvSpPr>
        <p:spPr>
          <a:xfrm>
            <a:off x="5762960" y="2102651"/>
            <a:ext cx="6032167" cy="3323987"/>
          </a:xfrm>
          <a:prstGeom prst="rect">
            <a:avLst/>
          </a:prstGeom>
          <a:noFill/>
        </p:spPr>
        <p:txBody>
          <a:bodyPr wrap="square" rtlCol="0">
            <a:spAutoFit/>
          </a:bodyPr>
          <a:lstStyle/>
          <a:p>
            <a:pPr>
              <a:lnSpc>
                <a:spcPct val="150000"/>
              </a:lnSpc>
              <a:spcBef>
                <a:spcPts val="1200"/>
              </a:spcBef>
            </a:pPr>
            <a:r>
              <a:rPr lang="zh-CN" altLang="en-US" sz="2000" dirty="0" smtClean="0">
                <a:latin typeface="字体管家娜娜体" pitchFamily="18" charset="-122"/>
                <a:ea typeface="字体管家娜娜体" pitchFamily="18" charset="-122"/>
                <a:cs typeface="FZKaTong-M19S" charset="-122"/>
              </a:rPr>
              <a:t>主题课程：我找到了春天、我们身边的科学、热闹的夏天</a:t>
            </a:r>
          </a:p>
          <a:p>
            <a:pPr>
              <a:lnSpc>
                <a:spcPct val="150000"/>
              </a:lnSpc>
              <a:spcBef>
                <a:spcPts val="1200"/>
              </a:spcBef>
            </a:pPr>
            <a:r>
              <a:rPr lang="zh-CN" altLang="en-US" sz="2000" dirty="0" smtClean="0">
                <a:latin typeface="字体管家娜娜体" pitchFamily="18" charset="-122"/>
                <a:ea typeface="字体管家娜娜体" pitchFamily="18" charset="-122"/>
                <a:cs typeface="FZKaTong-M19S" charset="-122"/>
              </a:rPr>
              <a:t>生成课程：我是值日生</a:t>
            </a:r>
            <a:r>
              <a:rPr lang="en-US" altLang="zh-CN" sz="2000" dirty="0" smtClean="0">
                <a:latin typeface="字体管家娜娜体" pitchFamily="18" charset="-122"/>
                <a:ea typeface="字体管家娜娜体" pitchFamily="18" charset="-122"/>
                <a:cs typeface="FZKaTong-M19S" charset="-122"/>
              </a:rPr>
              <a:t>......</a:t>
            </a:r>
          </a:p>
          <a:p>
            <a:pPr>
              <a:lnSpc>
                <a:spcPct val="150000"/>
              </a:lnSpc>
              <a:spcBef>
                <a:spcPts val="1200"/>
              </a:spcBef>
            </a:pPr>
            <a:r>
              <a:rPr lang="zh-CN" altLang="en-US" sz="2000" dirty="0" smtClean="0">
                <a:latin typeface="字体管家娜娜体" pitchFamily="18" charset="-122"/>
                <a:ea typeface="字体管家娜娜体" pitchFamily="18" charset="-122"/>
                <a:cs typeface="FZKaTong-M19S" charset="-122"/>
              </a:rPr>
              <a:t>闪亮课程：虫虫故事日、哈哈游戏日、美美歌舞日、巧巧手工日</a:t>
            </a:r>
          </a:p>
          <a:p>
            <a:pPr>
              <a:lnSpc>
                <a:spcPct val="150000"/>
              </a:lnSpc>
              <a:spcBef>
                <a:spcPts val="1200"/>
              </a:spcBef>
            </a:pPr>
            <a:r>
              <a:rPr lang="zh-CN" altLang="en-US" sz="2000" dirty="0" smtClean="0">
                <a:latin typeface="字体管家娜娜体" pitchFamily="18" charset="-122"/>
                <a:ea typeface="字体管家娜娜体" pitchFamily="18" charset="-122"/>
                <a:cs typeface="FZKaTong-M19S" charset="-122"/>
              </a:rPr>
              <a:t>日记画课程：每周两次，家长解读、评画</a:t>
            </a: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250"/>
                                        <p:tgtEl>
                                          <p:spTgt spid="9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250"/>
                                        <p:tgtEl>
                                          <p:spTgt spid="9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250"/>
                                        <p:tgtEl>
                                          <p:spTgt spid="100"/>
                                        </p:tgtEl>
                                      </p:cBhvr>
                                    </p:animEffect>
                                  </p:childTnLst>
                                </p:cTn>
                              </p:par>
                            </p:childTnLst>
                          </p:cTn>
                        </p:par>
                        <p:par>
                          <p:cTn id="36" fill="hold">
                            <p:stCondLst>
                              <p:cond delay="3500"/>
                            </p:stCondLst>
                            <p:childTnLst>
                              <p:par>
                                <p:cTn id="37" presetID="31"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8" grpId="0" bldLvl="0" animBg="1"/>
      <p:bldP spid="99" grpId="0"/>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sp>
        <p:nvSpPr>
          <p:cNvPr id="34" name="糖小米资料库"/>
          <p:cNvSpPr/>
          <p:nvPr/>
        </p:nvSpPr>
        <p:spPr>
          <a:xfrm>
            <a:off x="5750601" y="2666406"/>
            <a:ext cx="4339650" cy="923330"/>
          </a:xfrm>
          <a:prstGeom prst="rect">
            <a:avLst/>
          </a:prstGeom>
        </p:spPr>
        <p:txBody>
          <a:bodyPr wrap="none">
            <a:spAutoFit/>
          </a:bodyPr>
          <a:lstStyle/>
          <a:p>
            <a:pPr algn="ctr" defTabSz="913765"/>
            <a:r>
              <a:rPr lang="zh-CN" altLang="en-US" sz="5400" dirty="0">
                <a:solidFill>
                  <a:srgbClr val="EB533A"/>
                </a:solidFill>
                <a:latin typeface="华康海报体W12(P)" pitchFamily="18" charset="-122"/>
                <a:ea typeface="华康海报体W12(P)" pitchFamily="18" charset="-122"/>
                <a:cs typeface="FZShaoEr-M11S" charset="-122"/>
              </a:rPr>
              <a:t>家长配合工作</a:t>
            </a:r>
          </a:p>
        </p:txBody>
      </p:sp>
      <p:pic>
        <p:nvPicPr>
          <p:cNvPr id="38" name="糖小米资料库"/>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7632" y="-195071"/>
            <a:ext cx="12549632" cy="2923636"/>
          </a:xfrm>
          <a:prstGeom prst="rect">
            <a:avLst/>
          </a:prstGeom>
        </p:spPr>
      </p:pic>
      <p:pic>
        <p:nvPicPr>
          <p:cNvPr id="39" name="糖小米资料库"/>
          <p:cNvPicPr>
            <a:picLocks noChangeAspect="1"/>
          </p:cNvPicPr>
          <p:nvPr/>
        </p:nvPicPr>
        <p:blipFill rotWithShape="1">
          <a:blip r:embed="rId4" cstate="print">
            <a:extLst>
              <a:ext uri="{28A0092B-C50C-407E-A947-70E740481C1C}">
                <a14:useLocalDpi xmlns:a14="http://schemas.microsoft.com/office/drawing/2010/main" xmlns="" val="0"/>
              </a:ext>
            </a:extLst>
          </a:blip>
          <a:srcRect t="49965" b="4503"/>
          <a:stretch>
            <a:fillRect/>
          </a:stretch>
        </p:blipFill>
        <p:spPr>
          <a:xfrm>
            <a:off x="0" y="3735421"/>
            <a:ext cx="12192000" cy="3122579"/>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20754077">
            <a:off x="1982977" y="1850446"/>
            <a:ext cx="2738030" cy="2697871"/>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14:presetBounceEnd="5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0000">
                                          <p:cBhvr additive="base">
                                            <p:cTn id="16" dur="1000" fill="hold"/>
                                            <p:tgtEl>
                                              <p:spTgt spid="34"/>
                                            </p:tgtEl>
                                            <p:attrNameLst>
                                              <p:attrName>ppt_x</p:attrName>
                                            </p:attrNameLst>
                                          </p:cBhvr>
                                          <p:tavLst>
                                            <p:tav tm="0">
                                              <p:val>
                                                <p:strVal val="1+#ppt_w/2"/>
                                              </p:val>
                                            </p:tav>
                                            <p:tav tm="100000">
                                              <p:val>
                                                <p:strVal val="#ppt_x"/>
                                              </p:val>
                                            </p:tav>
                                          </p:tavLst>
                                        </p:anim>
                                        <p:anim calcmode="lin" valueType="num" p14:bounceEnd="50000">
                                          <p:cBhvr additive="base">
                                            <p:cTn id="17"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1000" fill="hold"/>
                                            <p:tgtEl>
                                              <p:spTgt spid="34"/>
                                            </p:tgtEl>
                                            <p:attrNameLst>
                                              <p:attrName>ppt_x</p:attrName>
                                            </p:attrNameLst>
                                          </p:cBhvr>
                                          <p:tavLst>
                                            <p:tav tm="0">
                                              <p:val>
                                                <p:strVal val="1+#ppt_w/2"/>
                                              </p:val>
                                            </p:tav>
                                            <p:tav tm="100000">
                                              <p:val>
                                                <p:strVal val="#ppt_x"/>
                                              </p:val>
                                            </p:tav>
                                          </p:tavLst>
                                        </p:anim>
                                        <p:anim calcmode="lin" valueType="num">
                                          <p:cBhvr additive="base">
                                            <p:cTn id="17"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图片 3"/>
          <p:cNvPicPr>
            <a:picLocks noChangeAspect="1"/>
          </p:cNvPicPr>
          <p:nvPr/>
        </p:nvPicPr>
        <p:blipFill>
          <a:blip r:embed="rId3" cstate="print"/>
          <a:stretch>
            <a:fillRect/>
          </a:stretch>
        </p:blipFill>
        <p:spPr>
          <a:xfrm>
            <a:off x="149896" y="139201"/>
            <a:ext cx="11863289" cy="176183"/>
          </a:xfrm>
          <a:prstGeom prst="rect">
            <a:avLst/>
          </a:prstGeom>
        </p:spPr>
      </p:pic>
      <p:sp>
        <p:nvSpPr>
          <p:cNvPr id="5" name="矩形 4"/>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矩形 5"/>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2"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5827236"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（一）接送孩子停车问题</a:t>
            </a:r>
            <a:endParaRPr lang="zh-CN" altLang="en-US" sz="4000" dirty="0">
              <a:solidFill>
                <a:srgbClr val="EB533A"/>
              </a:solidFill>
              <a:latin typeface="华康海报体W12(P)" pitchFamily="18" charset="-122"/>
              <a:ea typeface="华康海报体W12(P)" pitchFamily="18" charset="-122"/>
              <a:cs typeface="FZShaoEr-M11S" charset="-122"/>
            </a:endParaRP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730836" y="5444519"/>
            <a:ext cx="4118769" cy="1298230"/>
          </a:xfrm>
          <a:prstGeom prst="rect">
            <a:avLst/>
          </a:prstGeom>
        </p:spPr>
      </p:pic>
      <p:pic>
        <p:nvPicPr>
          <p:cNvPr id="21" name="糖小米资料库" descr="图片包含 镜子&#10;&#10;已生成高可信度的说明"/>
          <p:cNvPicPr>
            <a:picLocks noChangeAspect="1"/>
          </p:cNvPicPr>
          <p:nvPr/>
        </p:nvPicPr>
        <p:blipFill rotWithShape="1">
          <a:blip r:embed="rId10" cstate="print">
            <a:extLst>
              <a:ext uri="{28A0092B-C50C-407E-A947-70E740481C1C}">
                <a14:useLocalDpi xmlns:a14="http://schemas.microsoft.com/office/drawing/2010/main" xmlns="" val="0"/>
              </a:ext>
            </a:extLst>
          </a:blip>
          <a:srcRect t="55556"/>
          <a:stretch>
            <a:fillRect/>
          </a:stretch>
        </p:blipFill>
        <p:spPr>
          <a:xfrm>
            <a:off x="3863127" y="1387440"/>
            <a:ext cx="8461785" cy="4220142"/>
          </a:xfrm>
          <a:prstGeom prst="rect">
            <a:avLst/>
          </a:prstGeom>
        </p:spPr>
      </p:pic>
      <p:sp>
        <p:nvSpPr>
          <p:cNvPr id="22" name="糖小米资料库"/>
          <p:cNvSpPr/>
          <p:nvPr/>
        </p:nvSpPr>
        <p:spPr>
          <a:xfrm>
            <a:off x="5763488" y="1636039"/>
            <a:ext cx="5912410" cy="3461385"/>
          </a:xfrm>
          <a:prstGeom prst="rect">
            <a:avLst/>
          </a:prstGeom>
        </p:spPr>
        <p:txBody>
          <a:bodyPr wrap="square">
            <a:spAutoFit/>
          </a:bodyPr>
          <a:lstStyle/>
          <a:p>
            <a:pPr algn="l" defTabSz="913765">
              <a:lnSpc>
                <a:spcPct val="150000"/>
              </a:lnSpc>
              <a:spcBef>
                <a:spcPts val="1200"/>
              </a:spcBef>
            </a:pPr>
            <a:r>
              <a:rPr lang="zh-CN" dirty="0" smtClean="0">
                <a:latin typeface="字体管家娜娜体" pitchFamily="18" charset="-122"/>
                <a:ea typeface="字体管家娜娜体" pitchFamily="18" charset="-122"/>
                <a:cs typeface="FZShaoEr-M11S" charset="-122"/>
              </a:rPr>
              <a:t>停车问题一直是我们家长所关注和反映的问题，对于停车问题我们现在做如下解释：</a:t>
            </a:r>
          </a:p>
          <a:p>
            <a:pPr algn="l" defTabSz="913765">
              <a:lnSpc>
                <a:spcPct val="150000"/>
              </a:lnSpc>
              <a:spcBef>
                <a:spcPts val="1200"/>
              </a:spcBef>
            </a:pPr>
            <a:r>
              <a:rPr lang="en-US" altLang="zh-CN" dirty="0">
                <a:latin typeface="字体管家娜娜体" pitchFamily="18" charset="-122"/>
                <a:ea typeface="字体管家娜娜体" pitchFamily="18" charset="-122"/>
                <a:cs typeface="FZShaoEr-M11S" charset="-122"/>
              </a:rPr>
              <a:t>1.</a:t>
            </a:r>
            <a:r>
              <a:rPr lang="zh-CN" altLang="en-US" dirty="0">
                <a:latin typeface="字体管家娜娜体" pitchFamily="18" charset="-122"/>
                <a:ea typeface="字体管家娜娜体" pitchFamily="18" charset="-122"/>
                <a:cs typeface="FZShaoEr-M11S" charset="-122"/>
              </a:rPr>
              <a:t>机动车停靠在东海路南侧，走路进幼儿园。</a:t>
            </a:r>
          </a:p>
          <a:p>
            <a:pPr algn="l" defTabSz="913765">
              <a:lnSpc>
                <a:spcPct val="150000"/>
              </a:lnSpc>
              <a:spcBef>
                <a:spcPts val="1200"/>
              </a:spcBef>
            </a:pPr>
            <a:r>
              <a:rPr lang="en-US" altLang="zh-CN" dirty="0">
                <a:latin typeface="字体管家娜娜体" pitchFamily="18" charset="-122"/>
                <a:ea typeface="字体管家娜娜体" pitchFamily="18" charset="-122"/>
                <a:cs typeface="FZShaoEr-M11S" charset="-122"/>
              </a:rPr>
              <a:t>2.</a:t>
            </a:r>
            <a:r>
              <a:rPr lang="zh-CN" altLang="en-US" dirty="0">
                <a:latin typeface="字体管家娜娜体" pitchFamily="18" charset="-122"/>
                <a:ea typeface="字体管家娜娜体" pitchFamily="18" charset="-122"/>
                <a:cs typeface="FZShaoEr-M11S" charset="-122"/>
              </a:rPr>
              <a:t>非机动车停靠在幼儿园门外指定的停车地点，不要乱停乱放，遵守值班老师的指挥。</a:t>
            </a:r>
          </a:p>
          <a:p>
            <a:pPr algn="l" defTabSz="913765">
              <a:lnSpc>
                <a:spcPct val="150000"/>
              </a:lnSpc>
              <a:spcBef>
                <a:spcPts val="1200"/>
              </a:spcBef>
            </a:pPr>
            <a:r>
              <a:rPr lang="en-US" altLang="zh-CN" dirty="0">
                <a:latin typeface="字体管家娜娜体" pitchFamily="18" charset="-122"/>
                <a:ea typeface="字体管家娜娜体" pitchFamily="18" charset="-122"/>
                <a:cs typeface="FZShaoEr-M11S" charset="-122"/>
              </a:rPr>
              <a:t>3.</a:t>
            </a:r>
            <a:r>
              <a:rPr lang="zh-CN" altLang="en-US" dirty="0">
                <a:latin typeface="字体管家娜娜体" pitchFamily="18" charset="-122"/>
                <a:ea typeface="字体管家娜娜体" pitchFamily="18" charset="-122"/>
                <a:cs typeface="FZShaoEr-M11S" charset="-122"/>
              </a:rPr>
              <a:t>驾驶非机动车的家长接了孩子就从指定路线离开，不要原路返回东海路。</a:t>
            </a:r>
          </a:p>
        </p:txBody>
      </p:sp>
      <p:pic>
        <p:nvPicPr>
          <p:cNvPr id="3" name="糖小米资料库"/>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149896" y="1693913"/>
            <a:ext cx="4815247" cy="2925262"/>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3000"/>
                            </p:stCondLst>
                            <p:childTnLst>
                              <p:par>
                                <p:cTn id="34" presetID="31"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fltVal val="0"/>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anim calcmode="lin" valueType="num">
                                      <p:cBhvr>
                                        <p:cTn id="38" dur="1000" fill="hold"/>
                                        <p:tgtEl>
                                          <p:spTgt spid="3"/>
                                        </p:tgtEl>
                                        <p:attrNameLst>
                                          <p:attrName>style.rotation</p:attrName>
                                        </p:attrNameLst>
                                      </p:cBhvr>
                                      <p:tavLst>
                                        <p:tav tm="0">
                                          <p:val>
                                            <p:fltVal val="90"/>
                                          </p:val>
                                        </p:tav>
                                        <p:tav tm="100000">
                                          <p:val>
                                            <p:fltVal val="0"/>
                                          </p:val>
                                        </p:tav>
                                      </p:tavLst>
                                    </p:anim>
                                    <p:animEffect transition="in" filter="fade">
                                      <p:cBhvr>
                                        <p:cTn id="3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图片 3"/>
          <p:cNvPicPr>
            <a:picLocks noChangeAspect="1"/>
          </p:cNvPicPr>
          <p:nvPr/>
        </p:nvPicPr>
        <p:blipFill>
          <a:blip r:embed="rId3" cstate="print"/>
          <a:stretch>
            <a:fillRect/>
          </a:stretch>
        </p:blipFill>
        <p:spPr>
          <a:xfrm>
            <a:off x="149896" y="139201"/>
            <a:ext cx="11863289" cy="176183"/>
          </a:xfrm>
          <a:prstGeom prst="rect">
            <a:avLst/>
          </a:prstGeom>
        </p:spPr>
      </p:pic>
      <p:sp>
        <p:nvSpPr>
          <p:cNvPr id="5" name="矩形 4"/>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矩形 5"/>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2"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59205" y="674370"/>
            <a:ext cx="6082030" cy="1739900"/>
          </a:xfrm>
          <a:prstGeom prst="rect">
            <a:avLst/>
          </a:prstGeom>
        </p:spPr>
        <p:txBody>
          <a:bodyPr wrap="none">
            <a:no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（二）温馨提示</a:t>
            </a: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730836" y="5444519"/>
            <a:ext cx="4118769" cy="1298230"/>
          </a:xfrm>
          <a:prstGeom prst="rect">
            <a:avLst/>
          </a:prstGeom>
        </p:spPr>
      </p:pic>
      <p:sp>
        <p:nvSpPr>
          <p:cNvPr id="3" name="页脚占位符 2"/>
          <p:cNvSpPr>
            <a:spLocks noGrp="1"/>
          </p:cNvSpPr>
          <p:nvPr>
            <p:ph type="ftr" sz="quarter" idx="11"/>
          </p:nvPr>
        </p:nvSpPr>
        <p:spPr/>
        <p:txBody>
          <a:bodyPr/>
          <a:lstStyle/>
          <a:p>
            <a:endParaRPr lang="zh-CN" altLang="en-US" dirty="0"/>
          </a:p>
        </p:txBody>
      </p:sp>
      <p:sp>
        <p:nvSpPr>
          <p:cNvPr id="2" name="文本框 1"/>
          <p:cNvSpPr txBox="1"/>
          <p:nvPr/>
        </p:nvSpPr>
        <p:spPr>
          <a:xfrm>
            <a:off x="2386567" y="1373032"/>
            <a:ext cx="8528050" cy="3785652"/>
          </a:xfrm>
          <a:prstGeom prst="rect">
            <a:avLst/>
          </a:prstGeom>
          <a:noFill/>
        </p:spPr>
        <p:txBody>
          <a:bodyPr wrap="square" rtlCol="0">
            <a:spAutoFit/>
          </a:bodyPr>
          <a:lstStyle/>
          <a:p>
            <a:pPr>
              <a:lnSpc>
                <a:spcPct val="150000"/>
              </a:lnSpc>
            </a:pPr>
            <a:r>
              <a:rPr lang="en-US" altLang="zh-CN" sz="2000" dirty="0" smtClean="0">
                <a:ea typeface="字体管家娜娜体"/>
              </a:rPr>
              <a:t>1.</a:t>
            </a:r>
            <a:r>
              <a:rPr lang="zh-CN" altLang="en-US" sz="2000" dirty="0" smtClean="0">
                <a:ea typeface="字体管家娜娜体"/>
              </a:rPr>
              <a:t>请家长理性的思考和处理幼儿之间的打架现象。我们希望家长和老师一起正确引导，让幼儿宽以待人，学会分享，学会合作，学会和小伙伴友好的交流和相处 。</a:t>
            </a:r>
          </a:p>
          <a:p>
            <a:pPr>
              <a:lnSpc>
                <a:spcPct val="150000"/>
              </a:lnSpc>
            </a:pPr>
            <a:r>
              <a:rPr lang="en-US" altLang="zh-CN" sz="2000" dirty="0" smtClean="0">
                <a:ea typeface="字体管家娜娜体"/>
              </a:rPr>
              <a:t>2.</a:t>
            </a:r>
            <a:r>
              <a:rPr lang="zh-CN" altLang="en-US" sz="2000" dirty="0" smtClean="0">
                <a:ea typeface="字体管家娜娜体"/>
              </a:rPr>
              <a:t>敬请家长务必抽空参加幼儿园组织的各种活动，（如：家长会、大型的节日庆祝活动、家长助教等）。</a:t>
            </a:r>
          </a:p>
          <a:p>
            <a:pPr>
              <a:lnSpc>
                <a:spcPct val="150000"/>
              </a:lnSpc>
            </a:pPr>
            <a:r>
              <a:rPr lang="en-US" altLang="zh-CN" sz="2000" dirty="0" smtClean="0">
                <a:ea typeface="字体管家娜娜体"/>
              </a:rPr>
              <a:t>3.</a:t>
            </a:r>
            <a:r>
              <a:rPr lang="zh-CN" altLang="en-US" sz="2000" dirty="0" smtClean="0">
                <a:ea typeface="字体管家娜娜体"/>
              </a:rPr>
              <a:t>幼儿的着装以舒适、方便为主，便于自主穿脱，尽量不穿套头卫衣、棉拖鞋、洞洞鞋、系鞋带的鞋子。</a:t>
            </a:r>
          </a:p>
          <a:p>
            <a:pPr>
              <a:lnSpc>
                <a:spcPct val="150000"/>
              </a:lnSpc>
            </a:pPr>
            <a:r>
              <a:rPr lang="en-US" altLang="zh-CN" sz="2000" dirty="0" smtClean="0">
                <a:ea typeface="字体管家娜娜体"/>
              </a:rPr>
              <a:t>4.</a:t>
            </a:r>
            <a:r>
              <a:rPr lang="zh-CN" altLang="en-US" sz="2000" dirty="0" smtClean="0">
                <a:ea typeface="字体管家娜娜体"/>
              </a:rPr>
              <a:t>成长册制作的配合问题与家园联系手册填写的认真对待。</a:t>
            </a: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图片 3"/>
          <p:cNvPicPr>
            <a:picLocks noChangeAspect="1"/>
          </p:cNvPicPr>
          <p:nvPr/>
        </p:nvPicPr>
        <p:blipFill>
          <a:blip r:embed="rId3" cstate="print"/>
          <a:stretch>
            <a:fillRect/>
          </a:stretch>
        </p:blipFill>
        <p:spPr>
          <a:xfrm>
            <a:off x="149896" y="139201"/>
            <a:ext cx="11863289" cy="176183"/>
          </a:xfrm>
          <a:prstGeom prst="rect">
            <a:avLst/>
          </a:prstGeom>
        </p:spPr>
      </p:pic>
      <p:sp>
        <p:nvSpPr>
          <p:cNvPr id="5" name="矩形 4"/>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矩形 5"/>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0"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59205" y="674370"/>
            <a:ext cx="6082030" cy="1739900"/>
          </a:xfrm>
          <a:prstGeom prst="rect">
            <a:avLst/>
          </a:prstGeom>
        </p:spPr>
        <p:txBody>
          <a:bodyPr wrap="none">
            <a:no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（二）温馨提示</a:t>
            </a: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730836" y="5444519"/>
            <a:ext cx="4118769" cy="1298230"/>
          </a:xfrm>
          <a:prstGeom prst="rect">
            <a:avLst/>
          </a:prstGeom>
        </p:spPr>
      </p:pic>
      <p:sp>
        <p:nvSpPr>
          <p:cNvPr id="3" name="页脚占位符 2"/>
          <p:cNvSpPr>
            <a:spLocks noGrp="1"/>
          </p:cNvSpPr>
          <p:nvPr>
            <p:ph type="ftr" sz="quarter" idx="11"/>
          </p:nvPr>
        </p:nvSpPr>
        <p:spPr/>
        <p:txBody>
          <a:bodyPr/>
          <a:lstStyle/>
          <a:p>
            <a:endParaRPr lang="zh-CN" altLang="en-US" dirty="0"/>
          </a:p>
        </p:txBody>
      </p:sp>
      <p:sp>
        <p:nvSpPr>
          <p:cNvPr id="2" name="文本框 1"/>
          <p:cNvSpPr txBox="1"/>
          <p:nvPr/>
        </p:nvSpPr>
        <p:spPr>
          <a:xfrm>
            <a:off x="2386567" y="1373032"/>
            <a:ext cx="8528050" cy="4247317"/>
          </a:xfrm>
          <a:prstGeom prst="rect">
            <a:avLst/>
          </a:prstGeom>
          <a:noFill/>
        </p:spPr>
        <p:txBody>
          <a:bodyPr wrap="square" rtlCol="0">
            <a:spAutoFit/>
          </a:bodyPr>
          <a:lstStyle/>
          <a:p>
            <a:pPr>
              <a:lnSpc>
                <a:spcPct val="150000"/>
              </a:lnSpc>
            </a:pPr>
            <a:r>
              <a:rPr lang="en-US" altLang="zh-CN" sz="2000" dirty="0" smtClean="0">
                <a:ea typeface="字体管家娜娜体"/>
              </a:rPr>
              <a:t>5.</a:t>
            </a:r>
            <a:r>
              <a:rPr lang="zh-CN" altLang="en-US" sz="2000" dirty="0" smtClean="0">
                <a:ea typeface="字体管家娜娜体"/>
              </a:rPr>
              <a:t>关于作业：每次的作业请大家认真对待，带着孩子认真完成，努力培养孩子的任务意识和作业意识。</a:t>
            </a:r>
          </a:p>
          <a:p>
            <a:pPr>
              <a:lnSpc>
                <a:spcPct val="150000"/>
              </a:lnSpc>
            </a:pPr>
            <a:r>
              <a:rPr lang="en-US" altLang="zh-CN" sz="2000" dirty="0" smtClean="0">
                <a:ea typeface="字体管家娜娜体"/>
              </a:rPr>
              <a:t>6.</a:t>
            </a:r>
            <a:r>
              <a:rPr lang="zh-CN" altLang="en-US" sz="2000" dirty="0" smtClean="0">
                <a:ea typeface="字体管家娜娜体"/>
              </a:rPr>
              <a:t>幼儿不佩戴金银首饰等小挂件，以防丢失或不小心被孩子吞食，引起不必要的麻烦。家长要教育好孩子不玩尖锐的东西或有危险的物品（如：豆类、硬币、小棒、小刀等），每天出门前检查幼儿口袋、手上是否有危险物品，发现应及时制止。本学期发现有孩子带了硬币、电话手表、零食等。</a:t>
            </a:r>
          </a:p>
          <a:p>
            <a:pPr>
              <a:lnSpc>
                <a:spcPct val="150000"/>
              </a:lnSpc>
            </a:pPr>
            <a:r>
              <a:rPr lang="en-US" altLang="zh-CN" sz="2000" dirty="0" smtClean="0">
                <a:ea typeface="字体管家娜娜体"/>
              </a:rPr>
              <a:t>7.</a:t>
            </a:r>
            <a:r>
              <a:rPr lang="zh-CN" altLang="en-US" sz="2000" dirty="0" smtClean="0">
                <a:ea typeface="字体管家娜娜体"/>
              </a:rPr>
              <a:t>平时会要求家长带一废旧材料、盆景、我们生活馆的食材或者收集一些与主题相关的材料等，希望大家及时带来。 </a:t>
            </a:r>
          </a:p>
          <a:p>
            <a:pPr>
              <a:lnSpc>
                <a:spcPct val="150000"/>
              </a:lnSpc>
            </a:pPr>
            <a:r>
              <a:rPr lang="en-US" altLang="zh-CN" sz="2000" dirty="0" smtClean="0">
                <a:ea typeface="字体管家娜娜体"/>
              </a:rPr>
              <a:t>8.</a:t>
            </a:r>
            <a:r>
              <a:rPr lang="zh-CN" altLang="en-US" sz="2000" dirty="0" smtClean="0">
                <a:ea typeface="字体管家娜娜体"/>
              </a:rPr>
              <a:t>正确看待孩子在学校里各种活动，有事与老师私聊。</a:t>
            </a:r>
            <a:endParaRPr lang="zh-CN" altLang="en-US" sz="2000" dirty="0">
              <a:ea typeface="字体管家娜娜体"/>
            </a:endParaRP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图片 3"/>
          <p:cNvPicPr>
            <a:picLocks noChangeAspect="1"/>
          </p:cNvPicPr>
          <p:nvPr/>
        </p:nvPicPr>
        <p:blipFill>
          <a:blip r:embed="rId3" cstate="print"/>
          <a:stretch>
            <a:fillRect/>
          </a:stretch>
        </p:blipFill>
        <p:spPr>
          <a:xfrm>
            <a:off x="149896" y="139201"/>
            <a:ext cx="11863289" cy="176183"/>
          </a:xfrm>
          <a:prstGeom prst="rect">
            <a:avLst/>
          </a:prstGeom>
        </p:spPr>
      </p:pic>
      <p:sp>
        <p:nvSpPr>
          <p:cNvPr id="5" name="矩形 4"/>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矩形 5"/>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2"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730836" y="5444519"/>
            <a:ext cx="4118769" cy="1298230"/>
          </a:xfrm>
          <a:prstGeom prst="rect">
            <a:avLst/>
          </a:prstGeom>
        </p:spPr>
      </p:pic>
      <p:sp>
        <p:nvSpPr>
          <p:cNvPr id="3" name="页脚占位符 2"/>
          <p:cNvSpPr>
            <a:spLocks noGrp="1"/>
          </p:cNvSpPr>
          <p:nvPr>
            <p:ph type="ftr" sz="quarter" idx="11"/>
          </p:nvPr>
        </p:nvSpPr>
        <p:spPr/>
        <p:txBody>
          <a:bodyPr/>
          <a:lstStyle/>
          <a:p>
            <a:endParaRPr lang="zh-CN" altLang="en-US" dirty="0"/>
          </a:p>
        </p:txBody>
      </p:sp>
      <p:sp>
        <p:nvSpPr>
          <p:cNvPr id="2" name="文本框 1"/>
          <p:cNvSpPr txBox="1"/>
          <p:nvPr/>
        </p:nvSpPr>
        <p:spPr>
          <a:xfrm>
            <a:off x="795342" y="1433688"/>
            <a:ext cx="11139170" cy="3323987"/>
          </a:xfrm>
          <a:prstGeom prst="rect">
            <a:avLst/>
          </a:prstGeom>
          <a:noFill/>
        </p:spPr>
        <p:txBody>
          <a:bodyPr wrap="square" rtlCol="0">
            <a:spAutoFit/>
          </a:bodyPr>
          <a:lstStyle/>
          <a:p>
            <a:pPr>
              <a:lnSpc>
                <a:spcPct val="150000"/>
              </a:lnSpc>
            </a:pPr>
            <a:r>
              <a:rPr lang="zh-CN" altLang="en-US" sz="2000" dirty="0" smtClean="0">
                <a:ea typeface="字体管家娜娜体"/>
              </a:rPr>
              <a:t>         孩子的成长离不开家庭，幼儿园和社会的共同努力，我们愿意和家长一起为孩子们的健康成长而努力。当然，我们对孩子的照顾是远远不如家长们在家里对孩子这种一对一的照顾来得周到。有时孩子尿裤子了、和同伴有争执了、受到了一点小伤害等，我们可能没及时发现，在此，我们向各位家长表示深深的歉意。如果今后我们在工作中有什么不到之处，我衷心希望家长们能及时地，面对面地向我们提出来，我们会尽量改进，同时也希望家长们能给我们一些宝贵的意见，以便达到家园共育！今天我们要谈的就这么多，接下来如果你还有什么不清楚或想了解的地方，可以和我们老师个别交流，谢谢大家！</a:t>
            </a:r>
            <a:endParaRPr lang="zh-CN" altLang="en-US" sz="2000" dirty="0">
              <a:ea typeface="字体管家娜娜体"/>
            </a:endParaRPr>
          </a:p>
        </p:txBody>
      </p:sp>
      <p:sp>
        <p:nvSpPr>
          <p:cNvPr id="16" name="糖小米资料库"/>
          <p:cNvSpPr/>
          <p:nvPr/>
        </p:nvSpPr>
        <p:spPr>
          <a:xfrm>
            <a:off x="1873354" y="606130"/>
            <a:ext cx="6082030" cy="1739900"/>
          </a:xfrm>
          <a:prstGeom prst="rect">
            <a:avLst/>
          </a:prstGeom>
        </p:spPr>
        <p:txBody>
          <a:bodyPr wrap="none">
            <a:no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结束语</a:t>
            </a: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nodeType="with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anim calcmode="lin" valueType="num">
                                      <p:cBhvr>
                                        <p:cTn id="22" dur="500" fill="hold"/>
                                        <p:tgtEl>
                                          <p:spTgt spid="16"/>
                                        </p:tgtEl>
                                        <p:attrNameLst>
                                          <p:attrName>ppt_x</p:attrName>
                                        </p:attrNameLst>
                                      </p:cBhvr>
                                      <p:tavLst>
                                        <p:tav tm="0">
                                          <p:val>
                                            <p:strVal val="#ppt_x"/>
                                          </p:val>
                                        </p:tav>
                                        <p:tav tm="100000">
                                          <p:val>
                                            <p:strVal val="#ppt_x"/>
                                          </p:val>
                                        </p:tav>
                                      </p:tavLst>
                                    </p:anim>
                                    <p:anim calcmode="lin" valueType="num">
                                      <p:cBhvr>
                                        <p:cTn id="2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16"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57632" y="-195071"/>
            <a:ext cx="12549632" cy="2923636"/>
          </a:xfrm>
          <a:prstGeom prst="rect">
            <a:avLst/>
          </a:prstGeom>
        </p:spPr>
      </p:pic>
      <p:pic>
        <p:nvPicPr>
          <p:cNvPr id="17" name="糖小米资料库"/>
          <p:cNvPicPr>
            <a:picLocks noChangeAspect="1"/>
          </p:cNvPicPr>
          <p:nvPr/>
        </p:nvPicPr>
        <p:blipFill rotWithShape="1">
          <a:blip r:embed="rId5" cstate="print">
            <a:extLst>
              <a:ext uri="{28A0092B-C50C-407E-A947-70E740481C1C}">
                <a14:useLocalDpi xmlns:a14="http://schemas.microsoft.com/office/drawing/2010/main" xmlns="" val="0"/>
              </a:ext>
            </a:extLst>
          </a:blip>
          <a:srcRect t="49965" b="4503"/>
          <a:stretch>
            <a:fillRect/>
          </a:stretch>
        </p:blipFill>
        <p:spPr>
          <a:xfrm>
            <a:off x="0" y="3735421"/>
            <a:ext cx="12192000" cy="3122579"/>
          </a:xfrm>
          <a:prstGeom prst="rect">
            <a:avLst/>
          </a:prstGeom>
        </p:spPr>
      </p:pic>
      <p:sp>
        <p:nvSpPr>
          <p:cNvPr id="19" name="糖小米资料库"/>
          <p:cNvSpPr txBox="1"/>
          <p:nvPr/>
        </p:nvSpPr>
        <p:spPr>
          <a:xfrm>
            <a:off x="2543359" y="3677601"/>
            <a:ext cx="7109639" cy="830997"/>
          </a:xfrm>
          <a:prstGeom prst="rect">
            <a:avLst/>
          </a:prstGeom>
          <a:noFill/>
        </p:spPr>
        <p:txBody>
          <a:bodyPr wrap="none" rtlCol="0">
            <a:spAutoFit/>
          </a:bodyPr>
          <a:lstStyle/>
          <a:p>
            <a:pPr defTabSz="913765"/>
            <a:r>
              <a:rPr lang="zh-CN" altLang="en-US" sz="4800" spc="600" dirty="0" smtClean="0">
                <a:solidFill>
                  <a:srgbClr val="EB533A"/>
                </a:solidFill>
                <a:latin typeface="华康海报体W12(P)" pitchFamily="18" charset="-122"/>
                <a:ea typeface="华康海报体W12(P)" pitchFamily="18" charset="-122"/>
                <a:cs typeface="FZPangWa-M18S" charset="-122"/>
                <a:sym typeface="+mn-lt"/>
              </a:rPr>
              <a:t>谢谢各位家长的到来！</a:t>
            </a:r>
            <a:endParaRPr lang="zh-CN" altLang="en-US" sz="4800" spc="600" dirty="0">
              <a:solidFill>
                <a:srgbClr val="EB533A"/>
              </a:solidFill>
              <a:latin typeface="华康海报体W12(P)" pitchFamily="18" charset="-122"/>
              <a:ea typeface="华康海报体W12(P)" pitchFamily="18" charset="-122"/>
              <a:cs typeface="FZPangWa-M18S" charset="-122"/>
              <a:sym typeface="+mn-lt"/>
            </a:endParaRPr>
          </a:p>
        </p:txBody>
      </p:sp>
      <p:sp>
        <p:nvSpPr>
          <p:cNvPr id="20" name="糖小米资料库"/>
          <p:cNvSpPr txBox="1"/>
          <p:nvPr/>
        </p:nvSpPr>
        <p:spPr>
          <a:xfrm>
            <a:off x="4235753" y="4586348"/>
            <a:ext cx="3726180" cy="368300"/>
          </a:xfrm>
          <a:prstGeom prst="rect">
            <a:avLst/>
          </a:prstGeom>
          <a:noFill/>
        </p:spPr>
        <p:txBody>
          <a:bodyPr wrap="none" rtlCol="0">
            <a:spAutoFit/>
          </a:bodyPr>
          <a:lstStyle/>
          <a:p>
            <a:pPr defTabSz="913765"/>
            <a:r>
              <a:rPr kumimoji="1" lang="zh-CN" altLang="en-US" dirty="0" smtClean="0">
                <a:solidFill>
                  <a:srgbClr val="EB533A"/>
                </a:solidFill>
                <a:latin typeface="华康海报体W12(P)" pitchFamily="18" charset="-122"/>
                <a:ea typeface="华康海报体W12(P)" pitchFamily="18" charset="-122"/>
              </a:rPr>
              <a:t>常州市新北区新港幼儿园</a:t>
            </a:r>
            <a:r>
              <a:rPr kumimoji="1" lang="en-US" altLang="zh-CN" dirty="0" smtClean="0">
                <a:solidFill>
                  <a:srgbClr val="EB533A"/>
                </a:solidFill>
                <a:latin typeface="华康海报体W12(P)" pitchFamily="18" charset="-122"/>
                <a:ea typeface="华康海报体W12(P)" pitchFamily="18" charset="-122"/>
              </a:rPr>
              <a:t>  </a:t>
            </a:r>
            <a:r>
              <a:rPr kumimoji="1" lang="zh-CN" altLang="en-US" dirty="0" smtClean="0">
                <a:solidFill>
                  <a:srgbClr val="EB533A"/>
                </a:solidFill>
                <a:latin typeface="华康海报体W12(P)" pitchFamily="18" charset="-122"/>
                <a:ea typeface="华康海报体W12(P)" pitchFamily="18" charset="-122"/>
              </a:rPr>
              <a:t>乐乐</a:t>
            </a:r>
            <a:r>
              <a:rPr kumimoji="1" lang="en-US" altLang="zh-CN" dirty="0" smtClean="0">
                <a:solidFill>
                  <a:srgbClr val="EB533A"/>
                </a:solidFill>
                <a:latin typeface="华康海报体W12(P)" pitchFamily="18" charset="-122"/>
                <a:ea typeface="华康海报体W12(P)" pitchFamily="18" charset="-122"/>
              </a:rPr>
              <a:t>4</a:t>
            </a:r>
            <a:r>
              <a:rPr kumimoji="1" lang="zh-CN" altLang="en-US" dirty="0" smtClean="0">
                <a:solidFill>
                  <a:srgbClr val="EB533A"/>
                </a:solidFill>
                <a:latin typeface="华康海报体W12(P)" pitchFamily="18" charset="-122"/>
                <a:ea typeface="华康海报体W12(P)" pitchFamily="18" charset="-122"/>
              </a:rPr>
              <a:t>班</a:t>
            </a:r>
          </a:p>
        </p:txBody>
      </p:sp>
      <p:pic>
        <p:nvPicPr>
          <p:cNvPr id="21" name="糖小米资料库" descr="图片包含 玩偶, 玩具, 室内, 天空&#10;&#10;已生成极高可信度的说明"/>
          <p:cNvPicPr>
            <a:picLocks noChangeAspect="1"/>
          </p:cNvPicPr>
          <p:nvPr/>
        </p:nvPicPr>
        <p:blipFill rotWithShape="1">
          <a:blip r:embed="rId6" cstate="print">
            <a:extLst>
              <a:ext uri="{28A0092B-C50C-407E-A947-70E740481C1C}">
                <a14:useLocalDpi xmlns:a14="http://schemas.microsoft.com/office/drawing/2010/main" xmlns="" val="0"/>
              </a:ext>
            </a:extLst>
          </a:blip>
          <a:srcRect b="24039"/>
          <a:stretch>
            <a:fillRect/>
          </a:stretch>
        </p:blipFill>
        <p:spPr>
          <a:xfrm>
            <a:off x="4085617" y="586892"/>
            <a:ext cx="3965650" cy="3012340"/>
          </a:xfrm>
          <a:prstGeom prst="rect">
            <a:avLst/>
          </a:prstGeom>
        </p:spPr>
      </p:pic>
      <p:sp>
        <p:nvSpPr>
          <p:cNvPr id="22" name="糖小米资料库"/>
          <p:cNvSpPr/>
          <p:nvPr/>
        </p:nvSpPr>
        <p:spPr>
          <a:xfrm>
            <a:off x="2281187" y="3716584"/>
            <a:ext cx="7633982" cy="753031"/>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3130" rtl="0" eaLnBrk="1" latinLnBrk="0" hangingPunct="1">
              <a:defRPr kern="1200">
                <a:solidFill>
                  <a:schemeClr val="lt1"/>
                </a:solidFill>
                <a:latin typeface="+mn-lt"/>
                <a:ea typeface="+mn-ea"/>
                <a:cs typeface="+mn-cs"/>
              </a:defRPr>
            </a:lvl6pPr>
            <a:lvl7pPr marL="2743200" algn="l" defTabSz="913130" rtl="0" eaLnBrk="1" latinLnBrk="0" hangingPunct="1">
              <a:defRPr kern="1200">
                <a:solidFill>
                  <a:schemeClr val="lt1"/>
                </a:solidFill>
                <a:latin typeface="+mn-lt"/>
                <a:ea typeface="+mn-ea"/>
                <a:cs typeface="+mn-cs"/>
              </a:defRPr>
            </a:lvl7pPr>
            <a:lvl8pPr marL="3200400" algn="l" defTabSz="913130" rtl="0" eaLnBrk="1" latinLnBrk="0" hangingPunct="1">
              <a:defRPr kern="1200">
                <a:solidFill>
                  <a:schemeClr val="lt1"/>
                </a:solidFill>
                <a:latin typeface="+mn-lt"/>
                <a:ea typeface="+mn-ea"/>
                <a:cs typeface="+mn-cs"/>
              </a:defRPr>
            </a:lvl8pPr>
            <a:lvl9pPr marL="3657600" algn="l" defTabSz="91313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23" name="背景音乐 - 轻快儿童音乐 - 铃声.wav">
            <a:hlinkClick r:id="" action="ppaction://media"/>
          </p:cNvPr>
          <p:cNvPicPr>
            <a:picLocks noChangeAspect="1"/>
          </p:cNvPicPr>
          <p:nvPr>
            <a:audioFile r:link="rId1"/>
            <p:extLst>
              <p:ext uri="{DAA4B4D4-6D71-4841-9C94-3DE7FCFB9230}">
                <p14:media xmlns:p14="http://schemas.microsoft.com/office/powerpoint/2010/main" xmlns="" r:embed="rId7"/>
              </p:ext>
            </p:extLst>
          </p:nvPr>
        </p:nvPicPr>
        <p:blipFill>
          <a:blip r:embed="rId8" cstate="print"/>
          <a:stretch>
            <a:fillRect/>
          </a:stretch>
        </p:blipFill>
        <p:spPr>
          <a:xfrm>
            <a:off x="-782262" y="-323970"/>
            <a:ext cx="406400" cy="406400"/>
          </a:xfrm>
          <a:prstGeom prst="rect">
            <a:avLst/>
          </a:prstGeom>
        </p:spPr>
      </p:pic>
      <p:pic>
        <p:nvPicPr>
          <p:cNvPr id="26" name="糖小米资料库"/>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0" y="2152514"/>
            <a:ext cx="5111413" cy="3667773"/>
          </a:xfrm>
          <a:prstGeom prst="rect">
            <a:avLst/>
          </a:prstGeom>
        </p:spPr>
      </p:pic>
      <p:pic>
        <p:nvPicPr>
          <p:cNvPr id="27" name="糖小米资料库"/>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rot="10800000">
            <a:off x="7032860" y="798114"/>
            <a:ext cx="5111413" cy="3667773"/>
          </a:xfrm>
          <a:prstGeom prst="rect">
            <a:avLst/>
          </a:prstGeom>
        </p:spPr>
      </p:pic>
      <p:sp>
        <p:nvSpPr>
          <p:cNvPr id="28" name="糖小米资料库"/>
          <p:cNvSpPr/>
          <p:nvPr/>
        </p:nvSpPr>
        <p:spPr>
          <a:xfrm>
            <a:off x="2291634" y="2373198"/>
            <a:ext cx="517607" cy="517607"/>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29" name="糖小米资料库"/>
          <p:cNvSpPr/>
          <p:nvPr/>
        </p:nvSpPr>
        <p:spPr>
          <a:xfrm>
            <a:off x="2658510" y="2101775"/>
            <a:ext cx="622300" cy="622300"/>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0" name="糖小米资料库"/>
          <p:cNvSpPr/>
          <p:nvPr/>
        </p:nvSpPr>
        <p:spPr>
          <a:xfrm>
            <a:off x="3081131" y="2519249"/>
            <a:ext cx="315952" cy="315952"/>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1" name="糖小米资料库"/>
          <p:cNvSpPr/>
          <p:nvPr/>
        </p:nvSpPr>
        <p:spPr>
          <a:xfrm>
            <a:off x="10343434" y="2317594"/>
            <a:ext cx="517607" cy="517607"/>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2" name="糖小米资料库"/>
          <p:cNvSpPr/>
          <p:nvPr/>
        </p:nvSpPr>
        <p:spPr>
          <a:xfrm>
            <a:off x="8060413" y="2355692"/>
            <a:ext cx="219160" cy="21916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3" name="糖小米资料库"/>
          <p:cNvSpPr/>
          <p:nvPr/>
        </p:nvSpPr>
        <p:spPr>
          <a:xfrm>
            <a:off x="8277175" y="2291419"/>
            <a:ext cx="163556" cy="163556"/>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34" name="糖小米资料库"/>
          <p:cNvSpPr/>
          <p:nvPr/>
        </p:nvSpPr>
        <p:spPr>
          <a:xfrm>
            <a:off x="8263613" y="2558892"/>
            <a:ext cx="219160" cy="21916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pic>
        <p:nvPicPr>
          <p:cNvPr id="35" name="糖小米资料库"/>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8049134" y="2477793"/>
            <a:ext cx="2392105" cy="1964944"/>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strVal val="#ppt_x"/>
                                          </p:val>
                                        </p:tav>
                                        <p:tav tm="100000">
                                          <p:val>
                                            <p:strVal val="#ppt_x"/>
                                          </p:val>
                                        </p:tav>
                                      </p:tavLst>
                                    </p:anim>
                                    <p:anim calcmode="lin" valueType="num">
                                      <p:cBhvr>
                                        <p:cTn id="32" dur="500" fill="hold"/>
                                        <p:tgtEl>
                                          <p:spTgt spid="20"/>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3000" fill="hold"/>
                                        <p:tgtEl>
                                          <p:spTgt spid="17"/>
                                        </p:tgtEl>
                                        <p:attrNameLst>
                                          <p:attrName>ppt_x</p:attrName>
                                        </p:attrNameLst>
                                      </p:cBhvr>
                                      <p:tavLst>
                                        <p:tav tm="0">
                                          <p:val>
                                            <p:strVal val="1+#ppt_w/2"/>
                                          </p:val>
                                        </p:tav>
                                        <p:tav tm="100000">
                                          <p:val>
                                            <p:strVal val="#ppt_x"/>
                                          </p:val>
                                        </p:tav>
                                      </p:tavLst>
                                    </p:anim>
                                    <p:anim calcmode="lin" valueType="num">
                                      <p:cBhvr additive="base">
                                        <p:cTn id="36" dur="3000" fill="hold"/>
                                        <p:tgtEl>
                                          <p:spTgt spid="17"/>
                                        </p:tgtEl>
                                        <p:attrNameLst>
                                          <p:attrName>ppt_y</p:attrName>
                                        </p:attrNameLst>
                                      </p:cBhvr>
                                      <p:tavLst>
                                        <p:tav tm="0">
                                          <p:val>
                                            <p:strVal val="#ppt_y"/>
                                          </p:val>
                                        </p:tav>
                                        <p:tav tm="100000">
                                          <p:val>
                                            <p:strVal val="#ppt_y"/>
                                          </p:val>
                                        </p:tav>
                                      </p:tavLst>
                                    </p:anim>
                                  </p:childTnLst>
                                </p:cTn>
                              </p:par>
                              <p:par>
                                <p:cTn id="37" presetID="10" presetClass="entr" presetSubtype="0" fill="hold" grpId="0" nodeType="withEffect">
                                  <p:stCondLst>
                                    <p:cond delay="50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2000"/>
                            </p:stCondLst>
                            <p:childTnLst>
                              <p:par>
                                <p:cTn id="59" presetID="10" presetClass="entr" presetSubtype="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par>
                          <p:cTn id="62" fill="hold">
                            <p:stCondLst>
                              <p:cond delay="2500"/>
                            </p:stCondLst>
                            <p:childTnLst>
                              <p:par>
                                <p:cTn id="63" presetID="10" presetClass="entr" presetSubtype="0"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3000"/>
                            </p:stCondLst>
                            <p:childTnLst>
                              <p:par>
                                <p:cTn id="67" presetID="31" presetClass="entr" presetSubtype="0"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 calcmode="lin" valueType="num">
                                      <p:cBhvr>
                                        <p:cTn id="71" dur="500" fill="hold"/>
                                        <p:tgtEl>
                                          <p:spTgt spid="35"/>
                                        </p:tgtEl>
                                        <p:attrNameLst>
                                          <p:attrName>style.rotation</p:attrName>
                                        </p:attrNameLst>
                                      </p:cBhvr>
                                      <p:tavLst>
                                        <p:tav tm="0">
                                          <p:val>
                                            <p:fltVal val="90"/>
                                          </p:val>
                                        </p:tav>
                                        <p:tav tm="100000">
                                          <p:val>
                                            <p:fltVal val="0"/>
                                          </p:val>
                                        </p:tav>
                                      </p:tavLst>
                                    </p:anim>
                                    <p:animEffect transition="in" filter="fade">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3" repeatCount="indefinite" fill="remove" display="0">
                  <p:stCondLst>
                    <p:cond delay="indefinite"/>
                  </p:stCondLst>
                  <p:endCondLst>
                    <p:cond evt="onStopAudio" delay="0">
                      <p:tgtEl>
                        <p:sldTgt/>
                      </p:tgtEl>
                    </p:cond>
                  </p:endCondLst>
                </p:cTn>
                <p:tgtEl>
                  <p:spTgt spid="23"/>
                </p:tgtEl>
              </p:cMediaNode>
            </p:audio>
          </p:childTnLst>
        </p:cTn>
      </p:par>
    </p:tnLst>
    <p:bldLst>
      <p:bldP spid="19" grpId="0"/>
      <p:bldP spid="20" grpId="0"/>
      <p:bldP spid="22"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4288353" cy="707886"/>
          </a:xfrm>
          <a:prstGeom prst="rect">
            <a:avLst/>
          </a:prstGeom>
        </p:spPr>
        <p:txBody>
          <a:bodyPr wrap="none">
            <a:spAutoFit/>
          </a:bodyPr>
          <a:lstStyle/>
          <a:p>
            <a:pPr defTabSz="913765"/>
            <a:r>
              <a:rPr lang="zh-CN" altLang="en-US" sz="4000" dirty="0" smtClean="0">
                <a:solidFill>
                  <a:srgbClr val="EB533A"/>
                </a:solidFill>
                <a:latin typeface="华康海报体W12(P)" pitchFamily="18" charset="-122"/>
                <a:ea typeface="华康海报体W12(P)" pitchFamily="18" charset="-122"/>
                <a:cs typeface="FZShaoEr-M11S" charset="-122"/>
              </a:rPr>
              <a:t>优秀家长颁奖仪式</a:t>
            </a:r>
            <a:endParaRPr lang="zh-CN" altLang="en-US" sz="4000" dirty="0">
              <a:solidFill>
                <a:srgbClr val="EB533A"/>
              </a:solidFill>
              <a:latin typeface="华康海报体W12(P)" pitchFamily="18" charset="-122"/>
              <a:ea typeface="华康海报体W12(P)" pitchFamily="18" charset="-122"/>
              <a:cs typeface="FZShaoEr-M11S" charset="-122"/>
            </a:endParaRP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20014" y="5630227"/>
            <a:ext cx="3529591" cy="1112522"/>
          </a:xfrm>
          <a:prstGeom prst="rect">
            <a:avLst/>
          </a:prstGeom>
        </p:spPr>
      </p:pic>
      <p:pic>
        <p:nvPicPr>
          <p:cNvPr id="21" name="糖小米资料库" descr="C:\Users\Administrator\Desktop\4499633_211107066366_2副本.png"/>
          <p:cNvPicPr>
            <a:picLocks noChangeAspect="1" noChangeArrowheads="1"/>
          </p:cNvPicPr>
          <p:nvPr/>
        </p:nvPicPr>
        <p:blipFill>
          <a:blip r:embed="rId10" cstate="print">
            <a:extLst>
              <a:ext uri="{BEBA8EAE-BF5A-486C-A8C5-ECC9F3942E4B}">
                <a14:imgProps xmlns:a14="http://schemas.microsoft.com/office/drawing/2010/main" xmlns="">
                  <a14:imgLayer r:embed="rId11">
                    <a14:imgEffect>
                      <a14:brightnessContrast contrast="20000"/>
                    </a14:imgEffect>
                    <a14:imgEffect>
                      <a14:saturation sat="66000"/>
                    </a14:imgEffect>
                  </a14:imgLayer>
                </a14:imgProps>
              </a:ext>
              <a:ext uri="{28A0092B-C50C-407E-A947-70E740481C1C}">
                <a14:useLocalDpi xmlns:a14="http://schemas.microsoft.com/office/drawing/2010/main" xmlns="" val="0"/>
              </a:ext>
            </a:extLst>
          </a:blip>
          <a:srcRect/>
          <a:stretch>
            <a:fillRect/>
          </a:stretch>
        </p:blipFill>
        <p:spPr bwMode="auto">
          <a:xfrm>
            <a:off x="7416800" y="940548"/>
            <a:ext cx="4596385" cy="4609386"/>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糖小米资料库"/>
          <p:cNvSpPr/>
          <p:nvPr/>
        </p:nvSpPr>
        <p:spPr>
          <a:xfrm rot="20949758">
            <a:off x="7567627" y="1408250"/>
            <a:ext cx="1705264" cy="923330"/>
          </a:xfrm>
          <a:prstGeom prst="rect">
            <a:avLst/>
          </a:prstGeom>
        </p:spPr>
        <p:txBody>
          <a:bodyPr wrap="square">
            <a:spAutoFit/>
          </a:bodyPr>
          <a:lstStyle/>
          <a:p>
            <a:pPr algn="ctr" defTabSz="913765"/>
            <a:r>
              <a:rPr lang="zh-CN" altLang="en-US" sz="5400" dirty="0" smtClean="0">
                <a:solidFill>
                  <a:srgbClr val="EB533A"/>
                </a:solidFill>
                <a:latin typeface="华康海报体W12(P)" pitchFamily="18" charset="-122"/>
                <a:ea typeface="华康海报体W12(P)" pitchFamily="18" charset="-122"/>
                <a:cs typeface="FZShaoEr-M11S" charset="-122"/>
              </a:rPr>
              <a:t>荣誉</a:t>
            </a:r>
            <a:endParaRPr lang="zh-CN" altLang="en-US" sz="5400" dirty="0">
              <a:solidFill>
                <a:srgbClr val="EB533A"/>
              </a:solidFill>
              <a:latin typeface="华康海报体W12(P)" pitchFamily="18" charset="-122"/>
              <a:ea typeface="华康海报体W12(P)" pitchFamily="18" charset="-122"/>
              <a:cs typeface="FZShaoEr-M11S" charset="-122"/>
            </a:endParaRPr>
          </a:p>
        </p:txBody>
      </p:sp>
      <p:pic>
        <p:nvPicPr>
          <p:cNvPr id="19" name="糖小米资料库" descr="图片包含 镜子&#10;&#10;已生成高可信度的说明"/>
          <p:cNvPicPr>
            <a:picLocks noChangeAspect="1"/>
          </p:cNvPicPr>
          <p:nvPr/>
        </p:nvPicPr>
        <p:blipFill rotWithShape="1">
          <a:blip r:embed="rId12" cstate="print">
            <a:extLst>
              <a:ext uri="{28A0092B-C50C-407E-A947-70E740481C1C}">
                <a14:useLocalDpi xmlns:a14="http://schemas.microsoft.com/office/drawing/2010/main" xmlns="" val="0"/>
              </a:ext>
            </a:extLst>
          </a:blip>
          <a:srcRect t="55556"/>
          <a:stretch>
            <a:fillRect/>
          </a:stretch>
        </p:blipFill>
        <p:spPr>
          <a:xfrm>
            <a:off x="-995200" y="1545728"/>
            <a:ext cx="8461785" cy="2909337"/>
          </a:xfrm>
          <a:prstGeom prst="rect">
            <a:avLst/>
          </a:prstGeom>
        </p:spPr>
      </p:pic>
      <p:sp>
        <p:nvSpPr>
          <p:cNvPr id="22" name="糖小米资料库"/>
          <p:cNvSpPr/>
          <p:nvPr/>
        </p:nvSpPr>
        <p:spPr>
          <a:xfrm>
            <a:off x="378496" y="2119200"/>
            <a:ext cx="6356603" cy="1689052"/>
          </a:xfrm>
          <a:prstGeom prst="rect">
            <a:avLst/>
          </a:prstGeom>
        </p:spPr>
        <p:txBody>
          <a:bodyPr wrap="square">
            <a:spAutoFit/>
          </a:bodyPr>
          <a:lstStyle/>
          <a:p>
            <a:pPr algn="ctr" defTabSz="913765">
              <a:lnSpc>
                <a:spcPct val="150000"/>
              </a:lnSpc>
            </a:pPr>
            <a:r>
              <a:rPr lang="zh-CN" altLang="en-US" sz="2400" dirty="0" smtClean="0">
                <a:latin typeface="字体管家娜娜体" pitchFamily="18" charset="-122"/>
                <a:ea typeface="字体管家娜娜体" pitchFamily="18" charset="-122"/>
                <a:cs typeface="FZShaoEr-M11S" charset="-122"/>
              </a:rPr>
              <a:t>孙明哲妈妈：汤玲玲   </a:t>
            </a:r>
            <a:r>
              <a:rPr lang="en-US" altLang="zh-CN" sz="2400" dirty="0" smtClean="0">
                <a:latin typeface="字体管家娜娜体" pitchFamily="18" charset="-122"/>
                <a:ea typeface="字体管家娜娜体" pitchFamily="18" charset="-122"/>
                <a:cs typeface="FZShaoEr-M11S" charset="-122"/>
              </a:rPr>
              <a:t> </a:t>
            </a:r>
            <a:r>
              <a:rPr lang="zh-CN" altLang="en-US" sz="2400" dirty="0" smtClean="0">
                <a:latin typeface="字体管家娜娜体" pitchFamily="18" charset="-122"/>
                <a:ea typeface="字体管家娜娜体" pitchFamily="18" charset="-122"/>
                <a:cs typeface="FZShaoEr-M11S" charset="-122"/>
              </a:rPr>
              <a:t>黄舒苒妈妈：李梅</a:t>
            </a:r>
            <a:endParaRPr lang="en-US" altLang="zh-CN" sz="2400" dirty="0" smtClean="0">
              <a:latin typeface="字体管家娜娜体" pitchFamily="18" charset="-122"/>
              <a:ea typeface="字体管家娜娜体" pitchFamily="18" charset="-122"/>
              <a:cs typeface="FZShaoEr-M11S" charset="-122"/>
            </a:endParaRPr>
          </a:p>
          <a:p>
            <a:pPr algn="ctr" defTabSz="913765">
              <a:lnSpc>
                <a:spcPct val="150000"/>
              </a:lnSpc>
            </a:pPr>
            <a:r>
              <a:rPr lang="zh-CN" altLang="en-US" sz="2400" dirty="0" smtClean="0">
                <a:latin typeface="字体管家娜娜体" pitchFamily="18" charset="-122"/>
                <a:ea typeface="字体管家娜娜体" pitchFamily="18" charset="-122"/>
                <a:cs typeface="FZShaoEr-M11S" charset="-122"/>
              </a:rPr>
              <a:t>蒋雪晴爸爸：蒋成军</a:t>
            </a:r>
            <a:r>
              <a:rPr lang="en-US" altLang="zh-CN" sz="2400" dirty="0" smtClean="0">
                <a:latin typeface="字体管家娜娜体" pitchFamily="18" charset="-122"/>
                <a:ea typeface="字体管家娜娜体" pitchFamily="18" charset="-122"/>
                <a:cs typeface="FZShaoEr-M11S" charset="-122"/>
              </a:rPr>
              <a:t>   </a:t>
            </a:r>
            <a:r>
              <a:rPr lang="zh-CN" altLang="en-US" sz="2400" dirty="0" smtClean="0">
                <a:latin typeface="字体管家娜娜体" pitchFamily="18" charset="-122"/>
                <a:ea typeface="字体管家娜娜体" pitchFamily="18" charset="-122"/>
                <a:cs typeface="FZShaoEr-M11S" charset="-122"/>
              </a:rPr>
              <a:t>严悦彤爸爸：严琰焱</a:t>
            </a:r>
            <a:endParaRPr lang="en-US" altLang="zh-CN" sz="2400" dirty="0" smtClean="0">
              <a:latin typeface="字体管家娜娜体" pitchFamily="18" charset="-122"/>
              <a:ea typeface="字体管家娜娜体" pitchFamily="18" charset="-122"/>
              <a:cs typeface="FZShaoEr-M11S" charset="-122"/>
            </a:endParaRPr>
          </a:p>
          <a:p>
            <a:pPr algn="ctr" defTabSz="913765">
              <a:lnSpc>
                <a:spcPct val="150000"/>
              </a:lnSpc>
            </a:pPr>
            <a:r>
              <a:rPr lang="zh-CN" altLang="en-US" sz="2400" dirty="0" smtClean="0">
                <a:latin typeface="字体管家娜娜体" pitchFamily="18" charset="-122"/>
                <a:ea typeface="字体管家娜娜体" pitchFamily="18" charset="-122"/>
                <a:cs typeface="FZShaoEr-M11S" charset="-122"/>
              </a:rPr>
              <a:t>蔡言蹊妈妈：邓运    唐煌棋爸爸：唐兴建</a:t>
            </a:r>
            <a:endParaRPr lang="zh-CN" altLang="en-US" sz="2400" dirty="0">
              <a:latin typeface="字体管家娜娜体" pitchFamily="18" charset="-122"/>
              <a:ea typeface="字体管家娜娜体" pitchFamily="18" charset="-122"/>
              <a:cs typeface="FZShaoEr-M11S" charset="-122"/>
            </a:endParaRP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ppt_w</p:attrName>
                                        </p:attrNameLst>
                                      </p:cBhvr>
                                      <p:tavLst>
                                        <p:tav tm="0">
                                          <p:val>
                                            <p:fltVal val="0"/>
                                          </p:val>
                                        </p:tav>
                                        <p:tav tm="100000">
                                          <p:val>
                                            <p:strVal val="#ppt_w"/>
                                          </p:val>
                                        </p:tav>
                                      </p:tavLst>
                                    </p:anim>
                                    <p:anim calcmode="lin" valueType="num">
                                      <p:cBhvr>
                                        <p:cTn id="28" dur="1000" fill="hold"/>
                                        <p:tgtEl>
                                          <p:spTgt spid="21"/>
                                        </p:tgtEl>
                                        <p:attrNameLst>
                                          <p:attrName>ppt_h</p:attrName>
                                        </p:attrNameLst>
                                      </p:cBhvr>
                                      <p:tavLst>
                                        <p:tav tm="0">
                                          <p:val>
                                            <p:fltVal val="0"/>
                                          </p:val>
                                        </p:tav>
                                        <p:tav tm="100000">
                                          <p:val>
                                            <p:strVal val="#ppt_h"/>
                                          </p:val>
                                        </p:tav>
                                      </p:tavLst>
                                    </p:anim>
                                    <p:animEffect transition="in" filter="fade">
                                      <p:cBhvr>
                                        <p:cTn id="29" dur="1000"/>
                                        <p:tgtEl>
                                          <p:spTgt spid="21"/>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grpSp>
        <p:nvGrpSpPr>
          <p:cNvPr id="16" name="糖小米资料库"/>
          <p:cNvGrpSpPr/>
          <p:nvPr/>
        </p:nvGrpSpPr>
        <p:grpSpPr>
          <a:xfrm>
            <a:off x="522906" y="2360982"/>
            <a:ext cx="2822819" cy="2147276"/>
            <a:chOff x="714631" y="2335679"/>
            <a:chExt cx="3107213" cy="2363612"/>
          </a:xfrm>
        </p:grpSpPr>
        <p:pic>
          <p:nvPicPr>
            <p:cNvPr id="17" name="糖小米资料库"/>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996900">
              <a:off x="1260846" y="2335679"/>
              <a:ext cx="1771214" cy="1669665"/>
            </a:xfrm>
            <a:prstGeom prst="rect">
              <a:avLst/>
            </a:prstGeom>
          </p:spPr>
        </p:pic>
        <p:sp>
          <p:nvSpPr>
            <p:cNvPr id="18" name="糖小米资料库"/>
            <p:cNvSpPr txBox="1"/>
            <p:nvPr/>
          </p:nvSpPr>
          <p:spPr>
            <a:xfrm>
              <a:off x="714631" y="4147100"/>
              <a:ext cx="3107213" cy="552191"/>
            </a:xfrm>
            <a:prstGeom prst="rect">
              <a:avLst/>
            </a:prstGeom>
            <a:noFill/>
          </p:spPr>
          <p:txBody>
            <a:bodyPr wrap="square" rtlCol="0">
              <a:spAutoFit/>
            </a:bodyPr>
            <a:lstStyle/>
            <a:p>
              <a:pPr algn="ctr" defTabSz="913765"/>
              <a:r>
                <a:rPr lang="zh-CN" altLang="en-US" sz="2665" dirty="0" smtClean="0">
                  <a:solidFill>
                    <a:srgbClr val="EB533A"/>
                  </a:solidFill>
                  <a:latin typeface="华康海报体W12(P)" pitchFamily="18" charset="-122"/>
                  <a:ea typeface="华康海报体W12(P)" pitchFamily="18" charset="-122"/>
                </a:rPr>
                <a:t>班级情况介绍</a:t>
              </a:r>
              <a:endParaRPr lang="zh-CN" sz="2665" dirty="0">
                <a:solidFill>
                  <a:srgbClr val="EB533A"/>
                </a:solidFill>
                <a:latin typeface="华康海报体W12(P)" pitchFamily="18" charset="-122"/>
                <a:ea typeface="华康海报体W12(P)" pitchFamily="18" charset="-122"/>
              </a:endParaRPr>
            </a:p>
          </p:txBody>
        </p:sp>
      </p:grpSp>
      <p:grpSp>
        <p:nvGrpSpPr>
          <p:cNvPr id="19" name="糖小米资料库"/>
          <p:cNvGrpSpPr/>
          <p:nvPr/>
        </p:nvGrpSpPr>
        <p:grpSpPr>
          <a:xfrm>
            <a:off x="3309368" y="3093057"/>
            <a:ext cx="2939829" cy="1938997"/>
            <a:chOff x="5847122" y="2432379"/>
            <a:chExt cx="3236012" cy="2134347"/>
          </a:xfrm>
        </p:grpSpPr>
        <p:pic>
          <p:nvPicPr>
            <p:cNvPr id="20"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535546" y="2432379"/>
              <a:ext cx="1747428" cy="1647241"/>
            </a:xfrm>
            <a:prstGeom prst="rect">
              <a:avLst/>
            </a:prstGeom>
          </p:spPr>
        </p:pic>
        <p:sp>
          <p:nvSpPr>
            <p:cNvPr id="21" name="糖小米资料库"/>
            <p:cNvSpPr txBox="1"/>
            <p:nvPr/>
          </p:nvSpPr>
          <p:spPr>
            <a:xfrm rot="21358640">
              <a:off x="5847122" y="4013661"/>
              <a:ext cx="3236012" cy="553065"/>
            </a:xfrm>
            <a:prstGeom prst="rect">
              <a:avLst/>
            </a:prstGeom>
            <a:noFill/>
          </p:spPr>
          <p:txBody>
            <a:bodyPr wrap="square" rtlCol="0">
              <a:spAutoFit/>
            </a:bodyPr>
            <a:lstStyle/>
            <a:p>
              <a:pPr algn="ctr" defTabSz="913765"/>
              <a:r>
                <a:rPr lang="zh-CN" altLang="en-US" sz="2665" dirty="0" smtClean="0">
                  <a:solidFill>
                    <a:srgbClr val="EB533A"/>
                  </a:solidFill>
                  <a:latin typeface="华康海报体W12(P)" pitchFamily="18" charset="-122"/>
                  <a:ea typeface="华康海报体W12(P)" pitchFamily="18" charset="-122"/>
                  <a:cs typeface="FZPangWa-M18S" charset="-122"/>
                </a:rPr>
                <a:t>中班幼儿关注重点</a:t>
              </a:r>
              <a:endParaRPr lang="zh-CN" sz="2665" dirty="0">
                <a:solidFill>
                  <a:srgbClr val="EB533A"/>
                </a:solidFill>
                <a:latin typeface="华康海报体W12(P)" pitchFamily="18" charset="-122"/>
                <a:ea typeface="华康海报体W12(P)" pitchFamily="18" charset="-122"/>
                <a:cs typeface="FZPangWa-M18S" charset="-122"/>
              </a:endParaRPr>
            </a:p>
          </p:txBody>
        </p:sp>
      </p:grpSp>
      <p:grpSp>
        <p:nvGrpSpPr>
          <p:cNvPr id="22" name="糖小米资料库"/>
          <p:cNvGrpSpPr/>
          <p:nvPr/>
        </p:nvGrpSpPr>
        <p:grpSpPr>
          <a:xfrm>
            <a:off x="6440422" y="2961802"/>
            <a:ext cx="3049699" cy="2208272"/>
            <a:chOff x="578107" y="4167470"/>
            <a:chExt cx="3095329" cy="2241310"/>
          </a:xfrm>
        </p:grpSpPr>
        <p:pic>
          <p:nvPicPr>
            <p:cNvPr id="23"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61105">
              <a:off x="1198906" y="4167470"/>
              <a:ext cx="1716844" cy="1564476"/>
            </a:xfrm>
            <a:prstGeom prst="rect">
              <a:avLst/>
            </a:prstGeom>
          </p:spPr>
        </p:pic>
        <p:sp>
          <p:nvSpPr>
            <p:cNvPr id="24" name="糖小米资料库"/>
            <p:cNvSpPr txBox="1"/>
            <p:nvPr/>
          </p:nvSpPr>
          <p:spPr>
            <a:xfrm rot="248355">
              <a:off x="578107" y="5899625"/>
              <a:ext cx="3095329" cy="509155"/>
            </a:xfrm>
            <a:prstGeom prst="rect">
              <a:avLst/>
            </a:prstGeom>
            <a:noFill/>
          </p:spPr>
          <p:txBody>
            <a:bodyPr wrap="square" rtlCol="0">
              <a:spAutoFit/>
            </a:bodyPr>
            <a:lstStyle/>
            <a:p>
              <a:pPr marL="0" lvl="1" algn="ctr" defTabSz="913765">
                <a:defRPr/>
              </a:pPr>
              <a:r>
                <a:rPr lang="zh-CN" altLang="en-US" sz="2665" spc="300" dirty="0">
                  <a:solidFill>
                    <a:srgbClr val="EB533A"/>
                  </a:solidFill>
                  <a:latin typeface="华康海报体W12(P)" pitchFamily="18" charset="-122"/>
                  <a:ea typeface="华康海报体W12(P)" pitchFamily="18" charset="-122"/>
                  <a:cs typeface="FZShaoEr-M11S" charset="-122"/>
                </a:rPr>
                <a:t>班级重点工作</a:t>
              </a:r>
            </a:p>
          </p:txBody>
        </p:sp>
      </p:grpSp>
      <p:grpSp>
        <p:nvGrpSpPr>
          <p:cNvPr id="25" name="糖小米资料库"/>
          <p:cNvGrpSpPr/>
          <p:nvPr/>
        </p:nvGrpSpPr>
        <p:grpSpPr>
          <a:xfrm>
            <a:off x="9252225" y="3271522"/>
            <a:ext cx="2779163" cy="2288321"/>
            <a:chOff x="5888724" y="3888214"/>
            <a:chExt cx="3059160" cy="2518868"/>
          </a:xfrm>
        </p:grpSpPr>
        <p:pic>
          <p:nvPicPr>
            <p:cNvPr id="26" name="糖小米资料库"/>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20754077">
              <a:off x="6245127" y="3888214"/>
              <a:ext cx="1836677" cy="1809740"/>
            </a:xfrm>
            <a:prstGeom prst="rect">
              <a:avLst/>
            </a:prstGeom>
          </p:spPr>
        </p:pic>
        <p:sp>
          <p:nvSpPr>
            <p:cNvPr id="27" name="糖小米资料库"/>
            <p:cNvSpPr txBox="1"/>
            <p:nvPr/>
          </p:nvSpPr>
          <p:spPr>
            <a:xfrm rot="21374184">
              <a:off x="5888724" y="5853663"/>
              <a:ext cx="3059160" cy="553419"/>
            </a:xfrm>
            <a:prstGeom prst="rect">
              <a:avLst/>
            </a:prstGeom>
            <a:noFill/>
          </p:spPr>
          <p:txBody>
            <a:bodyPr wrap="square" rtlCol="0">
              <a:spAutoFit/>
            </a:bodyPr>
            <a:lstStyle/>
            <a:p>
              <a:pPr marL="0" lvl="1" algn="ctr" defTabSz="913765">
                <a:defRPr/>
              </a:pPr>
              <a:r>
                <a:rPr lang="zh-CN" altLang="en-US" sz="2665" kern="10" dirty="0">
                  <a:solidFill>
                    <a:srgbClr val="EB533A"/>
                  </a:solidFill>
                  <a:latin typeface="华康海报体W12(P)" pitchFamily="18" charset="-122"/>
                  <a:ea typeface="华康海报体W12(P)" pitchFamily="18" charset="-122"/>
                  <a:cs typeface="FZShaoEr-M11S" charset="-122"/>
                </a:rPr>
                <a:t>家长</a:t>
              </a:r>
              <a:r>
                <a:rPr lang="zh-CN" altLang="en-US" sz="2665" kern="10" dirty="0" smtClean="0">
                  <a:solidFill>
                    <a:srgbClr val="EB533A"/>
                  </a:solidFill>
                  <a:latin typeface="华康海报体W12(P)" pitchFamily="18" charset="-122"/>
                  <a:ea typeface="华康海报体W12(P)" pitchFamily="18" charset="-122"/>
                  <a:cs typeface="FZShaoEr-M11S" charset="-122"/>
                </a:rPr>
                <a:t>配合工作</a:t>
              </a:r>
              <a:endParaRPr lang="zh-CN" altLang="en-US" sz="2665" spc="300" dirty="0">
                <a:solidFill>
                  <a:srgbClr val="EB533A"/>
                </a:solidFill>
                <a:latin typeface="华康海报体W12(P)" pitchFamily="18" charset="-122"/>
                <a:ea typeface="华康海报体W12(P)" pitchFamily="18" charset="-122"/>
                <a:cs typeface="FZShaoEr-M11S" charset="-122"/>
              </a:endParaRPr>
            </a:p>
          </p:txBody>
        </p:sp>
      </p:grpSp>
      <p:sp>
        <p:nvSpPr>
          <p:cNvPr id="28" name="糖小米资料库"/>
          <p:cNvSpPr txBox="1"/>
          <p:nvPr/>
        </p:nvSpPr>
        <p:spPr>
          <a:xfrm>
            <a:off x="5200308" y="651336"/>
            <a:ext cx="2341912" cy="461665"/>
          </a:xfrm>
          <a:prstGeom prst="rect">
            <a:avLst/>
          </a:prstGeom>
          <a:noFill/>
        </p:spPr>
        <p:txBody>
          <a:bodyPr wrap="square" rtlCol="0">
            <a:spAutoFit/>
          </a:bodyPr>
          <a:lstStyle/>
          <a:p>
            <a:pPr marL="0" lvl="1" defTabSz="913765">
              <a:defRPr/>
            </a:pPr>
            <a:endParaRPr lang="zh-CN" altLang="en-US" sz="2400" b="1" spc="300" dirty="0">
              <a:solidFill>
                <a:srgbClr val="EB533A"/>
              </a:solidFill>
              <a:latin typeface="微软雅黑" panose="020B0503020204020204" charset="-122"/>
            </a:endParaRPr>
          </a:p>
        </p:txBody>
      </p:sp>
      <p:grpSp>
        <p:nvGrpSpPr>
          <p:cNvPr id="29" name="糖小米资料库"/>
          <p:cNvGrpSpPr/>
          <p:nvPr/>
        </p:nvGrpSpPr>
        <p:grpSpPr>
          <a:xfrm>
            <a:off x="4423406" y="1299417"/>
            <a:ext cx="3142836" cy="1517344"/>
            <a:chOff x="3596655" y="893978"/>
            <a:chExt cx="1767267" cy="853227"/>
          </a:xfrm>
        </p:grpSpPr>
        <p:sp>
          <p:nvSpPr>
            <p:cNvPr id="30" name="糖小米资料库"/>
            <p:cNvSpPr/>
            <p:nvPr/>
          </p:nvSpPr>
          <p:spPr>
            <a:xfrm>
              <a:off x="3596655" y="893978"/>
              <a:ext cx="1767267" cy="853227"/>
            </a:xfrm>
            <a:prstGeom prst="cloud">
              <a:avLst/>
            </a:prstGeom>
            <a:solidFill>
              <a:schemeClr val="bg1"/>
            </a:solidFill>
            <a:ln>
              <a:solidFill>
                <a:srgbClr val="EB53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kumimoji="1" lang="zh-CN" altLang="en-US">
                <a:solidFill>
                  <a:prstClr val="white"/>
                </a:solidFill>
              </a:endParaRPr>
            </a:p>
          </p:txBody>
        </p:sp>
        <p:sp>
          <p:nvSpPr>
            <p:cNvPr id="31" name="糖小米资料库"/>
            <p:cNvSpPr txBox="1"/>
            <p:nvPr/>
          </p:nvSpPr>
          <p:spPr>
            <a:xfrm>
              <a:off x="3876350" y="975537"/>
              <a:ext cx="1207877" cy="623044"/>
            </a:xfrm>
            <a:prstGeom prst="rect">
              <a:avLst/>
            </a:prstGeom>
            <a:noFill/>
          </p:spPr>
          <p:txBody>
            <a:bodyPr wrap="square" rtlCol="0">
              <a:spAutoFit/>
            </a:bodyPr>
            <a:lstStyle/>
            <a:p>
              <a:pPr marL="0" lvl="1" algn="ctr" defTabSz="913765">
                <a:defRPr/>
              </a:pPr>
              <a:r>
                <a:rPr lang="zh-CN" altLang="en-US" sz="6600" b="1" spc="300" dirty="0">
                  <a:solidFill>
                    <a:srgbClr val="EB533A"/>
                  </a:solidFill>
                  <a:latin typeface="华康海报体W12(P)" pitchFamily="18" charset="-122"/>
                  <a:ea typeface="华康海报体W12(P)" pitchFamily="18" charset="-122"/>
                  <a:cs typeface="FZShaoEr-M11S" charset="-122"/>
                </a:rPr>
                <a:t>目录</a:t>
              </a:r>
            </a:p>
          </p:txBody>
        </p:sp>
      </p:grpSp>
      <p:pic>
        <p:nvPicPr>
          <p:cNvPr id="32" name="糖小米资料库"/>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532882" y="1007619"/>
            <a:ext cx="12549632" cy="2923636"/>
          </a:xfrm>
          <a:prstGeom prst="rect">
            <a:avLst/>
          </a:prstGeom>
        </p:spPr>
      </p:pic>
      <p:pic>
        <p:nvPicPr>
          <p:cNvPr id="33" name="糖小米资料库"/>
          <p:cNvPicPr>
            <a:picLocks noChangeAspect="1"/>
          </p:cNvPicPr>
          <p:nvPr/>
        </p:nvPicPr>
        <p:blipFill>
          <a:blip r:embed="rId8" cstate="print"/>
          <a:stretch>
            <a:fillRect/>
          </a:stretch>
        </p:blipFill>
        <p:spPr>
          <a:xfrm>
            <a:off x="146304" y="5684782"/>
            <a:ext cx="11883136" cy="1108463"/>
          </a:xfrm>
          <a:prstGeom prst="rect">
            <a:avLst/>
          </a:prstGeom>
        </p:spPr>
      </p:pic>
      <p:sp>
        <p:nvSpPr>
          <p:cNvPr id="2" name="页脚占位符 1"/>
          <p:cNvSpPr>
            <a:spLocks noGrp="1"/>
          </p:cNvSpPr>
          <p:nvPr>
            <p:ph type="ftr" sz="quarter" idx="11"/>
          </p:nvPr>
        </p:nvSpPr>
        <p:spPr/>
        <p:txBody>
          <a:bodyPr/>
          <a:lstStyle/>
          <a:p>
            <a:r>
              <a:rPr lang="zh-CN" altLang="en-US" dirty="0" smtClean="0"/>
              <a:t>更</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0000">
                                          <p:cBhvr additive="base">
                                            <p:cTn id="7" dur="10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60000">
                                          <p:cBhvr additive="base">
                                            <p:cTn id="11" dur="1000" fill="hold"/>
                                            <p:tgtEl>
                                              <p:spTgt spid="33"/>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ssolve">
                                          <p:cBhvr>
                                            <p:cTn id="16" dur="500"/>
                                            <p:tgtEl>
                                              <p:spTgt spid="29"/>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0-#ppt_w/2"/>
                                              </p:val>
                                            </p:tav>
                                            <p:tav tm="100000">
                                              <p:val>
                                                <p:strVal val="#ppt_x"/>
                                              </p:val>
                                            </p:tav>
                                          </p:tavLst>
                                        </p:anim>
                                        <p:anim calcmode="lin" valueType="num">
                                          <p:cBhvr additive="base">
                                            <p:cTn id="12" dur="10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ssolve">
                                          <p:cBhvr>
                                            <p:cTn id="16" dur="500"/>
                                            <p:tgtEl>
                                              <p:spTgt spid="29"/>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sp>
        <p:nvSpPr>
          <p:cNvPr id="34" name="糖小米资料库"/>
          <p:cNvSpPr/>
          <p:nvPr/>
        </p:nvSpPr>
        <p:spPr>
          <a:xfrm>
            <a:off x="5750598" y="2666406"/>
            <a:ext cx="4339651" cy="923330"/>
          </a:xfrm>
          <a:prstGeom prst="rect">
            <a:avLst/>
          </a:prstGeom>
        </p:spPr>
        <p:txBody>
          <a:bodyPr wrap="none">
            <a:spAutoFit/>
          </a:bodyPr>
          <a:lstStyle/>
          <a:p>
            <a:pPr algn="ctr" defTabSz="913765"/>
            <a:r>
              <a:rPr lang="zh-CN" altLang="en-US" sz="5400" dirty="0" smtClean="0">
                <a:solidFill>
                  <a:srgbClr val="EB533A"/>
                </a:solidFill>
                <a:latin typeface="华康海报体W12(P)" pitchFamily="18" charset="-122"/>
                <a:ea typeface="华康海报体W12(P)" pitchFamily="18" charset="-122"/>
                <a:cs typeface="FZShaoEr-M11S" charset="-122"/>
              </a:rPr>
              <a:t>班级情况介绍</a:t>
            </a:r>
            <a:endParaRPr lang="zh-CN" altLang="en-US" sz="5400" dirty="0">
              <a:solidFill>
                <a:srgbClr val="EB533A"/>
              </a:solidFill>
              <a:latin typeface="华康海报体W12(P)" pitchFamily="18" charset="-122"/>
              <a:ea typeface="华康海报体W12(P)" pitchFamily="18" charset="-122"/>
              <a:cs typeface="FZShaoEr-M11S" charset="-122"/>
            </a:endParaRPr>
          </a:p>
        </p:txBody>
      </p:sp>
      <p:pic>
        <p:nvPicPr>
          <p:cNvPr id="35" name="糖小米资料库"/>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996900">
            <a:off x="2114813" y="1973629"/>
            <a:ext cx="2449312" cy="2308885"/>
          </a:xfrm>
          <a:prstGeom prst="rect">
            <a:avLst/>
          </a:prstGeom>
        </p:spPr>
      </p:pic>
      <p:pic>
        <p:nvPicPr>
          <p:cNvPr id="38"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57632" y="-195071"/>
            <a:ext cx="12549632" cy="2923636"/>
          </a:xfrm>
          <a:prstGeom prst="rect">
            <a:avLst/>
          </a:prstGeom>
        </p:spPr>
      </p:pic>
      <p:pic>
        <p:nvPicPr>
          <p:cNvPr id="39" name="糖小米资料库"/>
          <p:cNvPicPr>
            <a:picLocks noChangeAspect="1"/>
          </p:cNvPicPr>
          <p:nvPr/>
        </p:nvPicPr>
        <p:blipFill rotWithShape="1">
          <a:blip r:embed="rId5" cstate="print">
            <a:extLst>
              <a:ext uri="{28A0092B-C50C-407E-A947-70E740481C1C}">
                <a14:useLocalDpi xmlns:a14="http://schemas.microsoft.com/office/drawing/2010/main" xmlns="" val="0"/>
              </a:ext>
            </a:extLst>
          </a:blip>
          <a:srcRect t="49965" b="4503"/>
          <a:stretch>
            <a:fillRect/>
          </a:stretch>
        </p:blipFill>
        <p:spPr>
          <a:xfrm>
            <a:off x="0" y="3735421"/>
            <a:ext cx="12192000" cy="3122579"/>
          </a:xfrm>
          <a:prstGeom prst="rect">
            <a:avLst/>
          </a:prstGeom>
        </p:spPr>
      </p:pic>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1+#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8320014" y="5630227"/>
            <a:ext cx="3529591" cy="1112522"/>
          </a:xfrm>
          <a:prstGeom prst="rect">
            <a:avLst/>
          </a:prstGeom>
        </p:spPr>
      </p:pic>
      <p:grpSp>
        <p:nvGrpSpPr>
          <p:cNvPr id="10" name="糖小米资料库"/>
          <p:cNvGrpSpPr/>
          <p:nvPr/>
        </p:nvGrpSpPr>
        <p:grpSpPr>
          <a:xfrm>
            <a:off x="-828464" y="139200"/>
            <a:ext cx="4175973" cy="4730788"/>
            <a:chOff x="-738286" y="-250583"/>
            <a:chExt cx="6423660" cy="7277100"/>
          </a:xfrm>
        </p:grpSpPr>
        <p:pic>
          <p:nvPicPr>
            <p:cNvPr id="25" name="图片 24" descr="8ead4ae6cf351959e02be52ed3ce64d7"/>
            <p:cNvPicPr>
              <a:picLocks noChangeAspect="1"/>
            </p:cNvPicPr>
            <p:nvPr/>
          </p:nvPicPr>
          <p:blipFill>
            <a:blip r:embed="rId10" cstate="print"/>
            <a:stretch>
              <a:fillRect/>
            </a:stretch>
          </p:blipFill>
          <p:spPr>
            <a:xfrm>
              <a:off x="-738286" y="-250583"/>
              <a:ext cx="6423660" cy="7277100"/>
            </a:xfrm>
            <a:prstGeom prst="rect">
              <a:avLst/>
            </a:prstGeom>
          </p:spPr>
        </p:pic>
        <p:sp>
          <p:nvSpPr>
            <p:cNvPr id="26" name="矩形 39"/>
            <p:cNvSpPr>
              <a:spLocks noChangeArrowheads="1"/>
            </p:cNvSpPr>
            <p:nvPr/>
          </p:nvSpPr>
          <p:spPr bwMode="auto">
            <a:xfrm>
              <a:off x="1692374" y="2286699"/>
              <a:ext cx="1562336" cy="2079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defTabSz="1217295" eaLnBrk="0" hangingPunct="0">
                <a:defRPr>
                  <a:solidFill>
                    <a:schemeClr val="tx1"/>
                  </a:solidFill>
                  <a:latin typeface="Arial" charset="0"/>
                  <a:ea typeface="宋体" charset="-122"/>
                </a:defRPr>
              </a:lvl1pPr>
              <a:lvl2pPr defTabSz="1217295" eaLnBrk="0" hangingPunct="0">
                <a:defRPr>
                  <a:solidFill>
                    <a:schemeClr val="tx1"/>
                  </a:solidFill>
                  <a:latin typeface="Arial" charset="0"/>
                  <a:ea typeface="宋体" charset="-122"/>
                </a:defRPr>
              </a:lvl2pPr>
              <a:lvl3pPr defTabSz="1217295" eaLnBrk="0" hangingPunct="0">
                <a:defRPr>
                  <a:solidFill>
                    <a:schemeClr val="tx1"/>
                  </a:solidFill>
                  <a:latin typeface="Arial" charset="0"/>
                  <a:ea typeface="宋体" charset="-122"/>
                </a:defRPr>
              </a:lvl3pPr>
              <a:lvl4pPr defTabSz="1217295" eaLnBrk="0" hangingPunct="0">
                <a:defRPr>
                  <a:solidFill>
                    <a:schemeClr val="tx1"/>
                  </a:solidFill>
                  <a:latin typeface="Arial" charset="0"/>
                  <a:ea typeface="宋体" charset="-122"/>
                </a:defRPr>
              </a:lvl4pPr>
              <a:lvl5pPr defTabSz="1217295" eaLnBrk="0" hangingPunct="0">
                <a:defRPr>
                  <a:solidFill>
                    <a:schemeClr val="tx1"/>
                  </a:solidFill>
                  <a:latin typeface="Arial" charset="0"/>
                  <a:ea typeface="宋体" charset="-122"/>
                </a:defRPr>
              </a:lvl5pPr>
              <a:lvl6pPr defTabSz="1217295" eaLnBrk="0" fontAlgn="base" hangingPunct="0">
                <a:spcBef>
                  <a:spcPct val="0"/>
                </a:spcBef>
                <a:spcAft>
                  <a:spcPct val="0"/>
                </a:spcAft>
                <a:buFont typeface="Arial" charset="0"/>
                <a:defRPr>
                  <a:solidFill>
                    <a:schemeClr val="tx1"/>
                  </a:solidFill>
                  <a:latin typeface="Arial" charset="0"/>
                  <a:ea typeface="宋体" charset="-122"/>
                </a:defRPr>
              </a:lvl6pPr>
              <a:lvl7pPr defTabSz="1217295" eaLnBrk="0" fontAlgn="base" hangingPunct="0">
                <a:spcBef>
                  <a:spcPct val="0"/>
                </a:spcBef>
                <a:spcAft>
                  <a:spcPct val="0"/>
                </a:spcAft>
                <a:buFont typeface="Arial" charset="0"/>
                <a:defRPr>
                  <a:solidFill>
                    <a:schemeClr val="tx1"/>
                  </a:solidFill>
                  <a:latin typeface="Arial" charset="0"/>
                  <a:ea typeface="宋体" charset="-122"/>
                </a:defRPr>
              </a:lvl7pPr>
              <a:lvl8pPr defTabSz="1217295" eaLnBrk="0" fontAlgn="base" hangingPunct="0">
                <a:spcBef>
                  <a:spcPct val="0"/>
                </a:spcBef>
                <a:spcAft>
                  <a:spcPct val="0"/>
                </a:spcAft>
                <a:buFont typeface="Arial" charset="0"/>
                <a:defRPr>
                  <a:solidFill>
                    <a:schemeClr val="tx1"/>
                  </a:solidFill>
                  <a:latin typeface="Arial" charset="0"/>
                  <a:ea typeface="宋体" charset="-122"/>
                </a:defRPr>
              </a:lvl8pPr>
              <a:lvl9pPr defTabSz="1217295"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50000"/>
                </a:lnSpc>
                <a:spcBef>
                  <a:spcPts val="750"/>
                </a:spcBef>
              </a:pPr>
              <a:r>
                <a:rPr lang="zh-CN" altLang="en-US" sz="3600" b="1" dirty="0" smtClean="0">
                  <a:solidFill>
                    <a:srgbClr val="EB533A"/>
                  </a:solidFill>
                  <a:latin typeface="华康海报体W12(P)" pitchFamily="18" charset="-122"/>
                  <a:ea typeface="华康海报体W12(P)" pitchFamily="18" charset="-122"/>
                  <a:cs typeface="FZShaoEr-M11S" charset="-122"/>
                </a:rPr>
                <a:t>进 餐</a:t>
              </a:r>
              <a:endParaRPr lang="zh-CN" altLang="en-US" sz="3600" b="1" dirty="0">
                <a:solidFill>
                  <a:srgbClr val="EB533A"/>
                </a:solidFill>
                <a:latin typeface="华康海报体W12(P)" pitchFamily="18" charset="-122"/>
                <a:ea typeface="华康海报体W12(P)" pitchFamily="18" charset="-122"/>
                <a:cs typeface="FZShaoEr-M11S" charset="-122"/>
              </a:endParaRPr>
            </a:p>
          </p:txBody>
        </p:sp>
      </p:grpSp>
      <p:sp>
        <p:nvSpPr>
          <p:cNvPr id="27" name="糖小米资料库"/>
          <p:cNvSpPr/>
          <p:nvPr/>
        </p:nvSpPr>
        <p:spPr>
          <a:xfrm>
            <a:off x="3231635" y="1869580"/>
            <a:ext cx="8783322" cy="2677656"/>
          </a:xfrm>
          <a:prstGeom prst="rect">
            <a:avLst/>
          </a:prstGeom>
        </p:spPr>
        <p:txBody>
          <a:bodyPr wrap="square">
            <a:spAutoFit/>
          </a:bodyPr>
          <a:lstStyle/>
          <a:p>
            <a:pPr defTabSz="913765">
              <a:lnSpc>
                <a:spcPct val="150000"/>
              </a:lnSpc>
            </a:pPr>
            <a:r>
              <a:rPr lang="zh-CN" altLang="en-US" sz="2800" dirty="0">
                <a:latin typeface="字体管家娜娜体" pitchFamily="18" charset="-122"/>
                <a:ea typeface="字体管家娜娜体" pitchFamily="18" charset="-122"/>
                <a:cs typeface="FZShaoEr-M11S" charset="-122"/>
              </a:rPr>
              <a:t>开学</a:t>
            </a:r>
            <a:r>
              <a:rPr lang="zh-CN" altLang="en-US" sz="2800" dirty="0" smtClean="0">
                <a:latin typeface="字体管家娜娜体" pitchFamily="18" charset="-122"/>
                <a:ea typeface="字体管家娜娜体" pitchFamily="18" charset="-122"/>
                <a:cs typeface="FZShaoEr-M11S" charset="-122"/>
              </a:rPr>
              <a:t>一周，孩子们每天</a:t>
            </a:r>
            <a:r>
              <a:rPr lang="zh-CN" altLang="en-US" sz="2800" dirty="0">
                <a:latin typeface="字体管家娜娜体" pitchFamily="18" charset="-122"/>
                <a:ea typeface="字体管家娜娜体" pitchFamily="18" charset="-122"/>
                <a:cs typeface="FZShaoEr-M11S" charset="-122"/>
              </a:rPr>
              <a:t>都能在半小时之内全班都吃完自己的饭菜，</a:t>
            </a:r>
            <a:r>
              <a:rPr lang="zh-CN" altLang="en-US" sz="2800" dirty="0" smtClean="0">
                <a:latin typeface="字体管家娜娜体" pitchFamily="18" charset="-122"/>
                <a:ea typeface="字体管家娜娜体" pitchFamily="18" charset="-122"/>
                <a:cs typeface="FZShaoEr-M11S" charset="-122"/>
              </a:rPr>
              <a:t>特别是</a:t>
            </a:r>
            <a:r>
              <a:rPr lang="zh-CN" altLang="en-US" sz="2800" dirty="0" smtClean="0">
                <a:solidFill>
                  <a:schemeClr val="accent5"/>
                </a:solidFill>
                <a:latin typeface="字体管家娜娜体" pitchFamily="18" charset="-122"/>
                <a:ea typeface="字体管家娜娜体" pitchFamily="18" charset="-122"/>
                <a:cs typeface="FZShaoEr-M11S" charset="-122"/>
              </a:rPr>
              <a:t>王沐妍、李明松、牛宇泽</a:t>
            </a:r>
            <a:r>
              <a:rPr lang="zh-CN" altLang="en-US" sz="2800" dirty="0" smtClean="0">
                <a:latin typeface="字体管家娜娜体" pitchFamily="18" charset="-122"/>
                <a:ea typeface="字体管家娜娜体" pitchFamily="18" charset="-122"/>
                <a:cs typeface="FZShaoEr-M11S" charset="-122"/>
              </a:rPr>
              <a:t>这</a:t>
            </a:r>
            <a:r>
              <a:rPr lang="zh-CN" altLang="en-US" sz="2800" dirty="0">
                <a:latin typeface="字体管家娜娜体" pitchFamily="18" charset="-122"/>
                <a:ea typeface="字体管家娜娜体" pitchFamily="18" charset="-122"/>
                <a:cs typeface="FZShaoEr-M11S" charset="-122"/>
              </a:rPr>
              <a:t>几</a:t>
            </a:r>
            <a:r>
              <a:rPr lang="zh-CN" altLang="en-US" sz="2800" dirty="0" smtClean="0">
                <a:latin typeface="字体管家娜娜体" pitchFamily="18" charset="-122"/>
                <a:ea typeface="字体管家娜娜体" pitchFamily="18" charset="-122"/>
                <a:cs typeface="FZShaoEr-M11S" charset="-122"/>
              </a:rPr>
              <a:t>位小朋友能在吃</a:t>
            </a:r>
            <a:r>
              <a:rPr lang="zh-CN" altLang="en-US" sz="2800" dirty="0">
                <a:latin typeface="字体管家娜娜体" pitchFamily="18" charset="-122"/>
                <a:ea typeface="字体管家娜娜体" pitchFamily="18" charset="-122"/>
                <a:cs typeface="FZShaoEr-M11S" charset="-122"/>
              </a:rPr>
              <a:t>完自己的饭菜</a:t>
            </a:r>
            <a:r>
              <a:rPr lang="zh-CN" altLang="en-US" sz="2800" dirty="0" smtClean="0">
                <a:latin typeface="字体管家娜娜体" pitchFamily="18" charset="-122"/>
                <a:ea typeface="字体管家娜娜体" pitchFamily="18" charset="-122"/>
                <a:cs typeface="FZShaoEr-M11S" charset="-122"/>
              </a:rPr>
              <a:t>，还</a:t>
            </a:r>
            <a:r>
              <a:rPr lang="zh-CN" altLang="en-US" sz="2800" dirty="0">
                <a:latin typeface="字体管家娜娜体" pitchFamily="18" charset="-122"/>
                <a:ea typeface="字体管家娜娜体" pitchFamily="18" charset="-122"/>
                <a:cs typeface="FZShaoEr-M11S" charset="-122"/>
              </a:rPr>
              <a:t>会自己收拾好碗筷、桌子等，饭后也能做到主动漱口、</a:t>
            </a:r>
            <a:r>
              <a:rPr lang="zh-CN" altLang="en-US" sz="2800" dirty="0" smtClean="0">
                <a:latin typeface="字体管家娜娜体" pitchFamily="18" charset="-122"/>
                <a:ea typeface="字体管家娜娜体" pitchFamily="18" charset="-122"/>
                <a:cs typeface="FZShaoEr-M11S" charset="-122"/>
              </a:rPr>
              <a:t>擦嘴。</a:t>
            </a:r>
            <a:endParaRPr lang="zh-CN" altLang="en-US" sz="2800" dirty="0">
              <a:latin typeface="字体管家娜娜体" pitchFamily="18" charset="-122"/>
              <a:ea typeface="字体管家娜娜体" pitchFamily="18" charset="-122"/>
              <a:cs typeface="FZShaoEr-M11S" charset="-122"/>
            </a:endParaRPr>
          </a:p>
        </p:txBody>
      </p:sp>
      <p:sp>
        <p:nvSpPr>
          <p:cNvPr id="2" name="页脚占位符 1"/>
          <p:cNvSpPr>
            <a:spLocks noGrp="1"/>
          </p:cNvSpPr>
          <p:nvPr>
            <p:ph type="ftr" sz="quarter" idx="11"/>
          </p:nvPr>
        </p:nvSpPr>
        <p:spPr/>
        <p:txBody>
          <a:bodyPr/>
          <a:lstStyle/>
          <a:p>
            <a:endParaRPr lang="zh-CN" altLang="en-US" dirty="0"/>
          </a:p>
        </p:txBody>
      </p:sp>
      <p:sp>
        <p:nvSpPr>
          <p:cNvPr id="19" name="糖小米资料库"/>
          <p:cNvSpPr/>
          <p:nvPr/>
        </p:nvSpPr>
        <p:spPr>
          <a:xfrm>
            <a:off x="1677102" y="543786"/>
            <a:ext cx="4288353" cy="707886"/>
          </a:xfrm>
          <a:prstGeom prst="rect">
            <a:avLst/>
          </a:prstGeom>
        </p:spPr>
        <p:txBody>
          <a:bodyPr wrap="none">
            <a:spAutoFit/>
          </a:bodyPr>
          <a:lstStyle/>
          <a:p>
            <a:pPr algn="l" defTabSz="913765"/>
            <a:r>
              <a:rPr lang="zh-CN" altLang="en-US" sz="4000" dirty="0" smtClean="0">
                <a:solidFill>
                  <a:srgbClr val="EB533A"/>
                </a:solidFill>
                <a:latin typeface="华康海报体W12(P)" pitchFamily="18" charset="-122"/>
                <a:ea typeface="华康海报体W12(P)" pitchFamily="18" charset="-122"/>
                <a:cs typeface="FZShaoEr-M11S" charset="-122"/>
              </a:rPr>
              <a:t>一、孩子们的进步</a:t>
            </a:r>
            <a:endParaRPr lang="zh-CN" altLang="en-US" sz="4000" dirty="0">
              <a:solidFill>
                <a:srgbClr val="EB533A"/>
              </a:solidFill>
              <a:latin typeface="华康海报体W12(P)" pitchFamily="18" charset="-122"/>
              <a:ea typeface="华康海报体W12(P)" pitchFamily="18" charset="-122"/>
              <a:cs typeface="FZShaoEr-M11S"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9"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8320014" y="5630227"/>
            <a:ext cx="3529591" cy="1112522"/>
          </a:xfrm>
          <a:prstGeom prst="rect">
            <a:avLst/>
          </a:prstGeom>
        </p:spPr>
      </p:pic>
      <p:grpSp>
        <p:nvGrpSpPr>
          <p:cNvPr id="10" name="糖小米资料库"/>
          <p:cNvGrpSpPr/>
          <p:nvPr/>
        </p:nvGrpSpPr>
        <p:grpSpPr>
          <a:xfrm>
            <a:off x="-828464" y="139200"/>
            <a:ext cx="4175973" cy="4730788"/>
            <a:chOff x="-738286" y="-250583"/>
            <a:chExt cx="6423660" cy="7277100"/>
          </a:xfrm>
        </p:grpSpPr>
        <p:pic>
          <p:nvPicPr>
            <p:cNvPr id="25" name="图片 24" descr="8ead4ae6cf351959e02be52ed3ce64d7"/>
            <p:cNvPicPr>
              <a:picLocks noChangeAspect="1"/>
            </p:cNvPicPr>
            <p:nvPr/>
          </p:nvPicPr>
          <p:blipFill>
            <a:blip r:embed="rId10" cstate="print"/>
            <a:stretch>
              <a:fillRect/>
            </a:stretch>
          </p:blipFill>
          <p:spPr>
            <a:xfrm>
              <a:off x="-738286" y="-250583"/>
              <a:ext cx="6423660" cy="7277100"/>
            </a:xfrm>
            <a:prstGeom prst="rect">
              <a:avLst/>
            </a:prstGeom>
          </p:spPr>
        </p:pic>
        <p:sp>
          <p:nvSpPr>
            <p:cNvPr id="26" name="矩形 39"/>
            <p:cNvSpPr>
              <a:spLocks noChangeArrowheads="1"/>
            </p:cNvSpPr>
            <p:nvPr/>
          </p:nvSpPr>
          <p:spPr bwMode="auto">
            <a:xfrm>
              <a:off x="1692374" y="2286699"/>
              <a:ext cx="1562336" cy="2079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defTabSz="1217295" eaLnBrk="0" hangingPunct="0">
                <a:defRPr>
                  <a:solidFill>
                    <a:schemeClr val="tx1"/>
                  </a:solidFill>
                  <a:latin typeface="Arial" charset="0"/>
                  <a:ea typeface="宋体" charset="-122"/>
                </a:defRPr>
              </a:lvl1pPr>
              <a:lvl2pPr defTabSz="1217295" eaLnBrk="0" hangingPunct="0">
                <a:defRPr>
                  <a:solidFill>
                    <a:schemeClr val="tx1"/>
                  </a:solidFill>
                  <a:latin typeface="Arial" charset="0"/>
                  <a:ea typeface="宋体" charset="-122"/>
                </a:defRPr>
              </a:lvl2pPr>
              <a:lvl3pPr defTabSz="1217295" eaLnBrk="0" hangingPunct="0">
                <a:defRPr>
                  <a:solidFill>
                    <a:schemeClr val="tx1"/>
                  </a:solidFill>
                  <a:latin typeface="Arial" charset="0"/>
                  <a:ea typeface="宋体" charset="-122"/>
                </a:defRPr>
              </a:lvl3pPr>
              <a:lvl4pPr defTabSz="1217295" eaLnBrk="0" hangingPunct="0">
                <a:defRPr>
                  <a:solidFill>
                    <a:schemeClr val="tx1"/>
                  </a:solidFill>
                  <a:latin typeface="Arial" charset="0"/>
                  <a:ea typeface="宋体" charset="-122"/>
                </a:defRPr>
              </a:lvl4pPr>
              <a:lvl5pPr defTabSz="1217295" eaLnBrk="0" hangingPunct="0">
                <a:defRPr>
                  <a:solidFill>
                    <a:schemeClr val="tx1"/>
                  </a:solidFill>
                  <a:latin typeface="Arial" charset="0"/>
                  <a:ea typeface="宋体" charset="-122"/>
                </a:defRPr>
              </a:lvl5pPr>
              <a:lvl6pPr defTabSz="1217295" eaLnBrk="0" fontAlgn="base" hangingPunct="0">
                <a:spcBef>
                  <a:spcPct val="0"/>
                </a:spcBef>
                <a:spcAft>
                  <a:spcPct val="0"/>
                </a:spcAft>
                <a:buFont typeface="Arial" charset="0"/>
                <a:defRPr>
                  <a:solidFill>
                    <a:schemeClr val="tx1"/>
                  </a:solidFill>
                  <a:latin typeface="Arial" charset="0"/>
                  <a:ea typeface="宋体" charset="-122"/>
                </a:defRPr>
              </a:lvl6pPr>
              <a:lvl7pPr defTabSz="1217295" eaLnBrk="0" fontAlgn="base" hangingPunct="0">
                <a:spcBef>
                  <a:spcPct val="0"/>
                </a:spcBef>
                <a:spcAft>
                  <a:spcPct val="0"/>
                </a:spcAft>
                <a:buFont typeface="Arial" charset="0"/>
                <a:defRPr>
                  <a:solidFill>
                    <a:schemeClr val="tx1"/>
                  </a:solidFill>
                  <a:latin typeface="Arial" charset="0"/>
                  <a:ea typeface="宋体" charset="-122"/>
                </a:defRPr>
              </a:lvl7pPr>
              <a:lvl8pPr defTabSz="1217295" eaLnBrk="0" fontAlgn="base" hangingPunct="0">
                <a:spcBef>
                  <a:spcPct val="0"/>
                </a:spcBef>
                <a:spcAft>
                  <a:spcPct val="0"/>
                </a:spcAft>
                <a:buFont typeface="Arial" charset="0"/>
                <a:defRPr>
                  <a:solidFill>
                    <a:schemeClr val="tx1"/>
                  </a:solidFill>
                  <a:latin typeface="Arial" charset="0"/>
                  <a:ea typeface="宋体" charset="-122"/>
                </a:defRPr>
              </a:lvl8pPr>
              <a:lvl9pPr defTabSz="1217295"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50000"/>
                </a:lnSpc>
                <a:spcBef>
                  <a:spcPts val="750"/>
                </a:spcBef>
              </a:pPr>
              <a:r>
                <a:rPr lang="zh-CN" altLang="en-US" sz="3600" b="1" dirty="0" smtClean="0">
                  <a:solidFill>
                    <a:srgbClr val="EB533A"/>
                  </a:solidFill>
                  <a:latin typeface="华康海报体W12(P)" pitchFamily="18" charset="-122"/>
                  <a:ea typeface="华康海报体W12(P)" pitchFamily="18" charset="-122"/>
                  <a:cs typeface="FZShaoEr-M11S" charset="-122"/>
                </a:rPr>
                <a:t>教学</a:t>
              </a:r>
              <a:endParaRPr lang="zh-CN" altLang="en-US" sz="3600" b="1" dirty="0">
                <a:solidFill>
                  <a:srgbClr val="EB533A"/>
                </a:solidFill>
                <a:latin typeface="华康海报体W12(P)" pitchFamily="18" charset="-122"/>
                <a:ea typeface="华康海报体W12(P)" pitchFamily="18" charset="-122"/>
                <a:cs typeface="FZShaoEr-M11S" charset="-122"/>
              </a:endParaRPr>
            </a:p>
          </p:txBody>
        </p:sp>
      </p:grpSp>
      <p:sp>
        <p:nvSpPr>
          <p:cNvPr id="27" name="糖小米资料库"/>
          <p:cNvSpPr/>
          <p:nvPr/>
        </p:nvSpPr>
        <p:spPr>
          <a:xfrm>
            <a:off x="3217988" y="1432851"/>
            <a:ext cx="8783322" cy="3970318"/>
          </a:xfrm>
          <a:prstGeom prst="rect">
            <a:avLst/>
          </a:prstGeom>
        </p:spPr>
        <p:txBody>
          <a:bodyPr wrap="square">
            <a:spAutoFit/>
          </a:bodyPr>
          <a:lstStyle/>
          <a:p>
            <a:pPr defTabSz="913765">
              <a:lnSpc>
                <a:spcPct val="150000"/>
              </a:lnSpc>
            </a:pPr>
            <a:r>
              <a:rPr lang="zh-CN" altLang="en-US" sz="2800" dirty="0">
                <a:latin typeface="字体管家娜娜体" pitchFamily="18" charset="-122"/>
                <a:ea typeface="字体管家娜娜体" pitchFamily="18" charset="-122"/>
                <a:cs typeface="FZShaoEr-M11S" charset="-122"/>
              </a:rPr>
              <a:t>开学</a:t>
            </a:r>
            <a:r>
              <a:rPr lang="zh-CN" altLang="en-US" sz="2800" dirty="0" smtClean="0">
                <a:latin typeface="字体管家娜娜体" pitchFamily="18" charset="-122"/>
                <a:ea typeface="字体管家娜娜体" pitchFamily="18" charset="-122"/>
                <a:cs typeface="FZShaoEr-M11S" charset="-122"/>
              </a:rPr>
              <a:t>我们学了好几个手指游戏，孩子们</a:t>
            </a:r>
            <a:r>
              <a:rPr lang="zh-CN" altLang="en-US" sz="2800" dirty="0">
                <a:latin typeface="字体管家娜娜体" pitchFamily="18" charset="-122"/>
                <a:ea typeface="字体管家娜娜体" pitchFamily="18" charset="-122"/>
                <a:cs typeface="FZShaoEr-M11S" charset="-122"/>
              </a:rPr>
              <a:t>很快就学会了，说明孩子们活动中参与的积极性高了，注意力比以前集中了</a:t>
            </a:r>
            <a:r>
              <a:rPr lang="zh-CN" altLang="en-US" sz="2800" dirty="0" smtClean="0">
                <a:latin typeface="字体管家娜娜体" pitchFamily="18" charset="-122"/>
                <a:ea typeface="字体管家娜娜体" pitchFamily="18" charset="-122"/>
                <a:cs typeface="FZShaoEr-M11S" charset="-122"/>
              </a:rPr>
              <a:t>。</a:t>
            </a:r>
            <a:endParaRPr lang="en-US" altLang="zh-CN" sz="2800" dirty="0" smtClean="0">
              <a:latin typeface="字体管家娜娜体" pitchFamily="18" charset="-122"/>
              <a:ea typeface="字体管家娜娜体" pitchFamily="18" charset="-122"/>
              <a:cs typeface="FZShaoEr-M11S" charset="-122"/>
            </a:endParaRPr>
          </a:p>
          <a:p>
            <a:pPr defTabSz="913765">
              <a:lnSpc>
                <a:spcPct val="150000"/>
              </a:lnSpc>
            </a:pPr>
            <a:r>
              <a:rPr lang="zh-CN" altLang="en-US" sz="2800" dirty="0" smtClean="0">
                <a:latin typeface="字体管家娜娜体" pitchFamily="18" charset="-122"/>
                <a:ea typeface="字体管家娜娜体" pitchFamily="18" charset="-122"/>
                <a:cs typeface="FZShaoEr-M11S" charset="-122"/>
              </a:rPr>
              <a:t>像</a:t>
            </a:r>
            <a:r>
              <a:rPr lang="zh-CN" altLang="en-US" sz="2800" dirty="0" smtClean="0">
                <a:solidFill>
                  <a:schemeClr val="accent5"/>
                </a:solidFill>
                <a:latin typeface="字体管家娜娜体" pitchFamily="18" charset="-122"/>
                <a:ea typeface="字体管家娜娜体" pitchFamily="18" charset="-122"/>
                <a:cs typeface="FZShaoEr-M11S" charset="-122"/>
              </a:rPr>
              <a:t>张佳乐、朱灏妍、孙明哲</a:t>
            </a:r>
            <a:r>
              <a:rPr lang="zh-CN" altLang="en-US" sz="2800" dirty="0" smtClean="0">
                <a:latin typeface="字体管家娜娜体" pitchFamily="18" charset="-122"/>
                <a:ea typeface="字体管家娜娜体" pitchFamily="18" charset="-122"/>
                <a:cs typeface="FZShaoEr-M11S" charset="-122"/>
              </a:rPr>
              <a:t>这些孩子</a:t>
            </a:r>
            <a:r>
              <a:rPr lang="zh-CN" altLang="en-US" sz="2800" dirty="0">
                <a:latin typeface="字体管家娜娜体" pitchFamily="18" charset="-122"/>
                <a:ea typeface="字体管家娜娜体" pitchFamily="18" charset="-122"/>
                <a:cs typeface="FZShaoEr-M11S" charset="-122"/>
              </a:rPr>
              <a:t>，上课倾听习惯较好，发言的声音也更响亮了。我们也将在本学期的生活学习中让更多的孩子积累成长，取得更大的进步。</a:t>
            </a: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9"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928532">
            <a:off x="745652" y="70358"/>
            <a:ext cx="572228" cy="559605"/>
          </a:xfrm>
          <a:prstGeom prst="rect">
            <a:avLst/>
          </a:prstGeom>
        </p:spPr>
      </p:pic>
      <p:grpSp>
        <p:nvGrpSpPr>
          <p:cNvPr id="3"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 xmlns:a14="http://schemas.microsoft.com/office/drawing/2010/main"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 xmlns:a14="http://schemas.microsoft.com/office/drawing/2010/main"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 xmlns:a14="http://schemas.microsoft.com/office/drawing/2010/main" val="0"/>
                </a:ext>
              </a:extLst>
            </a:blip>
            <a:srcRect t="61245"/>
            <a:stretch>
              <a:fillRect/>
            </a:stretch>
          </p:blipFill>
          <p:spPr>
            <a:xfrm>
              <a:off x="0" y="4495800"/>
              <a:ext cx="12192000" cy="2362200"/>
            </a:xfrm>
            <a:prstGeom prst="rect">
              <a:avLst/>
            </a:prstGeom>
          </p:spPr>
        </p:pic>
      </p:gr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8320014" y="5630227"/>
            <a:ext cx="3529591" cy="1112522"/>
          </a:xfrm>
          <a:prstGeom prst="rect">
            <a:avLst/>
          </a:prstGeom>
        </p:spPr>
      </p:pic>
      <p:grpSp>
        <p:nvGrpSpPr>
          <p:cNvPr id="10" name="糖小米资料库"/>
          <p:cNvGrpSpPr/>
          <p:nvPr/>
        </p:nvGrpSpPr>
        <p:grpSpPr>
          <a:xfrm>
            <a:off x="-828464" y="139200"/>
            <a:ext cx="4175973" cy="4730788"/>
            <a:chOff x="-738286" y="-250583"/>
            <a:chExt cx="6423660" cy="7277100"/>
          </a:xfrm>
        </p:grpSpPr>
        <p:pic>
          <p:nvPicPr>
            <p:cNvPr id="25" name="图片 24" descr="8ead4ae6cf351959e02be52ed3ce64d7"/>
            <p:cNvPicPr>
              <a:picLocks noChangeAspect="1"/>
            </p:cNvPicPr>
            <p:nvPr/>
          </p:nvPicPr>
          <p:blipFill>
            <a:blip r:embed="rId10" cstate="print"/>
            <a:stretch>
              <a:fillRect/>
            </a:stretch>
          </p:blipFill>
          <p:spPr>
            <a:xfrm>
              <a:off x="-738286" y="-250583"/>
              <a:ext cx="6423660" cy="7277100"/>
            </a:xfrm>
            <a:prstGeom prst="rect">
              <a:avLst/>
            </a:prstGeom>
          </p:spPr>
        </p:pic>
        <p:sp>
          <p:nvSpPr>
            <p:cNvPr id="26" name="矩形 39"/>
            <p:cNvSpPr>
              <a:spLocks noChangeArrowheads="1"/>
            </p:cNvSpPr>
            <p:nvPr/>
          </p:nvSpPr>
          <p:spPr bwMode="auto">
            <a:xfrm>
              <a:off x="1692374" y="2286699"/>
              <a:ext cx="1562336" cy="2079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defTabSz="1217295" eaLnBrk="0" hangingPunct="0">
                <a:defRPr>
                  <a:solidFill>
                    <a:schemeClr val="tx1"/>
                  </a:solidFill>
                  <a:latin typeface="Arial" charset="0"/>
                  <a:ea typeface="宋体" charset="-122"/>
                </a:defRPr>
              </a:lvl1pPr>
              <a:lvl2pPr defTabSz="1217295" eaLnBrk="0" hangingPunct="0">
                <a:defRPr>
                  <a:solidFill>
                    <a:schemeClr val="tx1"/>
                  </a:solidFill>
                  <a:latin typeface="Arial" charset="0"/>
                  <a:ea typeface="宋体" charset="-122"/>
                </a:defRPr>
              </a:lvl2pPr>
              <a:lvl3pPr defTabSz="1217295" eaLnBrk="0" hangingPunct="0">
                <a:defRPr>
                  <a:solidFill>
                    <a:schemeClr val="tx1"/>
                  </a:solidFill>
                  <a:latin typeface="Arial" charset="0"/>
                  <a:ea typeface="宋体" charset="-122"/>
                </a:defRPr>
              </a:lvl3pPr>
              <a:lvl4pPr defTabSz="1217295" eaLnBrk="0" hangingPunct="0">
                <a:defRPr>
                  <a:solidFill>
                    <a:schemeClr val="tx1"/>
                  </a:solidFill>
                  <a:latin typeface="Arial" charset="0"/>
                  <a:ea typeface="宋体" charset="-122"/>
                </a:defRPr>
              </a:lvl4pPr>
              <a:lvl5pPr defTabSz="1217295" eaLnBrk="0" hangingPunct="0">
                <a:defRPr>
                  <a:solidFill>
                    <a:schemeClr val="tx1"/>
                  </a:solidFill>
                  <a:latin typeface="Arial" charset="0"/>
                  <a:ea typeface="宋体" charset="-122"/>
                </a:defRPr>
              </a:lvl5pPr>
              <a:lvl6pPr defTabSz="1217295" eaLnBrk="0" fontAlgn="base" hangingPunct="0">
                <a:spcBef>
                  <a:spcPct val="0"/>
                </a:spcBef>
                <a:spcAft>
                  <a:spcPct val="0"/>
                </a:spcAft>
                <a:buFont typeface="Arial" charset="0"/>
                <a:defRPr>
                  <a:solidFill>
                    <a:schemeClr val="tx1"/>
                  </a:solidFill>
                  <a:latin typeface="Arial" charset="0"/>
                  <a:ea typeface="宋体" charset="-122"/>
                </a:defRPr>
              </a:lvl6pPr>
              <a:lvl7pPr defTabSz="1217295" eaLnBrk="0" fontAlgn="base" hangingPunct="0">
                <a:spcBef>
                  <a:spcPct val="0"/>
                </a:spcBef>
                <a:spcAft>
                  <a:spcPct val="0"/>
                </a:spcAft>
                <a:buFont typeface="Arial" charset="0"/>
                <a:defRPr>
                  <a:solidFill>
                    <a:schemeClr val="tx1"/>
                  </a:solidFill>
                  <a:latin typeface="Arial" charset="0"/>
                  <a:ea typeface="宋体" charset="-122"/>
                </a:defRPr>
              </a:lvl7pPr>
              <a:lvl8pPr defTabSz="1217295" eaLnBrk="0" fontAlgn="base" hangingPunct="0">
                <a:spcBef>
                  <a:spcPct val="0"/>
                </a:spcBef>
                <a:spcAft>
                  <a:spcPct val="0"/>
                </a:spcAft>
                <a:buFont typeface="Arial" charset="0"/>
                <a:defRPr>
                  <a:solidFill>
                    <a:schemeClr val="tx1"/>
                  </a:solidFill>
                  <a:latin typeface="Arial" charset="0"/>
                  <a:ea typeface="宋体" charset="-122"/>
                </a:defRPr>
              </a:lvl8pPr>
              <a:lvl9pPr defTabSz="1217295"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50000"/>
                </a:lnSpc>
                <a:spcBef>
                  <a:spcPts val="750"/>
                </a:spcBef>
              </a:pPr>
              <a:r>
                <a:rPr lang="zh-CN" altLang="en-US" sz="3600" b="1" dirty="0" smtClean="0">
                  <a:solidFill>
                    <a:srgbClr val="EB533A"/>
                  </a:solidFill>
                  <a:latin typeface="华康海报体W12(P)" pitchFamily="18" charset="-122"/>
                  <a:ea typeface="华康海报体W12(P)" pitchFamily="18" charset="-122"/>
                  <a:cs typeface="FZShaoEr-M11S" charset="-122"/>
                </a:rPr>
                <a:t>分享</a:t>
              </a:r>
              <a:endParaRPr lang="zh-CN" altLang="en-US" sz="3600" b="1" dirty="0">
                <a:solidFill>
                  <a:srgbClr val="EB533A"/>
                </a:solidFill>
                <a:latin typeface="华康海报体W12(P)" pitchFamily="18" charset="-122"/>
                <a:ea typeface="华康海报体W12(P)" pitchFamily="18" charset="-122"/>
                <a:cs typeface="FZShaoEr-M11S" charset="-122"/>
              </a:endParaRPr>
            </a:p>
          </p:txBody>
        </p:sp>
      </p:grpSp>
      <p:sp>
        <p:nvSpPr>
          <p:cNvPr id="27" name="糖小米资料库"/>
          <p:cNvSpPr/>
          <p:nvPr/>
        </p:nvSpPr>
        <p:spPr>
          <a:xfrm>
            <a:off x="3217988" y="1432851"/>
            <a:ext cx="8783322" cy="3324821"/>
          </a:xfrm>
          <a:prstGeom prst="rect">
            <a:avLst/>
          </a:prstGeom>
        </p:spPr>
        <p:txBody>
          <a:bodyPr wrap="square">
            <a:spAutoFit/>
          </a:bodyPr>
          <a:lstStyle/>
          <a:p>
            <a:pPr defTabSz="913765">
              <a:lnSpc>
                <a:spcPct val="150000"/>
              </a:lnSpc>
              <a:spcBef>
                <a:spcPts val="600"/>
              </a:spcBef>
            </a:pPr>
            <a:r>
              <a:rPr lang="zh-CN" altLang="en-US" sz="2800" dirty="0">
                <a:latin typeface="字体管家娜娜体" pitchFamily="18" charset="-122"/>
                <a:ea typeface="字体管家娜娜体" pitchFamily="18" charset="-122"/>
                <a:cs typeface="FZShaoEr-M11S" charset="-122"/>
              </a:rPr>
              <a:t>开学第一周，我们老师安排孩子给大家说说寒假中印象最深的事情与同伴进行分享，很多</a:t>
            </a:r>
            <a:r>
              <a:rPr lang="zh-CN" altLang="en-US" sz="2800" dirty="0" smtClean="0">
                <a:latin typeface="字体管家娜娜体" pitchFamily="18" charset="-122"/>
                <a:ea typeface="字体管家娜娜体" pitchFamily="18" charset="-122"/>
                <a:cs typeface="FZShaoEr-M11S" charset="-122"/>
              </a:rPr>
              <a:t>孩子会</a:t>
            </a:r>
            <a:r>
              <a:rPr lang="zh-CN" altLang="en-US" sz="2800" dirty="0">
                <a:latin typeface="字体管家娜娜体" pitchFamily="18" charset="-122"/>
                <a:ea typeface="字体管家娜娜体" pitchFamily="18" charset="-122"/>
                <a:cs typeface="FZShaoEr-M11S" charset="-122"/>
              </a:rPr>
              <a:t>像记录流水账一样，把寒假中吃吃喝喝玩玩的事情一股脑儿分享出来，有的说去看了电影</a:t>
            </a:r>
            <a:r>
              <a:rPr lang="zh-CN" altLang="en-US" sz="2800" dirty="0" smtClean="0">
                <a:latin typeface="字体管家娜娜体" pitchFamily="18" charset="-122"/>
                <a:ea typeface="字体管家娜娜体" pitchFamily="18" charset="-122"/>
                <a:cs typeface="FZShaoEr-M11S" charset="-122"/>
              </a:rPr>
              <a:t>，还</a:t>
            </a:r>
            <a:r>
              <a:rPr lang="zh-CN" altLang="en-US" sz="2800" dirty="0">
                <a:latin typeface="字体管家娜娜体" pitchFamily="18" charset="-122"/>
                <a:ea typeface="字体管家娜娜体" pitchFamily="18" charset="-122"/>
                <a:cs typeface="FZShaoEr-M11S" charset="-122"/>
              </a:rPr>
              <a:t>能简短地回顾电影的点滴</a:t>
            </a:r>
            <a:r>
              <a:rPr lang="zh-CN" altLang="en-US" sz="2800" dirty="0" smtClean="0">
                <a:latin typeface="字体管家娜娜体" pitchFamily="18" charset="-122"/>
                <a:ea typeface="字体管家娜娜体" pitchFamily="18" charset="-122"/>
                <a:cs typeface="FZShaoEr-M11S" charset="-122"/>
              </a:rPr>
              <a:t>片段。</a:t>
            </a:r>
            <a:endParaRPr lang="en-US" altLang="zh-CN" sz="2800" dirty="0" smtClean="0">
              <a:latin typeface="字体管家娜娜体" pitchFamily="18" charset="-122"/>
              <a:ea typeface="字体管家娜娜体" pitchFamily="18" charset="-122"/>
              <a:cs typeface="FZShaoEr-M11S" charset="-122"/>
            </a:endParaRPr>
          </a:p>
          <a:p>
            <a:pPr defTabSz="913765">
              <a:lnSpc>
                <a:spcPct val="150000"/>
              </a:lnSpc>
              <a:spcBef>
                <a:spcPts val="600"/>
              </a:spcBef>
            </a:pPr>
            <a:r>
              <a:rPr lang="zh-CN" altLang="en-US" sz="2800" dirty="0" smtClean="0">
                <a:latin typeface="字体管家娜娜体" pitchFamily="18" charset="-122"/>
                <a:ea typeface="字体管家娜娜体" pitchFamily="18" charset="-122"/>
                <a:cs typeface="FZShaoEr-M11S" charset="-122"/>
              </a:rPr>
              <a:t>比如，班级</a:t>
            </a:r>
            <a:r>
              <a:rPr lang="zh-CN" altLang="en-US" sz="2800" dirty="0">
                <a:latin typeface="字体管家娜娜体" pitchFamily="18" charset="-122"/>
                <a:ea typeface="字体管家娜娜体" pitchFamily="18" charset="-122"/>
                <a:cs typeface="FZShaoEr-M11S" charset="-122"/>
              </a:rPr>
              <a:t>中</a:t>
            </a:r>
            <a:r>
              <a:rPr lang="zh-CN" altLang="en-US" sz="2800" dirty="0" smtClean="0">
                <a:latin typeface="字体管家娜娜体" pitchFamily="18" charset="-122"/>
                <a:ea typeface="字体管家娜娜体" pitchFamily="18" charset="-122"/>
                <a:cs typeface="FZShaoEr-M11S" charset="-122"/>
              </a:rPr>
              <a:t>的</a:t>
            </a:r>
            <a:r>
              <a:rPr lang="zh-CN" altLang="en-US" sz="2800" dirty="0" smtClean="0">
                <a:solidFill>
                  <a:schemeClr val="accent5"/>
                </a:solidFill>
                <a:latin typeface="字体管家娜娜体" pitchFamily="18" charset="-122"/>
                <a:ea typeface="字体管家娜娜体" pitchFamily="18" charset="-122"/>
                <a:cs typeface="FZShaoEr-M11S" charset="-122"/>
              </a:rPr>
              <a:t>周雨煊、黄舒苒、赵宇鑫</a:t>
            </a:r>
            <a:r>
              <a:rPr lang="zh-CN" altLang="en-US" sz="2800" dirty="0" smtClean="0">
                <a:latin typeface="字体管家娜娜体" pitchFamily="18" charset="-122"/>
                <a:ea typeface="字体管家娜娜体" pitchFamily="18" charset="-122"/>
                <a:cs typeface="FZShaoEr-M11S" charset="-122"/>
              </a:rPr>
              <a:t>小朋友。</a:t>
            </a:r>
            <a:endParaRPr lang="en-US" altLang="zh-CN" sz="2800" dirty="0" smtClean="0">
              <a:latin typeface="字体管家娜娜体" pitchFamily="18" charset="-122"/>
              <a:ea typeface="字体管家娜娜体" pitchFamily="18" charset="-122"/>
              <a:cs typeface="FZShaoEr-M11S" charset="-122"/>
            </a:endParaRP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9"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糖小米资料库"/>
          <p:cNvSpPr/>
          <p:nvPr/>
        </p:nvSpPr>
        <p:spPr>
          <a:xfrm>
            <a:off x="0" y="0"/>
            <a:ext cx="12192000" cy="6857999"/>
          </a:xfrm>
          <a:prstGeom prst="rect">
            <a:avLst/>
          </a:prstGeom>
          <a:pattFill prst="pct9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endParaRPr lang="zh-CN" altLang="en-US" sz="1010" dirty="0">
              <a:solidFill>
                <a:prstClr val="white"/>
              </a:solidFill>
            </a:endParaRPr>
          </a:p>
        </p:txBody>
      </p:sp>
      <p:pic>
        <p:nvPicPr>
          <p:cNvPr id="4" name="糖小米资料库"/>
          <p:cNvPicPr>
            <a:picLocks noChangeAspect="1"/>
          </p:cNvPicPr>
          <p:nvPr/>
        </p:nvPicPr>
        <p:blipFill>
          <a:blip r:embed="rId3" cstate="print"/>
          <a:stretch>
            <a:fillRect/>
          </a:stretch>
        </p:blipFill>
        <p:spPr>
          <a:xfrm>
            <a:off x="149896" y="139201"/>
            <a:ext cx="11863289" cy="176183"/>
          </a:xfrm>
          <a:prstGeom prst="rect">
            <a:avLst/>
          </a:prstGeom>
        </p:spPr>
      </p:pic>
      <p:sp>
        <p:nvSpPr>
          <p:cNvPr id="5" name="糖小米资料库"/>
          <p:cNvSpPr/>
          <p:nvPr/>
        </p:nvSpPr>
        <p:spPr>
          <a:xfrm rot="-1680000">
            <a:off x="371494" y="-107214"/>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sp>
        <p:nvSpPr>
          <p:cNvPr id="6" name="糖小米资料库"/>
          <p:cNvSpPr/>
          <p:nvPr/>
        </p:nvSpPr>
        <p:spPr>
          <a:xfrm rot="-1680000">
            <a:off x="857382"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endParaRPr>
          </a:p>
        </p:txBody>
      </p:sp>
      <p:pic>
        <p:nvPicPr>
          <p:cNvPr id="7" name="糖小米资料库"/>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928532">
            <a:off x="121167" y="381836"/>
            <a:ext cx="972504" cy="951051"/>
          </a:xfrm>
          <a:prstGeom prst="rect">
            <a:avLst/>
          </a:prstGeom>
        </p:spPr>
      </p:pic>
      <p:pic>
        <p:nvPicPr>
          <p:cNvPr id="8" name="糖小米资料库"/>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9928532">
            <a:off x="745652" y="70358"/>
            <a:ext cx="572228" cy="559605"/>
          </a:xfrm>
          <a:prstGeom prst="rect">
            <a:avLst/>
          </a:prstGeom>
        </p:spPr>
      </p:pic>
      <p:grpSp>
        <p:nvGrpSpPr>
          <p:cNvPr id="12" name="糖小米资料库"/>
          <p:cNvGrpSpPr/>
          <p:nvPr/>
        </p:nvGrpSpPr>
        <p:grpSpPr>
          <a:xfrm>
            <a:off x="0" y="4495800"/>
            <a:ext cx="12192000" cy="2362200"/>
            <a:chOff x="0" y="4495800"/>
            <a:chExt cx="12192000" cy="2362200"/>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t="79486"/>
            <a:stretch>
              <a:fillRect/>
            </a:stretch>
          </p:blipFill>
          <p:spPr>
            <a:xfrm>
              <a:off x="0" y="5607583"/>
              <a:ext cx="12192000" cy="1250417"/>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xmlns="" val="0"/>
                </a:ext>
              </a:extLst>
            </a:blip>
            <a:srcRect t="73753"/>
            <a:stretch>
              <a:fillRect/>
            </a:stretch>
          </p:blipFill>
          <p:spPr>
            <a:xfrm>
              <a:off x="0" y="5258230"/>
              <a:ext cx="12192000" cy="1599770"/>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xmlns="" val="0"/>
                </a:ext>
              </a:extLst>
            </a:blip>
            <a:srcRect t="61245"/>
            <a:stretch>
              <a:fillRect/>
            </a:stretch>
          </p:blipFill>
          <p:spPr>
            <a:xfrm>
              <a:off x="0" y="4495800"/>
              <a:ext cx="12192000" cy="2362200"/>
            </a:xfrm>
            <a:prstGeom prst="rect">
              <a:avLst/>
            </a:prstGeom>
          </p:spPr>
        </p:pic>
      </p:grpSp>
      <p:sp>
        <p:nvSpPr>
          <p:cNvPr id="17" name="糖小米资料库"/>
          <p:cNvSpPr/>
          <p:nvPr/>
        </p:nvSpPr>
        <p:spPr>
          <a:xfrm>
            <a:off x="1240374" y="516490"/>
            <a:ext cx="5314275" cy="707886"/>
          </a:xfrm>
          <a:prstGeom prst="rect">
            <a:avLst/>
          </a:prstGeom>
        </p:spPr>
        <p:txBody>
          <a:bodyPr wrap="none">
            <a:spAutoFit/>
          </a:bodyPr>
          <a:lstStyle/>
          <a:p>
            <a:pPr algn="l" defTabSz="913765"/>
            <a:r>
              <a:rPr lang="zh-CN" altLang="en-US" sz="4000" dirty="0" smtClean="0">
                <a:solidFill>
                  <a:srgbClr val="EB533A"/>
                </a:solidFill>
                <a:latin typeface="华康海报体W12(P)" pitchFamily="18" charset="-122"/>
                <a:ea typeface="华康海报体W12(P)" pitchFamily="18" charset="-122"/>
                <a:cs typeface="FZShaoEr-M11S" charset="-122"/>
                <a:sym typeface="+mn-ea"/>
              </a:rPr>
              <a:t>二、孩子们现存的问题</a:t>
            </a:r>
            <a:endParaRPr lang="zh-CN" altLang="en-US" sz="4000" dirty="0">
              <a:solidFill>
                <a:srgbClr val="EB533A"/>
              </a:solidFill>
              <a:latin typeface="华康海报体W12(P)" pitchFamily="18" charset="-122"/>
              <a:ea typeface="华康海报体W12(P)" pitchFamily="18" charset="-122"/>
              <a:cs typeface="FZShaoEr-M11S" charset="-122"/>
            </a:endParaRPr>
          </a:p>
        </p:txBody>
      </p:sp>
      <p:pic>
        <p:nvPicPr>
          <p:cNvPr id="18" name="糖小米资料库" descr="图片包含 玩具, 玩偶, 室内&#10;&#10;已生成极高可信度的说明"/>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20014" y="5630227"/>
            <a:ext cx="3529591" cy="1112522"/>
          </a:xfrm>
          <a:prstGeom prst="rect">
            <a:avLst/>
          </a:prstGeom>
        </p:spPr>
      </p:pic>
      <p:grpSp>
        <p:nvGrpSpPr>
          <p:cNvPr id="24" name="糖小米资料库"/>
          <p:cNvGrpSpPr/>
          <p:nvPr/>
        </p:nvGrpSpPr>
        <p:grpSpPr>
          <a:xfrm>
            <a:off x="-828464" y="139200"/>
            <a:ext cx="4175973" cy="4730788"/>
            <a:chOff x="-738286" y="-250583"/>
            <a:chExt cx="6423660" cy="7277100"/>
          </a:xfrm>
        </p:grpSpPr>
        <p:pic>
          <p:nvPicPr>
            <p:cNvPr id="25" name="图片 24" descr="8ead4ae6cf351959e02be52ed3ce64d7"/>
            <p:cNvPicPr>
              <a:picLocks noChangeAspect="1"/>
            </p:cNvPicPr>
            <p:nvPr/>
          </p:nvPicPr>
          <p:blipFill>
            <a:blip r:embed="rId10" cstate="print"/>
            <a:stretch>
              <a:fillRect/>
            </a:stretch>
          </p:blipFill>
          <p:spPr>
            <a:xfrm>
              <a:off x="-738286" y="-250583"/>
              <a:ext cx="6423660" cy="7277100"/>
            </a:xfrm>
            <a:prstGeom prst="rect">
              <a:avLst/>
            </a:prstGeom>
          </p:spPr>
        </p:pic>
        <p:sp>
          <p:nvSpPr>
            <p:cNvPr id="26" name="矩形 39"/>
            <p:cNvSpPr>
              <a:spLocks noChangeArrowheads="1"/>
            </p:cNvSpPr>
            <p:nvPr/>
          </p:nvSpPr>
          <p:spPr bwMode="auto">
            <a:xfrm>
              <a:off x="1886241" y="1614907"/>
              <a:ext cx="1704367" cy="3882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lvl1pPr defTabSz="1217295" eaLnBrk="0" hangingPunct="0">
                <a:defRPr>
                  <a:solidFill>
                    <a:schemeClr val="tx1"/>
                  </a:solidFill>
                  <a:latin typeface="Arial" panose="020B0604020202020204" pitchFamily="34" charset="0"/>
                  <a:ea typeface="宋体" panose="02010600030101010101" pitchFamily="2" charset="-122"/>
                </a:defRPr>
              </a:lvl1pPr>
              <a:lvl2pPr defTabSz="1217295" eaLnBrk="0" hangingPunct="0">
                <a:defRPr>
                  <a:solidFill>
                    <a:schemeClr val="tx1"/>
                  </a:solidFill>
                  <a:latin typeface="Arial" panose="020B0604020202020204" pitchFamily="34" charset="0"/>
                  <a:ea typeface="宋体" panose="02010600030101010101" pitchFamily="2" charset="-122"/>
                </a:defRPr>
              </a:lvl2pPr>
              <a:lvl3pPr defTabSz="1217295" eaLnBrk="0" hangingPunct="0">
                <a:defRPr>
                  <a:solidFill>
                    <a:schemeClr val="tx1"/>
                  </a:solidFill>
                  <a:latin typeface="Arial" panose="020B0604020202020204" pitchFamily="34" charset="0"/>
                  <a:ea typeface="宋体" panose="02010600030101010101" pitchFamily="2" charset="-122"/>
                </a:defRPr>
              </a:lvl3pPr>
              <a:lvl4pPr defTabSz="1217295" eaLnBrk="0" hangingPunct="0">
                <a:defRPr>
                  <a:solidFill>
                    <a:schemeClr val="tx1"/>
                  </a:solidFill>
                  <a:latin typeface="Arial" panose="020B0604020202020204" pitchFamily="34" charset="0"/>
                  <a:ea typeface="宋体" panose="02010600030101010101" pitchFamily="2" charset="-122"/>
                </a:defRPr>
              </a:lvl4pPr>
              <a:lvl5pPr defTabSz="1217295" eaLnBrk="0" hangingPunct="0">
                <a:defRPr>
                  <a:solidFill>
                    <a:schemeClr val="tx1"/>
                  </a:solidFill>
                  <a:latin typeface="Arial" panose="020B0604020202020204" pitchFamily="34" charset="0"/>
                  <a:ea typeface="宋体" panose="02010600030101010101" pitchFamily="2" charset="-122"/>
                </a:defRPr>
              </a:lvl5pPr>
              <a:lvl6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750"/>
                </a:spcBef>
              </a:pPr>
              <a:r>
                <a:rPr lang="zh-CN" altLang="en-US" sz="4000" b="1" dirty="0" smtClean="0">
                  <a:solidFill>
                    <a:srgbClr val="EB533A"/>
                  </a:solidFill>
                  <a:latin typeface="华康海报体W12(P)" pitchFamily="18" charset="-122"/>
                  <a:ea typeface="华康海报体W12(P)" pitchFamily="18" charset="-122"/>
                  <a:cs typeface="FZShaoEr-M11S" charset="-122"/>
                </a:rPr>
                <a:t>自理能力</a:t>
              </a:r>
              <a:endParaRPr lang="zh-CN" altLang="en-US" sz="4000" b="1" dirty="0">
                <a:solidFill>
                  <a:srgbClr val="EB533A"/>
                </a:solidFill>
                <a:latin typeface="华康海报体W12(P)" pitchFamily="18" charset="-122"/>
                <a:ea typeface="华康海报体W12(P)" pitchFamily="18" charset="-122"/>
                <a:cs typeface="FZShaoEr-M11S" charset="-122"/>
              </a:endParaRPr>
            </a:p>
          </p:txBody>
        </p:sp>
      </p:grpSp>
      <p:sp>
        <p:nvSpPr>
          <p:cNvPr id="27" name="糖小米资料库"/>
          <p:cNvSpPr/>
          <p:nvPr/>
        </p:nvSpPr>
        <p:spPr>
          <a:xfrm>
            <a:off x="3176667" y="1733102"/>
            <a:ext cx="8783322" cy="2862322"/>
          </a:xfrm>
          <a:prstGeom prst="rect">
            <a:avLst/>
          </a:prstGeom>
        </p:spPr>
        <p:txBody>
          <a:bodyPr wrap="square">
            <a:spAutoFit/>
          </a:bodyPr>
          <a:lstStyle/>
          <a:p>
            <a:pPr defTabSz="913765">
              <a:lnSpc>
                <a:spcPct val="150000"/>
              </a:lnSpc>
              <a:spcBef>
                <a:spcPts val="600"/>
              </a:spcBef>
            </a:pPr>
            <a:r>
              <a:rPr lang="en-US" altLang="zh-CN" sz="2400" dirty="0" smtClean="0">
                <a:latin typeface="字体管家娜娜体" pitchFamily="18" charset="-122"/>
                <a:ea typeface="字体管家娜娜体" pitchFamily="18" charset="-122"/>
                <a:cs typeface="FZShaoEr-M11S" charset="-122"/>
              </a:rPr>
              <a:t>    </a:t>
            </a:r>
            <a:r>
              <a:rPr lang="zh-CN" altLang="en-US" sz="2400" dirty="0" smtClean="0">
                <a:latin typeface="字体管家娜娜体" pitchFamily="18" charset="-122"/>
                <a:ea typeface="字体管家娜娜体" pitchFamily="18" charset="-122"/>
                <a:cs typeface="FZShaoEr-M11S" charset="-122"/>
              </a:rPr>
              <a:t>经过一个寒假，部分孩子的自主穿衣反而没有上学期熟练了，甚至出现了不会穿、不会脱的现象，也不找老师帮忙。这个学期开始我们的孩子已经要使用筷子进餐了，有部分孩子使用筷子的姿势不正确，老师今天教，明天就忘了。有的孩子在吃饭的时候喜欢讲话，甚至是打闹。</a:t>
            </a:r>
          </a:p>
        </p:txBody>
      </p:sp>
      <p:sp>
        <p:nvSpPr>
          <p:cNvPr id="2" name="页脚占位符 1"/>
          <p:cNvSpPr>
            <a:spLocks noGrp="1"/>
          </p:cNvSpPr>
          <p:nvPr>
            <p:ph type="ftr" sz="quarter" idx="1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7"/>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
                                        </p:tgtEl>
                                        <p:attrNameLst>
                                          <p:attrName>r</p:attrName>
                                        </p:attrNameLst>
                                      </p:cBhvr>
                                    </p:animRot>
                                  </p:childTnLst>
                                </p:cTn>
                              </p:par>
                              <p:par>
                                <p:cTn id="9" presetID="42"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9"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ssolve">
                                      <p:cBhvr>
                                        <p:cTn id="27" dur="500"/>
                                        <p:tgtEl>
                                          <p:spTgt spid="24"/>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d6dd6ac7-ef9e-4807-9ee6-200817b279e8"/>
  <p:tag name="COMMONDATA" val="eyJoZGlkIjoiNGE5YzY0ZWI0Yjg0YTNkYzBhNDA3MWVjYzZlODQ4YmIifQ=="/>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17.447244094488,&quot;width&quot;:192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2267</Words>
  <Application>Microsoft Office PowerPoint</Application>
  <PresentationFormat>自定义</PresentationFormat>
  <Paragraphs>154</Paragraphs>
  <Slides>27</Slides>
  <Notes>27</Notes>
  <HiddenSlides>0</HiddenSlides>
  <MMClips>2</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用户</cp:lastModifiedBy>
  <cp:revision>149</cp:revision>
  <dcterms:created xsi:type="dcterms:W3CDTF">1900-01-01T00:00:00Z</dcterms:created>
  <dcterms:modified xsi:type="dcterms:W3CDTF">2023-02-17T07:43:28Z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C4A4DB65BE7241AF9AD079A68C7EF2FB</vt:lpwstr>
  </property>
</Properties>
</file>