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7" r:id="rId3"/>
    <p:sldId id="404" r:id="rId5"/>
    <p:sldId id="1006" r:id="rId6"/>
    <p:sldId id="801" r:id="rId7"/>
    <p:sldId id="1016" r:id="rId8"/>
    <p:sldId id="804" r:id="rId9"/>
    <p:sldId id="1009" r:id="rId10"/>
    <p:sldId id="806" r:id="rId11"/>
    <p:sldId id="300" r:id="rId12"/>
    <p:sldId id="851" r:id="rId13"/>
    <p:sldId id="904" r:id="rId14"/>
    <p:sldId id="629" r:id="rId15"/>
    <p:sldId id="1014" r:id="rId16"/>
    <p:sldId id="1013" r:id="rId17"/>
    <p:sldId id="731" r:id="rId18"/>
    <p:sldId id="461" r:id="rId19"/>
    <p:sldId id="768" r:id="rId20"/>
    <p:sldId id="306" r:id="rId21"/>
    <p:sldId id="467" r:id="rId22"/>
    <p:sldId id="309" r:id="rId23"/>
    <p:sldId id="1018" r:id="rId24"/>
    <p:sldId id="1019" r:id="rId25"/>
    <p:sldId id="311" r:id="rId26"/>
    <p:sldId id="269" r:id="rId27"/>
    <p:sldId id="852" r:id="rId28"/>
    <p:sldId id="856" r:id="rId29"/>
    <p:sldId id="903" r:id="rId30"/>
    <p:sldId id="803" r:id="rId31"/>
    <p:sldId id="767" r:id="rId32"/>
    <p:sldId id="593" r:id="rId33"/>
    <p:sldId id="769" r:id="rId34"/>
    <p:sldId id="628" r:id="rId35"/>
    <p:sldId id="302" r:id="rId36"/>
    <p:sldId id="315" r:id="rId37"/>
    <p:sldId id="307" r:id="rId38"/>
    <p:sldId id="313" r:id="rId39"/>
    <p:sldId id="468" r:id="rId40"/>
    <p:sldId id="494" r:id="rId41"/>
    <p:sldId id="466" r:id="rId42"/>
    <p:sldId id="343" r:id="rId43"/>
    <p:sldId id="1012" r:id="rId44"/>
    <p:sldId id="1015" r:id="rId45"/>
    <p:sldId id="344" r:id="rId46"/>
    <p:sldId id="862" r:id="rId47"/>
    <p:sldId id="345" r:id="rId48"/>
    <p:sldId id="863" r:id="rId49"/>
    <p:sldId id="380" r:id="rId50"/>
    <p:sldId id="346" r:id="rId51"/>
    <p:sldId id="339" r:id="rId52"/>
    <p:sldId id="462" r:id="rId53"/>
    <p:sldId id="464" r:id="rId54"/>
    <p:sldId id="463" r:id="rId55"/>
    <p:sldId id="1011" r:id="rId56"/>
    <p:sldId id="802" r:id="rId57"/>
    <p:sldId id="465" r:id="rId58"/>
    <p:sldId id="1008" r:id="rId59"/>
    <p:sldId id="1010" r:id="rId60"/>
    <p:sldId id="378" r:id="rId61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365f445-50f3-4c12-a4b2-26c1ed7b4552}">
          <p14:sldIdLst>
            <p14:sldId id="347"/>
            <p14:sldId id="404"/>
            <p14:sldId id="1006"/>
            <p14:sldId id="801"/>
            <p14:sldId id="1016"/>
            <p14:sldId id="804"/>
            <p14:sldId id="1009"/>
            <p14:sldId id="806"/>
            <p14:sldId id="300"/>
            <p14:sldId id="851"/>
            <p14:sldId id="904"/>
          </p14:sldIdLst>
        </p14:section>
        <p14:section name="无标题节" id="{76373d98-35d0-4816-9ccb-8f352cb63348}">
          <p14:sldIdLst>
            <p14:sldId id="629"/>
            <p14:sldId id="1014"/>
            <p14:sldId id="1013"/>
            <p14:sldId id="731"/>
            <p14:sldId id="461"/>
            <p14:sldId id="768"/>
            <p14:sldId id="306"/>
            <p14:sldId id="467"/>
            <p14:sldId id="309"/>
            <p14:sldId id="1018"/>
            <p14:sldId id="1019"/>
            <p14:sldId id="311"/>
            <p14:sldId id="269"/>
            <p14:sldId id="852"/>
            <p14:sldId id="856"/>
            <p14:sldId id="903"/>
            <p14:sldId id="803"/>
            <p14:sldId id="767"/>
            <p14:sldId id="593"/>
            <p14:sldId id="769"/>
            <p14:sldId id="628"/>
            <p14:sldId id="302"/>
            <p14:sldId id="315"/>
            <p14:sldId id="307"/>
            <p14:sldId id="313"/>
            <p14:sldId id="468"/>
            <p14:sldId id="494"/>
            <p14:sldId id="466"/>
            <p14:sldId id="343"/>
            <p14:sldId id="1012"/>
            <p14:sldId id="1015"/>
            <p14:sldId id="344"/>
            <p14:sldId id="862"/>
            <p14:sldId id="345"/>
            <p14:sldId id="863"/>
            <p14:sldId id="380"/>
            <p14:sldId id="346"/>
            <p14:sldId id="339"/>
            <p14:sldId id="462"/>
            <p14:sldId id="464"/>
            <p14:sldId id="463"/>
            <p14:sldId id="1011"/>
            <p14:sldId id="802"/>
            <p14:sldId id="465"/>
            <p14:sldId id="1008"/>
            <p14:sldId id="1010"/>
            <p14:sldId id="37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8B71"/>
    <a:srgbClr val="9DD9E4"/>
    <a:srgbClr val="FAB2DB"/>
    <a:srgbClr val="FF0066"/>
    <a:srgbClr val="E26C74"/>
    <a:srgbClr val="FF6600"/>
    <a:srgbClr val="FFCCCC"/>
    <a:srgbClr val="FF99FF"/>
    <a:srgbClr val="F7B4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30"/>
    <p:restoredTop sz="93390"/>
  </p:normalViewPr>
  <p:slideViewPr>
    <p:cSldViewPr snapToGrid="0" showGuides="1">
      <p:cViewPr varScale="1">
        <p:scale>
          <a:sx n="72" d="100"/>
          <a:sy n="72" d="100"/>
        </p:scale>
        <p:origin x="-96" y="-252"/>
      </p:cViewPr>
      <p:guideLst>
        <p:guide orient="horz" pos="2091"/>
        <p:guide pos="37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-1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 algn="r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433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6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zh-CN" dirty="0"/>
          </a:p>
        </p:txBody>
      </p:sp>
      <p:sp>
        <p:nvSpPr>
          <p:cNvPr id="40963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40964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584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584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584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584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277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277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3938588"/>
            <a:ext cx="53848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rgbClr val="FFE699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2286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hyperlink" Target="0001.&#25628;&#29392;-Jobs%20Song.mp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slide" Target="slide1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6.jpeg"/><Relationship Id="rId1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slide" Target="slide16.xml"/><Relationship Id="rId4" Type="http://schemas.openxmlformats.org/officeDocument/2006/relationships/image" Target="../media/image27.jpe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audio" Target="../media/audio3.wav"/><Relationship Id="rId8" Type="http://schemas.microsoft.com/office/2007/relationships/media" Target="../media/audio2.wav"/><Relationship Id="rId7" Type="http://schemas.openxmlformats.org/officeDocument/2006/relationships/audio" Target="../media/audio2.wav"/><Relationship Id="rId6" Type="http://schemas.openxmlformats.org/officeDocument/2006/relationships/image" Target="../media/image46.png"/><Relationship Id="rId5" Type="http://schemas.microsoft.com/office/2007/relationships/media" Target="../media/audio1.wav"/><Relationship Id="rId4" Type="http://schemas.openxmlformats.org/officeDocument/2006/relationships/audio" Target="../media/audio1.wav"/><Relationship Id="rId3" Type="http://schemas.openxmlformats.org/officeDocument/2006/relationships/hyperlink" Target="U3Story.mp3" TargetMode="External"/><Relationship Id="rId23" Type="http://schemas.openxmlformats.org/officeDocument/2006/relationships/slideLayout" Target="../slideLayouts/slideLayout7.xml"/><Relationship Id="rId22" Type="http://schemas.microsoft.com/office/2007/relationships/media" Target="../media/audio9.wav"/><Relationship Id="rId21" Type="http://schemas.openxmlformats.org/officeDocument/2006/relationships/audio" Target="../media/audio9.wav"/><Relationship Id="rId20" Type="http://schemas.microsoft.com/office/2007/relationships/media" Target="../media/audio8.wav"/><Relationship Id="rId2" Type="http://schemas.openxmlformats.org/officeDocument/2006/relationships/image" Target="../media/image45.png"/><Relationship Id="rId19" Type="http://schemas.openxmlformats.org/officeDocument/2006/relationships/audio" Target="../media/audio8.wav"/><Relationship Id="rId18" Type="http://schemas.microsoft.com/office/2007/relationships/media" Target="../media/audio7.wav"/><Relationship Id="rId17" Type="http://schemas.openxmlformats.org/officeDocument/2006/relationships/audio" Target="../media/audio7.wav"/><Relationship Id="rId16" Type="http://schemas.microsoft.com/office/2007/relationships/media" Target="../media/audio6.wav"/><Relationship Id="rId15" Type="http://schemas.openxmlformats.org/officeDocument/2006/relationships/audio" Target="../media/audio6.wav"/><Relationship Id="rId14" Type="http://schemas.microsoft.com/office/2007/relationships/media" Target="../media/audio5.wav"/><Relationship Id="rId13" Type="http://schemas.openxmlformats.org/officeDocument/2006/relationships/audio" Target="../media/audio5.wav"/><Relationship Id="rId12" Type="http://schemas.microsoft.com/office/2007/relationships/media" Target="../media/audio4.wav"/><Relationship Id="rId11" Type="http://schemas.openxmlformats.org/officeDocument/2006/relationships/audio" Target="../media/audio4.wav"/><Relationship Id="rId10" Type="http://schemas.microsoft.com/office/2007/relationships/media" Target="../media/audio3.wav"/><Relationship Id="rId1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3.jpeg"/><Relationship Id="rId1" Type="http://schemas.openxmlformats.org/officeDocument/2006/relationships/image" Target="../media/image52.jpeg"/></Relationships>
</file>

<file path=ppt/slides/_rels/slide21.xml.rels><?xml version="1.0" encoding="UTF-8" standalone="yes"?>
<Relationships xmlns="http://schemas.openxmlformats.org/package/2006/relationships"><Relationship Id="rId9" Type="http://schemas.microsoft.com/office/2007/relationships/media" Target="file:///C:\Users\Administrator\Desktop\&#23385;&#20329;&#28165;\1981.mp3" TargetMode="External"/><Relationship Id="rId8" Type="http://schemas.openxmlformats.org/officeDocument/2006/relationships/audio" Target="file:///C:\Users\Administrator\Desktop\&#23385;&#20329;&#28165;\1981.mp3" TargetMode="External"/><Relationship Id="rId7" Type="http://schemas.openxmlformats.org/officeDocument/2006/relationships/image" Target="../media/image60.jpeg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61.png"/><Relationship Id="rId1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3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5.png"/><Relationship Id="rId3" Type="http://schemas.microsoft.com/office/2007/relationships/media" Target="file:///C:\Users\liu\Desktop\U5storytime&#21016;\song\Song%20time.mp3" TargetMode="External"/><Relationship Id="rId2" Type="http://schemas.openxmlformats.org/officeDocument/2006/relationships/audio" Target="file:///C:\Users\liu\Desktop\U5storytime&#21016;\song\Song%20time.mp3" TargetMode="External"/><Relationship Id="rId1" Type="http://schemas.openxmlformats.org/officeDocument/2006/relationships/image" Target="../media/image64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0.png"/><Relationship Id="rId2" Type="http://schemas.openxmlformats.org/officeDocument/2006/relationships/image" Target="../media/image26.jpeg"/><Relationship Id="rId1" Type="http://schemas.openxmlformats.org/officeDocument/2006/relationships/image" Target="../media/image66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0.png"/><Relationship Id="rId2" Type="http://schemas.openxmlformats.org/officeDocument/2006/relationships/image" Target="../media/image26.jpeg"/><Relationship Id="rId1" Type="http://schemas.openxmlformats.org/officeDocument/2006/relationships/image" Target="../media/image66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2.xml"/><Relationship Id="rId5" Type="http://schemas.openxmlformats.org/officeDocument/2006/relationships/slide" Target="slide12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6.jpeg"/><Relationship Id="rId1" Type="http://schemas.openxmlformats.org/officeDocument/2006/relationships/image" Target="../media/image6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hyperlink" Target="0001.&#25628;&#29392;-Jobs%20Song.mp4" TargetMode="Externa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jpeg"/><Relationship Id="rId3" Type="http://schemas.openxmlformats.org/officeDocument/2006/relationships/image" Target="../media/image67.jpe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slide" Target="slide16.xml"/><Relationship Id="rId4" Type="http://schemas.openxmlformats.org/officeDocument/2006/relationships/image" Target="../media/image37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" Target="slide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3.jpeg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Relationship Id="rId3" Type="http://schemas.openxmlformats.org/officeDocument/2006/relationships/image" Target="../media/image69.png"/><Relationship Id="rId2" Type="http://schemas.openxmlformats.org/officeDocument/2006/relationships/hyperlink" Target="song\The%20sing%20happily.swf" TargetMode="External"/><Relationship Id="rId1" Type="http://schemas.openxmlformats.org/officeDocument/2006/relationships/image" Target="../media/image8.jpe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5.jpeg"/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image" Target="../media/image8.jpe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6.png"/><Relationship Id="rId3" Type="http://schemas.microsoft.com/office/2007/relationships/media" Target="file:///C:\Users\apple\Desktop\u5%20Story%20time\1981.mp3" TargetMode="External"/><Relationship Id="rId2" Type="http://schemas.openxmlformats.org/officeDocument/2006/relationships/audio" Target="file:///C:\Users\apple\Desktop\u5%20Story%20time\1981.mp3" TargetMode="External"/><Relationship Id="rId1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hyperlink" Target="..\unit5&#25945;&#26696;&#35838;&#20214;\u5%20Story%20time\U501.swf" TargetMode="External"/><Relationship Id="rId3" Type="http://schemas.openxmlformats.org/officeDocument/2006/relationships/image" Target="../media/image8.jpeg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8.png"/><Relationship Id="rId1" Type="http://schemas.openxmlformats.org/officeDocument/2006/relationships/image" Target="../media/image77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6.jpeg"/><Relationship Id="rId7" Type="http://schemas.openxmlformats.org/officeDocument/2006/relationships/image" Target="../media/image15.jpe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85.jpeg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Relationship Id="rId3" Type="http://schemas.openxmlformats.org/officeDocument/2006/relationships/image" Target="../media/image81.jpeg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6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0.jpeg"/><Relationship Id="rId4" Type="http://schemas.openxmlformats.org/officeDocument/2006/relationships/image" Target="../media/image89.GIF"/><Relationship Id="rId3" Type="http://schemas.openxmlformats.org/officeDocument/2006/relationships/image" Target="../media/image88.GIF"/><Relationship Id="rId2" Type="http://schemas.openxmlformats.org/officeDocument/2006/relationships/image" Target="../media/image87.jpeg"/><Relationship Id="rId1" Type="http://schemas.openxmlformats.org/officeDocument/2006/relationships/image" Target="../media/image80.pn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slide" Target="slide16.xml"/><Relationship Id="rId4" Type="http://schemas.openxmlformats.org/officeDocument/2006/relationships/image" Target="../media/image27.jpe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91.png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3.jpeg"/><Relationship Id="rId3" Type="http://schemas.openxmlformats.org/officeDocument/2006/relationships/image" Target="../media/image92.jpeg"/><Relationship Id="rId2" Type="http://schemas.openxmlformats.org/officeDocument/2006/relationships/image" Target="../media/image87.jpeg"/><Relationship Id="rId1" Type="http://schemas.openxmlformats.org/officeDocument/2006/relationships/image" Target="../media/image80.png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slide" Target="slide16.xml"/><Relationship Id="rId4" Type="http://schemas.openxmlformats.org/officeDocument/2006/relationships/image" Target="../media/image27.jpe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91.png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4.jpeg"/><Relationship Id="rId2" Type="http://schemas.openxmlformats.org/officeDocument/2006/relationships/image" Target="../media/image42.jpeg"/><Relationship Id="rId1" Type="http://schemas.openxmlformats.org/officeDocument/2006/relationships/image" Target="../media/image8.jpeg"/></Relationships>
</file>

<file path=ppt/slides/_rels/slide4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7.jpeg"/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image" Target="../media/image7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9.jpeg"/><Relationship Id="rId1" Type="http://schemas.openxmlformats.org/officeDocument/2006/relationships/image" Target="../media/image98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audio" Target="../media/audio10.wav"/><Relationship Id="rId2" Type="http://schemas.openxmlformats.org/officeDocument/2006/relationships/image" Target="../media/image101.png"/><Relationship Id="rId1" Type="http://schemas.openxmlformats.org/officeDocument/2006/relationships/image" Target="../media/image100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1" Type="http://schemas.openxmlformats.org/officeDocument/2006/relationships/image" Target="../media/image102.jpeg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audio" Target="../media/audio8.wav"/><Relationship Id="rId8" Type="http://schemas.microsoft.com/office/2007/relationships/media" Target="../media/audio7.wav"/><Relationship Id="rId7" Type="http://schemas.openxmlformats.org/officeDocument/2006/relationships/audio" Target="../media/audio7.wav"/><Relationship Id="rId6" Type="http://schemas.microsoft.com/office/2007/relationships/media" Target="../media/audio6.wav"/><Relationship Id="rId5" Type="http://schemas.openxmlformats.org/officeDocument/2006/relationships/audio" Target="../media/audio6.wav"/><Relationship Id="rId4" Type="http://schemas.openxmlformats.org/officeDocument/2006/relationships/image" Target="../media/image46.png"/><Relationship Id="rId3" Type="http://schemas.microsoft.com/office/2007/relationships/media" Target="../media/audio5.wav"/><Relationship Id="rId2" Type="http://schemas.openxmlformats.org/officeDocument/2006/relationships/audio" Target="../media/audio5.wav"/><Relationship Id="rId13" Type="http://schemas.openxmlformats.org/officeDocument/2006/relationships/slideLayout" Target="../slideLayouts/slideLayout7.xml"/><Relationship Id="rId12" Type="http://schemas.microsoft.com/office/2007/relationships/media" Target="../media/audio9.wav"/><Relationship Id="rId11" Type="http://schemas.openxmlformats.org/officeDocument/2006/relationships/audio" Target="../media/audio9.wav"/><Relationship Id="rId10" Type="http://schemas.microsoft.com/office/2007/relationships/media" Target="../media/audio8.wav"/><Relationship Id="rId1" Type="http://schemas.openxmlformats.org/officeDocument/2006/relationships/image" Target="../media/image103.jpe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08.jpeg"/><Relationship Id="rId6" Type="http://schemas.openxmlformats.org/officeDocument/2006/relationships/image" Target="../media/image9.jpeg"/><Relationship Id="rId5" Type="http://schemas.openxmlformats.org/officeDocument/2006/relationships/image" Target="../media/image14.jpeg"/><Relationship Id="rId4" Type="http://schemas.openxmlformats.org/officeDocument/2006/relationships/image" Target="../media/image107.jpeg"/><Relationship Id="rId3" Type="http://schemas.openxmlformats.org/officeDocument/2006/relationships/image" Target="../media/image106.jpeg"/><Relationship Id="rId2" Type="http://schemas.openxmlformats.org/officeDocument/2006/relationships/image" Target="../media/image105.png"/><Relationship Id="rId1" Type="http://schemas.openxmlformats.org/officeDocument/2006/relationships/image" Target="../media/image104.png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4.png"/><Relationship Id="rId8" Type="http://schemas.microsoft.com/office/2007/relationships/media" Target="file:///C:\Users\liu\Desktop\U5storytime&#21016;\voice\Story%20time%20&#25991;&#31456;.mp3" TargetMode="External"/><Relationship Id="rId7" Type="http://schemas.openxmlformats.org/officeDocument/2006/relationships/audio" Target="file:///C:\Users\liu\Desktop\U5storytime&#21016;\voice\Story%20time%20&#25991;&#31456;.mp3" TargetMode="Externa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Relationship Id="rId3" Type="http://schemas.openxmlformats.org/officeDocument/2006/relationships/image" Target="../media/image105.png"/><Relationship Id="rId2" Type="http://schemas.openxmlformats.org/officeDocument/2006/relationships/image" Target="../media/image110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16.png"/><Relationship Id="rId10" Type="http://schemas.openxmlformats.org/officeDocument/2006/relationships/image" Target="../media/image115.png"/><Relationship Id="rId1" Type="http://schemas.openxmlformats.org/officeDocument/2006/relationships/image" Target="../media/image109.jpeg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7.jpeg"/></Relationships>
</file>

<file path=ppt/slides/_rels/slide5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8.jpeg"/><Relationship Id="rId8" Type="http://schemas.openxmlformats.org/officeDocument/2006/relationships/image" Target="../media/image121.jpeg"/><Relationship Id="rId7" Type="http://schemas.openxmlformats.org/officeDocument/2006/relationships/image" Target="../media/image120.jpeg"/><Relationship Id="rId6" Type="http://schemas.openxmlformats.org/officeDocument/2006/relationships/image" Target="../media/image119.jpeg"/><Relationship Id="rId5" Type="http://schemas.openxmlformats.org/officeDocument/2006/relationships/image" Target="../media/image118.jpeg"/><Relationship Id="rId4" Type="http://schemas.openxmlformats.org/officeDocument/2006/relationships/image" Target="../media/image106.jpeg"/><Relationship Id="rId3" Type="http://schemas.openxmlformats.org/officeDocument/2006/relationships/image" Target="../media/image107.jpeg"/><Relationship Id="rId2" Type="http://schemas.openxmlformats.org/officeDocument/2006/relationships/image" Target="../media/image80.png"/><Relationship Id="rId15" Type="http://schemas.openxmlformats.org/officeDocument/2006/relationships/slideLayout" Target="../slideLayouts/slideLayout7.xml"/><Relationship Id="rId14" Type="http://schemas.openxmlformats.org/officeDocument/2006/relationships/audio" Target="../media/audio11.wav"/><Relationship Id="rId13" Type="http://schemas.openxmlformats.org/officeDocument/2006/relationships/image" Target="../media/image123.png"/><Relationship Id="rId12" Type="http://schemas.microsoft.com/office/2007/relationships/media" Target="file:///C:\Users\Administrator\Desktop\&#23385;&#20329;&#28165;\&#32972;&#26223;&#38899;&#20048;%20-%20&#27426;&#24555;%20-%20&#28216;&#25103;&#29992;%20&#28909;&#24773;&#30340;&#38899;&#20048;.mp3" TargetMode="External"/><Relationship Id="rId11" Type="http://schemas.openxmlformats.org/officeDocument/2006/relationships/audio" Target="file:///C:\Users\Administrator\Desktop\&#23385;&#20329;&#28165;\&#32972;&#26223;&#38899;&#20048;%20-%20&#27426;&#24555;%20-%20&#28216;&#25103;&#29992;%20&#28909;&#24773;&#30340;&#38899;&#20048;.mp3" TargetMode="External"/><Relationship Id="rId10" Type="http://schemas.openxmlformats.org/officeDocument/2006/relationships/image" Target="../media/image122.jpeg"/><Relationship Id="rId1" Type="http://schemas.openxmlformats.org/officeDocument/2006/relationships/image" Target="../media/image7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jpeg"/><Relationship Id="rId2" Type="http://schemas.openxmlformats.org/officeDocument/2006/relationships/hyperlink" Target="voice\Story%20time.mp3" TargetMode="Externa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hyperlink" Target="U501.swf" TargetMode="External"/><Relationship Id="rId3" Type="http://schemas.openxmlformats.org/officeDocument/2006/relationships/image" Target="../media/image8.jpeg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3" name="组合 27"/>
          <p:cNvGrpSpPr/>
          <p:nvPr/>
        </p:nvGrpSpPr>
        <p:grpSpPr>
          <a:xfrm>
            <a:off x="691515" y="2130425"/>
            <a:ext cx="11167745" cy="3721100"/>
            <a:chOff x="202668" y="3177449"/>
            <a:chExt cx="8639543" cy="3141522"/>
          </a:xfrm>
        </p:grpSpPr>
        <p:sp>
          <p:nvSpPr>
            <p:cNvPr id="3074" name="AutoShape 10"/>
            <p:cNvSpPr/>
            <p:nvPr/>
          </p:nvSpPr>
          <p:spPr>
            <a:xfrm>
              <a:off x="202668" y="3177449"/>
              <a:ext cx="8639543" cy="3141522"/>
            </a:xfrm>
            <a:prstGeom prst="cloudCallout">
              <a:avLst>
                <a:gd name="adj1" fmla="val 24810"/>
                <a:gd name="adj2" fmla="val -101606"/>
              </a:avLst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zh-CN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5" name="Text Box 11"/>
            <p:cNvSpPr txBox="1"/>
            <p:nvPr/>
          </p:nvSpPr>
          <p:spPr>
            <a:xfrm rot="-184183">
              <a:off x="1055625" y="4405016"/>
              <a:ext cx="6934201" cy="2932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lnSpc>
                  <a:spcPts val="2000"/>
                </a:lnSpc>
                <a:spcBef>
                  <a:spcPct val="50000"/>
                </a:spcBef>
              </a:pPr>
              <a:r>
                <a:rPr lang="en-US" altLang="zh-CN" sz="6000" b="1" dirty="0">
                  <a:solidFill>
                    <a:srgbClr val="0070C0"/>
                  </a:solidFill>
                  <a:latin typeface="Showcard Gothic" panose="04020904020102020604" pitchFamily="82" charset="0"/>
                  <a:ea typeface="MingLiU_HKSCS-ExtB" panose="02020500000000000000" pitchFamily="18" charset="-120"/>
                </a:rPr>
                <a:t>W</a:t>
              </a:r>
              <a:r>
                <a:rPr lang="en-US" altLang="zh-CN" sz="6000" b="1" dirty="0">
                  <a:solidFill>
                    <a:srgbClr val="0070C0"/>
                  </a:solidFill>
                  <a:latin typeface="Showcard Gothic" panose="04020904020102020604" pitchFamily="82" charset="0"/>
                  <a:ea typeface="MingLiU_HKSCS-ExtB" panose="02020500000000000000" pitchFamily="18" charset="-120"/>
                  <a:hlinkClick r:id="rId1" action="ppaction://hlinkfile"/>
                </a:rPr>
                <a:t>h</a:t>
              </a:r>
              <a:r>
                <a:rPr lang="en-US" altLang="zh-CN" sz="6000" b="1" dirty="0">
                  <a:solidFill>
                    <a:srgbClr val="0070C0"/>
                  </a:solidFill>
                  <a:latin typeface="Showcard Gothic" panose="04020904020102020604" pitchFamily="82" charset="0"/>
                  <a:ea typeface="MingLiU_HKSCS-ExtB" panose="02020500000000000000" pitchFamily="18" charset="-120"/>
                </a:rPr>
                <a:t>at</a:t>
              </a:r>
              <a:r>
                <a:rPr lang="en-US" altLang="zh-CN" sz="6000" b="1" dirty="0">
                  <a:latin typeface="Showcard Gothic" panose="04020904020102020604" pitchFamily="82" charset="0"/>
                  <a:ea typeface="MingLiU_HKSCS-ExtB" panose="02020500000000000000" pitchFamily="18" charset="-120"/>
                </a:rPr>
                <a:t> </a:t>
              </a:r>
              <a:r>
                <a:rPr lang="en-US" altLang="zh-CN" sz="6000" b="1" dirty="0">
                  <a:solidFill>
                    <a:srgbClr val="0070C0"/>
                  </a:solidFill>
                  <a:latin typeface="Showcard Gothic" panose="04020904020102020604" pitchFamily="82" charset="0"/>
                  <a:ea typeface="MingLiU_HKSCS-ExtB" panose="02020500000000000000" pitchFamily="18" charset="-120"/>
                </a:rPr>
                <a:t>do they do? </a:t>
              </a:r>
              <a:endParaRPr lang="en-US" altLang="zh-CN" sz="2400" b="1" dirty="0">
                <a:solidFill>
                  <a:srgbClr val="0070C0"/>
                </a:solidFill>
                <a:latin typeface="Westwood LET"/>
                <a:ea typeface="MingLiU_HKSCS-ExtB" panose="02020500000000000000" pitchFamily="18" charset="-120"/>
              </a:endParaRPr>
            </a:p>
          </p:txBody>
        </p:sp>
      </p:grpSp>
      <p:grpSp>
        <p:nvGrpSpPr>
          <p:cNvPr id="3076" name="Group 23"/>
          <p:cNvGrpSpPr/>
          <p:nvPr/>
        </p:nvGrpSpPr>
        <p:grpSpPr>
          <a:xfrm>
            <a:off x="5334000" y="198438"/>
            <a:ext cx="2376488" cy="2401887"/>
            <a:chOff x="2544" y="-187"/>
            <a:chExt cx="1497" cy="1513"/>
          </a:xfrm>
        </p:grpSpPr>
        <p:pic>
          <p:nvPicPr>
            <p:cNvPr id="11" name="Picture 1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343598">
              <a:off x="2553" y="543"/>
              <a:ext cx="1488" cy="78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Picture 22"/>
            <p:cNvPicPr>
              <a:picLocks noChangeAspect="1" noChangeArrowheads="1"/>
            </p:cNvPicPr>
            <p:nvPr/>
          </p:nvPicPr>
          <p:blipFill>
            <a:blip r:embed="rId3"/>
            <a:srcRect t="32269"/>
            <a:stretch>
              <a:fillRect/>
            </a:stretch>
          </p:blipFill>
          <p:spPr bwMode="auto">
            <a:xfrm rot="-577183">
              <a:off x="2544" y="816"/>
              <a:ext cx="480" cy="35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58" name="WordArt 19"/>
            <p:cNvSpPr>
              <a:spLocks noTextEdit="1"/>
            </p:cNvSpPr>
            <p:nvPr/>
          </p:nvSpPr>
          <p:spPr>
            <a:xfrm rot="-613012">
              <a:off x="2643" y="-187"/>
              <a:ext cx="316" cy="79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90000"/>
            </a:bodyPr>
            <a:p>
              <a:pPr algn="ctr" fontAlgn="base"/>
              <a:r>
                <a:rPr lang="zh-CN" altLang="en-US" sz="7200" strike="noStrike" noProof="1">
                  <a:ln w="25400" cap="flat" cmpd="sng">
                    <a:solidFill>
                      <a:schemeClr val="tx1"/>
                    </a:solidFill>
                    <a:prstDash val="dash"/>
                    <a:headEnd type="none" w="med" len="med"/>
                    <a:tailEnd type="none" w="med" len="med"/>
                  </a:ln>
                  <a:solidFill>
                    <a:srgbClr val="FFFF00"/>
                  </a:solidFill>
                  <a:latin typeface="Cooper Black" panose="0208090404030B020404" charset="0"/>
                  <a:ea typeface="Cooper Black" panose="0208090404030B020404" charset="0"/>
                  <a:cs typeface="+mn-cs"/>
                </a:rPr>
                <a:t>5</a:t>
              </a:r>
              <a:endParaRPr lang="zh-CN" altLang="en-US" sz="7200" strike="noStrike" noProof="1">
                <a:ln w="25400" cap="flat" cmpd="sng">
                  <a:solidFill>
                    <a:schemeClr val="tx1"/>
                  </a:solidFill>
                  <a:prstDash val="dash"/>
                  <a:headEnd type="none" w="med" len="med"/>
                  <a:tailEnd type="none" w="med" len="med"/>
                </a:ln>
                <a:solidFill>
                  <a:srgbClr val="FFFF00"/>
                </a:solidFill>
                <a:latin typeface="Cooper Black" panose="0208090404030B020404" charset="0"/>
                <a:ea typeface="Cooper Black" panose="0208090404030B020404" charset="0"/>
              </a:endParaRPr>
            </a:p>
          </p:txBody>
        </p:sp>
      </p:grpSp>
      <p:sp>
        <p:nvSpPr>
          <p:cNvPr id="3080" name="WordArt 24"/>
          <p:cNvSpPr>
            <a:spLocks noTextEdit="1"/>
          </p:cNvSpPr>
          <p:nvPr/>
        </p:nvSpPr>
        <p:spPr>
          <a:xfrm rot="-553617">
            <a:off x="1914525" y="169863"/>
            <a:ext cx="3276600" cy="15240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p>
            <a:pPr algn="ctr"/>
            <a:r>
              <a:rPr lang="zh-CN" altLang="en-US" sz="3600">
                <a:ln w="254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Cooper Black" panose="0208090404030B020404" charset="0"/>
                <a:ea typeface="Cooper Black" panose="0208090404030B020404" charset="0"/>
              </a:rPr>
              <a:t>Unit</a:t>
            </a:r>
            <a:endParaRPr lang="zh-CN" altLang="en-US" sz="3600">
              <a:ln w="254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  <a:solidFill>
                <a:srgbClr val="FFFF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Cooper Black" panose="0208090404030B020404" charset="0"/>
              <a:ea typeface="Cooper Black" panose="0208090404030B020404" charset="0"/>
            </a:endParaRPr>
          </a:p>
        </p:txBody>
      </p:sp>
      <p:pic>
        <p:nvPicPr>
          <p:cNvPr id="3081" name="Picture 3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1303185">
            <a:off x="9256713" y="2125663"/>
            <a:ext cx="1143000" cy="904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3" name="文本框 1"/>
          <p:cNvSpPr txBox="1"/>
          <p:nvPr/>
        </p:nvSpPr>
        <p:spPr>
          <a:xfrm>
            <a:off x="3562985" y="4676775"/>
            <a:ext cx="684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>
                <a:latin typeface="Calibri" panose="020F0502020204030204" pitchFamily="34" charset="0"/>
                <a:ea typeface="宋体" panose="02010600030101010101" pitchFamily="2" charset="-122"/>
              </a:rPr>
              <a:t>                          </a:t>
            </a:r>
            <a:r>
              <a:rPr lang="en-US" altLang="zh-CN" sz="2400" b="1">
                <a:latin typeface="Calibri" panose="020F0502020204030204" pitchFamily="34" charset="0"/>
                <a:ea typeface="宋体" panose="02010600030101010101" pitchFamily="2" charset="-122"/>
              </a:rPr>
              <a:t>Wei Tang Primary School  ZhuMengyun</a:t>
            </a:r>
            <a:endParaRPr lang="zh-CN" altLang="en-US" sz="24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0480" y="6350"/>
            <a:ext cx="383413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</a:rPr>
              <a:t>read and think</a:t>
            </a:r>
            <a:endParaRPr lang="en-US" altLang="zh-CN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17190" y="16510"/>
            <a:ext cx="76314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What </a:t>
            </a:r>
            <a:r>
              <a:rPr 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questions does SuHai ask?</a:t>
            </a:r>
            <a:endParaRPr lang="en-US" alt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0" name="图片 9" descr="C:\Users\Lenovo、\Desktop\U5stJenny\u5Jenny\打印的单词图片\B{@K7`T8`[HH8}$LE91T)@D.pngB{@K7`T8`[HH8}$LE91T)@D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475105" y="746760"/>
            <a:ext cx="8412480" cy="3157220"/>
          </a:xfrm>
          <a:prstGeom prst="rect">
            <a:avLst/>
          </a:prstGeom>
          <a:ln cmpd="sng">
            <a:solidFill>
              <a:schemeClr val="accent1"/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9995" y="4001770"/>
            <a:ext cx="5829935" cy="71882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802255" y="1349375"/>
            <a:ext cx="5335270" cy="1587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753610" y="2616835"/>
            <a:ext cx="4159885" cy="2032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182100" y="2595880"/>
            <a:ext cx="320675" cy="1079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646680" y="2978785"/>
            <a:ext cx="470535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云形 16"/>
          <p:cNvSpPr/>
          <p:nvPr/>
        </p:nvSpPr>
        <p:spPr>
          <a:xfrm>
            <a:off x="199390" y="4963795"/>
            <a:ext cx="2106295" cy="914400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57835" y="5067300"/>
            <a:ext cx="19094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questions</a:t>
            </a:r>
            <a:endParaRPr lang="en-US" altLang="zh-CN" sz="3200" b="1"/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2439670" y="4446905"/>
            <a:ext cx="1179195" cy="62039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501900" y="5574030"/>
            <a:ext cx="1075690" cy="68262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605405" y="5356860"/>
            <a:ext cx="103378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864610" y="4130675"/>
            <a:ext cx="5735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What does your father/mother do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Mike?</a:t>
            </a:r>
            <a:endParaRPr lang="en-US" altLang="zh-CN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9995" y="4963795"/>
            <a:ext cx="4749165" cy="61722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9995" y="5990590"/>
            <a:ext cx="3886200" cy="61722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931285" y="5990590"/>
            <a:ext cx="3658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400" b="1">
                <a:sym typeface="+mn-ea"/>
              </a:rPr>
              <a:t>Where does he/she work?</a:t>
            </a:r>
            <a:endParaRPr 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7370" y="747395"/>
            <a:ext cx="1271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Part 1</a:t>
            </a:r>
            <a:endParaRPr lang="en-US" altLang="zh-CN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31285" y="5041900"/>
            <a:ext cx="45872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b="1"/>
              <a:t>What does he/she do every day?</a:t>
            </a:r>
            <a:endParaRPr lang="en-US" sz="2400" b="1"/>
          </a:p>
        </p:txBody>
      </p:sp>
      <p:sp>
        <p:nvSpPr>
          <p:cNvPr id="31" name="文本框 30"/>
          <p:cNvSpPr txBox="1"/>
          <p:nvPr/>
        </p:nvSpPr>
        <p:spPr>
          <a:xfrm>
            <a:off x="2987675" y="139700"/>
            <a:ext cx="868553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What else do you want to know? You can talk with your partner.</a:t>
            </a:r>
            <a:endParaRPr lang="en-US" altLang="zh-CN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xit" presetSubtype="10" fill="hold" nodeType="clickPar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  <p:bldP spid="23" grpId="0"/>
      <p:bldP spid="27" grpId="0"/>
      <p:bldP spid="18" grpId="0"/>
      <p:bldP spid="5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 descr="C:\Users\Lenovo、\Desktop\U5stJenny\u5Jenny\打印的单词图片\QQ图片20191029185618.jpgQQ图片20191029185618"/>
          <p:cNvPicPr>
            <a:picLocks noChangeAspect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17780" y="757555"/>
            <a:ext cx="12227560" cy="6726555"/>
          </a:xfrm>
          <a:prstGeom prst="rect">
            <a:avLst/>
          </a:prstGeom>
        </p:spPr>
      </p:pic>
      <p:pic>
        <p:nvPicPr>
          <p:cNvPr id="7" name="内容占位符 6" descr="QQ图片20191018134318"/>
          <p:cNvPicPr>
            <a:picLocks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-17780" y="1866265"/>
            <a:ext cx="2006600" cy="1540510"/>
          </a:xfrm>
          <a:prstGeom prst="rect">
            <a:avLst/>
          </a:prstGeom>
        </p:spPr>
      </p:pic>
      <p:pic>
        <p:nvPicPr>
          <p:cNvPr id="66641" name="内容占位符 3"/>
          <p:cNvPicPr>
            <a:picLocks noChangeAspect="1"/>
          </p:cNvPicPr>
          <p:nvPr>
            <p:ph sz="quarter" idx="3"/>
          </p:nvPr>
        </p:nvPicPr>
        <p:blipFill>
          <a:blip r:embed="rId3"/>
          <a:stretch>
            <a:fillRect/>
          </a:stretch>
        </p:blipFill>
        <p:spPr>
          <a:xfrm>
            <a:off x="1989455" y="4044950"/>
            <a:ext cx="2399665" cy="15182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642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8820" y="5563235"/>
            <a:ext cx="2415540" cy="174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899025" y="4656455"/>
            <a:ext cx="17164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B0F0"/>
                </a:solidFill>
              </a:rPr>
              <a:t>a teacher</a:t>
            </a:r>
            <a:endParaRPr lang="en-US" altLang="zh-CN" sz="2800" b="1">
              <a:solidFill>
                <a:srgbClr val="00B0F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12025" y="4656455"/>
            <a:ext cx="2511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B0F0"/>
                </a:solidFill>
              </a:rPr>
              <a:t>teach</a:t>
            </a:r>
            <a:r>
              <a:rPr lang="en-US" altLang="zh-CN" sz="2800" b="1">
                <a:solidFill>
                  <a:srgbClr val="FF0000"/>
                </a:solidFill>
              </a:rPr>
              <a:t>es</a:t>
            </a:r>
            <a:r>
              <a:rPr lang="en-US" altLang="zh-CN" sz="2800" b="1">
                <a:solidFill>
                  <a:srgbClr val="00B0F0"/>
                </a:solidFill>
              </a:rPr>
              <a:t> English</a:t>
            </a:r>
            <a:endParaRPr lang="en-US" altLang="zh-CN" b="1"/>
          </a:p>
        </p:txBody>
      </p:sp>
      <p:sp>
        <p:nvSpPr>
          <p:cNvPr id="10" name="文本框 9"/>
          <p:cNvSpPr txBox="1"/>
          <p:nvPr/>
        </p:nvSpPr>
        <p:spPr>
          <a:xfrm rot="10800000" flipV="1">
            <a:off x="10260330" y="4656455"/>
            <a:ext cx="15417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b="1">
                <a:solidFill>
                  <a:srgbClr val="00B0F0"/>
                </a:solidFill>
              </a:rPr>
              <a:t>at school</a:t>
            </a:r>
            <a:endParaRPr lang="en-US" altLang="zh-CN" sz="2800" b="1">
              <a:solidFill>
                <a:srgbClr val="00B0F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94910" y="6022975"/>
            <a:ext cx="20574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B0F0"/>
                </a:solidFill>
                <a:sym typeface="+mn-ea"/>
                <a:hlinkClick r:id="rId5" action="ppaction://hlinksldjump"/>
              </a:rPr>
              <a:t>a writer</a:t>
            </a:r>
            <a:endParaRPr lang="en-US" altLang="zh-CN" sz="2800" b="1">
              <a:solidFill>
                <a:srgbClr val="00B0F0"/>
              </a:solidFill>
            </a:endParaRPr>
          </a:p>
          <a:p>
            <a:endParaRPr lang="en-US" altLang="zh-CN" sz="2800" b="1">
              <a:solidFill>
                <a:srgbClr val="00B0F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19975" y="6022975"/>
            <a:ext cx="22961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B0F0"/>
                </a:solidFill>
                <a:sym typeface="+mn-ea"/>
              </a:rPr>
              <a:t>write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s</a:t>
            </a:r>
            <a:r>
              <a:rPr lang="en-US" altLang="zh-CN" sz="2800" b="1">
                <a:solidFill>
                  <a:srgbClr val="00B0F0"/>
                </a:solidFill>
                <a:sym typeface="+mn-ea"/>
              </a:rPr>
              <a:t> </a:t>
            </a:r>
            <a:r>
              <a:rPr lang="en-US" altLang="zh-CN" sz="2800" b="1">
                <a:solidFill>
                  <a:srgbClr val="7030A0"/>
                </a:solidFill>
                <a:sym typeface="+mn-ea"/>
              </a:rPr>
              <a:t>stories</a:t>
            </a:r>
            <a:endParaRPr lang="en-US" altLang="zh-CN" sz="2800" b="1">
              <a:solidFill>
                <a:srgbClr val="00B0F0"/>
              </a:solidFill>
            </a:endParaRPr>
          </a:p>
          <a:p>
            <a:pPr algn="l"/>
            <a:endParaRPr lang="en-US" altLang="zh-CN" sz="2800" b="1">
              <a:solidFill>
                <a:srgbClr val="00B0F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332720" y="6022975"/>
            <a:ext cx="18300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B0F0"/>
                </a:solidFill>
                <a:sym typeface="+mn-ea"/>
              </a:rPr>
              <a:t>at home</a:t>
            </a:r>
            <a:endParaRPr lang="en-US" altLang="zh-CN" sz="2800" b="1">
              <a:solidFill>
                <a:srgbClr val="00B0F0"/>
              </a:solidFill>
            </a:endParaRPr>
          </a:p>
          <a:p>
            <a:pPr algn="l"/>
            <a:endParaRPr lang="en-US" altLang="zh-CN" sz="2800" b="1">
              <a:solidFill>
                <a:srgbClr val="00B0F0"/>
              </a:solidFill>
            </a:endParaRPr>
          </a:p>
        </p:txBody>
      </p:sp>
      <p:sp>
        <p:nvSpPr>
          <p:cNvPr id="18" name="标题 1"/>
          <p:cNvSpPr>
            <a:spLocks noGrp="1"/>
          </p:cNvSpPr>
          <p:nvPr/>
        </p:nvSpPr>
        <p:spPr>
          <a:xfrm>
            <a:off x="-33020" y="-3810"/>
            <a:ext cx="4932045" cy="89471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b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</a:rPr>
            </a:b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</a:rPr>
              <a:t>t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hi</a:t>
            </a:r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nk and fill in the card </a:t>
            </a:r>
            <a:b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b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6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3" name="Picture 2" descr="G:\U5stJenny\pic\沈石溪1.jpg沈石溪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847215" y="310515"/>
            <a:ext cx="1811020" cy="1726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4" name="Text Box 3"/>
          <p:cNvSpPr txBox="1"/>
          <p:nvPr/>
        </p:nvSpPr>
        <p:spPr>
          <a:xfrm>
            <a:off x="3749040" y="605155"/>
            <a:ext cx="67367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 dirty="0">
                <a:latin typeface="Arial Narrow" panose="020B0606020202030204" pitchFamily="34" charset="0"/>
                <a:ea typeface="宋体" panose="02010600030101010101" pitchFamily="2" charset="-122"/>
              </a:rPr>
              <a:t>ShenShi xi </a:t>
            </a:r>
            <a:r>
              <a:rPr lang="zh-CN" altLang="en-US" sz="3200" b="1" dirty="0">
                <a:latin typeface="Arial Narrow" panose="020B0606020202030204" pitchFamily="34" charset="0"/>
                <a:ea typeface="宋体" panose="02010600030101010101" pitchFamily="2" charset="-122"/>
              </a:rPr>
              <a:t>is a writer.  </a:t>
            </a:r>
            <a:endParaRPr lang="zh-CN" altLang="en-US" sz="3200" b="1" dirty="0">
              <a:latin typeface="Arial Narrow" panose="020B0606020202030204" pitchFamily="34" charset="0"/>
              <a:ea typeface="宋体" panose="02010600030101010101" pitchFamily="2" charset="-122"/>
            </a:endParaRPr>
          </a:p>
        </p:txBody>
      </p:sp>
      <p:sp>
        <p:nvSpPr>
          <p:cNvPr id="44035" name="Text Box 4"/>
          <p:cNvSpPr txBox="1"/>
          <p:nvPr/>
        </p:nvSpPr>
        <p:spPr>
          <a:xfrm>
            <a:off x="5940425" y="3246438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69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2209800"/>
            <a:ext cx="1810385" cy="1612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0" name="Text Box 6"/>
          <p:cNvSpPr txBox="1"/>
          <p:nvPr/>
        </p:nvSpPr>
        <p:spPr>
          <a:xfrm>
            <a:off x="3733800" y="2743200"/>
            <a:ext cx="84836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 dirty="0">
                <a:latin typeface="Arial Narrow" panose="020B0606020202030204" pitchFamily="34" charset="0"/>
                <a:ea typeface="宋体" panose="02010600030101010101" pitchFamily="2" charset="-122"/>
              </a:rPr>
              <a:t>Yang Hong ying </a:t>
            </a:r>
            <a:r>
              <a:rPr lang="zh-CN" altLang="en-US" sz="3200" b="1" dirty="0">
                <a:latin typeface="Arial Narrow" panose="020B0606020202030204" pitchFamily="34" charset="0"/>
                <a:ea typeface="宋体" panose="02010600030101010101" pitchFamily="2" charset="-122"/>
              </a:rPr>
              <a:t>is a writer </a:t>
            </a:r>
            <a:r>
              <a:rPr lang="en-US" altLang="zh-CN" sz="3200" b="1" dirty="0">
                <a:latin typeface="Arial Narrow" panose="020B0606020202030204" pitchFamily="34" charset="0"/>
                <a:ea typeface="宋体" panose="02010600030101010101" pitchFamily="2" charset="-122"/>
              </a:rPr>
              <a:t>too</a:t>
            </a:r>
            <a:r>
              <a:rPr lang="zh-CN" altLang="en-US" sz="3200" b="1" dirty="0">
                <a:latin typeface="Arial Narrow" panose="020B0606020202030204" pitchFamily="34" charset="0"/>
                <a:ea typeface="宋体" panose="02010600030101010101" pitchFamily="2" charset="-122"/>
              </a:rPr>
              <a:t>.</a:t>
            </a:r>
            <a:r>
              <a:rPr lang="en-US" altLang="zh-CN" sz="3200" b="1" dirty="0">
                <a:latin typeface="Arial Narrow" panose="020B0606020202030204" pitchFamily="34" charset="0"/>
                <a:ea typeface="宋体" panose="02010600030101010101" pitchFamily="2" charset="-122"/>
              </a:rPr>
              <a:t>Sh</a:t>
            </a:r>
            <a:r>
              <a:rPr lang="en-US" altLang="zh-CN" sz="3200" b="1" dirty="0">
                <a:latin typeface="Arial Narrow" panose="020B0606020202030204" pitchFamily="34" charset="0"/>
                <a:sym typeface="+mn-ea"/>
              </a:rPr>
              <a:t>e writes many stories.</a:t>
            </a:r>
            <a:endParaRPr lang="zh-CN" altLang="en-US" sz="3200" b="1" dirty="0">
              <a:latin typeface="Arial Narrow" panose="020B060602020203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 descr="QQ图片201910181608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3080" y="4116070"/>
            <a:ext cx="1950085" cy="23069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58235" y="4561205"/>
            <a:ext cx="5954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>
                <a:latin typeface="Arial Narrow" panose="020B0606020202030204" pitchFamily="34" charset="0"/>
              </a:rPr>
              <a:t>BeiMao is a writer.He writes this</a:t>
            </a:r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7" name="图片 6" descr="QQ图片201910181604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6975" y="4116070"/>
            <a:ext cx="3132455" cy="22091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bldLvl="0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23" name="内容占位符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117"/>
          <a:stretch>
            <a:fillRect/>
          </a:stretch>
        </p:blipFill>
        <p:spPr>
          <a:xfrm>
            <a:off x="-792162" y="-133032"/>
            <a:ext cx="4926012" cy="1246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矩形 32"/>
          <p:cNvSpPr/>
          <p:nvPr/>
        </p:nvSpPr>
        <p:spPr>
          <a:xfrm>
            <a:off x="425133" y="72390"/>
            <a:ext cx="272097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华文彩云" panose="02010800040101010101" pitchFamily="2" charset="-122"/>
                <a:cs typeface="MV Boli" panose="02000500030200090000" pitchFamily="2" charset="0"/>
                <a:sym typeface="+mn-ea"/>
              </a:rPr>
              <a:t>Let`s talk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华文彩云" panose="02010800040101010101" pitchFamily="2" charset="-122"/>
              <a:cs typeface="MV Boli" panose="02000500030200090000" pitchFamily="2" charset="0"/>
              <a:sym typeface="+mn-ea"/>
            </a:endParaRPr>
          </a:p>
        </p:txBody>
      </p:sp>
      <p:sp>
        <p:nvSpPr>
          <p:cNvPr id="39" name="AutoShape 10"/>
          <p:cNvSpPr/>
          <p:nvPr/>
        </p:nvSpPr>
        <p:spPr>
          <a:xfrm>
            <a:off x="2665730" y="1447165"/>
            <a:ext cx="8169275" cy="4373880"/>
          </a:xfrm>
          <a:prstGeom prst="roundRect">
            <a:avLst>
              <a:gd name="adj" fmla="val 16667"/>
            </a:avLst>
          </a:prstGeom>
          <a:solidFill>
            <a:srgbClr val="FFCC99">
              <a:alpha val="50194"/>
            </a:srgb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en-US" altLang="zh-CN" sz="32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             ...</a:t>
            </a:r>
            <a:endParaRPr lang="en-US" altLang="zh-CN" sz="32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A:What does your ... do,Mike?</a:t>
            </a:r>
            <a:endParaRPr lang="en-US" altLang="zh-CN" sz="32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B:He's/She's a...</a:t>
            </a:r>
            <a:endParaRPr lang="en-US" altLang="zh-CN" sz="32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A:What 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does</a:t>
            </a:r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 ...do every day?</a:t>
            </a:r>
            <a:endParaRPr lang="en-US" altLang="zh-CN" sz="32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B: He/She...</a:t>
            </a:r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es/s</a:t>
            </a:r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...</a:t>
            </a:r>
            <a:endParaRPr lang="en-US" altLang="zh-CN" sz="32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A:Where 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does ...</a:t>
            </a:r>
            <a:r>
              <a:rPr lang="en-US" altLang="zh-CN" sz="3200" b="1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work</a:t>
            </a:r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?</a:t>
            </a:r>
            <a:endParaRPr lang="en-US" altLang="zh-CN" sz="32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B: He/She work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s</a:t>
            </a:r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 in/at...</a:t>
            </a:r>
            <a:endParaRPr lang="en-US" altLang="zh-CN" sz="32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            ....</a:t>
            </a:r>
            <a:endParaRPr lang="zh-CN" altLang="en-US" sz="32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endParaRPr lang="zh-CN" altLang="en-US" sz="24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5" name="AutoShape 9"/>
          <p:cNvSpPr/>
          <p:nvPr/>
        </p:nvSpPr>
        <p:spPr>
          <a:xfrm>
            <a:off x="3314700" y="72390"/>
            <a:ext cx="7875270" cy="706120"/>
          </a:xfrm>
          <a:prstGeom prst="flowChartAlternateProcess">
            <a:avLst/>
          </a:prstGeom>
          <a:solidFill>
            <a:srgbClr val="FFFF99"/>
          </a:solidFill>
          <a:ln w="63500" cap="flat" cmpd="sng">
            <a:solidFill>
              <a:srgbClr val="FFCC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r>
              <a:rPr lang="zh-CN" altLang="en-US" sz="2400" dirty="0">
                <a:latin typeface="方正少儿_GBK" pitchFamily="65" charset="-122"/>
                <a:ea typeface="方正少儿_GBK" pitchFamily="65" charset="-122"/>
              </a:rPr>
              <a:t>请你和同桌两人说一说</a:t>
            </a:r>
            <a:r>
              <a:rPr lang="en-US" altLang="zh-CN" sz="2400" dirty="0">
                <a:latin typeface="方正少儿_GBK" pitchFamily="65" charset="-122"/>
                <a:ea typeface="方正少儿_GBK" pitchFamily="65" charset="-122"/>
              </a:rPr>
              <a:t>Mike</a:t>
            </a:r>
            <a:r>
              <a:rPr lang="zh-CN" altLang="en-US" sz="2400" dirty="0">
                <a:latin typeface="方正少儿_GBK" pitchFamily="65" charset="-122"/>
                <a:ea typeface="方正少儿_GBK" pitchFamily="65" charset="-122"/>
              </a:rPr>
              <a:t>爸爸或妈妈的工作，并汇报。</a:t>
            </a:r>
            <a:endParaRPr lang="zh-CN" altLang="en-US" sz="2400" dirty="0">
              <a:latin typeface="方正少儿_GBK" pitchFamily="65" charset="-122"/>
              <a:ea typeface="方正少儿_GBK" pitchFamily="65" charset="-122"/>
            </a:endParaRPr>
          </a:p>
        </p:txBody>
      </p:sp>
      <p:pic>
        <p:nvPicPr>
          <p:cNvPr id="66641" name="内容占位符 3"/>
          <p:cNvPicPr>
            <a:picLocks noChangeAspect="1"/>
          </p:cNvPicPr>
          <p:nvPr>
            <p:ph sz="quarter" idx="3"/>
          </p:nvPr>
        </p:nvPicPr>
        <p:blipFill>
          <a:blip r:embed="rId2"/>
          <a:stretch>
            <a:fillRect/>
          </a:stretch>
        </p:blipFill>
        <p:spPr>
          <a:xfrm>
            <a:off x="-1905" y="1447165"/>
            <a:ext cx="2667635" cy="21088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642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05" y="3556000"/>
            <a:ext cx="2667635" cy="19564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39" grpId="1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09" name="Group 24"/>
          <p:cNvGrpSpPr/>
          <p:nvPr/>
        </p:nvGrpSpPr>
        <p:grpSpPr>
          <a:xfrm>
            <a:off x="828" y="-222024"/>
            <a:ext cx="12190412" cy="1930174"/>
            <a:chOff x="-15" y="98"/>
            <a:chExt cx="5283" cy="1873"/>
          </a:xfrm>
        </p:grpSpPr>
        <p:sp>
          <p:nvSpPr>
            <p:cNvPr id="17410" name="AutoShape 25"/>
            <p:cNvSpPr/>
            <p:nvPr/>
          </p:nvSpPr>
          <p:spPr>
            <a:xfrm>
              <a:off x="-15" y="98"/>
              <a:ext cx="5283" cy="1616"/>
            </a:xfrm>
            <a:prstGeom prst="horizontalScroll">
              <a:avLst>
                <a:gd name="adj" fmla="val 12500"/>
              </a:avLst>
            </a:prstGeom>
            <a:solidFill>
              <a:srgbClr val="CCCC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‘</a:t>
              </a:r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0" name="Text Box 26"/>
            <p:cNvSpPr txBox="1"/>
            <p:nvPr/>
          </p:nvSpPr>
          <p:spPr>
            <a:xfrm>
              <a:off x="208" y="210"/>
              <a:ext cx="4691" cy="1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en-US" altLang="zh-CN" sz="2800" b="1" noProof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Comic Sans MS" panose="030F0702030302020204" pitchFamily="66" charset="0"/>
                  <a:ea typeface="宋体" panose="02010600030101010101" pitchFamily="2" charset="-122"/>
                  <a:cs typeface="+mn-cs"/>
                </a:rPr>
                <a:t>Group work</a:t>
              </a:r>
              <a:endParaRPr lang="en-US" altLang="zh-CN" sz="2800" b="1" noProof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endParaRPr>
            </a:p>
            <a:p>
              <a:r>
                <a:rPr lang="en-US" altLang="zh-CN" sz="2400" b="1" noProof="1" dirty="0">
                  <a:latin typeface="Comic Sans MS" panose="030F0702030302020204" pitchFamily="66" charset="0"/>
                  <a:ea typeface="宋体" panose="02010600030101010101" pitchFamily="2" charset="-122"/>
                  <a:cs typeface="+mn-cs"/>
                </a:rPr>
                <a:t>r</a:t>
              </a:r>
              <a:r>
                <a:rPr lang="zh-CN" altLang="en-US" sz="2400" b="1" noProof="1" dirty="0">
                  <a:latin typeface="Comic Sans MS" panose="030F0702030302020204" pitchFamily="66" charset="0"/>
                  <a:ea typeface="宋体" panose="02010600030101010101" pitchFamily="2" charset="-122"/>
                  <a:cs typeface="+mn-cs"/>
                </a:rPr>
                <a:t>ead </a:t>
              </a:r>
              <a:r>
                <a:rPr lang="en-US" altLang="zh-CN" sz="2400" b="1" noProof="1" dirty="0">
                  <a:latin typeface="Comic Sans MS" panose="030F0702030302020204" pitchFamily="66" charset="0"/>
                  <a:ea typeface="宋体" panose="02010600030101010101" pitchFamily="2" charset="-122"/>
                  <a:cs typeface="+mn-cs"/>
                </a:rPr>
                <a:t>part2 ,then</a:t>
              </a:r>
              <a:r>
                <a:rPr lang="zh-CN" altLang="en-US" sz="2400" b="1" noProof="1" dirty="0">
                  <a:latin typeface="Comic Sans MS" panose="030F0702030302020204" pitchFamily="66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lang="en-US" altLang="zh-CN" sz="2400" b="1" noProof="1" dirty="0">
                  <a:latin typeface="Comic Sans MS" panose="030F0702030302020204" pitchFamily="66" charset="0"/>
                  <a:ea typeface="宋体" panose="02010600030101010101" pitchFamily="2" charset="-122"/>
                  <a:cs typeface="+mn-cs"/>
                </a:rPr>
                <a:t>finish SuHai's information card (</a:t>
              </a:r>
              <a:r>
                <a:rPr lang="zh-CN" altLang="en-US" sz="2400" b="1" noProof="1" dirty="0">
                  <a:latin typeface="Comic Sans MS" panose="030F0702030302020204" pitchFamily="66" charset="0"/>
                  <a:ea typeface="宋体" panose="02010600030101010101" pitchFamily="2" charset="-122"/>
                  <a:cs typeface="+mn-cs"/>
                </a:rPr>
                <a:t>先阅读第二部分，然后四人一组完成</a:t>
              </a:r>
              <a:r>
                <a:rPr lang="en-US" altLang="zh-CN" sz="2400" b="1" noProof="1" dirty="0">
                  <a:latin typeface="Comic Sans MS" panose="030F0702030302020204" pitchFamily="66" charset="0"/>
                  <a:ea typeface="宋体" panose="02010600030101010101" pitchFamily="2" charset="-122"/>
                  <a:cs typeface="+mn-cs"/>
                </a:rPr>
                <a:t>SuHai</a:t>
              </a:r>
              <a:r>
                <a:rPr lang="zh-CN" altLang="en-US" sz="2400" b="1" noProof="1" dirty="0">
                  <a:latin typeface="Comic Sans MS" panose="030F0702030302020204" pitchFamily="66" charset="0"/>
                  <a:ea typeface="宋体" panose="02010600030101010101" pitchFamily="2" charset="-122"/>
                  <a:cs typeface="+mn-cs"/>
                </a:rPr>
                <a:t>的信息卡）</a:t>
              </a:r>
              <a:endParaRPr lang="zh-CN" altLang="en-US" sz="2400" b="1" noProof="1" dirty="0">
                <a:latin typeface="Comic Sans MS" panose="030F0702030302020204" pitchFamily="66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 sz="2400" b="1" u="sng" noProof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42" name="AutoShape 29"/>
          <p:cNvSpPr/>
          <p:nvPr/>
        </p:nvSpPr>
        <p:spPr>
          <a:xfrm>
            <a:off x="635" y="285750"/>
            <a:ext cx="12190413" cy="7513638"/>
          </a:xfrm>
          <a:prstGeom prst="horizontalScroll">
            <a:avLst>
              <a:gd name="adj" fmla="val 12500"/>
            </a:avLst>
          </a:prstGeom>
          <a:solidFill>
            <a:srgbClr val="CC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en-US" altLang="zh-CN" sz="2000" b="1" dirty="0">
              <a:solidFill>
                <a:schemeClr val="accent2"/>
              </a:solidFill>
              <a:latin typeface="Comic Sans MS" panose="030F0702030302020204" pitchFamily="66" charset="0"/>
              <a:ea typeface="幼圆" panose="02010509060101010101" pitchFamily="49" charset="-122"/>
              <a:sym typeface="宋体" panose="02010600030101010101" pitchFamily="2" charset="-122"/>
            </a:endParaRPr>
          </a:p>
          <a:p>
            <a:pPr algn="ctr"/>
            <a:endParaRPr lang="zh-CN" altLang="en-US" sz="2800" b="1" u="sng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4768" y="1300798"/>
            <a:ext cx="9224963" cy="2738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小组合作步骤</a:t>
            </a:r>
            <a:r>
              <a:rPr lang="en-US" altLang="zh-CN" sz="2400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en-US" altLang="zh-CN" sz="2400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r>
              <a:rPr lang="en-US" altLang="zh-CN" sz="2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1.read part2</a:t>
            </a:r>
            <a:endParaRPr lang="en-US" altLang="zh-CN" sz="2400" b="1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endParaRPr lang="en-US" altLang="zh-CN" sz="2400" b="1" noProof="1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r>
              <a:rPr lang="en-US" altLang="zh-CN" sz="2800" b="1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2.ask and answer,finish the card</a:t>
            </a:r>
            <a:endParaRPr lang="en-US" altLang="zh-CN" sz="2400" noProof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en-US" sz="2400" b="1" noProof="1" dirty="0">
              <a:solidFill>
                <a:srgbClr val="FF0000"/>
              </a:solidFill>
              <a:latin typeface="Comic Sans MS" panose="030F0702030302020204" pitchFamily="66" charset="0"/>
              <a:ea typeface="幼圆" panose="02010509060101010101" pitchFamily="49" charset="-122"/>
            </a:endParaRPr>
          </a:p>
          <a:p>
            <a:endParaRPr lang="en-US" altLang="zh-CN" sz="2400" noProof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2400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     </a:t>
            </a:r>
            <a:endParaRPr lang="en-US" altLang="zh-CN" sz="2400" noProof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5085" y="3484880"/>
            <a:ext cx="6978015" cy="27070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noProof="1"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3.underline the new words then discuss</a:t>
            </a:r>
            <a:endParaRPr lang="en-US" altLang="zh-CN" sz="2800" b="1" noProof="1"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r>
              <a:rPr lang="zh-CN" altLang="en-US" sz="2800" b="1" noProof="1"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（划下不认识的生词然后讨论）</a:t>
            </a:r>
            <a:endParaRPr lang="en-US" altLang="zh-CN" sz="2800" b="1" noProof="1"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en-US" altLang="zh-CN" sz="2800" b="1" noProof="1"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r>
              <a:rPr lang="en-US" altLang="zh-CN" sz="2800" b="1" noProof="1"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4.report</a:t>
            </a:r>
            <a:endParaRPr lang="en-US" altLang="zh-CN" sz="2800" b="1" noProof="1"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r>
              <a:rPr lang="zh-CN" altLang="en-US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cs typeface="+mn-cs"/>
                <a:sym typeface="+mn-ea"/>
              </a:rPr>
              <a:t>每组选一名学生汇报哦</a:t>
            </a:r>
            <a:r>
              <a:rPr lang="en-US" altLang="zh-CN" b="1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cs typeface="+mn-cs"/>
                <a:sym typeface="+mn-ea"/>
              </a:rPr>
              <a:t>~</a:t>
            </a:r>
            <a:endParaRPr lang="en-US" altLang="zh-CN" b="1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幼圆" panose="02010509060101010101" pitchFamily="49" charset="-122"/>
            </a:endParaRPr>
          </a:p>
          <a:p>
            <a:endParaRPr lang="en-US" altLang="zh-CN" sz="2000" b="1" noProof="1" dirty="0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幼圆" panose="02010509060101010101" pitchFamily="49" charset="-122"/>
              <a:cs typeface="+mn-cs"/>
              <a:sym typeface="+mn-ea"/>
            </a:endParaRPr>
          </a:p>
          <a:p>
            <a:endParaRPr lang="zh-CN" altLang="en-US" sz="2000" noProof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6327140" y="1073785"/>
            <a:ext cx="5925820" cy="266827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932295" y="1443990"/>
            <a:ext cx="51581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ea typeface="幼圆" panose="02010509060101010101" pitchFamily="49" charset="-122"/>
                <a:sym typeface="宋体" panose="02010600030101010101" pitchFamily="2" charset="-122"/>
              </a:rPr>
              <a:t>useful sentences:</a:t>
            </a:r>
            <a:endParaRPr lang="zh-CN" altLang="en-US" sz="2400" b="1" noProof="1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ea typeface="幼圆" panose="020105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  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What </a:t>
            </a:r>
            <a:r>
              <a:rPr lang="en-US" altLang="zh-CN" sz="2400" dirty="0">
                <a:solidFill>
                  <a:srgbClr val="8D8B7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does</a:t>
            </a:r>
            <a:r>
              <a:rPr lang="en-US" altLang="zh-CN" sz="2400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 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your...do?</a:t>
            </a:r>
            <a:endParaRPr lang="en-US" altLang="zh-CN" sz="2400" noProof="1" dirty="0">
              <a:solidFill>
                <a:schemeClr val="bg2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幼圆" panose="02010509060101010101" pitchFamily="49" charset="-122"/>
            </a:endParaRPr>
          </a:p>
          <a:p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   What </a:t>
            </a:r>
            <a:r>
              <a:rPr lang="en-US" altLang="zh-CN" sz="2400" dirty="0">
                <a:solidFill>
                  <a:srgbClr val="8D8B7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does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 she/he do every day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?</a:t>
            </a:r>
            <a:endParaRPr lang="en-US" altLang="zh-CN" sz="2400" noProof="1" dirty="0">
              <a:solidFill>
                <a:schemeClr val="bg2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幼圆" panose="02010509060101010101" pitchFamily="49" charset="-122"/>
            </a:endParaRPr>
          </a:p>
          <a:p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   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Where </a:t>
            </a:r>
            <a:r>
              <a:rPr lang="en-US" altLang="zh-CN" sz="2400" dirty="0">
                <a:solidFill>
                  <a:srgbClr val="8D8B7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does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 he/she work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? </a:t>
            </a:r>
            <a:endParaRPr lang="zh-CN" altLang="en-US" sz="2400" noProof="1" dirty="0">
              <a:solidFill>
                <a:schemeClr val="bg2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幼圆" panose="02010509060101010101" pitchFamily="49" charset="-122"/>
            </a:endParaRPr>
          </a:p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    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He/She work</a:t>
            </a:r>
            <a:r>
              <a:rPr lang="en-US" altLang="zh-CN" sz="2400" b="1" dirty="0">
                <a:solidFill>
                  <a:srgbClr val="8D8B7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s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 at/in..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.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8" name="云形 7"/>
          <p:cNvSpPr/>
          <p:nvPr/>
        </p:nvSpPr>
        <p:spPr>
          <a:xfrm>
            <a:off x="4225290" y="4407535"/>
            <a:ext cx="7865110" cy="243078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92675" y="4807585"/>
            <a:ext cx="70078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  </a:t>
            </a:r>
            <a:r>
              <a:rPr lang="zh-CN" altLang="en-US" sz="2400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useful sentences:</a:t>
            </a:r>
            <a:endParaRPr lang="zh-CN" altLang="en-US" sz="2400" b="1" noProof="1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ea typeface="幼圆" panose="02010509060101010101" pitchFamily="49" charset="-122"/>
            </a:endParaRPr>
          </a:p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SuHai's father is a/an...He ....He work</a:t>
            </a:r>
            <a:r>
              <a:rPr lang="zh-CN" altLang="en-US" sz="2400" dirty="0">
                <a:solidFill>
                  <a:srgbClr val="8D8B7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s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 at/in...</a:t>
            </a:r>
            <a:endParaRPr lang="zh-CN" altLang="en-US" sz="2400" noProof="1" dirty="0">
              <a:solidFill>
                <a:schemeClr val="bg2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幼圆" panose="02010509060101010101" pitchFamily="49" charset="-122"/>
            </a:endParaRPr>
          </a:p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SuHai's mother is a/an...She...She work</a:t>
            </a:r>
            <a:r>
              <a:rPr lang="zh-CN" altLang="en-US" sz="2400" dirty="0">
                <a:solidFill>
                  <a:srgbClr val="8D8B7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s 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at/in...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  <p:bldP spid="8" grpId="0" bldLvl="0" animBg="1"/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 13" descr="C:\Users\Lenovo、\Desktop\U5stJenny\u5Jenny\打印的单词图片\QQ图片20191029183856.jpgQQ图片20191029183856"/>
          <p:cNvPicPr>
            <a:picLocks noChangeAspect="1"/>
          </p:cNvPicPr>
          <p:nvPr>
            <p:ph type="tbl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52070" y="599440"/>
            <a:ext cx="12240895" cy="63296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0" name="Text Box 26"/>
          <p:cNvSpPr txBox="1"/>
          <p:nvPr/>
        </p:nvSpPr>
        <p:spPr>
          <a:xfrm>
            <a:off x="196850" y="-13970"/>
            <a:ext cx="356552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sz="3600" b="1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Think and fill</a:t>
            </a:r>
            <a:endParaRPr lang="zh-CN" altLang="en-US" sz="3600" b="1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600" b="1" u="sng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66643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8665" y="4156710"/>
            <a:ext cx="2440940" cy="1216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644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8665" y="5372735"/>
            <a:ext cx="2440940" cy="14433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SH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70" y="2306955"/>
            <a:ext cx="2030730" cy="1612265"/>
          </a:xfrm>
          <a:prstGeom prst="rect">
            <a:avLst/>
          </a:prstGeom>
        </p:spPr>
      </p:pic>
      <p:graphicFrame>
        <p:nvGraphicFramePr>
          <p:cNvPr id="7" name="表格 6"/>
          <p:cNvGraphicFramePr/>
          <p:nvPr/>
        </p:nvGraphicFramePr>
        <p:xfrm>
          <a:off x="4531360" y="4156710"/>
          <a:ext cx="7623810" cy="1216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/>
                <a:gridCol w="3137535"/>
                <a:gridCol w="2047875"/>
              </a:tblGrid>
              <a:tr h="121602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a doctor</a:t>
                      </a:r>
                      <a:endParaRPr lang="en-US" altLang="zh-CN" sz="28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   help</a:t>
                      </a:r>
                      <a:r>
                        <a:rPr lang="en-US" altLang="zh-CN" sz="2800" b="0">
                          <a:solidFill>
                            <a:srgbClr val="FF0000"/>
                          </a:solidFill>
                        </a:rPr>
                        <a:t>s</a:t>
                      </a: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2800" b="0">
                          <a:solidFill>
                            <a:schemeClr val="tx1"/>
                          </a:solidFill>
                          <a:hlinkClick r:id="rId5" action="ppaction://hlinksldjump"/>
                        </a:rPr>
                        <a:t>sick people</a:t>
                      </a:r>
                      <a:endParaRPr lang="en-US" altLang="zh-CN" sz="28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in the          hospital</a:t>
                      </a:r>
                      <a:endParaRPr lang="en-US" altLang="zh-CN" sz="28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/>
          <p:nvPr/>
        </p:nvGraphicFramePr>
        <p:xfrm>
          <a:off x="4459605" y="5454650"/>
          <a:ext cx="7694930" cy="1361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1420"/>
                <a:gridCol w="3136265"/>
                <a:gridCol w="2087245"/>
              </a:tblGrid>
              <a:tr h="13614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a worker</a:t>
                      </a:r>
                      <a:endParaRPr lang="en-US" altLang="zh-CN" sz="28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  make</a:t>
                      </a:r>
                      <a:r>
                        <a:rPr lang="en-US" altLang="zh-CN" sz="2800" b="0">
                          <a:solidFill>
                            <a:srgbClr val="FF0000"/>
                          </a:solidFill>
                        </a:rPr>
                        <a:t>s </a:t>
                      </a: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sweets</a:t>
                      </a:r>
                      <a:endParaRPr lang="en-US" altLang="zh-CN" sz="28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in the </a:t>
                      </a:r>
                      <a:r>
                        <a:rPr lang="en-US" altLang="zh-CN" sz="2800" b="0">
                          <a:solidFill>
                            <a:srgbClr val="8D8B71"/>
                          </a:solidFill>
                        </a:rPr>
                        <a:t>factory</a:t>
                      </a:r>
                      <a:endParaRPr lang="en-US" altLang="zh-CN" sz="2800" b="0">
                        <a:solidFill>
                          <a:srgbClr val="8D8B7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3"/>
          <p:cNvSpPr/>
          <p:nvPr/>
        </p:nvSpPr>
        <p:spPr>
          <a:xfrm>
            <a:off x="2895600" y="1524000"/>
            <a:ext cx="1524000" cy="304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0" hangingPunct="0"/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4579" name="矩形 4"/>
          <p:cNvSpPr/>
          <p:nvPr/>
        </p:nvSpPr>
        <p:spPr>
          <a:xfrm>
            <a:off x="2743200" y="4478338"/>
            <a:ext cx="2057400" cy="3810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0" hangingPunct="0"/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5612" name="Text Box 6"/>
          <p:cNvSpPr txBox="1"/>
          <p:nvPr/>
        </p:nvSpPr>
        <p:spPr>
          <a:xfrm>
            <a:off x="1351915" y="1742440"/>
            <a:ext cx="3897313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400" b="1" dirty="0">
                <a:solidFill>
                  <a:srgbClr val="0000FF"/>
                </a:solidFill>
                <a:latin typeface="Arial Narrow" panose="020B0606020202030204" pitchFamily="34" charset="0"/>
              </a:rPr>
              <a:t>si</a:t>
            </a:r>
            <a:r>
              <a:rPr lang="en-US" altLang="zh-CN" sz="4400" b="1" dirty="0">
                <a:solidFill>
                  <a:srgbClr val="FF0000"/>
                </a:solidFill>
                <a:latin typeface="Arial Narrow" panose="020B0606020202030204" pitchFamily="34" charset="0"/>
              </a:rPr>
              <a:t>ck</a:t>
            </a:r>
            <a:r>
              <a:rPr lang="en-US" altLang="zh-CN" sz="4400" b="1" dirty="0">
                <a:latin typeface="Arial Narrow" panose="020B0606020202030204" pitchFamily="34" charset="0"/>
              </a:rPr>
              <a:t>    p</a:t>
            </a:r>
            <a:r>
              <a:rPr lang="en-US" altLang="zh-CN" sz="4400" b="1" dirty="0">
                <a:solidFill>
                  <a:srgbClr val="A50021"/>
                </a:solidFill>
                <a:latin typeface="Arial Narrow" panose="020B0606020202030204" pitchFamily="34" charset="0"/>
              </a:rPr>
              <a:t>eo</a:t>
            </a:r>
            <a:r>
              <a:rPr lang="en-US" altLang="zh-CN" sz="4400" b="1" dirty="0">
                <a:solidFill>
                  <a:srgbClr val="0000FF"/>
                </a:solidFill>
                <a:latin typeface="Arial Narrow" panose="020B0606020202030204" pitchFamily="34" charset="0"/>
              </a:rPr>
              <a:t>ple</a:t>
            </a:r>
            <a:endParaRPr lang="en-US" altLang="zh-CN" sz="4400" b="1" dirty="0">
              <a:solidFill>
                <a:srgbClr val="0000FF"/>
              </a:solidFill>
              <a:latin typeface="Arial Narrow" panose="020B0606020202030204" pitchFamily="34" charset="0"/>
            </a:endParaRPr>
          </a:p>
          <a:p>
            <a:r>
              <a:rPr lang="en-US" altLang="zh-CN" sz="4400" b="1" dirty="0">
                <a:solidFill>
                  <a:srgbClr val="0000FF"/>
                </a:solidFill>
                <a:latin typeface="Arial Narrow" panose="020B0606020202030204" pitchFamily="34" charset="0"/>
              </a:rPr>
              <a:t>             </a:t>
            </a:r>
            <a:endParaRPr lang="en-US" altLang="zh-CN" sz="1800" dirty="0">
              <a:latin typeface="Arial" panose="020B0604020202020204" pitchFamily="34" charset="0"/>
            </a:endParaRPr>
          </a:p>
        </p:txBody>
      </p:sp>
      <p:pic>
        <p:nvPicPr>
          <p:cNvPr id="25614" name="Picture 17" descr="HO2BCP5VJRZSWL15T`%TD6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35650" y="1338580"/>
            <a:ext cx="2548255" cy="20681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5" name="Picture 18" descr="JN2O]X{IRK~4HNQR7M05GT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6670" y="1338580"/>
            <a:ext cx="2251710" cy="2141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499235" y="2664460"/>
            <a:ext cx="10547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0070C0"/>
                </a:solidFill>
              </a:rPr>
              <a:t>ill</a:t>
            </a:r>
            <a:endParaRPr lang="en-US" altLang="zh-CN" sz="3600" b="1">
              <a:solidFill>
                <a:srgbClr val="0070C0"/>
              </a:solidFill>
            </a:endParaRPr>
          </a:p>
        </p:txBody>
      </p:sp>
      <p:pic>
        <p:nvPicPr>
          <p:cNvPr id="7" name="图片 6" descr="G:\U5stJenny\pic\QQ图片20191017184411.jpgQQ图片201910171844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803583" y="3563620"/>
            <a:ext cx="2336165" cy="27495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574405" y="4416425"/>
            <a:ext cx="31330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solidFill>
                  <a:schemeClr val="accent1"/>
                </a:solidFill>
              </a:rPr>
              <a:t>patient</a:t>
            </a:r>
            <a:endParaRPr lang="en-US" altLang="zh-CN" sz="480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2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G:\U5stJenny\pic\介绍Mike.jpg介绍Mike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28600" y="1292860"/>
            <a:ext cx="3933190" cy="2562225"/>
          </a:xfrm>
          <a:prstGeom prst="rect">
            <a:avLst/>
          </a:prstGeom>
        </p:spPr>
      </p:pic>
      <p:pic>
        <p:nvPicPr>
          <p:cNvPr id="8" name="图片 7" descr="G:\U5stJenny\pic\苏海介绍.png苏海介绍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7650" y="3927475"/>
            <a:ext cx="3895090" cy="28911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3025" y="93980"/>
            <a:ext cx="121151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Now you are SuHai or Mike, try to introduce yourself with your partner.</a:t>
            </a:r>
            <a:endParaRPr lang="en-US" altLang="zh-CN" sz="2400"/>
          </a:p>
          <a:p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请你扮演苏海或麦克，试着向同桌介绍自己吧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~</a:t>
            </a:r>
            <a:endParaRPr lang="en-US" altLang="zh-CN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58005" y="1691005"/>
            <a:ext cx="677227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Hello, I'm...</a:t>
            </a:r>
            <a:endParaRPr lang="en-US" altLang="zh-CN" sz="2800" b="1"/>
          </a:p>
          <a:p>
            <a:r>
              <a:rPr lang="en-US" altLang="zh-CN" sz="2800" b="1"/>
              <a:t>I'm...years old.</a:t>
            </a:r>
            <a:endParaRPr lang="en-US" altLang="zh-CN" sz="2800" b="1"/>
          </a:p>
          <a:p>
            <a:r>
              <a:rPr lang="en-US" altLang="zh-CN" sz="2800" b="1"/>
              <a:t>I like ...</a:t>
            </a:r>
            <a:endParaRPr lang="en-US" altLang="zh-CN" sz="2800" b="1"/>
          </a:p>
          <a:p>
            <a:r>
              <a:rPr lang="en-US" altLang="zh-CN" sz="2800" b="1"/>
              <a:t>I am a ...</a:t>
            </a:r>
            <a:endParaRPr lang="en-US" altLang="zh-CN" sz="2800" b="1"/>
          </a:p>
          <a:p>
            <a:r>
              <a:rPr lang="en-US" altLang="zh-CN" sz="2800" b="1"/>
              <a:t>My father is a/an ...He ...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s</a:t>
            </a:r>
            <a:r>
              <a:rPr lang="en-US" altLang="zh-CN" sz="2800" b="1"/>
              <a:t> at/in...</a:t>
            </a:r>
            <a:endParaRPr lang="en-US" altLang="zh-CN" sz="2800" b="1"/>
          </a:p>
          <a:p>
            <a:r>
              <a:rPr lang="en-US" altLang="zh-CN" sz="2800" b="1"/>
              <a:t>My mother is a/an ...She...</a:t>
            </a:r>
            <a:r>
              <a:rPr lang="en-US" altLang="zh-CN" sz="2800" b="1">
                <a:solidFill>
                  <a:schemeClr val="accent4">
                    <a:lumMod val="75000"/>
                  </a:schemeClr>
                </a:solidFill>
              </a:rPr>
              <a:t>s</a:t>
            </a:r>
            <a:r>
              <a:rPr lang="en-US" altLang="zh-CN" sz="2800" b="1"/>
              <a:t> at/in...</a:t>
            </a:r>
            <a:endParaRPr lang="en-US" altLang="zh-CN" sz="2800" b="1"/>
          </a:p>
          <a:p>
            <a:r>
              <a:rPr lang="en-US" altLang="zh-CN" sz="2800" b="1"/>
              <a:t>I have a happy family.</a:t>
            </a:r>
            <a:endParaRPr lang="en-US" altLang="zh-CN" sz="2800" b="1"/>
          </a:p>
          <a:p>
            <a:r>
              <a:rPr lang="en-US" altLang="zh-CN" sz="2800" b="1"/>
              <a:t>    </a:t>
            </a:r>
            <a:endParaRPr lang="en-US" altLang="zh-CN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2" descr="C:\Users\Lenovo、\Desktop\U5stJenny\u5Jenny\打印的单词图片\课文2.png课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782310" y="850900"/>
            <a:ext cx="6409055" cy="6007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6" name="图片 1" descr="C:\Users\Lenovo、\Desktop\U5stJenny\u5Jenny\打印的单词图片\课文1.png课文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9050" y="850900"/>
            <a:ext cx="5801360" cy="600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AutoShape 6">
            <a:hlinkClick r:id="rId3" action="ppaction://hlinkfile"/>
          </p:cNvPr>
          <p:cNvSpPr/>
          <p:nvPr/>
        </p:nvSpPr>
        <p:spPr>
          <a:xfrm>
            <a:off x="11377613" y="6237288"/>
            <a:ext cx="814387" cy="620712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225" name="AutoShape 9"/>
          <p:cNvSpPr/>
          <p:nvPr/>
        </p:nvSpPr>
        <p:spPr>
          <a:xfrm>
            <a:off x="257810" y="0"/>
            <a:ext cx="4974590" cy="738505"/>
          </a:xfrm>
          <a:prstGeom prst="flowChartAlternateProcess">
            <a:avLst/>
          </a:prstGeom>
          <a:solidFill>
            <a:srgbClr val="FFFF99"/>
          </a:solidFill>
          <a:ln w="63500" cap="flat" cmpd="sng">
            <a:solidFill>
              <a:srgbClr val="FFCC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r>
              <a:rPr lang="en-GB" altLang="zh-CN" sz="3200" dirty="0">
                <a:latin typeface="方正少儿_GBK" pitchFamily="65" charset="-122"/>
                <a:ea typeface="方正少儿_GBK" pitchFamily="65" charset="-122"/>
              </a:rPr>
              <a:t>Let</a:t>
            </a:r>
            <a:r>
              <a:rPr lang="en-GB" altLang="zh-CN" sz="3200" dirty="0">
                <a:latin typeface="Calibri" panose="020F0502020204030204" pitchFamily="34" charset="0"/>
                <a:ea typeface="方正少儿_GBK" pitchFamily="65" charset="-122"/>
              </a:rPr>
              <a:t>’</a:t>
            </a:r>
            <a:r>
              <a:rPr lang="en-GB" altLang="zh-CN" sz="3200" dirty="0">
                <a:latin typeface="方正少儿_GBK" pitchFamily="65" charset="-122"/>
                <a:ea typeface="方正少儿_GBK" pitchFamily="65" charset="-122"/>
              </a:rPr>
              <a:t>s read the text.</a:t>
            </a:r>
            <a:endParaRPr lang="zh-CN" altLang="en-US" sz="2800" dirty="0">
              <a:latin typeface="方正少儿_GBK" pitchFamily="65" charset="-122"/>
              <a:ea typeface="方正少儿_GBK" pitchFamily="65" charset="-122"/>
            </a:endParaRPr>
          </a:p>
        </p:txBody>
      </p:sp>
      <p:pic>
        <p:nvPicPr>
          <p:cNvPr id="2" name="U5Stor01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99685" y="1274445"/>
            <a:ext cx="495300" cy="495300"/>
          </a:xfrm>
          <a:prstGeom prst="rect">
            <a:avLst/>
          </a:prstGeom>
        </p:spPr>
      </p:pic>
      <p:pic>
        <p:nvPicPr>
          <p:cNvPr id="3" name="U5Stor02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99685" y="2772410"/>
            <a:ext cx="381635" cy="238760"/>
          </a:xfrm>
          <a:prstGeom prst="rect">
            <a:avLst/>
          </a:prstGeom>
        </p:spPr>
      </p:pic>
      <p:pic>
        <p:nvPicPr>
          <p:cNvPr id="4" name="U5Stor03">
            <a:hlinkClick r:id="" action="ppaction://media"/>
          </p:cNvPr>
          <p:cNvPicPr/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37785" y="4408170"/>
            <a:ext cx="419100" cy="278130"/>
          </a:xfrm>
          <a:prstGeom prst="rect">
            <a:avLst/>
          </a:prstGeom>
        </p:spPr>
      </p:pic>
      <p:pic>
        <p:nvPicPr>
          <p:cNvPr id="5" name="U5Stor04">
            <a:hlinkClick r:id="" action="ppaction://media"/>
          </p:cNvPr>
          <p:cNvPicPr/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92040" y="6180455"/>
            <a:ext cx="495300" cy="249555"/>
          </a:xfrm>
          <a:prstGeom prst="rect">
            <a:avLst/>
          </a:prstGeom>
        </p:spPr>
      </p:pic>
      <p:pic>
        <p:nvPicPr>
          <p:cNvPr id="6" name="U5Stor05">
            <a:hlinkClick r:id="" action="ppaction://media"/>
          </p:cNvPr>
          <p:cNvPicPr/>
          <p:nvPr>
            <a:audi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37315" y="1398270"/>
            <a:ext cx="495300" cy="371475"/>
          </a:xfrm>
          <a:prstGeom prst="rect">
            <a:avLst/>
          </a:prstGeom>
        </p:spPr>
      </p:pic>
      <p:pic>
        <p:nvPicPr>
          <p:cNvPr id="7" name="U5Stor06">
            <a:hlinkClick r:id="" action="ppaction://media"/>
          </p:cNvPr>
          <p:cNvPicPr/>
          <p:nvPr>
            <a:audioFile r:link="rId15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20500" y="2421890"/>
            <a:ext cx="412115" cy="350520"/>
          </a:xfrm>
          <a:prstGeom prst="rect">
            <a:avLst/>
          </a:prstGeom>
        </p:spPr>
      </p:pic>
      <p:pic>
        <p:nvPicPr>
          <p:cNvPr id="8" name="U5Stor07">
            <a:hlinkClick r:id="" action="ppaction://media"/>
          </p:cNvPr>
          <p:cNvPicPr/>
          <p:nvPr>
            <a:audioFile r:link="rId17"/>
            <p:extLst>
              <p:ext uri="{DAA4B4D4-6D71-4841-9C94-3DE7FCFB9230}">
                <p14:media xmlns:p14="http://schemas.microsoft.com/office/powerpoint/2010/main" r:embed="rId18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37315" y="3900805"/>
            <a:ext cx="412115" cy="307975"/>
          </a:xfrm>
          <a:prstGeom prst="rect">
            <a:avLst/>
          </a:prstGeom>
        </p:spPr>
      </p:pic>
      <p:pic>
        <p:nvPicPr>
          <p:cNvPr id="9" name="U5Stor08">
            <a:hlinkClick r:id="" action="ppaction://media"/>
          </p:cNvPr>
          <p:cNvPicPr/>
          <p:nvPr>
            <a:audi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42065" y="4956175"/>
            <a:ext cx="391795" cy="381635"/>
          </a:xfrm>
          <a:prstGeom prst="rect">
            <a:avLst/>
          </a:prstGeom>
        </p:spPr>
      </p:pic>
      <p:pic>
        <p:nvPicPr>
          <p:cNvPr id="10" name="U5Stor09">
            <a:hlinkClick r:id="" action="ppaction://media"/>
          </p:cNvPr>
          <p:cNvPicPr/>
          <p:nvPr>
            <a:audioFile r:link="rId21"/>
            <p:extLst>
              <p:ext uri="{DAA4B4D4-6D71-4841-9C94-3DE7FCFB9230}">
                <p14:media xmlns:p14="http://schemas.microsoft.com/office/powerpoint/2010/main" r:embed="rId2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061065" y="6135370"/>
            <a:ext cx="381000" cy="34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5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>
                <p:cTn id="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1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22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9" name="Cloud"/>
          <p:cNvSpPr>
            <a:spLocks noChangeAspect="1" noEditPoints="1" noChangeArrowheads="1"/>
          </p:cNvSpPr>
          <p:nvPr/>
        </p:nvSpPr>
        <p:spPr bwMode="auto">
          <a:xfrm>
            <a:off x="3352800" y="936625"/>
            <a:ext cx="6408738" cy="20955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00"/>
          </a:solidFill>
          <a:ln w="9525">
            <a:noFill/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    以两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人为一组，选择一种喜欢的方式读一读课文。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806450" y="2647950"/>
            <a:ext cx="3733800" cy="3157855"/>
            <a:chOff x="0" y="0"/>
            <a:chExt cx="4285" cy="4988"/>
          </a:xfrm>
        </p:grpSpPr>
        <p:pic>
          <p:nvPicPr>
            <p:cNvPr id="30742" name="Picture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285" cy="49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41" name="Oval 8"/>
            <p:cNvSpPr/>
            <p:nvPr/>
          </p:nvSpPr>
          <p:spPr>
            <a:xfrm>
              <a:off x="325" y="240"/>
              <a:ext cx="720" cy="843"/>
            </a:xfrm>
            <a:prstGeom prst="ellipse">
              <a:avLst/>
            </a:prstGeom>
            <a:solidFill>
              <a:srgbClr val="3366FF"/>
            </a:solidFill>
            <a:ln w="9525">
              <a:noFill/>
            </a:ln>
          </p:spPr>
          <p:txBody>
            <a:bodyPr wrap="none" anchor="ctr"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1</a:t>
              </a:r>
              <a:endPara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1530308" y="2344420"/>
            <a:ext cx="8573178" cy="2880360"/>
            <a:chOff x="-9712" y="0"/>
            <a:chExt cx="13498" cy="4535"/>
          </a:xfrm>
        </p:grpSpPr>
        <p:grpSp>
          <p:nvGrpSpPr>
            <p:cNvPr id="30736" name="Group 10"/>
            <p:cNvGrpSpPr/>
            <p:nvPr/>
          </p:nvGrpSpPr>
          <p:grpSpPr>
            <a:xfrm>
              <a:off x="-9712" y="0"/>
              <a:ext cx="13498" cy="4535"/>
              <a:chOff x="-3885" y="0"/>
              <a:chExt cx="5399" cy="1814"/>
            </a:xfrm>
          </p:grpSpPr>
          <p:pic>
            <p:nvPicPr>
              <p:cNvPr id="30738" name="Picture 1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1514" cy="181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39" name="Text Box 12"/>
              <p:cNvSpPr txBox="1"/>
              <p:nvPr/>
            </p:nvSpPr>
            <p:spPr>
              <a:xfrm>
                <a:off x="-3885" y="704"/>
                <a:ext cx="1361" cy="9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3200" b="1" dirty="0">
                    <a:latin typeface="Comic Sans MS" panose="030F0702030302020204" pitchFamily="66" charset="0"/>
                  </a:rPr>
                  <a:t>Read together</a:t>
                </a:r>
                <a:r>
                  <a:rPr lang="en-US" altLang="zh-CN" sz="3200" b="1" dirty="0">
                    <a:solidFill>
                      <a:srgbClr val="0000FF"/>
                    </a:solidFill>
                    <a:latin typeface="Comic Sans MS" panose="030F0702030302020204" pitchFamily="66" charset="0"/>
                  </a:rPr>
                  <a:t>(</a:t>
                </a:r>
                <a:r>
                  <a:rPr lang="zh-CN" altLang="en-US" sz="3200" b="1" dirty="0">
                    <a:solidFill>
                      <a:srgbClr val="0000FF"/>
                    </a:solidFill>
                    <a:latin typeface="Comic Sans MS" panose="030F0702030302020204" pitchFamily="66" charset="0"/>
                  </a:rPr>
                  <a:t>齐读</a:t>
                </a:r>
                <a:r>
                  <a:rPr lang="en-US" altLang="zh-CN" sz="3200" b="1" dirty="0">
                    <a:solidFill>
                      <a:srgbClr val="0000FF"/>
                    </a:solidFill>
                    <a:latin typeface="Comic Sans MS" panose="030F0702030302020204" pitchFamily="66" charset="0"/>
                  </a:rPr>
                  <a:t>)</a:t>
                </a:r>
                <a:endParaRPr lang="en-US" altLang="zh-CN" sz="3200" b="1" dirty="0">
                  <a:solidFill>
                    <a:srgbClr val="0000FF"/>
                  </a:solidFill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30737" name="Oval 13"/>
            <p:cNvSpPr/>
            <p:nvPr/>
          </p:nvSpPr>
          <p:spPr>
            <a:xfrm>
              <a:off x="185" y="240"/>
              <a:ext cx="720" cy="720"/>
            </a:xfrm>
            <a:prstGeom prst="ellipse">
              <a:avLst/>
            </a:prstGeom>
            <a:solidFill>
              <a:srgbClr val="3366FF"/>
            </a:solidFill>
            <a:ln w="9525">
              <a:noFill/>
            </a:ln>
          </p:spPr>
          <p:txBody>
            <a:bodyPr wrap="none" anchor="ctr"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3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6" name="Group 14"/>
          <p:cNvGrpSpPr/>
          <p:nvPr/>
        </p:nvGrpSpPr>
        <p:grpSpPr>
          <a:xfrm>
            <a:off x="4711700" y="3773488"/>
            <a:ext cx="2654300" cy="2880995"/>
            <a:chOff x="0" y="0"/>
            <a:chExt cx="4180" cy="4536"/>
          </a:xfrm>
        </p:grpSpPr>
        <p:grpSp>
          <p:nvGrpSpPr>
            <p:cNvPr id="30732" name="Group 15"/>
            <p:cNvGrpSpPr/>
            <p:nvPr/>
          </p:nvGrpSpPr>
          <p:grpSpPr>
            <a:xfrm>
              <a:off x="0" y="0"/>
              <a:ext cx="4180" cy="4536"/>
              <a:chOff x="0" y="0"/>
              <a:chExt cx="4180" cy="4535"/>
            </a:xfrm>
          </p:grpSpPr>
          <p:pic>
            <p:nvPicPr>
              <p:cNvPr id="30734" name="Picture 1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4180" cy="45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35" name="Text Box 17"/>
              <p:cNvSpPr txBox="1"/>
              <p:nvPr/>
            </p:nvSpPr>
            <p:spPr>
              <a:xfrm>
                <a:off x="478" y="947"/>
                <a:ext cx="3403" cy="276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3600" b="1" dirty="0">
                    <a:latin typeface="Comic Sans MS" panose="030F0702030302020204" pitchFamily="66" charset="0"/>
                  </a:rPr>
                  <a:t>Read in roles</a:t>
                </a:r>
                <a:r>
                  <a:rPr lang="en-US" altLang="zh-CN" sz="3600" b="1" dirty="0">
                    <a:solidFill>
                      <a:srgbClr val="0000FF"/>
                    </a:solidFill>
                    <a:latin typeface="Comic Sans MS" panose="030F0702030302020204" pitchFamily="66" charset="0"/>
                  </a:rPr>
                  <a:t>(</a:t>
                </a:r>
                <a:r>
                  <a:rPr lang="zh-CN" altLang="en-US" sz="3600" b="1" dirty="0">
                    <a:solidFill>
                      <a:srgbClr val="0000FF"/>
                    </a:solidFill>
                    <a:latin typeface="Comic Sans MS" panose="030F0702030302020204" pitchFamily="66" charset="0"/>
                  </a:rPr>
                  <a:t>分角色读</a:t>
                </a:r>
                <a:r>
                  <a:rPr lang="en-US" altLang="zh-CN" sz="3600" b="1" dirty="0">
                    <a:solidFill>
                      <a:srgbClr val="0000FF"/>
                    </a:solidFill>
                    <a:latin typeface="Comic Sans MS" panose="030F0702030302020204" pitchFamily="66" charset="0"/>
                  </a:rPr>
                  <a:t>)</a:t>
                </a:r>
                <a:endParaRPr lang="en-US" altLang="zh-CN" sz="3600" b="1" dirty="0">
                  <a:solidFill>
                    <a:srgbClr val="0000FF"/>
                  </a:solidFill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30733" name="Oval 18"/>
            <p:cNvSpPr/>
            <p:nvPr/>
          </p:nvSpPr>
          <p:spPr>
            <a:xfrm>
              <a:off x="240" y="120"/>
              <a:ext cx="720" cy="720"/>
            </a:xfrm>
            <a:prstGeom prst="ellipse">
              <a:avLst/>
            </a:prstGeom>
            <a:solidFill>
              <a:srgbClr val="3366FF"/>
            </a:solidFill>
            <a:ln w="9525">
              <a:noFill/>
            </a:ln>
          </p:spPr>
          <p:txBody>
            <a:bodyPr wrap="none" anchor="ctr"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726" name="Text Box 19"/>
          <p:cNvSpPr txBox="1"/>
          <p:nvPr/>
        </p:nvSpPr>
        <p:spPr>
          <a:xfrm>
            <a:off x="7816215" y="5805805"/>
            <a:ext cx="16986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</a:rPr>
              <a:t>... ...</a:t>
            </a:r>
            <a:endParaRPr lang="en-US" altLang="zh-CN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30727" name="Picture 20"/>
          <p:cNvPicPr>
            <a:picLocks noChangeAspect="1"/>
          </p:cNvPicPr>
          <p:nvPr/>
        </p:nvPicPr>
        <p:blipFill>
          <a:blip r:embed="rId4">
            <a:clrChange>
              <a:clrFrom>
                <a:srgbClr val="FDE3CB"/>
              </a:clrFrom>
              <a:clrTo>
                <a:srgbClr val="FDE3CB">
                  <a:alpha val="0"/>
                </a:srgbClr>
              </a:clrTo>
            </a:clrChange>
          </a:blip>
          <a:srcRect r="-410" b="137"/>
          <a:stretch>
            <a:fillRect/>
          </a:stretch>
        </p:blipFill>
        <p:spPr>
          <a:xfrm>
            <a:off x="1927225" y="1420813"/>
            <a:ext cx="460375" cy="75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8" name="Picture 21"/>
          <p:cNvPicPr>
            <a:picLocks noChangeAspect="1"/>
          </p:cNvPicPr>
          <p:nvPr/>
        </p:nvPicPr>
        <p:blipFill>
          <a:blip r:embed="rId4">
            <a:clrChange>
              <a:clrFrom>
                <a:srgbClr val="FDE3CB"/>
              </a:clrFrom>
              <a:clrTo>
                <a:srgbClr val="FDE3CB">
                  <a:alpha val="0"/>
                </a:srgbClr>
              </a:clrTo>
            </a:clrChange>
          </a:blip>
          <a:srcRect r="-410" b="137"/>
          <a:stretch>
            <a:fillRect/>
          </a:stretch>
        </p:blipFill>
        <p:spPr>
          <a:xfrm>
            <a:off x="2590800" y="1497013"/>
            <a:ext cx="452438" cy="695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29" name="Group 3"/>
          <p:cNvGrpSpPr/>
          <p:nvPr/>
        </p:nvGrpSpPr>
        <p:grpSpPr>
          <a:xfrm>
            <a:off x="294323" y="-53975"/>
            <a:ext cx="3919537" cy="990600"/>
            <a:chOff x="0" y="0"/>
            <a:chExt cx="7505" cy="946"/>
          </a:xfrm>
        </p:grpSpPr>
        <p:pic>
          <p:nvPicPr>
            <p:cNvPr id="30730" name="Picture 17" descr="20080528_f6bac62d5ef89f8e7e71hLYOnUarJAuI"/>
            <p:cNvPicPr>
              <a:picLocks noChangeAspect="1"/>
            </p:cNvPicPr>
            <p:nvPr/>
          </p:nvPicPr>
          <p:blipFill>
            <a:blip r:embed="rId5"/>
            <a:srcRect t="19490" r="-1624" b="10088"/>
            <a:stretch>
              <a:fillRect/>
            </a:stretch>
          </p:blipFill>
          <p:spPr>
            <a:xfrm>
              <a:off x="0" y="0"/>
              <a:ext cx="7505" cy="94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1" name="WordArt 5"/>
            <p:cNvSpPr/>
            <p:nvPr/>
          </p:nvSpPr>
          <p:spPr>
            <a:xfrm>
              <a:off x="1436" y="134"/>
              <a:ext cx="5555" cy="75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190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7C80"/>
                  </a:solidFill>
                  <a:effectLst>
                    <a:outerShdw dist="38100" algn="ctr" rotWithShape="0">
                      <a:srgbClr val="9999FF"/>
                    </a:outerShdw>
                  </a:effectLst>
                  <a:latin typeface="Comic Sans MS" panose="030F0702030302020204" pitchFamily="66" charset="0"/>
                  <a:ea typeface="Comic Sans MS" panose="030F0702030302020204" pitchFamily="66" charset="0"/>
                </a:rPr>
                <a:t>Let's read!</a:t>
              </a:r>
              <a:endParaRPr lang="zh-CN" altLang="en-US" sz="3600"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7C80"/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699375" y="3032125"/>
            <a:ext cx="24041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>
                <a:latin typeface="Comic Sans MS" panose="030F0702030302020204" pitchFamily="66" charset="0"/>
              </a:rPr>
              <a:t>retell </a:t>
            </a:r>
            <a:r>
              <a:rPr lang="zh-CN" altLang="en-US" sz="3600" b="1" dirty="0">
                <a:latin typeface="Comic Sans MS" panose="030F0702030302020204" pitchFamily="66" charset="0"/>
              </a:rPr>
              <a:t>（复述课文）</a:t>
            </a:r>
            <a:r>
              <a:rPr lang="en-US" altLang="zh-CN" sz="3600" b="1" dirty="0">
                <a:latin typeface="Comic Sans MS" panose="030F0702030302020204" pitchFamily="66" charset="0"/>
              </a:rPr>
              <a:t> </a:t>
            </a:r>
            <a:endParaRPr lang="en-US" altLang="zh-CN" sz="36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8" name="图片 3175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1432" y="-12700"/>
            <a:ext cx="790575" cy="1063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片 317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115" y="987425"/>
            <a:ext cx="7120255" cy="58204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753" descr="C:\Users\Lenovo、\Desktop\U5storytime刘 - 副本\打印的单词图片\jenny.jpgjenny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50850" y="2313940"/>
            <a:ext cx="1621155" cy="21545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1" name="文本框 31754"/>
          <p:cNvSpPr txBox="1"/>
          <p:nvPr/>
        </p:nvSpPr>
        <p:spPr>
          <a:xfrm>
            <a:off x="885508" y="293688"/>
            <a:ext cx="43256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99"/>
                </a:solidFill>
                <a:latin typeface="MV Boli" panose="02000500030200090000" pitchFamily="2"/>
                <a:ea typeface="宋体" panose="02010600030101010101" pitchFamily="2" charset="-122"/>
                <a:sym typeface="Arial" panose="020B0604020202020204" pitchFamily="34" charset="0"/>
              </a:rPr>
              <a:t> My information card</a:t>
            </a:r>
            <a:endParaRPr lang="en-US" altLang="zh-CN" sz="3200" b="1">
              <a:solidFill>
                <a:srgbClr val="000099"/>
              </a:solidFill>
              <a:latin typeface="MV Boli" panose="02000500030200090000" pitchFamily="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8202" name="文本框 31755"/>
          <p:cNvSpPr txBox="1"/>
          <p:nvPr/>
        </p:nvSpPr>
        <p:spPr>
          <a:xfrm>
            <a:off x="2155190" y="2035810"/>
            <a:ext cx="527875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accent4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Name:</a:t>
            </a:r>
            <a:r>
              <a:rPr lang="en-US" altLang="zh-CN"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Jenny</a:t>
            </a:r>
            <a:endParaRPr lang="en-US" altLang="zh-CN" sz="2800">
              <a:solidFill>
                <a:schemeClr val="accent4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accent4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Age:</a:t>
            </a:r>
            <a:r>
              <a:rPr lang="en-US" altLang="zh-CN"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26</a:t>
            </a:r>
            <a:endParaRPr lang="en-US" altLang="zh-CN" sz="280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accent4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Hobbies</a:t>
            </a:r>
            <a:r>
              <a:rPr lang="en-US" altLang="zh-CN"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:singing,reading</a:t>
            </a:r>
            <a:endParaRPr lang="en-US" altLang="zh-CN" sz="280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accent4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Job: </a:t>
            </a:r>
            <a:r>
              <a:rPr lang="en-US" altLang="zh-CN"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---</a:t>
            </a:r>
            <a:endParaRPr lang="en-US" altLang="zh-CN" sz="280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accent4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</a:rPr>
              <a:t>workplace</a:t>
            </a:r>
            <a:r>
              <a:rPr lang="en-US" altLang="zh-CN" sz="2800">
                <a:solidFill>
                  <a:schemeClr val="accent4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:</a:t>
            </a:r>
            <a:endParaRPr lang="en-US" altLang="zh-CN" sz="2800">
              <a:solidFill>
                <a:schemeClr val="accent4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accent4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(</a:t>
            </a:r>
            <a:r>
              <a:rPr lang="zh-CN" altLang="en-US" sz="2800">
                <a:solidFill>
                  <a:schemeClr val="accent4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工作地点</a:t>
            </a:r>
            <a:r>
              <a:rPr lang="en-US" altLang="zh-CN" sz="2800">
                <a:solidFill>
                  <a:schemeClr val="accent4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)</a:t>
            </a:r>
            <a:r>
              <a:rPr lang="en-US" altLang="zh-CN"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---</a:t>
            </a:r>
            <a:endParaRPr lang="en-US" altLang="zh-CN" sz="2800">
              <a:solidFill>
                <a:schemeClr val="accent4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chemeClr val="accent4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203" name="圆角矩形 31756"/>
          <p:cNvSpPr/>
          <p:nvPr/>
        </p:nvSpPr>
        <p:spPr>
          <a:xfrm>
            <a:off x="2072005" y="1916430"/>
            <a:ext cx="4511040" cy="3455670"/>
          </a:xfrm>
          <a:prstGeom prst="roundRect">
            <a:avLst>
              <a:gd name="adj" fmla="val 16667"/>
            </a:avLst>
          </a:prstGeom>
          <a:noFill/>
          <a:ln w="19050" cap="rnd" cmpd="sng">
            <a:solidFill>
              <a:srgbClr val="000080"/>
            </a:solidFill>
            <a:prstDash val="sysDot"/>
            <a:round/>
            <a:headEnd type="none" w="med" len="med"/>
            <a:tailEnd type="none" w="med" len="med"/>
          </a:ln>
        </p:spPr>
        <p:txBody>
          <a:bodyPr anchor="t"/>
          <a:p>
            <a:r>
              <a:rPr lang="en-US" altLang="zh-CN">
                <a:latin typeface="Comic Sans MS" panose="030F0702030302020204" pitchFamily="66" charset="0"/>
                <a:sym typeface="+mn-ea"/>
              </a:rPr>
              <a:t>:</a:t>
            </a:r>
            <a:endParaRPr lang="en-US" altLang="zh-CN"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7702550" y="2940050"/>
            <a:ext cx="4061460" cy="2089785"/>
          </a:xfrm>
          <a:prstGeom prst="cloudCallout">
            <a:avLst>
              <a:gd name="adj1" fmla="val -70675"/>
              <a:gd name="adj2" fmla="val 58980"/>
            </a:avLst>
          </a:prstGeom>
          <a:solidFill>
            <a:srgbClr val="FFFF00">
              <a:alpha val="20000"/>
            </a:srgbClr>
          </a:solidFill>
          <a:ln w="47625">
            <a:solidFill>
              <a:srgbClr val="B80A7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185150" y="3605530"/>
            <a:ext cx="48990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BA221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What's your job?</a:t>
            </a:r>
            <a:endParaRPr lang="en-US" altLang="zh-CN" sz="2800" b="1">
              <a:solidFill>
                <a:srgbClr val="BA221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BA221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endParaRPr lang="en-US" altLang="zh-CN" sz="2800" b="1">
              <a:solidFill>
                <a:srgbClr val="BA221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Rectangle 4"/>
          <p:cNvSpPr txBox="1"/>
          <p:nvPr/>
        </p:nvSpPr>
        <p:spPr>
          <a:xfrm>
            <a:off x="9017000" y="217805"/>
            <a:ext cx="2616200" cy="643255"/>
          </a:xfrm>
          <a:prstGeom prst="rect">
            <a:avLst/>
          </a:prstGeom>
          <a:solidFill>
            <a:srgbClr val="E75809"/>
          </a:solidFill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anchor="t"/>
          <a:p>
            <a:pPr algn="ctr" defTabSz="914400" eaLnBrk="0" hangingPunct="0"/>
            <a:r>
              <a:rPr lang="zh-CN" altLang="en-US" sz="2400" b="1" dirty="0">
                <a:latin typeface="Calibri Light" panose="020F0302020204030204" pitchFamily="34" charset="0"/>
                <a:ea typeface="宋体" panose="02010600030101010101" pitchFamily="2" charset="-122"/>
              </a:rPr>
              <a:t>试着了解我吧</a:t>
            </a:r>
            <a:r>
              <a:rPr lang="en-US" altLang="zh-CN" sz="2400" b="1" dirty="0">
                <a:latin typeface="Calibri Light" panose="020F0302020204030204" pitchFamily="34" charset="0"/>
                <a:ea typeface="宋体" panose="02010600030101010101" pitchFamily="2" charset="-122"/>
              </a:rPr>
              <a:t>~</a:t>
            </a:r>
            <a:endParaRPr lang="en-US" altLang="zh-CN" sz="2400" b="1" dirty="0">
              <a:latin typeface="Calibri Light" panose="020F03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Rectangle 4"/>
          <p:cNvSpPr txBox="1"/>
          <p:nvPr/>
        </p:nvSpPr>
        <p:spPr>
          <a:xfrm>
            <a:off x="5970270" y="197485"/>
            <a:ext cx="2945765" cy="643255"/>
          </a:xfrm>
          <a:prstGeom prst="rect">
            <a:avLst/>
          </a:prstGeom>
          <a:solidFill>
            <a:srgbClr val="E75809"/>
          </a:solidFill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anchor="t"/>
          <a:p>
            <a:pPr algn="ctr" defTabSz="914400" eaLnBrk="0" hangingPunct="0"/>
            <a:r>
              <a:rPr lang="en-US" sz="2400" b="1" dirty="0">
                <a:latin typeface="Calibri Light" panose="020F0302020204030204" pitchFamily="34" charset="0"/>
                <a:ea typeface="宋体" panose="02010600030101010101" pitchFamily="2" charset="-122"/>
              </a:rPr>
              <a:t>Try to know about me </a:t>
            </a:r>
            <a:endParaRPr lang="en-US" sz="2400" b="1" dirty="0">
              <a:latin typeface="Calibri Light" panose="020F03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24910" y="3383280"/>
            <a:ext cx="2139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a teacher</a:t>
            </a:r>
            <a:endParaRPr lang="en-US" altLang="zh-CN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2313940" y="4693285"/>
            <a:ext cx="40271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Wei Tang Primary School</a:t>
            </a:r>
            <a:endParaRPr lang="en-US" altLang="zh-CN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/>
      <p:bldP spid="25" grpId="0" bldLvl="0" animBg="1"/>
      <p:bldP spid="2" grpId="0"/>
      <p:bldP spid="2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5"/>
          <p:cNvSpPr txBox="1"/>
          <p:nvPr/>
        </p:nvSpPr>
        <p:spPr>
          <a:xfrm>
            <a:off x="6238875" y="822325"/>
            <a:ext cx="3778250" cy="1128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8675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18"/>
          <a:stretch>
            <a:fillRect/>
          </a:stretch>
        </p:blipFill>
        <p:spPr>
          <a:xfrm>
            <a:off x="38100" y="3652838"/>
            <a:ext cx="758825" cy="3189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AutoShape 7"/>
          <p:cNvSpPr/>
          <p:nvPr/>
        </p:nvSpPr>
        <p:spPr>
          <a:xfrm>
            <a:off x="1231900" y="1757680"/>
            <a:ext cx="8144510" cy="3812540"/>
          </a:xfrm>
          <a:prstGeom prst="flowChartAlternateProcess">
            <a:avLst/>
          </a:prstGeom>
          <a:solidFill>
            <a:srgbClr val="FFCC99">
              <a:alpha val="50195"/>
            </a:srgbClr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en-US" altLang="zh-CN" sz="24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2400" dirty="0">
                <a:latin typeface="Comic Sans MS" panose="030F0702030302020204" pitchFamily="66" charset="0"/>
                <a:ea typeface="宋体" panose="02010600030101010101" pitchFamily="2" charset="-122"/>
              </a:rPr>
              <a:t>Hello</a:t>
            </a:r>
            <a:r>
              <a:rPr lang="zh-CN" altLang="en-US" sz="2400" dirty="0">
                <a:latin typeface="Comic Sans MS" panose="030F0702030302020204" pitchFamily="66" charset="0"/>
                <a:ea typeface="宋体" panose="02010600030101010101" pitchFamily="2" charset="-122"/>
              </a:rPr>
              <a:t>，</a:t>
            </a:r>
            <a:r>
              <a:rPr lang="en-US" altLang="zh-CN" sz="2400" dirty="0">
                <a:latin typeface="Comic Sans MS" panose="030F0702030302020204" pitchFamily="66" charset="0"/>
                <a:ea typeface="宋体" panose="02010600030101010101" pitchFamily="2" charset="-122"/>
              </a:rPr>
              <a:t>this is my friend</a:t>
            </a:r>
            <a:endParaRPr lang="en-US" altLang="zh-CN" sz="24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400" dirty="0">
                <a:latin typeface="Comic Sans MS" panose="030F0702030302020204" pitchFamily="66" charset="0"/>
                <a:ea typeface="宋体" panose="02010600030101010101" pitchFamily="2" charset="-122"/>
              </a:rPr>
              <a:t>There are            people in </a:t>
            </a:r>
            <a:r>
              <a:rPr lang="en-US" altLang="zh-CN" sz="2400" dirty="0">
                <a:latin typeface="Comic Sans MS" panose="030F0702030302020204" pitchFamily="66" charset="0"/>
                <a:ea typeface="宋体" panose="02010600030101010101" pitchFamily="2" charset="-122"/>
              </a:rPr>
              <a:t>his/her</a:t>
            </a:r>
            <a:r>
              <a:rPr lang="zh-CN" altLang="en-US" sz="2400" dirty="0">
                <a:latin typeface="Comic Sans MS" panose="030F0702030302020204" pitchFamily="66" charset="0"/>
                <a:ea typeface="宋体" panose="02010600030101010101" pitchFamily="2" charset="-122"/>
              </a:rPr>
              <a:t> family.</a:t>
            </a:r>
            <a:endParaRPr lang="en-US" altLang="zh-CN" sz="24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400" dirty="0">
                <a:latin typeface="Comic Sans MS" panose="030F0702030302020204" pitchFamily="66" charset="0"/>
                <a:ea typeface="宋体" panose="02010600030101010101" pitchFamily="2" charset="-122"/>
              </a:rPr>
              <a:t>They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’</a:t>
            </a:r>
            <a:r>
              <a:rPr lang="zh-CN" altLang="en-US" sz="2400" dirty="0">
                <a:latin typeface="Comic Sans MS" panose="030F0702030302020204" pitchFamily="66" charset="0"/>
                <a:ea typeface="宋体" panose="02010600030101010101" pitchFamily="2" charset="-122"/>
              </a:rPr>
              <a:t>re </a:t>
            </a:r>
            <a:r>
              <a:rPr lang="en-US" altLang="zh-CN" sz="2400" dirty="0">
                <a:latin typeface="Comic Sans MS" panose="030F0702030302020204" pitchFamily="66" charset="0"/>
                <a:ea typeface="宋体" panose="02010600030101010101" pitchFamily="2" charset="-122"/>
              </a:rPr>
              <a:t>his/her         his/her</a:t>
            </a:r>
            <a:r>
              <a:rPr lang="zh-CN" altLang="en-US" sz="2400" dirty="0">
                <a:latin typeface="Comic Sans MS" panose="030F0702030302020204" pitchFamily="66" charset="0"/>
                <a:ea typeface="宋体" panose="02010600030101010101" pitchFamily="2" charset="-122"/>
              </a:rPr>
              <a:t>         and   </a:t>
            </a:r>
            <a:endParaRPr lang="zh-CN" altLang="en-US" sz="24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2400" dirty="0">
                <a:latin typeface="Comic Sans MS" panose="030F0702030302020204" pitchFamily="66" charset="0"/>
                <a:ea typeface="宋体" panose="02010600030101010101" pitchFamily="2" charset="-122"/>
              </a:rPr>
              <a:t>xxx 's father is a             He </a:t>
            </a:r>
            <a:endParaRPr lang="en-US" altLang="zh-CN" sz="24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2400" dirty="0">
                <a:latin typeface="Comic Sans MS" panose="030F0702030302020204" pitchFamily="66" charset="0"/>
                <a:ea typeface="宋体" panose="02010600030101010101" pitchFamily="2" charset="-122"/>
              </a:rPr>
              <a:t>He work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</a:t>
            </a:r>
            <a:endParaRPr lang="en-US" altLang="zh-CN" sz="24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2400" dirty="0">
                <a:latin typeface="Comic Sans MS" panose="030F0702030302020204" pitchFamily="66" charset="0"/>
                <a:ea typeface="宋体" panose="02010600030101010101" pitchFamily="2" charset="-122"/>
              </a:rPr>
              <a:t>xxx's mother is a          She  </a:t>
            </a:r>
            <a:endParaRPr lang="en-US" altLang="zh-CN" sz="24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2400" dirty="0">
                <a:latin typeface="Comic Sans MS" panose="030F0702030302020204" pitchFamily="66" charset="0"/>
                <a:ea typeface="宋体" panose="02010600030101010101" pitchFamily="2" charset="-122"/>
              </a:rPr>
              <a:t>She work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 </a:t>
            </a:r>
            <a:r>
              <a:rPr lang="en-US" altLang="zh-CN" sz="2400" dirty="0"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en-US" altLang="zh-CN" sz="24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2400" dirty="0">
                <a:latin typeface="Comic Sans MS" panose="030F0702030302020204" pitchFamily="66" charset="0"/>
                <a:ea typeface="宋体" panose="02010600030101010101" pitchFamily="2" charset="-122"/>
              </a:rPr>
              <a:t>And xxx is  a            She/He like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</a:t>
            </a:r>
            <a:endParaRPr lang="en-US" altLang="zh-CN" sz="24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2400" dirty="0">
                <a:latin typeface="Comic Sans MS" panose="030F0702030302020204" pitchFamily="66" charset="0"/>
                <a:ea typeface="宋体" panose="02010600030101010101" pitchFamily="2" charset="-122"/>
              </a:rPr>
              <a:t> xxx love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</a:t>
            </a:r>
            <a:r>
              <a:rPr lang="en-US" altLang="zh-CN" sz="2400" dirty="0">
                <a:latin typeface="Comic Sans MS" panose="030F0702030302020204" pitchFamily="66" charset="0"/>
                <a:ea typeface="宋体" panose="02010600030101010101" pitchFamily="2" charset="-122"/>
              </a:rPr>
              <a:t> his/her family.</a:t>
            </a:r>
            <a:endParaRPr lang="en-US" altLang="zh-CN" sz="24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24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8677" name="AutoShape 7"/>
          <p:cNvSpPr/>
          <p:nvPr/>
        </p:nvSpPr>
        <p:spPr>
          <a:xfrm>
            <a:off x="38100" y="31750"/>
            <a:ext cx="2552700" cy="630238"/>
          </a:xfrm>
          <a:prstGeom prst="flowChartAlternateProcess">
            <a:avLst/>
          </a:prstGeom>
          <a:solidFill>
            <a:srgbClr val="FFFF99"/>
          </a:solidFill>
          <a:ln w="63500" cap="flat" cmpd="sng">
            <a:solidFill>
              <a:srgbClr val="FFCC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r>
              <a:rPr lang="en-US" altLang="en-GB" sz="2800" dirty="0">
                <a:latin typeface="方正少儿_GBK" pitchFamily="65" charset="-122"/>
                <a:ea typeface="方正少儿_GBK" pitchFamily="65" charset="-122"/>
              </a:rPr>
              <a:t>Try to</a:t>
            </a:r>
            <a:r>
              <a:rPr lang="en-GB" altLang="en-US" sz="2800" dirty="0">
                <a:latin typeface="方正少儿_GBK" pitchFamily="65" charset="-122"/>
                <a:ea typeface="方正少儿_GBK" pitchFamily="65" charset="-122"/>
              </a:rPr>
              <a:t> talk</a:t>
            </a:r>
            <a:endParaRPr lang="zh-CN" altLang="en-US" sz="2400" dirty="0">
              <a:latin typeface="方正少儿_GBK" pitchFamily="65" charset="-122"/>
              <a:ea typeface="方正少儿_GBK" pitchFamily="65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42820" y="662305"/>
            <a:ext cx="8830310" cy="109537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</a:rPr>
              <a:t>同桌二人说一说对方的家人职业信息，推荐一人以文本形式汇报。</a:t>
            </a:r>
            <a:endParaRPr lang="zh-CN" altLang="en-US" sz="24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8679" name="图片 7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2388" y="5648325"/>
            <a:ext cx="7059612" cy="120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AutoShape 11"/>
          <p:cNvSpPr/>
          <p:nvPr/>
        </p:nvSpPr>
        <p:spPr>
          <a:xfrm>
            <a:off x="2632075" y="31750"/>
            <a:ext cx="7524115" cy="542290"/>
          </a:xfrm>
          <a:prstGeom prst="flowChartAlternateProcess">
            <a:avLst/>
          </a:prstGeom>
          <a:solidFill>
            <a:srgbClr val="CCFFCC"/>
          </a:solidFill>
          <a:ln w="635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r>
              <a:rPr lang="zh-CN" altLang="en-US" sz="2400" dirty="0">
                <a:latin typeface="方正少儿_GBK" pitchFamily="65" charset="-122"/>
                <a:ea typeface="方正少儿_GBK" pitchFamily="65" charset="-122"/>
              </a:rPr>
              <a:t>你想知道同桌的家人的信息吗？ 你可以说一说哦！</a:t>
            </a:r>
            <a:endParaRPr lang="zh-CN" altLang="en-US" sz="2400" dirty="0">
              <a:latin typeface="方正少儿_GBK" pitchFamily="65" charset="-122"/>
              <a:ea typeface="方正少儿_GBK" pitchFamily="65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032250" y="3097530"/>
            <a:ext cx="703580" cy="1905"/>
          </a:xfrm>
          <a:prstGeom prst="line">
            <a:avLst/>
          </a:prstGeom>
          <a:ln w="28575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070860" y="2694305"/>
            <a:ext cx="889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932045" y="2383790"/>
            <a:ext cx="1178560" cy="31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908040" y="3097530"/>
            <a:ext cx="699135" cy="1016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289165" y="3099435"/>
            <a:ext cx="828040" cy="825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063365" y="3440430"/>
            <a:ext cx="899795" cy="88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651500" y="3493135"/>
            <a:ext cx="889000" cy="952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453765" y="4928870"/>
            <a:ext cx="889000" cy="952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936875" y="3797935"/>
            <a:ext cx="1467485" cy="254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063365" y="4086860"/>
            <a:ext cx="74422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651500" y="4086860"/>
            <a:ext cx="889000" cy="952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050540" y="4565650"/>
            <a:ext cx="1468120" cy="5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6341110" y="4914900"/>
            <a:ext cx="1313180" cy="1397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6" name="Picture 2" descr="d:\users\administrator\appdata\roaming\360se6\User Data\temp\7667915_204641565182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428625"/>
            <a:ext cx="8890000" cy="5929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20120422-39d0021e78438d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571500"/>
            <a:ext cx="8643938" cy="5773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20130814_cfb079f6e4262dd0668buzhKE6pH4zQ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500063"/>
            <a:ext cx="9144000" cy="6072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135761471250eb8e789976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500063"/>
            <a:ext cx="9144000" cy="596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20120323190148_781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0" y="642938"/>
            <a:ext cx="8929688" cy="592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3652122826454609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4000" y="500063"/>
            <a:ext cx="9202738" cy="5784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00016c40a1c20f62604f1b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4000" y="500063"/>
            <a:ext cx="9144000" cy="6022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1981.mp3">
            <a:hlinkClick r:id="" action="ppaction://media"/>
          </p:cNvPr>
          <p:cNvPicPr>
            <a:picLocks noRot="1"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024938" y="1571625"/>
            <a:ext cx="866775" cy="866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2000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AutoShape 4"/>
          <p:cNvSpPr/>
          <p:nvPr/>
        </p:nvSpPr>
        <p:spPr>
          <a:xfrm>
            <a:off x="1703388" y="188913"/>
            <a:ext cx="8809037" cy="6429375"/>
          </a:xfrm>
          <a:prstGeom prst="flowChartAlternateProcess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pPr>
              <a:buFont typeface="Arial" panose="020B0604020202020204" pitchFamily="34" charset="0"/>
              <a:buNone/>
            </a:pPr>
            <a:endParaRPr dirty="0">
              <a:latin typeface="Calibri" panose="020F0502020204030204" pitchFamily="34" charset="0"/>
              <a:sym typeface="Arial" panose="020B0604020202020204" pitchFamily="34" charset="0"/>
            </a:endParaRPr>
          </a:p>
        </p:txBody>
      </p:sp>
      <p:sp>
        <p:nvSpPr>
          <p:cNvPr id="76803" name="Text Box 3"/>
          <p:cNvSpPr txBox="1"/>
          <p:nvPr/>
        </p:nvSpPr>
        <p:spPr>
          <a:xfrm>
            <a:off x="2595563" y="1357313"/>
            <a:ext cx="7821612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66"/>
                </a:solidFill>
                <a:latin typeface="Calibri" panose="020F0502020204030204" pitchFamily="34" charset="0"/>
              </a:rPr>
              <a:t>People work to make life better.</a:t>
            </a:r>
            <a:endParaRPr lang="en-US" altLang="zh-CN" sz="3600" b="1">
              <a:solidFill>
                <a:srgbClr val="000066"/>
              </a:solidFill>
              <a:latin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66"/>
                </a:solidFill>
                <a:latin typeface="Calibri" panose="020F0502020204030204" pitchFamily="34" charset="0"/>
              </a:rPr>
              <a:t>Respect every job.</a:t>
            </a:r>
            <a:endParaRPr lang="en-US" altLang="zh-CN" sz="3600" b="1">
              <a:solidFill>
                <a:srgbClr val="000066"/>
              </a:solidFill>
              <a:latin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3600" b="1">
              <a:solidFill>
                <a:srgbClr val="000066"/>
              </a:solidFill>
              <a:latin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66"/>
                </a:solidFill>
                <a:latin typeface="Calibri" panose="020F0502020204030204" pitchFamily="34" charset="0"/>
              </a:rPr>
              <a:t>人们工作让生活更美好，尊重每一份职业</a:t>
            </a:r>
            <a:endParaRPr lang="zh-CN" altLang="en-US" sz="3600" b="1" dirty="0">
              <a:solidFill>
                <a:srgbClr val="000066"/>
              </a:solidFill>
              <a:latin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3600" b="1">
              <a:solidFill>
                <a:srgbClr val="000066"/>
              </a:solidFill>
              <a:latin typeface="Calibri" panose="020F0502020204030204" pitchFamily="34" charset="0"/>
            </a:endParaRPr>
          </a:p>
        </p:txBody>
      </p:sp>
      <p:sp>
        <p:nvSpPr>
          <p:cNvPr id="76804" name="Rectangle 4"/>
          <p:cNvSpPr/>
          <p:nvPr/>
        </p:nvSpPr>
        <p:spPr>
          <a:xfrm>
            <a:off x="1809750" y="285750"/>
            <a:ext cx="4357688" cy="754063"/>
          </a:xfrm>
          <a:prstGeom prst="rect">
            <a:avLst/>
          </a:prstGeom>
          <a:solidFill>
            <a:srgbClr val="A50021"/>
          </a:solidFill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p>
            <a:pPr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alibri" panose="020F0502020204030204" pitchFamily="34" charset="0"/>
              </a:rPr>
              <a:t>Let’s remember</a:t>
            </a:r>
            <a:endParaRPr lang="en-US" altLang="zh-CN" sz="48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Calibri" panose="020F0502020204030204" pitchFamily="34" charset="0"/>
            </a:endParaRPr>
          </a:p>
        </p:txBody>
      </p:sp>
      <p:pic>
        <p:nvPicPr>
          <p:cNvPr id="76805" name="Picture 4" descr="d:\users\administrator\appdata\roaming\360se6\User Data\temp\u=3224599126,3402759595&amp;fm=23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4000500"/>
            <a:ext cx="3571875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6" name="TextBox 18"/>
          <p:cNvSpPr txBox="1"/>
          <p:nvPr/>
        </p:nvSpPr>
        <p:spPr>
          <a:xfrm>
            <a:off x="5524500" y="4857750"/>
            <a:ext cx="121443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Calibri" panose="020F0502020204030204" pitchFamily="34" charset="0"/>
              </a:rPr>
              <a:t>工作</a:t>
            </a:r>
            <a:endParaRPr lang="zh-CN" altLang="en-US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 Box 10"/>
          <p:cNvSpPr txBox="1"/>
          <p:nvPr/>
        </p:nvSpPr>
        <p:spPr>
          <a:xfrm>
            <a:off x="1728788" y="2100263"/>
            <a:ext cx="76238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2.write down your partner's family's jobs.</a:t>
            </a:r>
            <a:endParaRPr lang="en-US" altLang="zh-CN" sz="2800" b="1" dirty="0">
              <a:solidFill>
                <a:srgbClr val="002060"/>
              </a:solidFill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0727" name="Text Box 5"/>
          <p:cNvSpPr txBox="1"/>
          <p:nvPr/>
        </p:nvSpPr>
        <p:spPr>
          <a:xfrm>
            <a:off x="1570038" y="1112838"/>
            <a:ext cx="9196387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宋体" panose="02010600030101010101" pitchFamily="2" charset="-122"/>
              </a:rPr>
              <a:t>L</a:t>
            </a:r>
            <a:r>
              <a:rPr lang="zh-CN" altLang="en-US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Times New Roman" panose="02020603050405020304" pitchFamily="18" charset="0"/>
              </a:rPr>
              <a:t>isten to the tape and follow the tape</a:t>
            </a: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Times New Roman" panose="02020603050405020304" pitchFamily="18" charset="0"/>
              </a:rPr>
              <a:t> 3 times.</a:t>
            </a:r>
            <a:endParaRPr lang="en-US" altLang="zh-CN" sz="2800" b="1" dirty="0">
              <a:solidFill>
                <a:srgbClr val="002060"/>
              </a:solidFill>
              <a:latin typeface="Comic Sans MS" panose="030F0702030302020204" pitchFamily="66" charset="0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Times New Roman" panose="02020603050405020304" pitchFamily="18" charset="0"/>
              </a:rPr>
              <a:t>听录音，跟读课文</a:t>
            </a: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Times New Roman" panose="02020603050405020304" pitchFamily="18" charset="0"/>
              </a:rPr>
              <a:t>遍。</a:t>
            </a: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Times New Roman" panose="02020603050405020304" pitchFamily="18" charset="0"/>
              </a:rPr>
              <a:t>)</a:t>
            </a:r>
            <a:endParaRPr lang="zh-CN" altLang="en-US" sz="2800" b="1" dirty="0">
              <a:latin typeface="Comic Sans MS" panose="030F0702030302020204" pitchFamily="66" charset="0"/>
              <a:ea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0728" name="Text Box 7"/>
          <p:cNvSpPr txBox="1"/>
          <p:nvPr/>
        </p:nvSpPr>
        <p:spPr>
          <a:xfrm>
            <a:off x="276225" y="211138"/>
            <a:ext cx="4192588" cy="769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GB" altLang="en-US" sz="4400" b="1" i="1" dirty="0">
                <a:latin typeface="Comic Sans MS" panose="030F0702030302020204" pitchFamily="66" charset="0"/>
                <a:ea typeface="宋体" panose="02010600030101010101" pitchFamily="2" charset="-122"/>
              </a:rPr>
              <a:t>Homework:</a:t>
            </a:r>
            <a:endParaRPr lang="zh-CN" altLang="en-US" sz="4400" b="1" i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4" name="图片 3" descr="u=1058723021,1958706699&amp;fm=26&amp;gp=0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740" y="3041650"/>
            <a:ext cx="7623810" cy="373824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3793" name="Picture 10" descr="Thank you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rcRect b="15"/>
          <a:stretch>
            <a:fillRect/>
          </a:stretch>
        </p:blipFill>
        <p:spPr>
          <a:xfrm>
            <a:off x="1039813" y="633413"/>
            <a:ext cx="10369550" cy="5259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Song time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56863" y="5341938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2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" y="1495425"/>
            <a:ext cx="4334510" cy="481330"/>
          </a:xfrm>
        </p:spPr>
        <p:txBody>
          <a:bodyPr/>
          <a:p>
            <a:b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</a:rPr>
            </a:b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Thi</a:t>
            </a:r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nk and fill</a:t>
            </a:r>
            <a:b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br>
            <a:endParaRPr lang="en-US" altLang="zh-CN"/>
          </a:p>
        </p:txBody>
      </p:sp>
      <p:pic>
        <p:nvPicPr>
          <p:cNvPr id="6" name="内容占位符 5" descr="G:\U5stJenny\pic\Mike cardnew.pngMike cardnew"/>
          <p:cNvPicPr>
            <a:picLocks noChangeAspect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9845" y="1976755"/>
            <a:ext cx="12127865" cy="7152005"/>
          </a:xfrm>
          <a:prstGeom prst="rect">
            <a:avLst/>
          </a:prstGeom>
        </p:spPr>
      </p:pic>
      <p:pic>
        <p:nvPicPr>
          <p:cNvPr id="7" name="内容占位符 6" descr="QQ图片20191018134318"/>
          <p:cNvPicPr>
            <a:picLocks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51435" y="3203575"/>
            <a:ext cx="2005965" cy="1358265"/>
          </a:xfrm>
          <a:prstGeom prst="rect">
            <a:avLst/>
          </a:prstGeom>
        </p:spPr>
      </p:pic>
      <p:pic>
        <p:nvPicPr>
          <p:cNvPr id="66641" name="内容占位符 3"/>
          <p:cNvPicPr>
            <a:picLocks noChangeAspect="1"/>
          </p:cNvPicPr>
          <p:nvPr>
            <p:ph sz="quarter" idx="3"/>
          </p:nvPr>
        </p:nvPicPr>
        <p:blipFill>
          <a:blip r:embed="rId3"/>
          <a:stretch>
            <a:fillRect/>
          </a:stretch>
        </p:blipFill>
        <p:spPr>
          <a:xfrm>
            <a:off x="2243455" y="5180330"/>
            <a:ext cx="2420620" cy="1447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976495" y="5643245"/>
            <a:ext cx="17164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B0F0"/>
                </a:solidFill>
              </a:rPr>
              <a:t>a teacher</a:t>
            </a:r>
            <a:endParaRPr lang="en-US" altLang="zh-CN" sz="2800" b="1">
              <a:solidFill>
                <a:srgbClr val="00B0F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35215" y="5643245"/>
            <a:ext cx="2511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B0F0"/>
                </a:solidFill>
              </a:rPr>
              <a:t>teach</a:t>
            </a:r>
            <a:r>
              <a:rPr lang="en-US" altLang="zh-CN" sz="2800" b="1">
                <a:solidFill>
                  <a:srgbClr val="FF0000"/>
                </a:solidFill>
              </a:rPr>
              <a:t>es</a:t>
            </a:r>
            <a:r>
              <a:rPr lang="en-US" altLang="zh-CN" sz="2800" b="1">
                <a:solidFill>
                  <a:srgbClr val="00B0F0"/>
                </a:solidFill>
              </a:rPr>
              <a:t> English</a:t>
            </a:r>
            <a:endParaRPr lang="en-US" altLang="zh-CN" b="1"/>
          </a:p>
        </p:txBody>
      </p:sp>
      <p:sp>
        <p:nvSpPr>
          <p:cNvPr id="10" name="文本框 9"/>
          <p:cNvSpPr txBox="1"/>
          <p:nvPr/>
        </p:nvSpPr>
        <p:spPr>
          <a:xfrm>
            <a:off x="10488930" y="5715000"/>
            <a:ext cx="15417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b="1">
                <a:solidFill>
                  <a:srgbClr val="00B0F0"/>
                </a:solidFill>
              </a:rPr>
              <a:t>at school</a:t>
            </a:r>
            <a:endParaRPr lang="en-US" altLang="zh-CN" sz="2800" b="1">
              <a:solidFill>
                <a:srgbClr val="00B0F0"/>
              </a:solidFill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4664075" y="4030980"/>
          <a:ext cx="7493635" cy="1251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2850"/>
                <a:gridCol w="3208020"/>
                <a:gridCol w="1802765"/>
              </a:tblGrid>
              <a:tr h="12515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</a:rPr>
                        <a:t>What does...do?</a:t>
                      </a:r>
                      <a:endParaRPr lang="en-US" altLang="zh-CN" sz="24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</a:rPr>
                        <a:t>What does...teach?</a:t>
                      </a:r>
                      <a:endParaRPr lang="en-US" altLang="zh-CN" sz="24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</a:rPr>
                        <a:t>Where does ...work?</a:t>
                      </a:r>
                      <a:endParaRPr lang="en-US" altLang="zh-CN" sz="24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0480" y="6350"/>
            <a:ext cx="383413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</a:rPr>
              <a:t>read and think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H="1">
            <a:off x="1605280" y="609600"/>
            <a:ext cx="17780" cy="89979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" y="1495425"/>
            <a:ext cx="4334510" cy="481330"/>
          </a:xfrm>
        </p:spPr>
        <p:txBody>
          <a:bodyPr/>
          <a:p>
            <a:b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</a:rPr>
            </a:b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Thi</a:t>
            </a:r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nk and answer</a:t>
            </a:r>
            <a:b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br>
            <a:endParaRPr lang="en-US" altLang="zh-CN"/>
          </a:p>
        </p:txBody>
      </p:sp>
      <p:pic>
        <p:nvPicPr>
          <p:cNvPr id="6" name="内容占位符 5" descr="G:\U5stJenny\pic\Mike cardnew.pngMike cardnew"/>
          <p:cNvPicPr>
            <a:picLocks noChangeAspect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9845" y="1976755"/>
            <a:ext cx="12127865" cy="7152005"/>
          </a:xfrm>
          <a:prstGeom prst="rect">
            <a:avLst/>
          </a:prstGeom>
        </p:spPr>
      </p:pic>
      <p:pic>
        <p:nvPicPr>
          <p:cNvPr id="7" name="内容占位符 6" descr="QQ图片20191018134318"/>
          <p:cNvPicPr>
            <a:picLocks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51435" y="3203575"/>
            <a:ext cx="2005965" cy="1358265"/>
          </a:xfrm>
          <a:prstGeom prst="rect">
            <a:avLst/>
          </a:prstGeom>
        </p:spPr>
      </p:pic>
      <p:pic>
        <p:nvPicPr>
          <p:cNvPr id="66641" name="内容占位符 3"/>
          <p:cNvPicPr>
            <a:picLocks noChangeAspect="1"/>
          </p:cNvPicPr>
          <p:nvPr>
            <p:ph sz="quarter" idx="3"/>
          </p:nvPr>
        </p:nvPicPr>
        <p:blipFill>
          <a:blip r:embed="rId3"/>
          <a:stretch>
            <a:fillRect/>
          </a:stretch>
        </p:blipFill>
        <p:spPr>
          <a:xfrm>
            <a:off x="2243455" y="5180330"/>
            <a:ext cx="2420620" cy="1447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976495" y="5643245"/>
            <a:ext cx="17164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B0F0"/>
                </a:solidFill>
              </a:rPr>
              <a:t>a teacher</a:t>
            </a:r>
            <a:endParaRPr lang="en-US" altLang="zh-CN" sz="2800" b="1">
              <a:solidFill>
                <a:srgbClr val="00B0F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35215" y="5643245"/>
            <a:ext cx="2511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B0F0"/>
                </a:solidFill>
              </a:rPr>
              <a:t>teach</a:t>
            </a:r>
            <a:r>
              <a:rPr lang="en-US" altLang="zh-CN" sz="2800" b="1">
                <a:solidFill>
                  <a:srgbClr val="FF0000"/>
                </a:solidFill>
              </a:rPr>
              <a:t>es</a:t>
            </a:r>
            <a:r>
              <a:rPr lang="en-US" altLang="zh-CN" sz="2800" b="1">
                <a:solidFill>
                  <a:srgbClr val="00B0F0"/>
                </a:solidFill>
              </a:rPr>
              <a:t> English</a:t>
            </a:r>
            <a:endParaRPr lang="en-US" altLang="zh-CN" b="1"/>
          </a:p>
        </p:txBody>
      </p:sp>
      <p:sp>
        <p:nvSpPr>
          <p:cNvPr id="10" name="文本框 9"/>
          <p:cNvSpPr txBox="1"/>
          <p:nvPr/>
        </p:nvSpPr>
        <p:spPr>
          <a:xfrm>
            <a:off x="10488930" y="5715000"/>
            <a:ext cx="15417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b="1">
                <a:solidFill>
                  <a:srgbClr val="00B0F0"/>
                </a:solidFill>
              </a:rPr>
              <a:t>at school</a:t>
            </a:r>
            <a:endParaRPr lang="en-US" altLang="zh-CN" sz="2800" b="1">
              <a:solidFill>
                <a:srgbClr val="00B0F0"/>
              </a:solidFill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4664075" y="4030980"/>
          <a:ext cx="7493635" cy="1251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2850"/>
                <a:gridCol w="3208020"/>
                <a:gridCol w="1802765"/>
              </a:tblGrid>
              <a:tr h="12515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</a:rPr>
                        <a:t>What does...do?</a:t>
                      </a:r>
                      <a:endParaRPr lang="en-US" altLang="zh-CN" sz="24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</a:rPr>
                        <a:t>What does...teach?</a:t>
                      </a:r>
                      <a:endParaRPr lang="en-US" altLang="zh-CN" sz="24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</a:rPr>
                        <a:t>Where does ...teach?</a:t>
                      </a:r>
                      <a:endParaRPr lang="en-US" altLang="zh-CN" sz="24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0480" y="6350"/>
            <a:ext cx="383413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</a:rPr>
              <a:t>read and think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H="1">
            <a:off x="1605280" y="609600"/>
            <a:ext cx="17780" cy="89979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 descr="G:\U5stJenny\pic\Mike cardnew.pngMike cardnew"/>
          <p:cNvPicPr>
            <a:picLocks noChangeAspect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33020" y="1853565"/>
            <a:ext cx="12258040" cy="6316345"/>
          </a:xfrm>
          <a:prstGeom prst="rect">
            <a:avLst/>
          </a:prstGeom>
        </p:spPr>
      </p:pic>
      <p:pic>
        <p:nvPicPr>
          <p:cNvPr id="7" name="内容占位符 6" descr="QQ图片20191018134318"/>
          <p:cNvPicPr>
            <a:picLocks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134620" y="2559050"/>
            <a:ext cx="2068830" cy="990600"/>
          </a:xfrm>
          <a:prstGeom prst="rect">
            <a:avLst/>
          </a:prstGeom>
        </p:spPr>
      </p:pic>
      <p:pic>
        <p:nvPicPr>
          <p:cNvPr id="66641" name="内容占位符 3"/>
          <p:cNvPicPr>
            <a:picLocks noChangeAspect="1"/>
          </p:cNvPicPr>
          <p:nvPr>
            <p:ph sz="quarter" idx="3"/>
          </p:nvPr>
        </p:nvPicPr>
        <p:blipFill>
          <a:blip r:embed="rId3"/>
          <a:stretch>
            <a:fillRect/>
          </a:stretch>
        </p:blipFill>
        <p:spPr>
          <a:xfrm>
            <a:off x="2129155" y="4737735"/>
            <a:ext cx="2489835" cy="11137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642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3450" y="5809615"/>
            <a:ext cx="2415540" cy="109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5067300" y="5239385"/>
            <a:ext cx="17164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B0F0"/>
                </a:solidFill>
              </a:rPr>
              <a:t>a teacher</a:t>
            </a:r>
            <a:endParaRPr lang="en-US" altLang="zh-CN" sz="2800" b="1">
              <a:solidFill>
                <a:srgbClr val="00B0F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40955" y="5239385"/>
            <a:ext cx="2511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B0F0"/>
                </a:solidFill>
              </a:rPr>
              <a:t>teach</a:t>
            </a:r>
            <a:r>
              <a:rPr lang="en-US" altLang="zh-CN" sz="2800" b="1">
                <a:solidFill>
                  <a:srgbClr val="FF0000"/>
                </a:solidFill>
              </a:rPr>
              <a:t>es</a:t>
            </a:r>
            <a:r>
              <a:rPr lang="en-US" altLang="zh-CN" sz="2800" b="1">
                <a:solidFill>
                  <a:srgbClr val="00B0F0"/>
                </a:solidFill>
              </a:rPr>
              <a:t> English</a:t>
            </a:r>
            <a:endParaRPr lang="en-US" altLang="zh-CN" b="1"/>
          </a:p>
        </p:txBody>
      </p:sp>
      <p:sp>
        <p:nvSpPr>
          <p:cNvPr id="10" name="文本框 9"/>
          <p:cNvSpPr txBox="1"/>
          <p:nvPr/>
        </p:nvSpPr>
        <p:spPr>
          <a:xfrm rot="10800000" flipV="1">
            <a:off x="10602595" y="5239385"/>
            <a:ext cx="15417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b="1">
                <a:solidFill>
                  <a:srgbClr val="00B0F0"/>
                </a:solidFill>
              </a:rPr>
              <a:t>at school</a:t>
            </a:r>
            <a:endParaRPr lang="en-US" altLang="zh-CN" sz="2800" b="1">
              <a:solidFill>
                <a:srgbClr val="00B0F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67300" y="6012180"/>
            <a:ext cx="20574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B0F0"/>
                </a:solidFill>
                <a:sym typeface="+mn-ea"/>
                <a:hlinkClick r:id="rId5" action="ppaction://hlinksldjump"/>
              </a:rPr>
              <a:t>a writer</a:t>
            </a:r>
            <a:endParaRPr lang="en-US" altLang="zh-CN" sz="2800" b="1">
              <a:solidFill>
                <a:srgbClr val="00B0F0"/>
              </a:solidFill>
            </a:endParaRPr>
          </a:p>
          <a:p>
            <a:endParaRPr lang="en-US" altLang="zh-CN" sz="2800" b="1">
              <a:solidFill>
                <a:srgbClr val="00B0F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48270" y="6012180"/>
            <a:ext cx="22961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B0F0"/>
                </a:solidFill>
                <a:sym typeface="+mn-ea"/>
              </a:rPr>
              <a:t>write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s</a:t>
            </a:r>
            <a:r>
              <a:rPr lang="en-US" altLang="zh-CN" sz="2800" b="1">
                <a:solidFill>
                  <a:srgbClr val="00B0F0"/>
                </a:solidFill>
                <a:sym typeface="+mn-ea"/>
              </a:rPr>
              <a:t> </a:t>
            </a:r>
            <a:r>
              <a:rPr lang="en-US" altLang="zh-CN" sz="2800" b="1">
                <a:solidFill>
                  <a:srgbClr val="7030A0"/>
                </a:solidFill>
                <a:sym typeface="+mn-ea"/>
              </a:rPr>
              <a:t>stories</a:t>
            </a:r>
            <a:endParaRPr lang="en-US" altLang="zh-CN" sz="2800" b="1">
              <a:solidFill>
                <a:srgbClr val="00B0F0"/>
              </a:solidFill>
            </a:endParaRPr>
          </a:p>
          <a:p>
            <a:pPr algn="l"/>
            <a:endParaRPr lang="en-US" altLang="zh-CN" sz="2800" b="1">
              <a:solidFill>
                <a:srgbClr val="00B0F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602595" y="5948045"/>
            <a:ext cx="18300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B0F0"/>
                </a:solidFill>
                <a:sym typeface="+mn-ea"/>
              </a:rPr>
              <a:t>at home</a:t>
            </a:r>
            <a:endParaRPr lang="en-US" altLang="zh-CN" sz="2800" b="1">
              <a:solidFill>
                <a:srgbClr val="00B0F0"/>
              </a:solidFill>
            </a:endParaRPr>
          </a:p>
          <a:p>
            <a:pPr algn="l"/>
            <a:endParaRPr lang="en-US" altLang="zh-CN" sz="2800" b="1">
              <a:solidFill>
                <a:srgbClr val="00B0F0"/>
              </a:solidFill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4618990" y="3625850"/>
          <a:ext cx="7606030" cy="11118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3650"/>
                <a:gridCol w="3247390"/>
                <a:gridCol w="1824990"/>
              </a:tblGrid>
              <a:tr h="11118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</a:rPr>
                        <a:t>What does...do?</a:t>
                      </a:r>
                      <a:endParaRPr lang="en-US" altLang="zh-CN" sz="24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</a:rPr>
                        <a:t>What does...teach?</a:t>
                      </a:r>
                      <a:endParaRPr lang="en-US" altLang="zh-CN" sz="24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</a:rPr>
                        <a:t>Where does ..work?</a:t>
                      </a:r>
                      <a:endParaRPr lang="en-US" altLang="zh-CN" sz="24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7533640" y="4184015"/>
            <a:ext cx="2510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C00000"/>
                </a:solidFill>
                <a:latin typeface="+mn-lt"/>
                <a:ea typeface="+mn-ea"/>
                <a:sym typeface="+mn-ea"/>
              </a:rPr>
              <a:t>What does...write</a:t>
            </a:r>
            <a:endParaRPr lang="en-US" altLang="zh-CN" sz="2400" b="1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4620" y="-91440"/>
            <a:ext cx="383413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</a:rPr>
              <a:t>read and think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H="1">
            <a:off x="1626235" y="471805"/>
            <a:ext cx="17780" cy="89979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标题 1"/>
          <p:cNvSpPr>
            <a:spLocks noGrp="1"/>
          </p:cNvSpPr>
          <p:nvPr/>
        </p:nvSpPr>
        <p:spPr>
          <a:xfrm>
            <a:off x="134620" y="1371600"/>
            <a:ext cx="4932045" cy="48133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b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</a:rPr>
            </a:b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</a:rPr>
              <a:t>t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hi</a:t>
            </a:r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nk and fill in the card </a:t>
            </a:r>
            <a:b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b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8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23" name="内容占位符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117"/>
          <a:stretch>
            <a:fillRect/>
          </a:stretch>
        </p:blipFill>
        <p:spPr>
          <a:xfrm>
            <a:off x="-792162" y="-133032"/>
            <a:ext cx="4926012" cy="1246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矩形 32"/>
          <p:cNvSpPr/>
          <p:nvPr/>
        </p:nvSpPr>
        <p:spPr>
          <a:xfrm>
            <a:off x="425133" y="72390"/>
            <a:ext cx="272097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华文彩云" panose="02010800040101010101" pitchFamily="2" charset="-122"/>
                <a:cs typeface="MV Boli" panose="02000500030200090000" pitchFamily="2" charset="0"/>
                <a:sym typeface="+mn-ea"/>
              </a:rPr>
              <a:t>Let`s talk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华文彩云" panose="02010800040101010101" pitchFamily="2" charset="-122"/>
              <a:cs typeface="MV Boli" panose="02000500030200090000" pitchFamily="2" charset="0"/>
              <a:sym typeface="+mn-ea"/>
            </a:endParaRPr>
          </a:p>
        </p:txBody>
      </p:sp>
      <p:sp>
        <p:nvSpPr>
          <p:cNvPr id="39" name="AutoShape 10"/>
          <p:cNvSpPr/>
          <p:nvPr/>
        </p:nvSpPr>
        <p:spPr>
          <a:xfrm>
            <a:off x="1694180" y="1610995"/>
            <a:ext cx="8169275" cy="4373880"/>
          </a:xfrm>
          <a:prstGeom prst="roundRect">
            <a:avLst>
              <a:gd name="adj" fmla="val 16667"/>
            </a:avLst>
          </a:prstGeom>
          <a:solidFill>
            <a:srgbClr val="FFCC99">
              <a:alpha val="50194"/>
            </a:srgb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en-US" altLang="zh-CN" sz="32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             ...</a:t>
            </a:r>
            <a:endParaRPr lang="en-US" altLang="zh-CN" sz="32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A:What does your father do,Mike?</a:t>
            </a:r>
            <a:endParaRPr lang="en-US" altLang="zh-CN" sz="32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B:He's a...</a:t>
            </a:r>
            <a:endParaRPr lang="en-US" altLang="zh-CN" sz="32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A:What does he teach ?</a:t>
            </a:r>
            <a:endParaRPr lang="en-US" altLang="zh-CN" sz="32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B: He...</a:t>
            </a:r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es</a:t>
            </a:r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...</a:t>
            </a:r>
            <a:endParaRPr lang="en-US" altLang="zh-CN" sz="32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A:Where 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does </a:t>
            </a:r>
            <a:r>
              <a:rPr lang="en-US" altLang="zh-CN" sz="3200" b="1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your father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teach?</a:t>
            </a:r>
            <a:endParaRPr lang="en-US" altLang="zh-CN" sz="32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B: He teaches ...</a:t>
            </a:r>
            <a:endParaRPr lang="en-US" altLang="zh-CN" sz="32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            ....</a:t>
            </a:r>
            <a:endParaRPr lang="zh-CN" altLang="en-US" sz="32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endParaRPr lang="zh-CN" altLang="en-US" sz="24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5" name="AutoShape 9"/>
          <p:cNvSpPr/>
          <p:nvPr/>
        </p:nvSpPr>
        <p:spPr>
          <a:xfrm>
            <a:off x="3293428" y="0"/>
            <a:ext cx="7875587" cy="576263"/>
          </a:xfrm>
          <a:prstGeom prst="flowChartAlternateProcess">
            <a:avLst/>
          </a:prstGeom>
          <a:solidFill>
            <a:srgbClr val="FFFF99"/>
          </a:solidFill>
          <a:ln w="63500" cap="flat" cmpd="sng">
            <a:solidFill>
              <a:srgbClr val="FFCC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r>
              <a:rPr lang="zh-CN" altLang="en-US" sz="2400" dirty="0">
                <a:latin typeface="方正少儿_GBK" pitchFamily="65" charset="-122"/>
                <a:ea typeface="方正少儿_GBK" pitchFamily="65" charset="-122"/>
              </a:rPr>
              <a:t>请你和同桌两人说一说</a:t>
            </a:r>
            <a:r>
              <a:rPr lang="en-US" altLang="zh-CN" sz="2400" dirty="0">
                <a:latin typeface="方正少儿_GBK" pitchFamily="65" charset="-122"/>
                <a:ea typeface="方正少儿_GBK" pitchFamily="65" charset="-122"/>
              </a:rPr>
              <a:t>Mike</a:t>
            </a:r>
            <a:r>
              <a:rPr lang="zh-CN" altLang="en-US" sz="2400" dirty="0">
                <a:latin typeface="方正少儿_GBK" pitchFamily="65" charset="-122"/>
                <a:ea typeface="方正少儿_GBK" pitchFamily="65" charset="-122"/>
              </a:rPr>
              <a:t>爸爸的信息，并汇报。</a:t>
            </a:r>
            <a:endParaRPr lang="zh-CN" altLang="en-US" sz="2400" dirty="0">
              <a:latin typeface="方正少儿_GBK" pitchFamily="65" charset="-122"/>
              <a:ea typeface="方正少儿_GBK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6656" name="内容占位符 66655"/>
          <p:cNvGraphicFramePr/>
          <p:nvPr>
            <p:ph idx="1"/>
          </p:nvPr>
        </p:nvGraphicFramePr>
        <p:xfrm>
          <a:off x="369888" y="1700213"/>
          <a:ext cx="9874885" cy="4800600"/>
        </p:xfrm>
        <a:graphic>
          <a:graphicData uri="http://schemas.openxmlformats.org/drawingml/2006/table">
            <a:tbl>
              <a:tblPr/>
              <a:tblGrid>
                <a:gridCol w="2853690"/>
                <a:gridCol w="2944495"/>
                <a:gridCol w="2520950"/>
                <a:gridCol w="1555750"/>
              </a:tblGrid>
              <a:tr h="838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solidFill>
                            <a:schemeClr val="hlink"/>
                          </a:solidFill>
                        </a:rPr>
                        <a:t>Who</a:t>
                      </a:r>
                      <a:endParaRPr lang="en-US" altLang="zh-CN">
                        <a:solidFill>
                          <a:schemeClr val="hlink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>
                          <a:solidFill>
                            <a:schemeClr val="hlink"/>
                          </a:solidFill>
                        </a:rPr>
                        <a:t>      job</a:t>
                      </a:r>
                      <a:endParaRPr lang="en-US" altLang="zh-CN">
                        <a:solidFill>
                          <a:schemeClr val="hlink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>
                          <a:solidFill>
                            <a:schemeClr val="hlink"/>
                          </a:solidFill>
                        </a:rPr>
                        <a:t>     do</a:t>
                      </a:r>
                      <a:endParaRPr lang="en-US" altLang="zh-CN">
                        <a:solidFill>
                          <a:schemeClr val="hlink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>
                          <a:solidFill>
                            <a:schemeClr val="hlink"/>
                          </a:solidFill>
                        </a:rPr>
                        <a:t>Where</a:t>
                      </a:r>
                      <a:endParaRPr lang="en-US" altLang="zh-CN">
                        <a:solidFill>
                          <a:schemeClr val="hlink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34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96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08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65" name="文本框 66621"/>
          <p:cNvSpPr txBox="1"/>
          <p:nvPr/>
        </p:nvSpPr>
        <p:spPr>
          <a:xfrm>
            <a:off x="5859463" y="1130300"/>
            <a:ext cx="741362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6" name="文本框 66622"/>
          <p:cNvSpPr txBox="1"/>
          <p:nvPr/>
        </p:nvSpPr>
        <p:spPr>
          <a:xfrm>
            <a:off x="3924300" y="2875280"/>
            <a:ext cx="1368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teacher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7" name="文本框 66623"/>
          <p:cNvSpPr txBox="1"/>
          <p:nvPr/>
        </p:nvSpPr>
        <p:spPr>
          <a:xfrm>
            <a:off x="6311900" y="2781300"/>
            <a:ext cx="2316163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teach English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8" name="文本框 66624"/>
          <p:cNvSpPr txBox="1"/>
          <p:nvPr/>
        </p:nvSpPr>
        <p:spPr>
          <a:xfrm>
            <a:off x="8688388" y="2781300"/>
            <a:ext cx="1604962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at school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26" name="文本框 66625"/>
          <p:cNvSpPr txBox="1"/>
          <p:nvPr/>
        </p:nvSpPr>
        <p:spPr>
          <a:xfrm>
            <a:off x="4082733" y="3860800"/>
            <a:ext cx="10509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writer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27" name="文本框 66626"/>
          <p:cNvSpPr txBox="1"/>
          <p:nvPr/>
        </p:nvSpPr>
        <p:spPr>
          <a:xfrm>
            <a:off x="6311900" y="3860800"/>
            <a:ext cx="2084388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write stories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28" name="文本框 66627"/>
          <p:cNvSpPr txBox="1"/>
          <p:nvPr/>
        </p:nvSpPr>
        <p:spPr>
          <a:xfrm>
            <a:off x="8759825" y="3860800"/>
            <a:ext cx="146685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at home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29" name="文本框 66628"/>
          <p:cNvSpPr txBox="1"/>
          <p:nvPr/>
        </p:nvSpPr>
        <p:spPr>
          <a:xfrm>
            <a:off x="4023360" y="4868228"/>
            <a:ext cx="1169988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doctor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30" name="文本框 66629"/>
          <p:cNvSpPr txBox="1"/>
          <p:nvPr/>
        </p:nvSpPr>
        <p:spPr>
          <a:xfrm>
            <a:off x="6456363" y="4724400"/>
            <a:ext cx="2376487" cy="952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help </a:t>
            </a:r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1" action="ppaction://hlinksldjump"/>
              </a:rPr>
              <a:t>sick </a:t>
            </a:r>
            <a:endParaRPr lang="en-US" altLang="zh-CN" sz="280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  <a:hlinkClick r:id="rId1" action="ppaction://hlinksldjump"/>
            </a:endParaRPr>
          </a:p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1" action="ppaction://hlinksldjump"/>
              </a:rPr>
              <a:t>people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33" name="文本框 66632"/>
          <p:cNvSpPr txBox="1"/>
          <p:nvPr/>
        </p:nvSpPr>
        <p:spPr>
          <a:xfrm>
            <a:off x="4043998" y="5804535"/>
            <a:ext cx="124777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worker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34" name="文本框 66633"/>
          <p:cNvSpPr txBox="1"/>
          <p:nvPr/>
        </p:nvSpPr>
        <p:spPr>
          <a:xfrm>
            <a:off x="6383338" y="5876925"/>
            <a:ext cx="22574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make sweets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35" name="文本框 66634"/>
          <p:cNvSpPr txBox="1"/>
          <p:nvPr/>
        </p:nvSpPr>
        <p:spPr>
          <a:xfrm>
            <a:off x="8759825" y="5589588"/>
            <a:ext cx="2051050" cy="952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in the factory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36" name="文本框 66635"/>
          <p:cNvSpPr txBox="1"/>
          <p:nvPr/>
        </p:nvSpPr>
        <p:spPr>
          <a:xfrm>
            <a:off x="8832850" y="4652963"/>
            <a:ext cx="1647825" cy="952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in the hospital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78" name="内容占位符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475" y="2428875"/>
            <a:ext cx="1579563" cy="1116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642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475" y="3637280"/>
            <a:ext cx="1550988" cy="927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643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4288" y="476250"/>
            <a:ext cx="1368425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644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4425" y="476250"/>
            <a:ext cx="1439863" cy="1014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3" name="圆角矩形 5"/>
          <p:cNvSpPr/>
          <p:nvPr>
            <p:ph type="title"/>
          </p:nvPr>
        </p:nvSpPr>
        <p:spPr>
          <a:xfrm>
            <a:off x="0" y="19050"/>
            <a:ext cx="4943475" cy="1033463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25400">
            <a:solidFill>
              <a:schemeClr val="accent2"/>
            </a:solidFill>
            <a:miter/>
          </a:ln>
        </p:spPr>
        <p:txBody>
          <a:bodyPr vert="horz" wrap="square" lIns="91440" tIns="45720" rIns="91440" bIns="45720" anchor="ctr"/>
          <a:p>
            <a:pPr algn="l" fontAlgn="base"/>
            <a:r>
              <a:rPr lang="en-US" altLang="zh-CN" strike="noStrike" noProof="1"/>
              <a:t>Read and fill in the form</a:t>
            </a:r>
            <a:endParaRPr lang="zh-CN" altLang="en-US" strike="noStrike" noProof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786 -0.088876 L -0.672494 0.62435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66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" y="3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6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352 0.185434 L -0.556478 0.76244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666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" y="2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6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29" grpId="0"/>
      <p:bldP spid="66630" grpId="0"/>
      <p:bldP spid="66633" grpId="0"/>
      <p:bldP spid="66634" grpId="0"/>
      <p:bldP spid="66635" grpId="0"/>
      <p:bldP spid="666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66751" y="1951795"/>
            <a:ext cx="8229600" cy="6794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en-US" altLang="zh-CN" sz="3200" dirty="0" smtClean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What jobs do you hear in the song</a:t>
            </a:r>
            <a:r>
              <a:rPr kumimoji="1" lang="zh-CN" altLang="en-US" sz="3200" dirty="0" smtClean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？</a:t>
            </a:r>
            <a:endParaRPr kumimoji="1" lang="zh-CN" altLang="en-US" sz="3200" dirty="0" smtClean="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52476" y="3251155"/>
            <a:ext cx="814404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Can you say more words about jobs</a:t>
            </a:r>
            <a:r>
              <a:rPr kumimoji="1" lang="zh-CN" altLang="en-US" sz="32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？</a:t>
            </a:r>
            <a:endParaRPr kumimoji="1" lang="zh-CN" altLang="en-US" sz="32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52650" y="2466340"/>
            <a:ext cx="1635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 hear..</a:t>
            </a:r>
            <a:r>
              <a:rPr kumimoji="1" lang="en-US" altLang="zh-CN" sz="32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kumimoji="1" lang="en-US" altLang="zh-CN" sz="32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图片 5" descr="u=1577437657,3251634838&amp;fm=26&amp;gp=0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655" y="4373141"/>
            <a:ext cx="2635270" cy="2380394"/>
          </a:xfrm>
          <a:prstGeom prst="rect">
            <a:avLst/>
          </a:prstGeom>
        </p:spPr>
      </p:pic>
      <p:pic>
        <p:nvPicPr>
          <p:cNvPr id="5121" name="内容占位符 6"/>
          <p:cNvPicPr>
            <a:picLocks noGrp="1"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117"/>
          <a:stretch>
            <a:fillRect/>
          </a:stretch>
        </p:blipFill>
        <p:spPr>
          <a:xfrm>
            <a:off x="-270510" y="39688"/>
            <a:ext cx="5014913" cy="1365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矩形 28"/>
          <p:cNvSpPr/>
          <p:nvPr/>
        </p:nvSpPr>
        <p:spPr>
          <a:xfrm>
            <a:off x="1176338" y="317500"/>
            <a:ext cx="2720975" cy="584200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华文彩云" panose="02010800040101010101" pitchFamily="2" charset="-122"/>
                <a:cs typeface="MV Boli" panose="02000500030200090000" pitchFamily="2" charset="0"/>
                <a:sym typeface="+mn-ea"/>
                <a:hlinkClick r:id="rId3" action="ppaction://hlinkfile"/>
              </a:rPr>
              <a:t>Sing a song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华文彩云" panose="02010800040101010101" pitchFamily="2" charset="-122"/>
              <a:cs typeface="MV Boli" panose="02000500030200090000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Picture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20740" y="1623060"/>
            <a:ext cx="6236970" cy="5213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5"/>
          <p:cNvSpPr txBox="1"/>
          <p:nvPr/>
        </p:nvSpPr>
        <p:spPr>
          <a:xfrm>
            <a:off x="1154430" y="49530"/>
            <a:ext cx="9030335" cy="995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Mike and SuHai are doing the information card too.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dirty="0">
                <a:latin typeface="Comic Sans MS" panose="030F0702030302020204" pitchFamily="66" charset="0"/>
                <a:ea typeface="宋体" panose="02010600030101010101" pitchFamily="2" charset="-122"/>
              </a:rPr>
              <a:t>麦克和</a:t>
            </a:r>
            <a:r>
              <a:rPr lang="zh-CN" altLang="en-US" sz="2800" dirty="0">
                <a:latin typeface="Comic Sans MS" panose="030F0702030302020204" pitchFamily="66" charset="0"/>
                <a:sym typeface="+mn-ea"/>
              </a:rPr>
              <a:t>苏海</a:t>
            </a: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latin typeface="Comic Sans MS" panose="030F0702030302020204" pitchFamily="66" charset="0"/>
                <a:ea typeface="宋体" panose="02010600030101010101" pitchFamily="2" charset="-122"/>
              </a:rPr>
              <a:t>也在完成自己的信息表</a:t>
            </a: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1082040" y="1109345"/>
            <a:ext cx="7815580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75000"/>
              </a:lnSpc>
              <a:spcBef>
                <a:spcPct val="50000"/>
              </a:spcBef>
            </a:pP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 Guess:What questions will SuHai ask?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9224" name="Picture 8" descr="u=1939047604,1614838735&amp;fm=21&amp;gp=0[1]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0460" y="1622743"/>
            <a:ext cx="1757363" cy="1830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6E9080C9522EACE49CE85B20E7B43F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765" y="1523365"/>
            <a:ext cx="5944870" cy="5412740"/>
          </a:xfrm>
          <a:prstGeom prst="rect">
            <a:avLst/>
          </a:prstGeom>
        </p:spPr>
      </p:pic>
      <p:pic>
        <p:nvPicPr>
          <p:cNvPr id="3" name="图片 2" descr="QQ图片201910181343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7755" y="1523365"/>
            <a:ext cx="1022985" cy="1355090"/>
          </a:xfrm>
          <a:prstGeom prst="rect">
            <a:avLst/>
          </a:prstGeom>
        </p:spPr>
      </p:pic>
      <p:sp>
        <p:nvSpPr>
          <p:cNvPr id="5123" name="爆炸形 2 3"/>
          <p:cNvSpPr/>
          <p:nvPr/>
        </p:nvSpPr>
        <p:spPr>
          <a:xfrm>
            <a:off x="5206365" y="1110615"/>
            <a:ext cx="9593580" cy="2614930"/>
          </a:xfrm>
          <a:prstGeom prst="irregularSeal2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their parents'jobs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         </a:t>
            </a:r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</a:rPr>
              <a:t>父母</a:t>
            </a:r>
            <a:endParaRPr lang="zh-CN" altLang="en-US" sz="40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123" grpId="1" bldLvl="0" animBg="1"/>
      <p:bldP spid="5123" grpId="2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6656" name="内容占位符 66655"/>
          <p:cNvGraphicFramePr/>
          <p:nvPr>
            <p:ph idx="1"/>
          </p:nvPr>
        </p:nvGraphicFramePr>
        <p:xfrm>
          <a:off x="369888" y="1700213"/>
          <a:ext cx="9874885" cy="4800600"/>
        </p:xfrm>
        <a:graphic>
          <a:graphicData uri="http://schemas.openxmlformats.org/drawingml/2006/table">
            <a:tbl>
              <a:tblPr/>
              <a:tblGrid>
                <a:gridCol w="2853690"/>
                <a:gridCol w="2944495"/>
                <a:gridCol w="2520950"/>
                <a:gridCol w="1555750"/>
              </a:tblGrid>
              <a:tr h="838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solidFill>
                            <a:schemeClr val="hlink"/>
                          </a:solidFill>
                        </a:rPr>
                        <a:t>Who</a:t>
                      </a:r>
                      <a:endParaRPr lang="en-US" altLang="zh-CN">
                        <a:solidFill>
                          <a:schemeClr val="hlink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>
                          <a:solidFill>
                            <a:schemeClr val="hlink"/>
                          </a:solidFill>
                        </a:rPr>
                        <a:t>      job</a:t>
                      </a:r>
                      <a:endParaRPr lang="en-US" altLang="zh-CN">
                        <a:solidFill>
                          <a:schemeClr val="hlink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>
                          <a:solidFill>
                            <a:schemeClr val="hlink"/>
                          </a:solidFill>
                        </a:rPr>
                        <a:t>   do</a:t>
                      </a:r>
                      <a:endParaRPr lang="en-US" altLang="zh-CN">
                        <a:solidFill>
                          <a:schemeClr val="hlink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solidFill>
                            <a:schemeClr val="hlink"/>
                          </a:solidFill>
                        </a:rPr>
                        <a:t>Where</a:t>
                      </a:r>
                      <a:endParaRPr lang="en-US" altLang="zh-CN">
                        <a:solidFill>
                          <a:schemeClr val="hlink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34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96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08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17" name="文本框 66621"/>
          <p:cNvSpPr txBox="1"/>
          <p:nvPr/>
        </p:nvSpPr>
        <p:spPr>
          <a:xfrm>
            <a:off x="5859463" y="1130300"/>
            <a:ext cx="741362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23" name="文本框 66622"/>
          <p:cNvSpPr txBox="1"/>
          <p:nvPr/>
        </p:nvSpPr>
        <p:spPr>
          <a:xfrm>
            <a:off x="3922078" y="2657475"/>
            <a:ext cx="13684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teacher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24" name="文本框 66623"/>
          <p:cNvSpPr txBox="1"/>
          <p:nvPr/>
        </p:nvSpPr>
        <p:spPr>
          <a:xfrm>
            <a:off x="6311900" y="2781300"/>
            <a:ext cx="2316163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teach English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25" name="文本框 66624"/>
          <p:cNvSpPr txBox="1"/>
          <p:nvPr/>
        </p:nvSpPr>
        <p:spPr>
          <a:xfrm>
            <a:off x="8688388" y="2781300"/>
            <a:ext cx="1604962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at school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26" name="文本框 66625"/>
          <p:cNvSpPr txBox="1"/>
          <p:nvPr/>
        </p:nvSpPr>
        <p:spPr>
          <a:xfrm>
            <a:off x="4031615" y="3738245"/>
            <a:ext cx="14230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1" action="ppaction://hlinksldjump"/>
              </a:rPr>
              <a:t>writer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27" name="文本框 66626"/>
          <p:cNvSpPr txBox="1"/>
          <p:nvPr/>
        </p:nvSpPr>
        <p:spPr>
          <a:xfrm>
            <a:off x="6311900" y="3860800"/>
            <a:ext cx="2084388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write stories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28" name="文本框 66627"/>
          <p:cNvSpPr txBox="1"/>
          <p:nvPr/>
        </p:nvSpPr>
        <p:spPr>
          <a:xfrm>
            <a:off x="8759825" y="3860800"/>
            <a:ext cx="146685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at home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29" name="文本框 66628"/>
          <p:cNvSpPr txBox="1"/>
          <p:nvPr/>
        </p:nvSpPr>
        <p:spPr>
          <a:xfrm>
            <a:off x="4120515" y="4868228"/>
            <a:ext cx="1169988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doctor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30" name="文本框 66629"/>
          <p:cNvSpPr txBox="1"/>
          <p:nvPr/>
        </p:nvSpPr>
        <p:spPr>
          <a:xfrm>
            <a:off x="6456363" y="4724400"/>
            <a:ext cx="2376487" cy="952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help sick </a:t>
            </a:r>
            <a:endParaRPr lang="en-US" altLang="zh-CN" sz="280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people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33" name="文本框 66632"/>
          <p:cNvSpPr txBox="1"/>
          <p:nvPr/>
        </p:nvSpPr>
        <p:spPr>
          <a:xfrm>
            <a:off x="4206558" y="5804535"/>
            <a:ext cx="124777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worker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34" name="文本框 66633"/>
          <p:cNvSpPr txBox="1"/>
          <p:nvPr/>
        </p:nvSpPr>
        <p:spPr>
          <a:xfrm>
            <a:off x="6383338" y="5876925"/>
            <a:ext cx="22574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make sweets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35" name="文本框 66634"/>
          <p:cNvSpPr txBox="1"/>
          <p:nvPr/>
        </p:nvSpPr>
        <p:spPr>
          <a:xfrm>
            <a:off x="8759825" y="5589588"/>
            <a:ext cx="2051050" cy="952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in the factory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36" name="文本框 66635"/>
          <p:cNvSpPr txBox="1"/>
          <p:nvPr/>
        </p:nvSpPr>
        <p:spPr>
          <a:xfrm>
            <a:off x="8832850" y="4652963"/>
            <a:ext cx="1647825" cy="952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in the hospital</a:t>
            </a:r>
            <a:endParaRPr lang="zh-CN" altLang="en-US" sz="2800" dirty="0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6641" name="内容占位符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476250"/>
            <a:ext cx="1579563" cy="1116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642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800" y="476250"/>
            <a:ext cx="1550988" cy="927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643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4288" y="476250"/>
            <a:ext cx="1368425" cy="93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653" name="云形标注 66652"/>
          <p:cNvSpPr/>
          <p:nvPr/>
        </p:nvSpPr>
        <p:spPr>
          <a:xfrm>
            <a:off x="2193290" y="1790700"/>
            <a:ext cx="7416800" cy="4751388"/>
          </a:xfrm>
          <a:prstGeom prst="cloudCallout">
            <a:avLst>
              <a:gd name="adj1" fmla="val -44412"/>
              <a:gd name="adj2" fmla="val 4939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54" name="文本框 66653"/>
          <p:cNvSpPr txBox="1"/>
          <p:nvPr/>
        </p:nvSpPr>
        <p:spPr>
          <a:xfrm>
            <a:off x="3046095" y="2920365"/>
            <a:ext cx="6100445" cy="2491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work in four:</a:t>
            </a:r>
            <a:endParaRPr lang="en-US" altLang="zh-CN" sz="24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read the text,underline the key words</a:t>
            </a:r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.(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先读课文，划出关键词</a:t>
            </a:r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24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5" action="ppaction://hlinksldjump"/>
              </a:rPr>
              <a:t>ask and answer</a:t>
            </a:r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.(</a:t>
            </a:r>
            <a:r>
              <a:rPr lang="zh-CN" altLang="en-US"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以问答形式检查答案</a:t>
            </a:r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24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Report.(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推荐一人汇报</a:t>
            </a:r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24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3" name="圆角矩形 5"/>
          <p:cNvSpPr/>
          <p:nvPr>
            <p:ph type="title"/>
          </p:nvPr>
        </p:nvSpPr>
        <p:spPr>
          <a:xfrm>
            <a:off x="0" y="19050"/>
            <a:ext cx="4943475" cy="1033463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25400">
            <a:solidFill>
              <a:schemeClr val="accent2"/>
            </a:solidFill>
            <a:miter/>
          </a:ln>
        </p:spPr>
        <p:txBody>
          <a:bodyPr vert="horz" wrap="square" lIns="91440" tIns="45720" rIns="91440" bIns="45720" anchor="ctr"/>
          <a:p>
            <a:pPr algn="l" fontAlgn="base"/>
            <a:r>
              <a:rPr lang="en-US" altLang="zh-CN" strike="noStrike" noProof="1"/>
              <a:t>Read and fill in the card</a:t>
            </a:r>
            <a:endParaRPr lang="zh-CN" altLang="en-US" strike="noStrike" noProof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548 0.021201 L -0.367482 0.2938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66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" y="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6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92137E-6 L -0.48837 0.4509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666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6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6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046 -0.084339 L -0.707234 0.62889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666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" y="3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6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6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6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6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6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6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23" grpId="0"/>
      <p:bldP spid="66624" grpId="0"/>
      <p:bldP spid="66625" grpId="0"/>
      <p:bldP spid="66626" grpId="0"/>
      <p:bldP spid="66627" grpId="0"/>
      <p:bldP spid="66628" grpId="0"/>
      <p:bldP spid="66629" grpId="0"/>
      <p:bldP spid="66630" grpId="0"/>
      <p:bldP spid="66633" grpId="0"/>
      <p:bldP spid="66634" grpId="0"/>
      <p:bldP spid="66635" grpId="0"/>
      <p:bldP spid="66636" grpId="0"/>
      <p:bldP spid="66653" grpId="0" bldLvl="0" animBg="1"/>
      <p:bldP spid="6665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Picture 5" descr="C:\Users\Administrator\Desktop\截图201408291411.png"/>
          <p:cNvPicPr>
            <a:picLocks noGrp="1"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1676400" y="1357313"/>
            <a:ext cx="8705850" cy="5133975"/>
          </a:xfrm>
        </p:spPr>
      </p:pic>
      <p:sp>
        <p:nvSpPr>
          <p:cNvPr id="9218" name="TextBox 5"/>
          <p:cNvSpPr txBox="1"/>
          <p:nvPr/>
        </p:nvSpPr>
        <p:spPr>
          <a:xfrm>
            <a:off x="2595563" y="500063"/>
            <a:ext cx="7500937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What are they talking about ?</a:t>
            </a:r>
            <a:endParaRPr lang="zh-CN" altLang="en-US" sz="40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8" name="AutoShape 8"/>
          <p:cNvSpPr/>
          <p:nvPr/>
        </p:nvSpPr>
        <p:spPr>
          <a:xfrm>
            <a:off x="0" y="0"/>
            <a:ext cx="2305050" cy="503238"/>
          </a:xfrm>
          <a:prstGeom prst="flowChartAlternateProcess">
            <a:avLst/>
          </a:prstGeom>
          <a:solidFill>
            <a:srgbClr val="CCFFCC"/>
          </a:solidFill>
          <a:ln w="635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r>
              <a:rPr lang="en-US" altLang="zh-CN" sz="2800" dirty="0">
                <a:latin typeface="方正少儿_GBK" pitchFamily="65" charset="-122"/>
                <a:ea typeface="方正少儿_GBK" pitchFamily="65" charset="-122"/>
              </a:rPr>
              <a:t>work in two</a:t>
            </a:r>
            <a:endParaRPr lang="en-US" altLang="zh-CN" sz="2800" dirty="0">
              <a:latin typeface="方正少儿_GBK" pitchFamily="65" charset="-122"/>
              <a:ea typeface="方正少儿_GBK" pitchFamily="65" charset="-122"/>
            </a:endParaRPr>
          </a:p>
        </p:txBody>
      </p:sp>
      <p:sp>
        <p:nvSpPr>
          <p:cNvPr id="12" name="AutoShape 11"/>
          <p:cNvSpPr/>
          <p:nvPr/>
        </p:nvSpPr>
        <p:spPr>
          <a:xfrm>
            <a:off x="2304733" y="-317"/>
            <a:ext cx="7421562" cy="1008062"/>
          </a:xfrm>
          <a:prstGeom prst="flowChartAlternateProcess">
            <a:avLst/>
          </a:prstGeom>
          <a:solidFill>
            <a:srgbClr val="CCFFCC"/>
          </a:solidFill>
          <a:ln w="635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en-US" altLang="zh-CN" sz="2400" dirty="0">
              <a:latin typeface="方正少儿_GBK" pitchFamily="65" charset="-122"/>
              <a:ea typeface="方正少儿_GBK" pitchFamily="65" charset="-122"/>
            </a:endParaRPr>
          </a:p>
          <a:p>
            <a:pPr eaLnBrk="0" hangingPunct="0"/>
            <a:r>
              <a:rPr lang="zh-CN" altLang="en-US" sz="2400" dirty="0">
                <a:latin typeface="方正少儿_GBK" pitchFamily="65" charset="-122"/>
                <a:ea typeface="方正少儿_GBK" pitchFamily="65" charset="-122"/>
              </a:rPr>
              <a:t>你想知道同桌的家人的职业情况吗？ 你可以问一问哦！</a:t>
            </a:r>
            <a:endParaRPr lang="zh-CN" altLang="en-US" sz="2400" dirty="0">
              <a:latin typeface="方正少儿_GBK" pitchFamily="65" charset="-122"/>
              <a:ea typeface="方正少儿_GBK" pitchFamily="65" charset="-122"/>
            </a:endParaRPr>
          </a:p>
        </p:txBody>
      </p:sp>
      <p:sp>
        <p:nvSpPr>
          <p:cNvPr id="10247" name="AutoShape 7"/>
          <p:cNvSpPr/>
          <p:nvPr/>
        </p:nvSpPr>
        <p:spPr>
          <a:xfrm>
            <a:off x="26670" y="1007745"/>
            <a:ext cx="12139295" cy="3673475"/>
          </a:xfrm>
          <a:prstGeom prst="flowChartAlternateProcess">
            <a:avLst/>
          </a:prstGeom>
          <a:solidFill>
            <a:srgbClr val="FFCC99">
              <a:alpha val="50195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l" eaLnBrk="0" hangingPunct="0"/>
            <a:r>
              <a:rPr lang="en-US" altLang="zh-CN" sz="3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    A</a:t>
            </a: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：</a:t>
            </a:r>
            <a:r>
              <a:rPr lang="en-US" altLang="zh-CN" sz="3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What does your...do?</a:t>
            </a:r>
            <a:endParaRPr lang="en-US" altLang="zh-CN" sz="3200" noProof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幼圆" panose="02010509060101010101" pitchFamily="49" charset="-122"/>
            </a:endParaRPr>
          </a:p>
          <a:p>
            <a:pPr algn="l" eaLnBrk="0" hangingPunct="0"/>
            <a:r>
              <a:rPr lang="en-US" altLang="zh-CN" sz="3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    B:</a:t>
            </a: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He's/She's a</a:t>
            </a: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...</a:t>
            </a:r>
            <a:endParaRPr lang="zh-CN" altLang="en-US" sz="3200" noProof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幼圆" panose="02010509060101010101" pitchFamily="49" charset="-122"/>
            </a:endParaRPr>
          </a:p>
          <a:p>
            <a:pPr algn="l" eaLnBrk="0" hangingPunct="0"/>
            <a:r>
              <a:rPr lang="en-US" altLang="zh-CN" sz="3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    A: What can she/he do</a:t>
            </a: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?</a:t>
            </a:r>
            <a:endParaRPr lang="en-US" altLang="zh-CN" sz="3200" noProof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幼圆" panose="02010509060101010101" pitchFamily="49" charset="-122"/>
            </a:endParaRPr>
          </a:p>
          <a:p>
            <a:pPr algn="l" eaLnBrk="0" hangingPunct="0"/>
            <a:r>
              <a:rPr lang="en-US" altLang="zh-CN" sz="3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    B: He/She </a:t>
            </a: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...</a:t>
            </a:r>
            <a:endParaRPr lang="zh-CN" altLang="en-US" sz="3200" noProof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幼圆" panose="02010509060101010101" pitchFamily="49" charset="-122"/>
            </a:endParaRPr>
          </a:p>
          <a:p>
            <a:pPr algn="l" eaLnBrk="0" hangingPunct="0"/>
            <a:r>
              <a:rPr lang="zh-CN" altLang="en-US" sz="3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    </a:t>
            </a:r>
            <a:r>
              <a:rPr lang="en-US" altLang="zh-CN" sz="3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A:</a:t>
            </a: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Where </a:t>
            </a:r>
            <a:r>
              <a:rPr lang="en-US" altLang="zh-CN" sz="3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does he/she work</a:t>
            </a: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...? </a:t>
            </a:r>
            <a:endParaRPr lang="zh-CN" altLang="en-US" sz="3200" noProof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幼圆" panose="02010509060101010101" pitchFamily="49" charset="-122"/>
            </a:endParaRPr>
          </a:p>
          <a:p>
            <a:pPr algn="l" eaLnBrk="0" hangingPunct="0"/>
            <a:r>
              <a:rPr lang="zh-CN" altLang="en-US" sz="3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     </a:t>
            </a:r>
            <a:r>
              <a:rPr lang="en-US" altLang="zh-CN" sz="3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B:He/She works at/in..</a:t>
            </a: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.</a:t>
            </a:r>
            <a:endParaRPr lang="zh-CN" altLang="en-US" sz="3200" noProof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幼圆" panose="02010509060101010101" pitchFamily="49" charset="-122"/>
            </a:endParaRPr>
          </a:p>
          <a:p>
            <a:pPr eaLnBrk="0" hangingPunct="0"/>
            <a:endParaRPr lang="zh-CN" altLang="en-US" sz="24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bldLvl="0" animBg="1"/>
      <p:bldP spid="10248" grpId="0" animBg="1"/>
      <p:bldP spid="1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标题 1"/>
          <p:cNvSpPr>
            <a:spLocks noGrp="1"/>
          </p:cNvSpPr>
          <p:nvPr>
            <p:ph type="title"/>
          </p:nvPr>
        </p:nvSpPr>
        <p:spPr>
          <a:xfrm>
            <a:off x="204788" y="0"/>
            <a:ext cx="10515600" cy="1325563"/>
          </a:xfrm>
        </p:spPr>
        <p:txBody>
          <a:bodyPr vert="horz" wrap="square" lIns="91440" tIns="45720" rIns="91440" bIns="45720" anchor="ctr"/>
          <a:p>
            <a:r>
              <a:rPr lang="en-US" altLang="zh-CN" sz="3200" b="1" dirty="0"/>
              <a:t>Do a summary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374900"/>
            <a:ext cx="5181600" cy="3802063"/>
          </a:xfrm>
        </p:spPr>
        <p:txBody>
          <a:bodyPr vert="horz" wrap="square" lIns="91440" tIns="45720" rIns="91440" bIns="45720" anchor="t"/>
          <a:p>
            <a:r>
              <a:rPr lang="en-US" altLang="zh-CN" sz="3200" dirty="0">
                <a:latin typeface="Comic Sans MS" panose="030F0702030302020204" pitchFamily="66" charset="0"/>
              </a:rPr>
              <a:t>teach- ---</a:t>
            </a:r>
            <a:endParaRPr lang="en-US" altLang="zh-CN" sz="3200" dirty="0">
              <a:latin typeface="Comic Sans MS" panose="030F0702030302020204" pitchFamily="66" charset="0"/>
            </a:endParaRPr>
          </a:p>
          <a:p>
            <a:r>
              <a:rPr lang="en-US" altLang="zh-CN" sz="3200" dirty="0">
                <a:latin typeface="Comic Sans MS" panose="030F0702030302020204" pitchFamily="66" charset="0"/>
              </a:rPr>
              <a:t>work-----</a:t>
            </a:r>
            <a:endParaRPr lang="en-US" altLang="zh-CN" sz="3200" dirty="0">
              <a:latin typeface="Comic Sans MS" panose="030F0702030302020204" pitchFamily="66" charset="0"/>
            </a:endParaRPr>
          </a:p>
          <a:p>
            <a:r>
              <a:rPr lang="en-US" altLang="zh-CN" sz="3200" dirty="0">
                <a:latin typeface="Comic Sans MS" panose="030F0702030302020204" pitchFamily="66" charset="0"/>
              </a:rPr>
              <a:t>drive ----</a:t>
            </a:r>
            <a:endParaRPr lang="en-US" altLang="zh-CN" sz="3200" dirty="0">
              <a:latin typeface="Comic Sans MS" panose="030F0702030302020204" pitchFamily="66" charset="0"/>
            </a:endParaRPr>
          </a:p>
          <a:p>
            <a:r>
              <a:rPr lang="en-US" altLang="zh-CN" sz="3200" dirty="0">
                <a:latin typeface="Comic Sans MS" panose="030F0702030302020204" pitchFamily="66" charset="0"/>
              </a:rPr>
              <a:t>write ----</a:t>
            </a:r>
            <a:endParaRPr lang="en-US" altLang="zh-CN" sz="3200" dirty="0">
              <a:latin typeface="Comic Sans MS" panose="030F0702030302020204" pitchFamily="66" charset="0"/>
            </a:endParaRPr>
          </a:p>
          <a:p>
            <a:r>
              <a:rPr lang="en-US" altLang="zh-CN" sz="3200" dirty="0">
                <a:latin typeface="Comic Sans MS" panose="030F0702030302020204" pitchFamily="66" charset="0"/>
              </a:rPr>
              <a:t>read -----</a:t>
            </a:r>
            <a:endParaRPr lang="en-US" altLang="zh-CN" sz="3200" dirty="0">
              <a:latin typeface="Comic Sans MS" panose="030F0702030302020204" pitchFamily="66" charset="0"/>
            </a:endParaRPr>
          </a:p>
          <a:p>
            <a:r>
              <a:rPr lang="en-US" altLang="zh-CN" sz="3200" dirty="0">
                <a:latin typeface="Comic Sans MS" panose="030F0702030302020204" pitchFamily="66" charset="0"/>
              </a:rPr>
              <a:t>sing ----</a:t>
            </a:r>
            <a:endParaRPr lang="en-US" altLang="zh-CN" sz="3200" dirty="0">
              <a:latin typeface="Comic Sans MS" panose="030F0702030302020204" pitchFamily="66" charset="0"/>
            </a:endParaRPr>
          </a:p>
          <a:p>
            <a:r>
              <a:rPr lang="en-US" altLang="zh-CN" sz="3200" dirty="0">
                <a:latin typeface="Comic Sans MS" panose="030F0702030302020204" pitchFamily="66" charset="0"/>
              </a:rPr>
              <a:t>dance ----</a:t>
            </a:r>
            <a:endParaRPr lang="en-US" altLang="zh-CN" sz="3200" dirty="0">
              <a:latin typeface="Comic Sans MS" panose="030F0702030302020204" pitchFamily="66" charset="0"/>
            </a:endParaRPr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2212975"/>
            <a:ext cx="5181600" cy="1047750"/>
          </a:xfrm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dirty="0">
                <a:latin typeface="Comic Sans MS" panose="030F0702030302020204" pitchFamily="66" charset="0"/>
              </a:rPr>
              <a:t>询问他人的职业可以用：</a:t>
            </a:r>
            <a:endParaRPr lang="en-US" altLang="zh-CN" dirty="0">
              <a:latin typeface="Comic Sans MS" panose="030F0702030302020204" pitchFamily="66" charset="0"/>
            </a:endParaRPr>
          </a:p>
          <a:p>
            <a:pPr>
              <a:buNone/>
            </a:pPr>
            <a:r>
              <a:rPr lang="en-US" altLang="zh-CN" dirty="0">
                <a:latin typeface="Comic Sans MS" panose="030F0702030302020204" pitchFamily="66" charset="0"/>
              </a:rPr>
              <a:t>    What does…do?</a:t>
            </a:r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5" name="Text Box 9"/>
          <p:cNvSpPr txBox="1"/>
          <p:nvPr/>
        </p:nvSpPr>
        <p:spPr>
          <a:xfrm>
            <a:off x="3006725" y="2359025"/>
            <a:ext cx="23622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teach</a:t>
            </a:r>
            <a:r>
              <a:rPr lang="en-US" altLang="zh-CN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er</a:t>
            </a:r>
            <a:endParaRPr lang="en-US" altLang="zh-CN" sz="2800" b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" name="Text Box 9"/>
          <p:cNvSpPr txBox="1"/>
          <p:nvPr/>
        </p:nvSpPr>
        <p:spPr>
          <a:xfrm>
            <a:off x="3187700" y="2879725"/>
            <a:ext cx="23622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work</a:t>
            </a:r>
            <a:r>
              <a:rPr lang="en-US" altLang="zh-CN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er</a:t>
            </a:r>
            <a:endParaRPr lang="en-US" altLang="zh-CN" sz="2800" b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" name="Text Box 9"/>
          <p:cNvSpPr txBox="1"/>
          <p:nvPr/>
        </p:nvSpPr>
        <p:spPr>
          <a:xfrm>
            <a:off x="3105150" y="3902075"/>
            <a:ext cx="23622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writ</a:t>
            </a:r>
            <a:r>
              <a:rPr lang="en-US" altLang="zh-CN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er</a:t>
            </a:r>
            <a:endParaRPr lang="en-US" altLang="zh-CN" sz="2800" b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" name="Text Box 9"/>
          <p:cNvSpPr txBox="1"/>
          <p:nvPr/>
        </p:nvSpPr>
        <p:spPr>
          <a:xfrm>
            <a:off x="3197225" y="3405188"/>
            <a:ext cx="23622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drive</a:t>
            </a:r>
            <a:r>
              <a:rPr lang="en-US" altLang="zh-CN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r</a:t>
            </a:r>
            <a:endParaRPr lang="en-US" altLang="zh-CN" sz="2800" b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" name="Text Box 9"/>
          <p:cNvSpPr txBox="1"/>
          <p:nvPr/>
        </p:nvSpPr>
        <p:spPr>
          <a:xfrm>
            <a:off x="3159125" y="4502150"/>
            <a:ext cx="23622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read</a:t>
            </a:r>
            <a:r>
              <a:rPr lang="en-US" altLang="zh-CN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er </a:t>
            </a:r>
            <a:r>
              <a:rPr lang="zh-CN" altLang="en-US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读者</a:t>
            </a:r>
            <a:endParaRPr lang="en-US" altLang="zh-CN" sz="2800" b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3178175" y="5141913"/>
            <a:ext cx="23622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sing</a:t>
            </a:r>
            <a:r>
              <a:rPr lang="en-US" altLang="zh-CN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er </a:t>
            </a:r>
            <a:r>
              <a:rPr lang="zh-CN" altLang="en-US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歌者</a:t>
            </a:r>
            <a:endParaRPr lang="en-US" altLang="zh-CN" sz="2800" b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" name="Text Box 9"/>
          <p:cNvSpPr txBox="1"/>
          <p:nvPr/>
        </p:nvSpPr>
        <p:spPr>
          <a:xfrm>
            <a:off x="3286125" y="5721350"/>
            <a:ext cx="23622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danc</a:t>
            </a:r>
            <a:r>
              <a:rPr lang="en-US" altLang="zh-CN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er </a:t>
            </a:r>
            <a:r>
              <a:rPr lang="zh-CN" altLang="en-US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歌者</a:t>
            </a:r>
            <a:endParaRPr lang="en-US" altLang="zh-CN" sz="2800" b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" name="AutoShape 5"/>
          <p:cNvSpPr/>
          <p:nvPr/>
        </p:nvSpPr>
        <p:spPr>
          <a:xfrm>
            <a:off x="3406775" y="295275"/>
            <a:ext cx="8332788" cy="914400"/>
          </a:xfrm>
          <a:prstGeom prst="flowChartAlternateProcess">
            <a:avLst/>
          </a:prstGeom>
          <a:solidFill>
            <a:srgbClr val="FFFF99"/>
          </a:solidFill>
          <a:ln w="63500" cap="flat" cmpd="sng">
            <a:solidFill>
              <a:srgbClr val="FFCC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What do you learned?  </a:t>
            </a:r>
            <a:r>
              <a:rPr lang="zh-CN" altLang="en-US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（今天你学到了什么？）</a:t>
            </a:r>
            <a:r>
              <a:rPr lang="zh-CN" altLang="en-US" sz="2800" b="1" dirty="0">
                <a:solidFill>
                  <a:srgbClr val="002060"/>
                </a:solidFill>
                <a:latin typeface="Comic Sans MS" panose="030F0702030302020204" pitchFamily="66" charset="0"/>
                <a:ea typeface="方正少儿_GBK" pitchFamily="65" charset="-122"/>
              </a:rPr>
              <a:t>  </a:t>
            </a:r>
            <a:endParaRPr lang="zh-CN" altLang="en-US" sz="2800" b="1" dirty="0">
              <a:solidFill>
                <a:srgbClr val="002060"/>
              </a:solidFill>
              <a:latin typeface="Comic Sans MS" panose="030F0702030302020204" pitchFamily="66" charset="0"/>
              <a:ea typeface="方正少儿_GBK" pitchFamily="65" charset="-122"/>
            </a:endParaRPr>
          </a:p>
        </p:txBody>
      </p:sp>
      <p:pic>
        <p:nvPicPr>
          <p:cNvPr id="29708" name="图片 7" descr="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1900" y="6208713"/>
            <a:ext cx="5880100" cy="649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 Box 9"/>
          <p:cNvSpPr txBox="1"/>
          <p:nvPr/>
        </p:nvSpPr>
        <p:spPr>
          <a:xfrm>
            <a:off x="312738" y="1271588"/>
            <a:ext cx="4318000" cy="101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构词规则：</a:t>
            </a:r>
            <a:endParaRPr lang="en-US" altLang="zh-CN" sz="3200" b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动词</a:t>
            </a:r>
            <a:r>
              <a:rPr lang="en-US" altLang="zh-CN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+</a:t>
            </a:r>
            <a:r>
              <a:rPr lang="zh-CN" altLang="en-US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词缀</a:t>
            </a:r>
            <a:r>
              <a:rPr lang="en-US" altLang="zh-CN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er </a:t>
            </a: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---</a:t>
            </a:r>
            <a:r>
              <a:rPr lang="zh-CN" altLang="en-US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名词</a:t>
            </a:r>
            <a:endParaRPr lang="en-US" altLang="zh-CN" sz="2800" b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" name="内容占位符 3"/>
          <p:cNvSpPr txBox="1"/>
          <p:nvPr/>
        </p:nvSpPr>
        <p:spPr>
          <a:xfrm>
            <a:off x="6099175" y="3517900"/>
            <a:ext cx="6370638" cy="14906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228600" indent="-228600" defTabSz="9144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当主语为第三人称单数时       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(he/she/the girl/XX)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，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228600" indent="-228600" defTabSz="9144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后面的</a:t>
            </a:r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动词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要加</a:t>
            </a:r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s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或</a:t>
            </a:r>
            <a:r>
              <a:rPr lang="en-US" altLang="zh-CN" sz="2800" b="1" dirty="0" err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es</a:t>
            </a:r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.</a:t>
            </a:r>
            <a:endParaRPr lang="zh-CN" altLang="en-US" sz="28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1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charRg st="21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charRg st="21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2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charRg st="32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charRg st="32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6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4">
                                            <p:txEl>
                                              <p:charRg st="6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3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charRg st="43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4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charRg st="54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charRg st="54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4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charRg st="64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charRg st="64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2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">
                                            <p:txEl>
                                              <p:charRg st="12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">
                                            <p:txEl>
                                              <p:charRg st="12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 animBg="1"/>
      <p:bldP spid="14" grpId="0" build="allAtOnce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内容占位符 6"/>
          <p:cNvPicPr>
            <a:picLocks noGrp="1" noChangeAspect="1"/>
          </p:cNvPicPr>
          <p:nvPr>
            <p:ph idx="1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117"/>
          <a:stretch>
            <a:fillRect/>
          </a:stretch>
        </p:blipFill>
        <p:spPr>
          <a:xfrm>
            <a:off x="-187325" y="39688"/>
            <a:ext cx="5014913" cy="1365250"/>
          </a:xfrm>
        </p:spPr>
      </p:pic>
      <p:sp>
        <p:nvSpPr>
          <p:cNvPr id="29" name="矩形 28"/>
          <p:cNvSpPr/>
          <p:nvPr/>
        </p:nvSpPr>
        <p:spPr>
          <a:xfrm>
            <a:off x="1176338" y="317500"/>
            <a:ext cx="272097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华文彩云" panose="02010800040101010101" pitchFamily="2" charset="-122"/>
                <a:cs typeface="MV Boli" panose="02000500030200090000" pitchFamily="2" charset="0"/>
                <a:sym typeface="+mn-ea"/>
                <a:hlinkClick r:id="rId2" action="ppaction://hlinkfile"/>
              </a:rPr>
              <a:t>Sing a song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华文彩云" panose="02010800040101010101" pitchFamily="2" charset="-122"/>
              <a:cs typeface="MV Boli" panose="02000500030200090000" pitchFamily="2" charset="0"/>
              <a:sym typeface="+mn-ea"/>
            </a:endParaRPr>
          </a:p>
        </p:txBody>
      </p:sp>
      <p:pic>
        <p:nvPicPr>
          <p:cNvPr id="5123" name="图片 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630"/>
          <a:stretch>
            <a:fillRect/>
          </a:stretch>
        </p:blipFill>
        <p:spPr>
          <a:xfrm>
            <a:off x="9151938" y="234950"/>
            <a:ext cx="3040062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5" descr="QQ图片201910160903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5325" y="1838325"/>
            <a:ext cx="6416675" cy="4946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Rectangle 2"/>
          <p:cNvSpPr>
            <a:spLocks noGrp="1"/>
          </p:cNvSpPr>
          <p:nvPr/>
        </p:nvSpPr>
        <p:spPr>
          <a:xfrm>
            <a:off x="269875" y="1404938"/>
            <a:ext cx="6623050" cy="1079500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 anchor="t"/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Arial Narrow" panose="020B0606020202030204" pitchFamily="34" charset="0"/>
                <a:ea typeface="宋体" panose="02010600030101010101" pitchFamily="2" charset="-122"/>
              </a:rPr>
              <a:t>What's the song about?</a:t>
            </a:r>
            <a:endParaRPr lang="zh-CN" altLang="en-US" sz="3600" b="1" dirty="0">
              <a:latin typeface="Arial Narrow" panose="020B0606020202030204" pitchFamily="34" charset="0"/>
              <a:ea typeface="宋体" panose="02010600030101010101" pitchFamily="2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zh-CN" altLang="en-US" sz="800" b="1" dirty="0">
              <a:solidFill>
                <a:schemeClr val="folHlin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600" dirty="0"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endParaRPr lang="zh-CN" altLang="en-US" sz="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altLang="zh-CN" sz="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zh-CN" altLang="en-US" sz="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600" dirty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endParaRPr lang="en-US" altLang="zh-CN" sz="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" name="Group 3"/>
          <p:cNvGrpSpPr/>
          <p:nvPr/>
        </p:nvGrpSpPr>
        <p:grpSpPr>
          <a:xfrm>
            <a:off x="163513" y="2076450"/>
            <a:ext cx="4537075" cy="863600"/>
            <a:chOff x="0" y="0"/>
            <a:chExt cx="7144" cy="1361"/>
          </a:xfrm>
        </p:grpSpPr>
        <p:grpSp>
          <p:nvGrpSpPr>
            <p:cNvPr id="5127" name="椭圆 24"/>
            <p:cNvGrpSpPr/>
            <p:nvPr/>
          </p:nvGrpSpPr>
          <p:grpSpPr>
            <a:xfrm>
              <a:off x="0" y="0"/>
              <a:ext cx="1475" cy="1361"/>
              <a:chOff x="0" y="0"/>
              <a:chExt cx="399" cy="400"/>
            </a:xfrm>
          </p:grpSpPr>
          <p:pic>
            <p:nvPicPr>
              <p:cNvPr id="5128" name="椭圆 24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399" cy="4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29" name="Text Box 6"/>
              <p:cNvSpPr txBox="1"/>
              <p:nvPr/>
            </p:nvSpPr>
            <p:spPr>
              <a:xfrm>
                <a:off x="90" y="85"/>
                <a:ext cx="223" cy="2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/>
                <a:r>
                  <a:rPr lang="zh-CN" altLang="en-US" sz="2400" b="1" dirty="0">
                    <a:solidFill>
                      <a:srgbClr val="FFFFFF"/>
                    </a:solidFill>
                    <a:latin typeface="Tw Cen MT" panose="020B0602020104020603" pitchFamily="2" charset="0"/>
                    <a:ea typeface="宋体" panose="02010600030101010101" pitchFamily="2" charset="-122"/>
                  </a:rPr>
                  <a:t>A</a:t>
                </a:r>
                <a:endParaRPr lang="zh-CN" altLang="en-US" sz="2400" b="1" dirty="0">
                  <a:solidFill>
                    <a:srgbClr val="FFFFFF"/>
                  </a:solidFill>
                  <a:latin typeface="Tw Cen MT" panose="020B0602020104020603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130" name="Text Box 7"/>
            <p:cNvSpPr txBox="1"/>
            <p:nvPr/>
          </p:nvSpPr>
          <p:spPr>
            <a:xfrm>
              <a:off x="1474" y="114"/>
              <a:ext cx="5670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600" dirty="0">
                  <a:latin typeface="Arial Narrow" panose="020B060602020203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600" dirty="0">
                  <a:latin typeface="Arial Narrow" panose="020B0606020202030204" pitchFamily="34" charset="0"/>
                  <a:ea typeface="宋体" panose="02010600030101010101" pitchFamily="2" charset="-122"/>
                </a:rPr>
                <a:t>Hobbies</a:t>
              </a:r>
              <a:r>
                <a:rPr lang="en-US" altLang="zh-CN" sz="3600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(兴趣爱好)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Group 8"/>
          <p:cNvGrpSpPr/>
          <p:nvPr/>
        </p:nvGrpSpPr>
        <p:grpSpPr>
          <a:xfrm>
            <a:off x="374650" y="3367088"/>
            <a:ext cx="2801938" cy="893762"/>
            <a:chOff x="0" y="0"/>
            <a:chExt cx="4630" cy="1361"/>
          </a:xfrm>
        </p:grpSpPr>
        <p:grpSp>
          <p:nvGrpSpPr>
            <p:cNvPr id="5132" name="椭圆 25"/>
            <p:cNvGrpSpPr/>
            <p:nvPr/>
          </p:nvGrpSpPr>
          <p:grpSpPr>
            <a:xfrm>
              <a:off x="0" y="0"/>
              <a:ext cx="1701" cy="1361"/>
              <a:chOff x="0" y="0"/>
              <a:chExt cx="403" cy="400"/>
            </a:xfrm>
          </p:grpSpPr>
          <p:pic>
            <p:nvPicPr>
              <p:cNvPr id="5133" name="椭圆 25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0" y="0"/>
                <a:ext cx="403" cy="4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34" name="Text Box 11"/>
              <p:cNvSpPr txBox="1"/>
              <p:nvPr/>
            </p:nvSpPr>
            <p:spPr>
              <a:xfrm>
                <a:off x="93" y="85"/>
                <a:ext cx="223" cy="2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/>
                <a:r>
                  <a:rPr lang="zh-CN" altLang="en-US" sz="2400" b="1" dirty="0">
                    <a:solidFill>
                      <a:srgbClr val="FFFFFF"/>
                    </a:solidFill>
                    <a:latin typeface="Tw Cen MT" panose="020B0602020104020603" pitchFamily="2" charset="0"/>
                    <a:ea typeface="宋体" panose="02010600030101010101" pitchFamily="2" charset="-122"/>
                  </a:rPr>
                  <a:t>B</a:t>
                </a:r>
                <a:endParaRPr lang="zh-CN" altLang="en-US" sz="2400" b="1" dirty="0">
                  <a:solidFill>
                    <a:srgbClr val="FFFFFF"/>
                  </a:solidFill>
                  <a:latin typeface="Tw Cen MT" panose="020B0602020104020603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135" name="Text Box 12"/>
            <p:cNvSpPr txBox="1"/>
            <p:nvPr/>
          </p:nvSpPr>
          <p:spPr>
            <a:xfrm>
              <a:off x="1362" y="114"/>
              <a:ext cx="3268" cy="9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r>
                <a:rPr lang="zh-CN" altLang="en-US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600" dirty="0">
                  <a:latin typeface="Arial Narrow" panose="020B060602020203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Jobs</a:t>
              </a:r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(职业)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椭圆 13"/>
          <p:cNvSpPr/>
          <p:nvPr/>
        </p:nvSpPr>
        <p:spPr>
          <a:xfrm>
            <a:off x="163513" y="3116263"/>
            <a:ext cx="3732212" cy="1296987"/>
          </a:xfrm>
          <a:prstGeom prst="ellipse">
            <a:avLst/>
          </a:prstGeom>
          <a:noFill/>
          <a:ln w="25400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/>
      <p:bldP spid="1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11" name="Text Box 19"/>
          <p:cNvSpPr txBox="1"/>
          <p:nvPr/>
        </p:nvSpPr>
        <p:spPr>
          <a:xfrm>
            <a:off x="582613" y="5632450"/>
            <a:ext cx="2301875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 a dr</a:t>
            </a:r>
            <a:r>
              <a:rPr lang="en-US" altLang="zh-CN" sz="2800" b="1" u="sng" dirty="0">
                <a:latin typeface="Calibri" panose="020F0502020204030204" pitchFamily="34" charset="0"/>
                <a:ea typeface="宋体" panose="02010600030101010101" pitchFamily="2" charset="-122"/>
              </a:rPr>
              <a:t>i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v</a:t>
            </a:r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er</a:t>
            </a:r>
            <a:endParaRPr lang="en-US" altLang="zh-CN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208" name="Text Box 16"/>
          <p:cNvSpPr txBox="1"/>
          <p:nvPr/>
        </p:nvSpPr>
        <p:spPr>
          <a:xfrm>
            <a:off x="2325688" y="3614738"/>
            <a:ext cx="2301875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teach</a:t>
            </a:r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er</a:t>
            </a:r>
            <a:endParaRPr lang="en-US" altLang="zh-CN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1747" name="内容占位符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117"/>
          <a:stretch>
            <a:fillRect/>
          </a:stretch>
        </p:blipFill>
        <p:spPr>
          <a:xfrm>
            <a:off x="-1209675" y="-185737"/>
            <a:ext cx="5797550" cy="1246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矩形 32"/>
          <p:cNvSpPr/>
          <p:nvPr/>
        </p:nvSpPr>
        <p:spPr>
          <a:xfrm>
            <a:off x="414338" y="0"/>
            <a:ext cx="272097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华文彩云" panose="02010800040101010101" pitchFamily="2" charset="-122"/>
                <a:cs typeface="MV Boli" panose="02000500030200090000" pitchFamily="2" charset="0"/>
                <a:sym typeface="+mn-ea"/>
              </a:rPr>
              <a:t>Let`s talk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华文彩云" panose="02010800040101010101" pitchFamily="2" charset="-122"/>
              <a:cs typeface="MV Boli" panose="02000500030200090000" pitchFamily="2" charset="0"/>
              <a:sym typeface="+mn-ea"/>
            </a:endParaRPr>
          </a:p>
        </p:txBody>
      </p:sp>
      <p:pic>
        <p:nvPicPr>
          <p:cNvPr id="17" name="图片 16" descr="Tao Tao`s family.jpg"/>
          <p:cNvPicPr>
            <a:picLocks noChangeAspect="1"/>
          </p:cNvPicPr>
          <p:nvPr/>
        </p:nvPicPr>
        <p:blipFill>
          <a:blip r:embed="rId2"/>
          <a:srcRect l="4722" r="3683" b="9825"/>
          <a:stretch>
            <a:fillRect/>
          </a:stretch>
        </p:blipFill>
        <p:spPr>
          <a:xfrm>
            <a:off x="280219" y="1584460"/>
            <a:ext cx="3642852" cy="38198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8" name="Text Box 16"/>
          <p:cNvSpPr txBox="1"/>
          <p:nvPr/>
        </p:nvSpPr>
        <p:spPr>
          <a:xfrm>
            <a:off x="2149475" y="869950"/>
            <a:ext cx="1817688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a teacher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1751" name="图片 19" descr="Min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4325" y="1431925"/>
            <a:ext cx="4090988" cy="3970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2" name="图片 23" descr="Nancy_副本_副本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3213" y="1314450"/>
            <a:ext cx="4268787" cy="3905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14" name="Text Box 22"/>
          <p:cNvSpPr txBox="1"/>
          <p:nvPr/>
        </p:nvSpPr>
        <p:spPr>
          <a:xfrm>
            <a:off x="10461625" y="4618038"/>
            <a:ext cx="2303463" cy="533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  a  cook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213" name="Text Box 21"/>
          <p:cNvSpPr txBox="1"/>
          <p:nvPr/>
        </p:nvSpPr>
        <p:spPr>
          <a:xfrm>
            <a:off x="8551863" y="4602163"/>
            <a:ext cx="2303462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doctor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210" name="Text Box 18"/>
          <p:cNvSpPr txBox="1"/>
          <p:nvPr/>
        </p:nvSpPr>
        <p:spPr>
          <a:xfrm>
            <a:off x="4800600" y="1031875"/>
            <a:ext cx="2303463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a farm</a:t>
            </a:r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er</a:t>
            </a:r>
            <a:endParaRPr lang="en-US" altLang="zh-CN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212" name="Text Box 20"/>
          <p:cNvSpPr txBox="1"/>
          <p:nvPr/>
        </p:nvSpPr>
        <p:spPr>
          <a:xfrm>
            <a:off x="6370638" y="5297488"/>
            <a:ext cx="2409825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a w</a:t>
            </a:r>
            <a:r>
              <a:rPr lang="en-US" altLang="zh-CN" sz="2800" b="1" u="sng" dirty="0">
                <a:latin typeface="Calibri" panose="020F0502020204030204" pitchFamily="34" charset="0"/>
                <a:ea typeface="宋体" panose="02010600030101010101" pitchFamily="2" charset="-122"/>
              </a:rPr>
              <a:t>or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k</a:t>
            </a:r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er</a:t>
            </a:r>
            <a:endParaRPr lang="en-US" altLang="zh-CN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AutoShape 9"/>
          <p:cNvSpPr/>
          <p:nvPr/>
        </p:nvSpPr>
        <p:spPr>
          <a:xfrm>
            <a:off x="3949700" y="236538"/>
            <a:ext cx="7875588" cy="708025"/>
          </a:xfrm>
          <a:prstGeom prst="flowChartAlternateProcess">
            <a:avLst/>
          </a:prstGeom>
          <a:solidFill>
            <a:srgbClr val="FFFF99"/>
          </a:solidFill>
          <a:ln w="63500" cap="flat" cmpd="sng">
            <a:solidFill>
              <a:srgbClr val="FFCC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r>
              <a:rPr lang="en-US" altLang="zh-CN" sz="2400" dirty="0">
                <a:latin typeface="方正少儿_GBK" pitchFamily="65" charset="-122"/>
                <a:ea typeface="方正少儿_GBK" pitchFamily="65" charset="-122"/>
              </a:rPr>
              <a:t>These</a:t>
            </a:r>
            <a:r>
              <a:rPr lang="en-US" altLang="zh-CN" sz="2400" dirty="0">
                <a:solidFill>
                  <a:srgbClr val="FF0000"/>
                </a:solidFill>
                <a:latin typeface="方正少儿_GBK" pitchFamily="65" charset="-122"/>
                <a:ea typeface="方正少儿_GBK" pitchFamily="65" charset="-122"/>
              </a:rPr>
              <a:t> people(</a:t>
            </a:r>
            <a:r>
              <a:rPr lang="zh-CN" altLang="en-US" sz="2400" dirty="0">
                <a:solidFill>
                  <a:srgbClr val="FF0000"/>
                </a:solidFill>
                <a:latin typeface="方正少儿_GBK" pitchFamily="65" charset="-122"/>
                <a:ea typeface="方正少儿_GBK" pitchFamily="65" charset="-122"/>
              </a:rPr>
              <a:t>人们）</a:t>
            </a:r>
            <a:r>
              <a:rPr lang="en-US" altLang="zh-CN" sz="2400" dirty="0">
                <a:solidFill>
                  <a:srgbClr val="FF0000"/>
                </a:solidFill>
                <a:latin typeface="方正少儿_GBK" pitchFamily="65" charset="-122"/>
                <a:ea typeface="方正少儿_GBK" pitchFamily="65" charset="-122"/>
              </a:rPr>
              <a:t> </a:t>
            </a:r>
            <a:r>
              <a:rPr lang="en-US" altLang="zh-CN" sz="2400" dirty="0">
                <a:latin typeface="方正少儿_GBK" pitchFamily="65" charset="-122"/>
                <a:ea typeface="方正少儿_GBK" pitchFamily="65" charset="-122"/>
              </a:rPr>
              <a:t>have different jobs.</a:t>
            </a:r>
            <a:endParaRPr lang="zh-CN" altLang="en-US" sz="2400" dirty="0">
              <a:latin typeface="方正少儿_GBK" pitchFamily="65" charset="-122"/>
              <a:ea typeface="方正少儿_GBK" pitchFamily="65" charset="-122"/>
            </a:endParaRPr>
          </a:p>
        </p:txBody>
      </p:sp>
      <p:sp>
        <p:nvSpPr>
          <p:cNvPr id="26" name="AutoShape 10"/>
          <p:cNvSpPr>
            <a:spLocks noChangeArrowheads="1"/>
          </p:cNvSpPr>
          <p:nvPr/>
        </p:nvSpPr>
        <p:spPr bwMode="auto">
          <a:xfrm>
            <a:off x="4443413" y="5830888"/>
            <a:ext cx="7297738" cy="1027113"/>
          </a:xfrm>
          <a:prstGeom prst="roundRect">
            <a:avLst>
              <a:gd name="adj" fmla="val 16667"/>
            </a:avLst>
          </a:prstGeom>
          <a:solidFill>
            <a:srgbClr val="FFCC99">
              <a:alpha val="50195"/>
            </a:srgb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Tips: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四人一小组把工作类单词一起读一读，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待会一起展示哦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!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1" grpId="0"/>
      <p:bldP spid="8208" grpId="0"/>
      <p:bldP spid="18" grpId="0"/>
      <p:bldP spid="8214" grpId="0"/>
      <p:bldP spid="8213" grpId="0"/>
      <p:bldP spid="8210" grpId="0"/>
      <p:bldP spid="8212" grpId="0"/>
      <p:bldP spid="25" grpId="0" animBg="1"/>
      <p:bldP spid="2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413" y="1627188"/>
            <a:ext cx="8785225" cy="5110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Text Box 3"/>
          <p:cNvSpPr txBox="1"/>
          <p:nvPr/>
        </p:nvSpPr>
        <p:spPr>
          <a:xfrm>
            <a:off x="4656138" y="2995613"/>
            <a:ext cx="520700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This is my _____________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en-US" altLang="zh-CN" sz="2800" b="1" dirty="0">
                <a:latin typeface="Arial" panose="020B0604020202020204" pitchFamily="34" charset="0"/>
              </a:rPr>
              <a:t>______________________________________________________________________________________________________________________</a:t>
            </a:r>
            <a:r>
              <a:rPr lang="en-US" altLang="zh-CN" sz="2800" u="sng" dirty="0">
                <a:latin typeface="Arial" panose="020B0604020202020204" pitchFamily="34" charset="0"/>
              </a:rPr>
              <a:t>_______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36868" name="AutoShape 4"/>
          <p:cNvSpPr/>
          <p:nvPr/>
        </p:nvSpPr>
        <p:spPr>
          <a:xfrm>
            <a:off x="4295775" y="2779713"/>
            <a:ext cx="5473700" cy="3022600"/>
          </a:xfrm>
          <a:prstGeom prst="roundRect">
            <a:avLst>
              <a:gd name="adj" fmla="val 16667"/>
            </a:avLst>
          </a:prstGeom>
          <a:noFill/>
          <a:ln w="19050" cap="rnd" cmpd="sng">
            <a:solidFill>
              <a:srgbClr val="000080"/>
            </a:solidFill>
            <a:prstDash val="sysDot"/>
            <a:headEnd type="none" w="med" len="med"/>
            <a:tailEnd type="none" w="med" len="med"/>
          </a:ln>
        </p:spPr>
        <p:txBody>
          <a:bodyPr anchor="ctr"/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36869" name="AutoShape 5"/>
          <p:cNvSpPr/>
          <p:nvPr/>
        </p:nvSpPr>
        <p:spPr>
          <a:xfrm>
            <a:off x="2782888" y="3138488"/>
            <a:ext cx="1152525" cy="22320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36870" name="Text Box 7"/>
          <p:cNvSpPr txBox="1"/>
          <p:nvPr/>
        </p:nvSpPr>
        <p:spPr>
          <a:xfrm>
            <a:off x="2424113" y="1141413"/>
            <a:ext cx="590296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为你的爸爸或妈妈设计一张名片吧！</a:t>
            </a:r>
            <a:endParaRPr lang="zh-CN" altLang="en-US" sz="2800" b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6871" name="AutoShape 11"/>
          <p:cNvSpPr/>
          <p:nvPr/>
        </p:nvSpPr>
        <p:spPr>
          <a:xfrm>
            <a:off x="1951038" y="381000"/>
            <a:ext cx="2849562" cy="673100"/>
          </a:xfrm>
          <a:prstGeom prst="flowChartAlternateProcess">
            <a:avLst/>
          </a:prstGeom>
          <a:solidFill>
            <a:srgbClr val="FFCC00"/>
          </a:solidFill>
          <a:ln w="9525">
            <a:noFill/>
          </a:ln>
        </p:spPr>
        <p:txBody>
          <a:bodyPr wrap="none" anchor="ctr"/>
          <a:p>
            <a:pPr algn="ctr"/>
            <a:r>
              <a:rPr lang="en-US" altLang="zh-CN" b="1" dirty="0">
                <a:latin typeface="Comic Sans MS" panose="030F0702030302020204" pitchFamily="66" charset="0"/>
              </a:rPr>
              <a:t>Make a card</a:t>
            </a:r>
            <a:endParaRPr lang="zh-CN" altLang="en-US" b="1" dirty="0">
              <a:latin typeface="Comic Sans MS" panose="030F0702030302020204" pitchFamily="66" charset="0"/>
            </a:endParaRPr>
          </a:p>
        </p:txBody>
      </p:sp>
      <p:sp>
        <p:nvSpPr>
          <p:cNvPr id="36872" name="Text Box 12"/>
          <p:cNvSpPr txBox="1"/>
          <p:nvPr/>
        </p:nvSpPr>
        <p:spPr>
          <a:xfrm>
            <a:off x="5073650" y="3379788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</a:rPr>
              <a:t>…has…</a:t>
            </a:r>
            <a:endParaRPr lang="en-US" altLang="zh-CN" sz="2800" dirty="0">
              <a:latin typeface="Arial" panose="020B0604020202020204" pitchFamily="34" charset="0"/>
            </a:endParaRPr>
          </a:p>
        </p:txBody>
      </p:sp>
      <p:sp>
        <p:nvSpPr>
          <p:cNvPr id="36873" name="Text Box 13"/>
          <p:cNvSpPr txBox="1"/>
          <p:nvPr/>
        </p:nvSpPr>
        <p:spPr>
          <a:xfrm>
            <a:off x="5073650" y="3860800"/>
            <a:ext cx="1897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</a:rPr>
              <a:t>…likes…</a:t>
            </a:r>
            <a:endParaRPr lang="en-US" altLang="zh-CN" sz="2800" dirty="0">
              <a:latin typeface="Arial" panose="020B0604020202020204" pitchFamily="34" charset="0"/>
            </a:endParaRPr>
          </a:p>
        </p:txBody>
      </p:sp>
      <p:sp>
        <p:nvSpPr>
          <p:cNvPr id="36874" name="Text Box 14"/>
          <p:cNvSpPr txBox="1"/>
          <p:nvPr/>
        </p:nvSpPr>
        <p:spPr>
          <a:xfrm>
            <a:off x="5073650" y="4259263"/>
            <a:ext cx="1897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</a:rPr>
              <a:t>…is…</a:t>
            </a:r>
            <a:endParaRPr lang="en-US" altLang="zh-CN" sz="2800" dirty="0">
              <a:latin typeface="Arial" panose="020B0604020202020204" pitchFamily="34" charset="0"/>
            </a:endParaRPr>
          </a:p>
        </p:txBody>
      </p:sp>
      <p:sp>
        <p:nvSpPr>
          <p:cNvPr id="36875" name="Text Box 15"/>
          <p:cNvSpPr txBox="1"/>
          <p:nvPr/>
        </p:nvSpPr>
        <p:spPr>
          <a:xfrm>
            <a:off x="5073650" y="4708525"/>
            <a:ext cx="1897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</a:rPr>
              <a:t>…works…</a:t>
            </a:r>
            <a:endParaRPr lang="en-US" altLang="zh-CN" sz="2800" dirty="0">
              <a:latin typeface="Arial" panose="020B0604020202020204" pitchFamily="34" charset="0"/>
            </a:endParaRPr>
          </a:p>
        </p:txBody>
      </p:sp>
      <p:pic>
        <p:nvPicPr>
          <p:cNvPr id="40976" name="1981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56838" y="643255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930" fill="hold"/>
                                        <p:tgtEl>
                                          <p:spTgt spid="409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76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71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80550" y="5988050"/>
            <a:ext cx="936625" cy="86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文本框 7174"/>
          <p:cNvSpPr txBox="1"/>
          <p:nvPr/>
        </p:nvSpPr>
        <p:spPr>
          <a:xfrm>
            <a:off x="2208213" y="1268413"/>
            <a:ext cx="8066087" cy="2060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What are they talking about?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They're talking about _____________________.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1" name="文本框 7175"/>
          <p:cNvSpPr txBox="1"/>
          <p:nvPr/>
        </p:nvSpPr>
        <p:spPr>
          <a:xfrm>
            <a:off x="2424113" y="3284538"/>
            <a:ext cx="77755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A. their parents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’ </a:t>
            </a:r>
            <a:r>
              <a:rPr lang="en-US" altLang="zh-CN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父母</a:t>
            </a:r>
            <a:r>
              <a:rPr lang="en-US" altLang="zh-CN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hobbies</a:t>
            </a:r>
            <a:endParaRPr lang="en-US" altLang="zh-CN" sz="3200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177" name="文本框 7176"/>
          <p:cNvSpPr txBox="1"/>
          <p:nvPr/>
        </p:nvSpPr>
        <p:spPr>
          <a:xfrm>
            <a:off x="2495550" y="4508500"/>
            <a:ext cx="61214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B. their parents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’ jobs </a:t>
            </a:r>
            <a:r>
              <a:rPr lang="en-US" altLang="zh-CN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(  </a:t>
            </a:r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工作）</a:t>
            </a:r>
            <a:endParaRPr lang="en-US" altLang="zh-CN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2293" name="图片 71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3068638"/>
            <a:ext cx="2217738" cy="230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内容占位符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117"/>
          <a:stretch>
            <a:fillRect/>
          </a:stretch>
        </p:blipFill>
        <p:spPr>
          <a:xfrm>
            <a:off x="-307975" y="22225"/>
            <a:ext cx="5797550" cy="1246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262378" y="284480"/>
            <a:ext cx="358838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8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+mn-cs"/>
                <a:hlinkClick r:id="rId4" action="ppaction://hlinkfile"/>
              </a:rPr>
              <a:t>Watch and anwer</a:t>
            </a:r>
            <a:endParaRPr lang="en-US" altLang="zh-CN" sz="28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653 -0.025000 L 0.366111 -0.329537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0" y="-1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 bldLvl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3009" name="TextBox 2"/>
          <p:cNvSpPr txBox="1"/>
          <p:nvPr/>
        </p:nvSpPr>
        <p:spPr>
          <a:xfrm>
            <a:off x="6400800" y="304800"/>
            <a:ext cx="350520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latin typeface="Arial Narrow" panose="020B0606020202030204" pitchFamily="34" charset="0"/>
                <a:ea typeface="宋体" panose="02010600030101010101" pitchFamily="2" charset="-122"/>
              </a:rPr>
              <a:t>  f</a:t>
            </a:r>
            <a:r>
              <a:rPr lang="en-US" altLang="zh-CN" sz="3600" b="1" dirty="0">
                <a:solidFill>
                  <a:srgbClr val="FF0000"/>
                </a:solidFill>
                <a:latin typeface="Arial Narrow" panose="020B0606020202030204" pitchFamily="34" charset="0"/>
                <a:ea typeface="宋体" panose="02010600030101010101" pitchFamily="2" charset="-122"/>
              </a:rPr>
              <a:t>a</a:t>
            </a:r>
            <a:r>
              <a:rPr lang="en-US" altLang="zh-CN" sz="3600" b="1" dirty="0">
                <a:latin typeface="Arial Narrow" panose="020B0606020202030204" pitchFamily="34" charset="0"/>
                <a:ea typeface="宋体" panose="02010600030101010101" pitchFamily="2" charset="-122"/>
              </a:rPr>
              <a:t>ctory</a:t>
            </a:r>
            <a:endParaRPr lang="zh-CN" altLang="en-US" sz="3600" b="1" dirty="0">
              <a:latin typeface="Arial Narrow" panose="020B0606020202030204" pitchFamily="34" charset="0"/>
              <a:ea typeface="宋体" panose="02010600030101010101" pitchFamily="2" charset="-122"/>
            </a:endParaRPr>
          </a:p>
        </p:txBody>
      </p:sp>
      <p:sp>
        <p:nvSpPr>
          <p:cNvPr id="43010" name="Text Box 3"/>
          <p:cNvSpPr txBox="1"/>
          <p:nvPr/>
        </p:nvSpPr>
        <p:spPr>
          <a:xfrm>
            <a:off x="6096000" y="1066800"/>
            <a:ext cx="3276600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Arial Narrow" panose="020B0606020202030204" pitchFamily="34" charset="0"/>
                <a:ea typeface="宋体" panose="02010600030101010101" pitchFamily="2" charset="-122"/>
              </a:rPr>
              <a:t> / </a:t>
            </a:r>
            <a:r>
              <a:rPr lang="zh-CN" altLang="en-US" sz="4000" b="1" dirty="0">
                <a:latin typeface="Arial Narrow" panose="020B060602020203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'f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æ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ktr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</a:t>
            </a:r>
            <a:r>
              <a:rPr lang="zh-CN" altLang="en-US" sz="4000" b="1" dirty="0">
                <a:latin typeface="Arial Narrow" panose="020B060602020203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Arial Narrow" panose="020B0606020202030204" pitchFamily="34" charset="0"/>
                <a:ea typeface="宋体" panose="02010600030101010101" pitchFamily="2" charset="-122"/>
              </a:rPr>
              <a:t>/</a:t>
            </a:r>
            <a:endParaRPr lang="zh-CN" altLang="en-US" sz="3600" b="1" dirty="0">
              <a:latin typeface="Arial Narrow" panose="020B0606020202030204" pitchFamily="34" charset="0"/>
              <a:ea typeface="宋体" panose="02010600030101010101" pitchFamily="2" charset="-122"/>
            </a:endParaRPr>
          </a:p>
        </p:txBody>
      </p:sp>
      <p:pic>
        <p:nvPicPr>
          <p:cNvPr id="36873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3429000"/>
            <a:ext cx="3733800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椭圆形标注 10"/>
          <p:cNvSpPr/>
          <p:nvPr/>
        </p:nvSpPr>
        <p:spPr>
          <a:xfrm rot="-4556275">
            <a:off x="2427288" y="3633788"/>
            <a:ext cx="2017712" cy="1555750"/>
          </a:xfrm>
          <a:prstGeom prst="wedgeEllipseCallout">
            <a:avLst>
              <a:gd name="adj1" fmla="val 9944"/>
              <a:gd name="adj2" fmla="val 169407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9800" y="4648200"/>
            <a:ext cx="4419600" cy="1198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latin typeface="Arial Narrow" panose="020B0606020202030204" pitchFamily="34" charset="0"/>
                <a:ea typeface="宋体" panose="02010600030101010101" pitchFamily="2" charset="-122"/>
              </a:rPr>
              <a:t>He is a factory worker.</a:t>
            </a:r>
            <a:endParaRPr lang="en-US" altLang="zh-CN" sz="3600" b="1" dirty="0">
              <a:latin typeface="Arial Narrow" panose="020B0606020202030204" pitchFamily="34" charset="0"/>
              <a:ea typeface="宋体" panose="02010600030101010101" pitchFamily="2" charset="-122"/>
            </a:endParaRPr>
          </a:p>
          <a:p>
            <a:r>
              <a:rPr lang="en-US" altLang="zh-CN" sz="3600" b="1" dirty="0">
                <a:latin typeface="Arial Narrow" panose="020B0606020202030204" pitchFamily="34" charset="0"/>
                <a:ea typeface="宋体" panose="02010600030101010101" pitchFamily="2" charset="-122"/>
              </a:rPr>
              <a:t>He works in the factory.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3014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38100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5" name="TextBox 13"/>
          <p:cNvSpPr txBox="1"/>
          <p:nvPr/>
        </p:nvSpPr>
        <p:spPr>
          <a:xfrm>
            <a:off x="3886200" y="609600"/>
            <a:ext cx="11430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工厂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3000" y="5903913"/>
            <a:ext cx="571500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他是一名工厂工人，他在厂里工作。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8" name="图片 36867" descr="-18863258591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825" y="3933825"/>
            <a:ext cx="1304925" cy="142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9" name="图片 36868" descr="317954_1381541296QZTv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050" y="3573463"/>
            <a:ext cx="1966913" cy="2087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0" name="图片 36869" descr="71515_101139076000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549275"/>
            <a:ext cx="1690688" cy="223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2" name="图片 36871" descr="88e58PICcWq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2538" y="836613"/>
            <a:ext cx="1441450" cy="1728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3" name="图片 36872" descr="u=671456446,2785352132&amp;fm=23&amp;gp=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8663" y="620713"/>
            <a:ext cx="1871662" cy="2160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5" name="图片 36874" descr="huge4fc0a30f669e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4563" y="3429000"/>
            <a:ext cx="1889125" cy="2397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6" name="图片 36875" descr="large4f5e25e187bca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67663" y="549275"/>
            <a:ext cx="2339975" cy="2376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7" name="图片 36876" descr="3596923_175139628329_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40688" y="3644900"/>
            <a:ext cx="2447925" cy="1944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8" name="文本框 36877"/>
          <p:cNvSpPr txBox="1"/>
          <p:nvPr/>
        </p:nvSpPr>
        <p:spPr>
          <a:xfrm>
            <a:off x="1847850" y="2852738"/>
            <a:ext cx="18716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d</a:t>
            </a:r>
            <a:r>
              <a:rPr lang="en-US" altLang="zh-CN" sz="3600">
                <a:solidFill>
                  <a:schemeClr val="hlink"/>
                </a:solidFill>
                <a:latin typeface="Arial" panose="020B0604020202020204" pitchFamily="34" charset="0"/>
              </a:rPr>
              <a:t>o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ctor</a:t>
            </a:r>
            <a:endParaRPr lang="en-US" altLang="zh-CN" sz="3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6879" name="文本框 36878"/>
          <p:cNvSpPr txBox="1"/>
          <p:nvPr/>
        </p:nvSpPr>
        <p:spPr>
          <a:xfrm>
            <a:off x="3792538" y="2852738"/>
            <a:ext cx="18716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n</a:t>
            </a:r>
            <a:r>
              <a:rPr lang="en-US" altLang="zh-CN" sz="3600">
                <a:solidFill>
                  <a:schemeClr val="hlink"/>
                </a:solidFill>
                <a:latin typeface="Arial" panose="020B0604020202020204" pitchFamily="34" charset="0"/>
              </a:rPr>
              <a:t>ur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se</a:t>
            </a:r>
            <a:endParaRPr lang="en-US" altLang="zh-CN" sz="3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6882" name="文本框 36881"/>
          <p:cNvSpPr txBox="1"/>
          <p:nvPr/>
        </p:nvSpPr>
        <p:spPr>
          <a:xfrm>
            <a:off x="1703388" y="5516563"/>
            <a:ext cx="18716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dr</a:t>
            </a:r>
            <a:r>
              <a:rPr lang="en-US" altLang="zh-CN" sz="3600">
                <a:solidFill>
                  <a:schemeClr val="hlink"/>
                </a:solidFill>
                <a:latin typeface="Arial" panose="020B0604020202020204" pitchFamily="34" charset="0"/>
              </a:rPr>
              <a:t>i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ver</a:t>
            </a:r>
            <a:endParaRPr lang="en-US" altLang="zh-CN" sz="3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6883" name="文本框 36882"/>
          <p:cNvSpPr txBox="1"/>
          <p:nvPr/>
        </p:nvSpPr>
        <p:spPr>
          <a:xfrm>
            <a:off x="5735638" y="2924175"/>
            <a:ext cx="18716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t</a:t>
            </a:r>
            <a:r>
              <a:rPr lang="en-US" altLang="zh-CN" sz="3600">
                <a:solidFill>
                  <a:schemeClr val="hlink"/>
                </a:solidFill>
                <a:latin typeface="Arial" panose="020B0604020202020204" pitchFamily="34" charset="0"/>
              </a:rPr>
              <a:t>ea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cher</a:t>
            </a:r>
            <a:endParaRPr lang="en-US" altLang="zh-CN" sz="3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6884" name="文本框 36883"/>
          <p:cNvSpPr txBox="1"/>
          <p:nvPr/>
        </p:nvSpPr>
        <p:spPr>
          <a:xfrm>
            <a:off x="8183563" y="2997200"/>
            <a:ext cx="18716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w</a:t>
            </a:r>
            <a:r>
              <a:rPr lang="en-US" altLang="zh-CN" sz="3600">
                <a:solidFill>
                  <a:schemeClr val="hlink"/>
                </a:solidFill>
                <a:latin typeface="Arial" panose="020B0604020202020204" pitchFamily="34" charset="0"/>
              </a:rPr>
              <a:t>or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ker</a:t>
            </a:r>
            <a:endParaRPr lang="en-US" altLang="zh-CN" sz="3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6885" name="文本框 36884"/>
          <p:cNvSpPr txBox="1"/>
          <p:nvPr/>
        </p:nvSpPr>
        <p:spPr>
          <a:xfrm>
            <a:off x="3792538" y="5661025"/>
            <a:ext cx="18716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c</a:t>
            </a:r>
            <a:r>
              <a:rPr lang="en-US" altLang="zh-CN" sz="3600">
                <a:solidFill>
                  <a:schemeClr val="hlink"/>
                </a:solidFill>
                <a:latin typeface="Arial" panose="020B0604020202020204" pitchFamily="34" charset="0"/>
              </a:rPr>
              <a:t>oo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k</a:t>
            </a:r>
            <a:endParaRPr lang="en-US" altLang="zh-CN" sz="3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6886" name="文本框 36885"/>
          <p:cNvSpPr txBox="1"/>
          <p:nvPr/>
        </p:nvSpPr>
        <p:spPr>
          <a:xfrm>
            <a:off x="6024563" y="5734050"/>
            <a:ext cx="18716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f</a:t>
            </a:r>
            <a:r>
              <a:rPr lang="en-US" altLang="zh-CN" sz="3600">
                <a:solidFill>
                  <a:schemeClr val="hlink"/>
                </a:solidFill>
                <a:latin typeface="Arial" panose="020B0604020202020204" pitchFamily="34" charset="0"/>
              </a:rPr>
              <a:t>ar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mer</a:t>
            </a:r>
            <a:endParaRPr lang="en-US" altLang="zh-CN" sz="3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6887" name="文本框 36886"/>
          <p:cNvSpPr txBox="1"/>
          <p:nvPr/>
        </p:nvSpPr>
        <p:spPr>
          <a:xfrm>
            <a:off x="8256588" y="5661025"/>
            <a:ext cx="24114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p</a:t>
            </a:r>
            <a:r>
              <a:rPr lang="en-US" altLang="zh-CN" sz="3600">
                <a:solidFill>
                  <a:schemeClr val="hlink"/>
                </a:solidFill>
                <a:latin typeface="Arial" panose="020B0604020202020204" pitchFamily="34" charset="0"/>
              </a:rPr>
              <a:t>o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licem</a:t>
            </a:r>
            <a:r>
              <a:rPr lang="en-US" altLang="zh-CN" sz="3600">
                <a:solidFill>
                  <a:schemeClr val="hlink"/>
                </a:solidFill>
                <a:latin typeface="Arial" panose="020B0604020202020204" pitchFamily="34" charset="0"/>
              </a:rPr>
              <a:t>a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</a:rPr>
              <a:t>n</a:t>
            </a:r>
            <a:endParaRPr lang="en-US" altLang="zh-CN" sz="3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AutoShape 4"/>
          <p:cNvSpPr/>
          <p:nvPr/>
        </p:nvSpPr>
        <p:spPr>
          <a:xfrm>
            <a:off x="1681163" y="214313"/>
            <a:ext cx="8809037" cy="6429375"/>
          </a:xfrm>
          <a:prstGeom prst="flowChartAlternateProcess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endParaRPr lang="zh-CN" altLang="zh-CN" dirty="0">
              <a:latin typeface="Calibri" panose="020F050202020403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36866" name="TextBox 2"/>
          <p:cNvPicPr/>
          <p:nvPr/>
        </p:nvPicPr>
        <p:blipFill>
          <a:blip r:embed="rId1"/>
          <a:stretch>
            <a:fillRect/>
          </a:stretch>
        </p:blipFill>
        <p:spPr>
          <a:xfrm>
            <a:off x="2603500" y="3416300"/>
            <a:ext cx="7886700" cy="111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TextBox 2"/>
          <p:cNvPicPr/>
          <p:nvPr/>
        </p:nvPicPr>
        <p:blipFill>
          <a:blip r:embed="rId2"/>
          <a:stretch>
            <a:fillRect/>
          </a:stretch>
        </p:blipFill>
        <p:spPr>
          <a:xfrm>
            <a:off x="2609850" y="4857750"/>
            <a:ext cx="8326438" cy="55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Picture 2" descr="d:\users\administrator\appdata\roaming\360se6\User Data\temp\Img3862141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0" y="1000125"/>
            <a:ext cx="3143250" cy="346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3309938" y="4929188"/>
            <a:ext cx="8358187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She is a 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reporter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She interview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采访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) 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famous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people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320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247" name="TextBox 6"/>
          <p:cNvSpPr txBox="1"/>
          <p:nvPr/>
        </p:nvSpPr>
        <p:spPr>
          <a:xfrm>
            <a:off x="3524250" y="357188"/>
            <a:ext cx="4929188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What does she do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73" name="Picture 9" descr="d:\users\administrator\appdata\roaming\360se6\User Data\temp\u=1727262580,4110563196&amp;fm=23&amp;gp=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96264" y="785789"/>
            <a:ext cx="2235057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5" name="Picture 11" descr="d:\users\administrator\appdata\roaming\360se6\User Data\temp\1235609915172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39069" y="2857496"/>
            <a:ext cx="2714612" cy="18079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7" name="Picture 13" descr="d:\users\administrator\appdata\roaming\360se6\User Data\temp\1245045716_cPaEp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66844" y="857232"/>
            <a:ext cx="1571636" cy="2091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9" name="Picture 15" descr="d:\users\administrator\appdata\roaming\360se6\User Data\temp\6431502377930f6e2b1c5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24000" y="2928929"/>
            <a:ext cx="2643200" cy="1768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圆角矩形 13"/>
          <p:cNvSpPr/>
          <p:nvPr/>
        </p:nvSpPr>
        <p:spPr>
          <a:xfrm>
            <a:off x="3024188" y="5000625"/>
            <a:ext cx="7143750" cy="928688"/>
          </a:xfrm>
          <a:prstGeom prst="roundRect">
            <a:avLst/>
          </a:prstGeom>
          <a:solidFill>
            <a:srgbClr val="D797C9"/>
          </a:solidFill>
          <a:ln w="50800">
            <a:solidFill>
              <a:srgbClr val="B80A7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fontAlgn="base"/>
            <a:r>
              <a:rPr lang="zh-CN" altLang="en-US" b="1" strike="noStrike" noProof="1" dirty="0">
                <a:latin typeface="Calibri" panose="020F0502020204030204" pitchFamily="34" charset="0"/>
              </a:rPr>
              <a:t>一名好记者应该做到：</a:t>
            </a:r>
            <a:endParaRPr lang="zh-CN" altLang="en-US" b="1" strike="noStrike" noProof="1" dirty="0">
              <a:latin typeface="Calibri" panose="020F0502020204030204" pitchFamily="34" charset="0"/>
            </a:endParaRPr>
          </a:p>
          <a:p>
            <a:pPr lvl="0" fontAlgn="base"/>
            <a:r>
              <a:rPr lang="zh-CN" altLang="en-US" b="1" strike="noStrike" noProof="1" dirty="0">
                <a:latin typeface="Calibri" panose="020F0502020204030204" pitchFamily="34" charset="0"/>
              </a:rPr>
              <a:t>                      声音响亮     语言准确    自信大方！</a:t>
            </a:r>
            <a:endParaRPr lang="zh-CN" altLang="en-US" b="1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247" grpId="0"/>
      <p:bldP spid="1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InkedInked总结图片3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2540" y="20320"/>
            <a:ext cx="5824855" cy="68173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47815" y="177165"/>
            <a:ext cx="1323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accent2">
                    <a:lumMod val="75000"/>
                  </a:schemeClr>
                </a:solidFill>
              </a:rPr>
              <a:t>SuHai</a:t>
            </a:r>
            <a:endParaRPr lang="en-US" altLang="zh-CN" sz="32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77870" y="3453765"/>
            <a:ext cx="3700145" cy="58356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accent2"/>
                </a:solidFill>
              </a:rPr>
              <a:t>Task2 Think and fill</a:t>
            </a:r>
            <a:endParaRPr lang="en-US" altLang="zh-CN" sz="3200" b="1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89" name="文本框 88097"/>
          <p:cNvSpPr txBox="1"/>
          <p:nvPr/>
        </p:nvSpPr>
        <p:spPr>
          <a:xfrm>
            <a:off x="5859463" y="1130300"/>
            <a:ext cx="741362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6100" y="1172210"/>
            <a:ext cx="5584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8" name="标题 1"/>
          <p:cNvSpPr>
            <a:spLocks noGrp="1"/>
          </p:cNvSpPr>
          <p:nvPr/>
        </p:nvSpPr>
        <p:spPr>
          <a:xfrm>
            <a:off x="134620" y="2989580"/>
            <a:ext cx="4333875" cy="38798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/>
          </a:p>
        </p:txBody>
      </p:sp>
      <p:sp>
        <p:nvSpPr>
          <p:cNvPr id="12" name="文本框 11"/>
          <p:cNvSpPr txBox="1"/>
          <p:nvPr/>
        </p:nvSpPr>
        <p:spPr>
          <a:xfrm>
            <a:off x="50165" y="976630"/>
            <a:ext cx="3742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</a:t>
            </a:r>
            <a:r>
              <a:rPr lang="en-US" altLang="zh-CN" sz="2800" b="1" dirty="0">
                <a:solidFill>
                  <a:srgbClr val="00B0F0"/>
                </a:solidFill>
                <a:latin typeface="Comic Sans MS" panose="030F0702030302020204" pitchFamily="66" charset="0"/>
              </a:rPr>
              <a:t>.Ask and answer</a:t>
            </a:r>
            <a:endParaRPr lang="en-US" altLang="zh-CN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9" name="AutoShape 10"/>
          <p:cNvSpPr/>
          <p:nvPr/>
        </p:nvSpPr>
        <p:spPr>
          <a:xfrm>
            <a:off x="-41910" y="1637665"/>
            <a:ext cx="6262370" cy="3091180"/>
          </a:xfrm>
          <a:prstGeom prst="roundRect">
            <a:avLst>
              <a:gd name="adj" fmla="val 16667"/>
            </a:avLst>
          </a:prstGeom>
          <a:solidFill>
            <a:srgbClr val="FFCC99">
              <a:alpha val="50194"/>
            </a:srgb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l" eaLnBrk="0" hangingPunct="0"/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endParaRPr lang="en-US" altLang="zh-CN" sz="24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endParaRPr lang="en-US" altLang="zh-CN" sz="24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endParaRPr lang="en-US" altLang="zh-CN" sz="24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endParaRPr lang="en-US" altLang="zh-CN" sz="24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r>
              <a:rPr lang="en-US" altLang="zh-CN" sz="2400" b="1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.</a:t>
            </a:r>
            <a:endParaRPr lang="en-US" altLang="zh-CN" sz="2400" b="1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87185" y="868680"/>
            <a:ext cx="653542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>
                <a:solidFill>
                  <a:srgbClr val="00B0F0"/>
                </a:solidFill>
                <a:latin typeface="Comic Sans MS" panose="030F0702030302020204" pitchFamily="66" charset="0"/>
                <a:sym typeface="Arial" panose="020B0604020202020204" pitchFamily="34" charset="0"/>
              </a:rPr>
              <a:t>2.Talk in a passage</a:t>
            </a:r>
            <a:endParaRPr lang="en-US" altLang="zh-CN" sz="2800" b="1" dirty="0">
              <a:solidFill>
                <a:srgbClr val="00B0F0"/>
              </a:solidFill>
              <a:latin typeface="Comic Sans MS" panose="030F0702030302020204" pitchFamily="66" charset="0"/>
              <a:sym typeface="Arial" panose="020B0604020202020204" pitchFamily="34" charset="0"/>
            </a:endParaRPr>
          </a:p>
          <a:p>
            <a:endParaRPr lang="en-US" altLang="zh-CN" sz="2400" b="1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4620" y="1760220"/>
            <a:ext cx="592518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0" hangingPunct="0"/>
            <a:r>
              <a:rPr lang="en-US" altLang="zh-CN" sz="2400" b="1" dirty="0">
                <a:latin typeface="Comic Sans MS" panose="030F0702030302020204" pitchFamily="66" charset="0"/>
                <a:sym typeface="Arial" panose="020B0604020202020204" pitchFamily="34" charset="0"/>
              </a:rPr>
              <a:t>A:What does your ... do,SuHai?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r>
              <a:rPr lang="en-US" altLang="zh-CN" sz="2400" b="1" dirty="0">
                <a:latin typeface="Comic Sans MS" panose="030F0702030302020204" pitchFamily="66" charset="0"/>
                <a:sym typeface="Arial" panose="020B0604020202020204" pitchFamily="34" charset="0"/>
              </a:rPr>
              <a:t>B:He's/She's a...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r>
              <a:rPr lang="en-US" altLang="zh-CN" sz="2400" b="1" dirty="0">
                <a:latin typeface="Comic Sans MS" panose="030F0702030302020204" pitchFamily="66" charset="0"/>
                <a:sym typeface="Arial" panose="020B0604020202020204" pitchFamily="34" charset="0"/>
              </a:rPr>
              <a:t>A:What does ...do every day ?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r>
              <a:rPr lang="en-US" altLang="zh-CN" sz="2400" b="1" dirty="0">
                <a:latin typeface="Comic Sans MS" panose="030F0702030302020204" pitchFamily="66" charset="0"/>
                <a:sym typeface="Arial" panose="020B0604020202020204" pitchFamily="34" charset="0"/>
              </a:rPr>
              <a:t>B: He/She...</a:t>
            </a:r>
            <a:r>
              <a:rPr lang="en-US" altLang="zh-CN" sz="2400" b="1" dirty="0">
                <a:solidFill>
                  <a:srgbClr val="00B0F0"/>
                </a:solidFill>
                <a:latin typeface="Comic Sans MS" panose="030F0702030302020204" pitchFamily="66" charset="0"/>
                <a:sym typeface="Arial" panose="020B0604020202020204" pitchFamily="34" charset="0"/>
              </a:rPr>
              <a:t>es/s</a:t>
            </a:r>
            <a:r>
              <a:rPr lang="en-US" altLang="zh-CN" sz="2400" b="1" dirty="0">
                <a:solidFill>
                  <a:schemeClr val="tx1"/>
                </a:solidFill>
                <a:latin typeface="Comic Sans MS" panose="030F0702030302020204" pitchFamily="66" charset="0"/>
                <a:sym typeface="Arial" panose="020B0604020202020204" pitchFamily="34" charset="0"/>
              </a:rPr>
              <a:t>.</a:t>
            </a:r>
            <a:r>
              <a:rPr lang="en-US" altLang="zh-CN" sz="2400" b="1" dirty="0">
                <a:latin typeface="Comic Sans MS" panose="030F0702030302020204" pitchFamily="66" charset="0"/>
                <a:sym typeface="Arial" panose="020B0604020202020204" pitchFamily="34" charset="0"/>
              </a:rPr>
              <a:t>..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r>
              <a:rPr lang="en-US" altLang="zh-CN" sz="2400" b="1" dirty="0">
                <a:latin typeface="Comic Sans MS" panose="030F0702030302020204" pitchFamily="66" charset="0"/>
                <a:sym typeface="Arial" panose="020B0604020202020204" pitchFamily="34" charset="0"/>
              </a:rPr>
              <a:t>A:Where does your ...work ?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r>
              <a:rPr lang="en-US" altLang="zh-CN" sz="2400" b="1" dirty="0">
                <a:latin typeface="Comic Sans MS" panose="030F0702030302020204" pitchFamily="66" charset="0"/>
                <a:sym typeface="Arial" panose="020B0604020202020204" pitchFamily="34" charset="0"/>
              </a:rPr>
              <a:t>B: He/She ...</a:t>
            </a:r>
            <a:r>
              <a:rPr lang="en-US" altLang="zh-CN" sz="2400" b="1" dirty="0">
                <a:solidFill>
                  <a:srgbClr val="00B0F0"/>
                </a:solidFill>
                <a:latin typeface="Comic Sans MS" panose="030F0702030302020204" pitchFamily="66" charset="0"/>
                <a:sym typeface="Arial" panose="020B0604020202020204" pitchFamily="34" charset="0"/>
              </a:rPr>
              <a:t>es/s</a:t>
            </a:r>
            <a:r>
              <a:rPr lang="en-US" altLang="zh-CN" sz="2400" b="1" dirty="0">
                <a:latin typeface="Comic Sans MS" panose="030F0702030302020204" pitchFamily="66" charset="0"/>
                <a:sym typeface="Arial" panose="020B0604020202020204" pitchFamily="34" charset="0"/>
              </a:rPr>
              <a:t> ...at/in...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r>
              <a:rPr lang="en-US" altLang="zh-CN" b="1" dirty="0">
                <a:latin typeface="Comic Sans MS" panose="030F0702030302020204" pitchFamily="66" charset="0"/>
                <a:sym typeface="Arial" panose="020B0604020202020204" pitchFamily="34" charset="0"/>
              </a:rPr>
              <a:t>           </a:t>
            </a:r>
            <a:endParaRPr lang="zh-CN" altLang="en-US"/>
          </a:p>
        </p:txBody>
      </p:sp>
      <p:sp>
        <p:nvSpPr>
          <p:cNvPr id="15" name="AutoShape 10"/>
          <p:cNvSpPr/>
          <p:nvPr/>
        </p:nvSpPr>
        <p:spPr>
          <a:xfrm>
            <a:off x="6325235" y="1760220"/>
            <a:ext cx="6017260" cy="2428875"/>
          </a:xfrm>
          <a:prstGeom prst="roundRect">
            <a:avLst>
              <a:gd name="adj" fmla="val 16667"/>
            </a:avLst>
          </a:prstGeom>
          <a:solidFill>
            <a:srgbClr val="FFCC99">
              <a:alpha val="50194"/>
            </a:srgb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l" eaLnBrk="0" hangingPunct="0"/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endParaRPr lang="en-US" altLang="zh-CN" sz="24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endParaRPr lang="en-US" altLang="zh-CN" sz="24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endParaRPr lang="en-US" altLang="zh-CN" sz="24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endParaRPr lang="en-US" altLang="zh-CN" sz="24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/>
            <a:r>
              <a:rPr lang="en-US" altLang="zh-CN" sz="2400" b="1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.</a:t>
            </a:r>
            <a:endParaRPr lang="en-US" altLang="zh-CN" sz="2400" b="1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70065" y="2018665"/>
            <a:ext cx="65246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0" hangingPunct="0">
              <a:buNone/>
            </a:pPr>
            <a:r>
              <a:rPr lang="en-US" altLang="zh-CN" sz="2400" b="1" dirty="0">
                <a:latin typeface="Comic Sans MS" panose="030F0702030302020204" pitchFamily="66" charset="0"/>
                <a:sym typeface="Arial" panose="020B0604020202020204" pitchFamily="34" charset="0"/>
              </a:rPr>
              <a:t>A&amp;B:Mike's father is a...</a:t>
            </a:r>
            <a:endParaRPr lang="en-US" altLang="zh-CN" sz="2400" b="1" dirty="0">
              <a:latin typeface="Comic Sans MS" panose="030F0702030302020204" pitchFamily="66" charset="0"/>
              <a:sym typeface="Arial" panose="020B0604020202020204" pitchFamily="34" charset="0"/>
            </a:endParaRPr>
          </a:p>
          <a:p>
            <a:pPr algn="l" eaLnBrk="0" hangingPunct="0">
              <a:buNone/>
            </a:pPr>
            <a:r>
              <a:rPr lang="en-US" altLang="zh-CN" sz="2400" b="1" dirty="0">
                <a:latin typeface="Comic Sans MS" panose="030F0702030302020204" pitchFamily="66" charset="0"/>
                <a:sym typeface="Arial" panose="020B0604020202020204" pitchFamily="34" charset="0"/>
              </a:rPr>
              <a:t>     He...</a:t>
            </a:r>
            <a:r>
              <a:rPr lang="en-US" altLang="zh-CN" sz="2400" b="1" dirty="0">
                <a:solidFill>
                  <a:srgbClr val="00B0F0"/>
                </a:solidFill>
                <a:latin typeface="Comic Sans MS" panose="030F0702030302020204" pitchFamily="66" charset="0"/>
                <a:sym typeface="Arial" panose="020B0604020202020204" pitchFamily="34" charset="0"/>
              </a:rPr>
              <a:t>es</a:t>
            </a:r>
            <a:r>
              <a:rPr lang="en-US" altLang="zh-CN" sz="2400" b="1" dirty="0">
                <a:latin typeface="Comic Sans MS" panose="030F0702030302020204" pitchFamily="66" charset="0"/>
                <a:sym typeface="Arial" panose="020B0604020202020204" pitchFamily="34" charset="0"/>
              </a:rPr>
              <a:t>...at/in...</a:t>
            </a:r>
            <a:endParaRPr lang="en-US" altLang="zh-CN" sz="2400" b="1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eaLnBrk="0" hangingPunct="0">
              <a:buNone/>
            </a:pPr>
            <a:r>
              <a:rPr lang="en-US" altLang="zh-CN" sz="2400" b="1" dirty="0">
                <a:latin typeface="Comic Sans MS" panose="030F0702030302020204" pitchFamily="66" charset="0"/>
                <a:sym typeface="Arial" panose="020B0604020202020204" pitchFamily="34" charset="0"/>
              </a:rPr>
              <a:t>     SuHai's mother is a...</a:t>
            </a:r>
            <a:endParaRPr lang="en-US" altLang="zh-CN" sz="2400" b="1" dirty="0">
              <a:latin typeface="Comic Sans MS" panose="030F0702030302020204" pitchFamily="66" charset="0"/>
              <a:sym typeface="Arial" panose="020B0604020202020204" pitchFamily="34" charset="0"/>
            </a:endParaRPr>
          </a:p>
          <a:p>
            <a:pPr algn="l" eaLnBrk="0" hangingPunct="0">
              <a:buNone/>
            </a:pPr>
            <a:r>
              <a:rPr lang="en-US" altLang="zh-CN" sz="2400" b="1" dirty="0">
                <a:latin typeface="Comic Sans MS" panose="030F0702030302020204" pitchFamily="66" charset="0"/>
                <a:sym typeface="Arial" panose="020B0604020202020204" pitchFamily="34" charset="0"/>
              </a:rPr>
              <a:t>     She...</a:t>
            </a:r>
            <a:r>
              <a:rPr lang="en-US" altLang="zh-CN" sz="2400" b="1" dirty="0">
                <a:solidFill>
                  <a:srgbClr val="00B0F0"/>
                </a:solidFill>
                <a:latin typeface="Comic Sans MS" panose="030F0702030302020204" pitchFamily="66" charset="0"/>
                <a:sym typeface="Arial" panose="020B0604020202020204" pitchFamily="34" charset="0"/>
              </a:rPr>
              <a:t>s.</a:t>
            </a:r>
            <a:r>
              <a:rPr lang="en-US" altLang="zh-CN" sz="2400" b="1" dirty="0">
                <a:latin typeface="Comic Sans MS" panose="030F0702030302020204" pitchFamily="66" charset="0"/>
                <a:sym typeface="Arial" panose="020B0604020202020204" pitchFamily="34" charset="0"/>
              </a:rPr>
              <a:t>..at/in...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41910" y="11430"/>
            <a:ext cx="2926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pitchFamily="66" charset="0"/>
                <a:sym typeface="+mn-ea"/>
              </a:rPr>
              <a:t>Think and say</a:t>
            </a:r>
            <a:endParaRPr lang="en-US" altLang="en-US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AutoShape 4"/>
          <p:cNvSpPr/>
          <p:nvPr/>
        </p:nvSpPr>
        <p:spPr>
          <a:xfrm>
            <a:off x="1524000" y="214313"/>
            <a:ext cx="8809038" cy="6429375"/>
          </a:xfrm>
          <a:prstGeom prst="flowChartAlternateProcess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endParaRPr lang="zh-CN" altLang="zh-CN" dirty="0">
              <a:latin typeface="Calibri" panose="020F050202020403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37890" name="TextBox 2"/>
          <p:cNvPicPr/>
          <p:nvPr/>
        </p:nvPicPr>
        <p:blipFill>
          <a:blip r:embed="rId1"/>
          <a:stretch>
            <a:fillRect/>
          </a:stretch>
        </p:blipFill>
        <p:spPr>
          <a:xfrm>
            <a:off x="2609850" y="4876800"/>
            <a:ext cx="8326438" cy="55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 descr="d:\users\administrator\appdata\roaming\360se6\User Data\temp\Img3862141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928670"/>
            <a:ext cx="2000232" cy="240353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294" name="Picture 6" descr="d:\users\administrator\appdata\roaming\360se6\User Data\temp\9213b07eca806538963d5f8f97dda144ac3482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39206" y="357160"/>
            <a:ext cx="1433496" cy="2006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952875" y="1071563"/>
            <a:ext cx="4857750" cy="1076325"/>
          </a:xfrm>
          <a:prstGeom prst="rect">
            <a:avLst/>
          </a:prstGeom>
          <a:noFill/>
          <a:ln w="34925" cap="flat" cmpd="sng">
            <a:solidFill>
              <a:srgbClr val="FFFF00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Mr.Zhong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is a ________. 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He_____________.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6" name="Picture 8" descr="d:\users\administrator\appdata\roaming\360se6\User Data\temp\5ab5c9ea15ce36d312fb248e3af33a87e850b19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96327" y="2643177"/>
            <a:ext cx="1745771" cy="1904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881438" y="3071813"/>
            <a:ext cx="4857750" cy="1076325"/>
          </a:xfrm>
          <a:prstGeom prst="rect">
            <a:avLst/>
          </a:prstGeom>
          <a:noFill/>
          <a:ln w="34925" cap="flat" cmpd="sng">
            <a:solidFill>
              <a:srgbClr val="B80A7A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She is a ________. 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She love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her students.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8" name="Picture 10" descr="d:\users\administrator\appdata\roaming\360se6\User Data\temp\8513651_141755319144_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0573" y="4714884"/>
            <a:ext cx="2000264" cy="1886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3167063" y="5143500"/>
            <a:ext cx="4857750" cy="1076325"/>
          </a:xfrm>
          <a:prstGeom prst="rect">
            <a:avLst/>
          </a:prstGeom>
          <a:noFill/>
          <a:ln w="34925" cap="flat" cmpd="sng">
            <a:solidFill>
              <a:srgbClr val="BA2216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They are________. 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They ___________.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81813" y="1071563"/>
            <a:ext cx="15716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doctor</a:t>
            </a:r>
            <a:endParaRPr lang="en-US" altLang="zh-CN" sz="2400" b="1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9" name="TextBox 19"/>
          <p:cNvSpPr txBox="1"/>
          <p:nvPr/>
        </p:nvSpPr>
        <p:spPr>
          <a:xfrm>
            <a:off x="5881688" y="2786063"/>
            <a:ext cx="142875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38688" y="1571625"/>
            <a:ext cx="335756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help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</a:t>
            </a:r>
            <a:r>
              <a:rPr lang="en-US" altLang="zh-CN" sz="2400" b="1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sick people</a:t>
            </a:r>
            <a:endParaRPr lang="en-US" altLang="zh-CN" sz="2400" b="1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10250" y="3071813"/>
            <a:ext cx="150018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teacher</a:t>
            </a:r>
            <a:endParaRPr lang="en-US" altLang="zh-CN" sz="2400" b="1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95875" y="5143500"/>
            <a:ext cx="207168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policemen</a:t>
            </a:r>
            <a:endParaRPr lang="en-US" altLang="zh-CN" sz="2400" b="1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10063" y="5715000"/>
            <a:ext cx="30718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>
                <a:solidFill>
                  <a:srgbClr val="B80A7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catch bad men</a:t>
            </a:r>
            <a:endParaRPr lang="en-US" altLang="zh-CN" sz="2400" b="1">
              <a:solidFill>
                <a:srgbClr val="B80A7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738313" y="214313"/>
            <a:ext cx="6500813" cy="571500"/>
          </a:xfrm>
          <a:prstGeom prst="roundRect">
            <a:avLst/>
          </a:prstGeom>
          <a:solidFill>
            <a:srgbClr val="FFFF00"/>
          </a:solidFill>
          <a:ln w="4762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帮助杨澜给他们做个人物报道吧！做个优秀的小记者哦！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5" grpId="0" bldLvl="0" animBg="1"/>
      <p:bldP spid="19" grpId="0"/>
      <p:bldP spid="21" grpId="0"/>
      <p:bldP spid="22" grpId="0"/>
      <p:bldP spid="23" grpId="0"/>
      <p:bldP spid="2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11265" name="Picture 13" descr="G:\U5stJenny\pic\suhai card new.pngsuhai card new"/>
          <p:cNvPicPr>
            <a:picLocks noChangeAspect="1"/>
          </p:cNvPicPr>
          <p:nvPr>
            <p:ph type="tbl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4445" y="935355"/>
            <a:ext cx="12189460" cy="5944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643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7945" y="3752850"/>
            <a:ext cx="1450340" cy="9772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644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1745" y="4895850"/>
            <a:ext cx="1526540" cy="1148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SH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670" y="1562100"/>
            <a:ext cx="1827530" cy="1003300"/>
          </a:xfrm>
          <a:prstGeom prst="rect">
            <a:avLst/>
          </a:prstGeom>
        </p:spPr>
      </p:pic>
      <p:graphicFrame>
        <p:nvGraphicFramePr>
          <p:cNvPr id="7" name="表格 6"/>
          <p:cNvGraphicFramePr/>
          <p:nvPr/>
        </p:nvGraphicFramePr>
        <p:xfrm>
          <a:off x="4601845" y="3649980"/>
          <a:ext cx="7592060" cy="1182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0770"/>
                <a:gridCol w="3237865"/>
                <a:gridCol w="2003425"/>
              </a:tblGrid>
              <a:tr h="11823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a doctor</a:t>
                      </a:r>
                      <a:endParaRPr lang="en-US" altLang="zh-CN" sz="28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   help</a:t>
                      </a:r>
                      <a:r>
                        <a:rPr lang="en-US" altLang="zh-CN" sz="2800" b="0">
                          <a:solidFill>
                            <a:srgbClr val="FF0000"/>
                          </a:solidFill>
                        </a:rPr>
                        <a:t>s</a:t>
                      </a: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2800" b="0">
                          <a:solidFill>
                            <a:schemeClr val="tx1"/>
                          </a:solidFill>
                          <a:hlinkClick r:id="rId5" action="ppaction://hlinksldjump"/>
                        </a:rPr>
                        <a:t>sick people</a:t>
                      </a:r>
                      <a:endParaRPr lang="en-US" altLang="zh-CN" sz="28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in the          hospital</a:t>
                      </a:r>
                      <a:endParaRPr lang="en-US" altLang="zh-CN" sz="28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表格 1"/>
          <p:cNvGraphicFramePr/>
          <p:nvPr/>
        </p:nvGraphicFramePr>
        <p:xfrm>
          <a:off x="4601845" y="4895850"/>
          <a:ext cx="7592695" cy="1320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3635"/>
                <a:gridCol w="3296285"/>
                <a:gridCol w="1882775"/>
              </a:tblGrid>
              <a:tr h="13201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a worker</a:t>
                      </a:r>
                      <a:endParaRPr lang="en-US" altLang="zh-CN" sz="28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  make</a:t>
                      </a:r>
                      <a:r>
                        <a:rPr lang="en-US" altLang="zh-CN" sz="2800" b="0">
                          <a:solidFill>
                            <a:srgbClr val="FF0000"/>
                          </a:solidFill>
                        </a:rPr>
                        <a:t>s </a:t>
                      </a: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sweets</a:t>
                      </a:r>
                      <a:endParaRPr lang="en-US" altLang="zh-CN" sz="28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in the factory</a:t>
                      </a:r>
                      <a:endParaRPr lang="en-US" altLang="zh-CN" sz="28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8117" name="圆角矩形 5"/>
          <p:cNvSpPr/>
          <p:nvPr>
            <p:ph type="title"/>
          </p:nvPr>
        </p:nvSpPr>
        <p:spPr>
          <a:xfrm>
            <a:off x="-5715" y="-23495"/>
            <a:ext cx="5497195" cy="850265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25400">
            <a:solidFill>
              <a:schemeClr val="accent2"/>
            </a:solidFill>
            <a:miter/>
          </a:ln>
        </p:spPr>
        <p:txBody>
          <a:bodyPr vert="horz" wrap="square" lIns="91440" tIns="45720" rIns="91440" bIns="45720" anchor="ctr"/>
          <a:p>
            <a:pPr algn="l" fontAlgn="base"/>
            <a:r>
              <a:rPr lang="en-US" altLang="zh-CN" strike="noStrike" noProof="1"/>
              <a:t>check the answer</a:t>
            </a:r>
            <a:endParaRPr lang="zh-CN" altLang="en-US" strike="noStrike" noProof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AutoShape 4"/>
          <p:cNvSpPr/>
          <p:nvPr/>
        </p:nvSpPr>
        <p:spPr>
          <a:xfrm>
            <a:off x="1524000" y="214313"/>
            <a:ext cx="8809038" cy="6429375"/>
          </a:xfrm>
          <a:prstGeom prst="flowChartAlternateProcess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endParaRPr lang="zh-CN" altLang="zh-CN" dirty="0">
              <a:latin typeface="Calibri" panose="020F050202020403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38914" name="TextBox 2"/>
          <p:cNvPicPr/>
          <p:nvPr/>
        </p:nvPicPr>
        <p:blipFill>
          <a:blip r:embed="rId1"/>
          <a:stretch>
            <a:fillRect/>
          </a:stretch>
        </p:blipFill>
        <p:spPr>
          <a:xfrm>
            <a:off x="2609850" y="4876800"/>
            <a:ext cx="8326438" cy="55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 descr="d:\users\administrator\appdata\roaming\360se6\User Data\temp\Img3862141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928670"/>
            <a:ext cx="2000232" cy="240353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8916" name="TextBox 19"/>
          <p:cNvSpPr txBox="1"/>
          <p:nvPr/>
        </p:nvSpPr>
        <p:spPr>
          <a:xfrm>
            <a:off x="5881688" y="2786063"/>
            <a:ext cx="142875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738313" y="214313"/>
            <a:ext cx="6500813" cy="571500"/>
          </a:xfrm>
          <a:prstGeom prst="roundRect">
            <a:avLst/>
          </a:prstGeom>
          <a:solidFill>
            <a:srgbClr val="FFFF00"/>
          </a:solidFill>
          <a:ln w="4762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帮助杨澜给他们做个人物报道吧！做个优秀的小记者哦！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7890" name="Picture 2" descr="d:\users\administrator\appdata\roaming\360se6\User Data\temp\t0145d562cf7de11e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95928" y="1000108"/>
            <a:ext cx="2786055" cy="2071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云形标注 24"/>
          <p:cNvSpPr/>
          <p:nvPr/>
        </p:nvSpPr>
        <p:spPr>
          <a:xfrm>
            <a:off x="1809750" y="3357563"/>
            <a:ext cx="5429250" cy="1928813"/>
          </a:xfrm>
          <a:prstGeom prst="cloudCallout">
            <a:avLst>
              <a:gd name="adj1" fmla="val -35905"/>
              <a:gd name="adj2" fmla="val 92283"/>
            </a:avLst>
          </a:prstGeom>
          <a:solidFill>
            <a:srgbClr val="FFFF00">
              <a:alpha val="20000"/>
            </a:srgbClr>
          </a:solidFill>
          <a:ln w="47625">
            <a:solidFill>
              <a:srgbClr val="B80A7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7894" name="Picture 6" descr="d:\users\administrator\appdata\roaming\360se6\User Data\temp\18_110728094410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67636" y="3286124"/>
            <a:ext cx="2128823" cy="26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524125" y="3786188"/>
            <a:ext cx="4857750" cy="1076325"/>
          </a:xfrm>
          <a:prstGeom prst="rect">
            <a:avLst/>
          </a:prstGeom>
          <a:noFill/>
          <a:ln w="349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He/She is  ________. 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He/She________.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11265" name="Picture 13" descr="G:\U5stJenny\pic\suhai card new.pngsuhai card new"/>
          <p:cNvPicPr>
            <a:picLocks noChangeAspect="1"/>
          </p:cNvPicPr>
          <p:nvPr>
            <p:ph type="tbl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5080" y="826770"/>
            <a:ext cx="12189460" cy="5944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643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7945" y="3752850"/>
            <a:ext cx="1450340" cy="9772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644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1745" y="4895850"/>
            <a:ext cx="1526540" cy="1148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SH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670" y="1562100"/>
            <a:ext cx="1827530" cy="1003300"/>
          </a:xfrm>
          <a:prstGeom prst="rect">
            <a:avLst/>
          </a:prstGeom>
        </p:spPr>
      </p:pic>
      <p:graphicFrame>
        <p:nvGraphicFramePr>
          <p:cNvPr id="7" name="表格 6"/>
          <p:cNvGraphicFramePr/>
          <p:nvPr/>
        </p:nvGraphicFramePr>
        <p:xfrm>
          <a:off x="4601845" y="3649980"/>
          <a:ext cx="7592060" cy="1182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0770"/>
                <a:gridCol w="3237865"/>
                <a:gridCol w="2003425"/>
              </a:tblGrid>
              <a:tr h="11823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a doctor</a:t>
                      </a:r>
                      <a:endParaRPr lang="en-US" altLang="zh-CN" sz="28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   help</a:t>
                      </a:r>
                      <a:r>
                        <a:rPr lang="en-US" altLang="zh-CN" sz="2800" b="0">
                          <a:solidFill>
                            <a:srgbClr val="FF0000"/>
                          </a:solidFill>
                        </a:rPr>
                        <a:t>s</a:t>
                      </a: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2800" b="0">
                          <a:solidFill>
                            <a:schemeClr val="tx1"/>
                          </a:solidFill>
                          <a:hlinkClick r:id="rId5" action="ppaction://hlinksldjump"/>
                        </a:rPr>
                        <a:t>sick people</a:t>
                      </a:r>
                      <a:endParaRPr lang="en-US" altLang="zh-CN" sz="28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in the          hospital</a:t>
                      </a:r>
                      <a:endParaRPr lang="en-US" altLang="zh-CN" sz="28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表格 1"/>
          <p:cNvGraphicFramePr/>
          <p:nvPr/>
        </p:nvGraphicFramePr>
        <p:xfrm>
          <a:off x="4601845" y="4895850"/>
          <a:ext cx="7592695" cy="1320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3635"/>
                <a:gridCol w="3296285"/>
                <a:gridCol w="1882775"/>
              </a:tblGrid>
              <a:tr h="13201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a worker</a:t>
                      </a:r>
                      <a:endParaRPr lang="en-US" altLang="zh-CN" sz="28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  make</a:t>
                      </a:r>
                      <a:r>
                        <a:rPr lang="en-US" altLang="zh-CN" sz="2800" b="0">
                          <a:solidFill>
                            <a:srgbClr val="FF0000"/>
                          </a:solidFill>
                        </a:rPr>
                        <a:t>s </a:t>
                      </a: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sweets</a:t>
                      </a:r>
                      <a:endParaRPr lang="en-US" altLang="zh-CN" sz="28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in the factory</a:t>
                      </a:r>
                      <a:endParaRPr lang="en-US" altLang="zh-CN" sz="28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8117" name="圆角矩形 5"/>
          <p:cNvSpPr/>
          <p:nvPr>
            <p:ph type="title"/>
          </p:nvPr>
        </p:nvSpPr>
        <p:spPr>
          <a:xfrm>
            <a:off x="4445" y="-23495"/>
            <a:ext cx="5497195" cy="850265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25400">
            <a:solidFill>
              <a:schemeClr val="accent2"/>
            </a:solidFill>
            <a:miter/>
          </a:ln>
        </p:spPr>
        <p:txBody>
          <a:bodyPr vert="horz" wrap="square" lIns="91440" tIns="45720" rIns="91440" bIns="45720" anchor="ctr"/>
          <a:p>
            <a:pPr algn="l" fontAlgn="base"/>
            <a:r>
              <a:rPr lang="en-US" altLang="zh-CN" strike="noStrike" noProof="1" dirty="0"/>
              <a:t>retell it together</a:t>
            </a:r>
            <a:endParaRPr lang="en-US" altLang="zh-CN" strike="noStrike" noProof="1" dirty="0"/>
          </a:p>
        </p:txBody>
      </p:sp>
      <p:sp>
        <p:nvSpPr>
          <p:cNvPr id="4" name="云形标注 3"/>
          <p:cNvSpPr/>
          <p:nvPr/>
        </p:nvSpPr>
        <p:spPr>
          <a:xfrm>
            <a:off x="666115" y="1266190"/>
            <a:ext cx="11063605" cy="1360805"/>
          </a:xfrm>
          <a:prstGeom prst="cloudCallout">
            <a:avLst>
              <a:gd name="adj1" fmla="val 10384"/>
              <a:gd name="adj2" fmla="val 156144"/>
            </a:avLst>
          </a:prstGeom>
          <a:solidFill>
            <a:srgbClr val="00FFFF"/>
          </a:solidFill>
          <a:ln w="9525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SuHai's father is a...He...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s/es</a:t>
            </a:r>
            <a:r>
              <a:rPr 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...in the...</a:t>
            </a:r>
            <a:endParaRPr lang="en-US" sz="3200" b="1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SuHai's mother is a ...She...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s/es</a:t>
            </a:r>
            <a:r>
              <a:rPr 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...in the...</a:t>
            </a:r>
            <a:endParaRPr lang="en-US" sz="3200" b="1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云形标注 24"/>
          <p:cNvSpPr/>
          <p:nvPr/>
        </p:nvSpPr>
        <p:spPr>
          <a:xfrm>
            <a:off x="4908550" y="581025"/>
            <a:ext cx="6297613" cy="4670425"/>
          </a:xfrm>
          <a:prstGeom prst="cloudCallout">
            <a:avLst>
              <a:gd name="adj1" fmla="val -70675"/>
              <a:gd name="adj2" fmla="val 58980"/>
            </a:avLst>
          </a:prstGeom>
          <a:solidFill>
            <a:srgbClr val="FFFF00">
              <a:alpha val="20000"/>
            </a:srgbClr>
          </a:solidFill>
          <a:ln w="47625">
            <a:solidFill>
              <a:srgbClr val="B80A7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314" name="内容占位符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117"/>
          <a:stretch>
            <a:fillRect/>
          </a:stretch>
        </p:blipFill>
        <p:spPr>
          <a:xfrm>
            <a:off x="-574675" y="3175"/>
            <a:ext cx="5483225" cy="124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矩形 32"/>
          <p:cNvSpPr/>
          <p:nvPr/>
        </p:nvSpPr>
        <p:spPr>
          <a:xfrm>
            <a:off x="684213" y="239713"/>
            <a:ext cx="4425950" cy="584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华文彩云" panose="02010800040101010101" pitchFamily="2" charset="-122"/>
                <a:cs typeface="MV Boli" panose="02000500030200090000" pitchFamily="2" charset="0"/>
                <a:sym typeface="+mn-ea"/>
              </a:rPr>
              <a:t>try to ask</a:t>
            </a:r>
            <a:endParaRPr kumimoji="0" lang="en-US" altLang="zh-CN" sz="3200" b="1" i="0" u="none" strike="noStrike" kern="1200" cap="none" spc="30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华文彩云" panose="02010800040101010101" pitchFamily="2" charset="-122"/>
              <a:cs typeface="MV Boli" panose="02000500030200090000" pitchFamily="2" charset="0"/>
              <a:sym typeface="+mn-ea"/>
            </a:endParaRPr>
          </a:p>
        </p:txBody>
      </p:sp>
      <p:pic>
        <p:nvPicPr>
          <p:cNvPr id="13316" name="图片 1" descr="QQ图片201910161949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075" y="1101725"/>
            <a:ext cx="4121150" cy="340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1" descr="C:\Users\Administrator\AppData\Roaming\Tencent\Users\924010047\QQ\WinTemp\RichOle\@KOZ}0`NT33N7(9AC}7_@G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8438" y="4095750"/>
            <a:ext cx="1857375" cy="2624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8" name="文本框 2"/>
          <p:cNvSpPr txBox="1"/>
          <p:nvPr/>
        </p:nvSpPr>
        <p:spPr>
          <a:xfrm>
            <a:off x="39688" y="1247775"/>
            <a:ext cx="5491162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b="1">
                <a:solidFill>
                  <a:srgbClr val="8497B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Try to ask some questions about Mike's family.</a:t>
            </a:r>
            <a:endParaRPr lang="en-US" altLang="zh-CN" sz="2400" b="1">
              <a:solidFill>
                <a:srgbClr val="8497B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TextBox 2"/>
          <p:cNvPicPr/>
          <p:nvPr/>
        </p:nvPicPr>
        <p:blipFill>
          <a:blip r:embed="rId1"/>
          <a:stretch>
            <a:fillRect/>
          </a:stretch>
        </p:blipFill>
        <p:spPr>
          <a:xfrm>
            <a:off x="2603500" y="3416300"/>
            <a:ext cx="7886700" cy="111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8" name="Picture 1" descr="C:\Users\Administrator\AppData\Roaming\Tencent\Users\924010047\QQ\WinTemp\RichOle\C5{`UH~%~7GKCT2A@7}9H[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8" y="2071688"/>
            <a:ext cx="8286750" cy="4214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9" name="Picture 2" descr="C:\Users\Administrator\AppData\Roaming\Tencent\Users\924010047\QQ\WinTemp\RichOle\A`$G(231NGZ}[FB{N232~5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0" y="214313"/>
            <a:ext cx="5919788" cy="186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1524000" y="142875"/>
            <a:ext cx="2714625" cy="754063"/>
          </a:xfrm>
          <a:prstGeom prst="rect">
            <a:avLst/>
          </a:prstGeom>
          <a:solidFill>
            <a:srgbClr val="A50021"/>
          </a:solidFill>
          <a:ln w="9525">
            <a:noFill/>
            <a:miter lim="800000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p>
            <a:pPr fontAlgn="base"/>
            <a:r>
              <a:rPr lang="en-US" altLang="zh-CN" sz="4000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Survey time</a:t>
            </a:r>
            <a:endParaRPr lang="en-US" altLang="zh-CN" sz="4000" b="1" strike="noStrike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309813" y="1643063"/>
            <a:ext cx="7000875" cy="2357438"/>
          </a:xfrm>
          <a:prstGeom prst="roundRect">
            <a:avLst/>
          </a:prstGeom>
          <a:solidFill>
            <a:srgbClr val="FFFF00"/>
          </a:solidFill>
          <a:ln w="6350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小组内采访时你会用到：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does…do?                 He’s/she’s…He/she…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汇报时你可以参考句子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…’s father/… is a …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He/ She…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096125" y="4143375"/>
            <a:ext cx="3286125" cy="2428875"/>
          </a:xfrm>
          <a:prstGeom prst="roundRect">
            <a:avLst/>
          </a:prstGeom>
          <a:solidFill>
            <a:srgbClr val="D797C9"/>
          </a:solidFill>
          <a:ln w="50800">
            <a:solidFill>
              <a:srgbClr val="B80A7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最佳汇报人评价标准：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语言准确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声音响亮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自信大方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4000" y="1071563"/>
            <a:ext cx="3929063" cy="368300"/>
          </a:xfrm>
          <a:prstGeom prst="rect">
            <a:avLst/>
          </a:prstGeom>
          <a:solidFill>
            <a:schemeClr val="accent5"/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采访任务：调查小组成员家人的职业。</a:t>
            </a:r>
            <a:endParaRPr kumimoji="0" lang="zh-CN" altLang="en-US" b="1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9944" name="Picture 1" descr="C:\Users\Administrator\AppData\Roaming\Tencent\Users\924010047\QQ\WinTemp\RichOle\@KOZ}0`NT33N7(9AC}7_@G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5243513"/>
            <a:ext cx="1143000" cy="1614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五角星 11"/>
          <p:cNvSpPr/>
          <p:nvPr/>
        </p:nvSpPr>
        <p:spPr>
          <a:xfrm>
            <a:off x="8739188" y="5000625"/>
            <a:ext cx="357188" cy="28575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0000"/>
          </a:solidFill>
          <a:ln w="4762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五角星 14"/>
          <p:cNvSpPr/>
          <p:nvPr/>
        </p:nvSpPr>
        <p:spPr>
          <a:xfrm>
            <a:off x="8739188" y="5500688"/>
            <a:ext cx="357188" cy="285750"/>
          </a:xfrm>
          <a:prstGeom prst="star5">
            <a:avLst/>
          </a:prstGeom>
          <a:solidFill>
            <a:srgbClr val="FF0000"/>
          </a:solidFill>
          <a:ln w="4762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五角星 15"/>
          <p:cNvSpPr/>
          <p:nvPr/>
        </p:nvSpPr>
        <p:spPr>
          <a:xfrm>
            <a:off x="8810625" y="6000750"/>
            <a:ext cx="285750" cy="357188"/>
          </a:xfrm>
          <a:prstGeom prst="star5">
            <a:avLst/>
          </a:prstGeom>
          <a:solidFill>
            <a:srgbClr val="FF0000"/>
          </a:solidFill>
          <a:ln w="4762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948" name="TextBox 17"/>
          <p:cNvSpPr txBox="1"/>
          <p:nvPr/>
        </p:nvSpPr>
        <p:spPr>
          <a:xfrm>
            <a:off x="2524125" y="4357688"/>
            <a:ext cx="2357438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38375" y="4500563"/>
            <a:ext cx="4000500" cy="857250"/>
          </a:xfrm>
          <a:prstGeom prst="rect">
            <a:avLst/>
          </a:prstGeom>
          <a:solidFill>
            <a:srgbClr val="92D050">
              <a:alpha val="92000"/>
            </a:srgbClr>
          </a:solidFill>
          <a:ln w="47625">
            <a:solidFill>
              <a:srgbClr val="B80A7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BC062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获得小记者奖章的同学还可以采访老师们哦！我们会为你的勇气点赞哦！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BC062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3" grpId="0" bldLvl="0" animBg="1"/>
      <p:bldP spid="12" grpId="0" bldLvl="0" animBg="1"/>
      <p:bldP spid="15" grpId="0" bldLvl="0" animBg="1"/>
      <p:bldP spid="16" grpId="0" bldLvl="0" animBg="1"/>
      <p:bldP spid="19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AutoShape 4"/>
          <p:cNvSpPr/>
          <p:nvPr/>
        </p:nvSpPr>
        <p:spPr>
          <a:xfrm>
            <a:off x="1681163" y="214313"/>
            <a:ext cx="8809037" cy="6218237"/>
          </a:xfrm>
          <a:prstGeom prst="flowChartAlternateProcess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endParaRPr lang="zh-CN" altLang="zh-CN" dirty="0">
              <a:latin typeface="Calibri" panose="020F050202020403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41986" name="Picture 2" descr="d:\users\administrator\appdata\roaming\360se6\User Data\temp\43k58PICnqR_102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1188" y="2571750"/>
            <a:ext cx="3071812" cy="3859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云形标注 2"/>
          <p:cNvSpPr/>
          <p:nvPr/>
        </p:nvSpPr>
        <p:spPr>
          <a:xfrm>
            <a:off x="4810125" y="285750"/>
            <a:ext cx="5643563" cy="2000250"/>
          </a:xfrm>
          <a:prstGeom prst="cloudCallout">
            <a:avLst>
              <a:gd name="adj1" fmla="val -56702"/>
              <a:gd name="adj2" fmla="val 70033"/>
            </a:avLst>
          </a:prstGeom>
          <a:solidFill>
            <a:srgbClr val="FFFF00">
              <a:alpha val="20000"/>
            </a:srgbClr>
          </a:solidFill>
          <a:ln w="47625">
            <a:solidFill>
              <a:srgbClr val="B80A7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I’m a reporter.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988" name="Picture 4" descr="d:\users\administrator\appdata\roaming\360se6\User Data\temp\jiangpin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4643438"/>
            <a:ext cx="4143375" cy="1709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7381875" y="571500"/>
            <a:ext cx="1785938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记者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7810500" y="2857500"/>
            <a:ext cx="2214563" cy="2000250"/>
          </a:xfrm>
          <a:prstGeom prst="roundRect">
            <a:avLst/>
          </a:prstGeom>
          <a:solidFill>
            <a:srgbClr val="00B0F0">
              <a:alpha val="26000"/>
            </a:srgbClr>
          </a:solidFill>
          <a:ln w="47625">
            <a:solidFill>
              <a:srgbClr val="B80A7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BA221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在本节课中表现好的同学会获得小记者奖章，加油哦！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BA221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45" y="-27940"/>
            <a:ext cx="12192635" cy="6887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Text Box 11"/>
          <p:cNvSpPr txBox="1"/>
          <p:nvPr/>
        </p:nvSpPr>
        <p:spPr>
          <a:xfrm>
            <a:off x="3756660" y="1875155"/>
            <a:ext cx="524637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My name is...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         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 I am a...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          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My father is a ... 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         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My mother is a ...  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0724" name="AutoShape 12"/>
          <p:cNvSpPr/>
          <p:nvPr/>
        </p:nvSpPr>
        <p:spPr>
          <a:xfrm>
            <a:off x="3020695" y="1470660"/>
            <a:ext cx="7380605" cy="4210685"/>
          </a:xfrm>
          <a:prstGeom prst="roundRect">
            <a:avLst>
              <a:gd name="adj" fmla="val 16667"/>
            </a:avLst>
          </a:prstGeom>
          <a:noFill/>
          <a:ln w="19050" cap="rnd" cmpd="sng">
            <a:solidFill>
              <a:srgbClr val="000080"/>
            </a:solidFill>
            <a:prstDash val="sysDot"/>
            <a:round/>
            <a:headEnd type="none" w="med" len="med"/>
            <a:tailEnd type="none" w="med" len="med"/>
          </a:ln>
        </p:spPr>
        <p:txBody>
          <a:bodyPr anchor="ctr"/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0725" name="AutoShape 13"/>
          <p:cNvSpPr/>
          <p:nvPr/>
        </p:nvSpPr>
        <p:spPr>
          <a:xfrm>
            <a:off x="966470" y="2139950"/>
            <a:ext cx="1784985" cy="25527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0726" name="Text Box 15"/>
          <p:cNvSpPr txBox="1"/>
          <p:nvPr/>
        </p:nvSpPr>
        <p:spPr>
          <a:xfrm>
            <a:off x="1158558" y="2538730"/>
            <a:ext cx="1400175" cy="369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  <a:t>照片</a:t>
            </a: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</a:rPr>
              <a:t>(photo)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878205" y="-12700"/>
            <a:ext cx="4257040" cy="834390"/>
          </a:xfrm>
          <a:prstGeom prst="rect">
            <a:avLst/>
          </a:prstGeom>
          <a:solidFill>
            <a:srgbClr val="9DD9E4"/>
          </a:solidFill>
          <a:ln w="9525">
            <a:noFill/>
          </a:ln>
        </p:spPr>
        <p:txBody>
          <a:bodyPr anchor="ctr">
            <a:normAutofit fontScale="80000"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FF0000"/>
                </a:solidFill>
              </a:rPr>
              <a:t>Your information card</a:t>
            </a:r>
            <a:endParaRPr lang="en-US" altLang="zh-CN" b="1">
              <a:solidFill>
                <a:srgbClr val="FF0000"/>
              </a:solidFill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316855" y="-12700"/>
            <a:ext cx="4081145" cy="754380"/>
          </a:xfrm>
          <a:prstGeom prst="rect">
            <a:avLst/>
          </a:prstGeom>
          <a:solidFill>
            <a:srgbClr val="9DD9E4"/>
          </a:solidFill>
          <a:ln w="9525">
            <a:noFill/>
          </a:ln>
        </p:spPr>
        <p:txBody>
          <a:bodyPr anchor="ctr">
            <a:normAutofit fontScale="90000"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FF0000"/>
                </a:solidFill>
              </a:rPr>
              <a:t>Know about you</a:t>
            </a:r>
            <a:endParaRPr lang="en-US" altLang="zh-CN" b="1">
              <a:solidFill>
                <a:srgbClr val="FF0000"/>
              </a:solidFill>
            </a:endParaRPr>
          </a:p>
        </p:txBody>
      </p:sp>
      <p:pic>
        <p:nvPicPr>
          <p:cNvPr id="8198" name="图片 3175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1432" y="-12700"/>
            <a:ext cx="790575" cy="1063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writ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470" y="2016760"/>
            <a:ext cx="1857375" cy="2675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1" name="Group 24"/>
          <p:cNvGrpSpPr/>
          <p:nvPr/>
        </p:nvGrpSpPr>
        <p:grpSpPr>
          <a:xfrm>
            <a:off x="3175" y="-352425"/>
            <a:ext cx="12266613" cy="2520950"/>
            <a:chOff x="-890" y="-6"/>
            <a:chExt cx="7090" cy="1587"/>
          </a:xfrm>
        </p:grpSpPr>
        <p:sp>
          <p:nvSpPr>
            <p:cNvPr id="20482" name="AutoShape 25"/>
            <p:cNvSpPr/>
            <p:nvPr/>
          </p:nvSpPr>
          <p:spPr>
            <a:xfrm>
              <a:off x="-890" y="-6"/>
              <a:ext cx="7090" cy="1587"/>
            </a:xfrm>
            <a:prstGeom prst="horizontalScroll">
              <a:avLst>
                <a:gd name="adj" fmla="val 12500"/>
              </a:avLst>
            </a:prstGeom>
            <a:solidFill>
              <a:srgbClr val="CCCC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r>
                <a:rPr lang="zh-CN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‘</a:t>
              </a:r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3" name="Text Box 26"/>
            <p:cNvSpPr txBox="1"/>
            <p:nvPr/>
          </p:nvSpPr>
          <p:spPr>
            <a:xfrm>
              <a:off x="-689" y="210"/>
              <a:ext cx="4691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u="sng" dirty="0">
                  <a:solidFill>
                    <a:srgbClr val="FF0000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check the answers:</a:t>
              </a:r>
              <a:endParaRPr lang="en-US" altLang="zh-CN" sz="2800" b="1" u="sng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484" name="文本框 2"/>
          <p:cNvSpPr txBox="1"/>
          <p:nvPr/>
        </p:nvSpPr>
        <p:spPr>
          <a:xfrm>
            <a:off x="536575" y="1035050"/>
            <a:ext cx="9037638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What can...do </a:t>
            </a:r>
            <a:r>
              <a:rPr lang="en-US" altLang="zh-CN" sz="2800">
                <a:latin typeface="Calibri" panose="020F0502020204030204" pitchFamily="34" charset="0"/>
                <a:ea typeface="宋体" panose="02010600030101010101" pitchFamily="2" charset="-122"/>
              </a:rPr>
              <a:t>? Where?</a:t>
            </a:r>
            <a:endParaRPr lang="en-US" altLang="zh-CN" sz="2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文本框 3"/>
          <p:cNvSpPr txBox="1"/>
          <p:nvPr/>
        </p:nvSpPr>
        <p:spPr>
          <a:xfrm>
            <a:off x="434975" y="512763"/>
            <a:ext cx="664845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i="1">
                <a:latin typeface="Calibri" panose="020F0502020204030204" pitchFamily="34" charset="0"/>
                <a:ea typeface="宋体" panose="02010600030101010101" pitchFamily="2" charset="-122"/>
              </a:rPr>
              <a:t>What does...do?</a:t>
            </a:r>
            <a:endParaRPr lang="en-US" altLang="zh-CN" sz="2800" b="1" i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3175" y="1939925"/>
          <a:ext cx="12117705" cy="49339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28315"/>
                <a:gridCol w="3028950"/>
                <a:gridCol w="3027045"/>
                <a:gridCol w="3033395"/>
              </a:tblGrid>
              <a:tr h="9867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 i="1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who</a:t>
                      </a:r>
                      <a:endParaRPr lang="en-US" altLang="en-US" sz="2400" b="0" i="1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 i="1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job</a:t>
                      </a:r>
                      <a:endParaRPr lang="en-US" altLang="en-US" sz="2400" b="0" i="1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 i="1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do</a:t>
                      </a:r>
                      <a:endParaRPr lang="en-US" altLang="en-US" sz="2400" b="0" i="1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 i="1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where</a:t>
                      </a:r>
                      <a:endParaRPr lang="en-US" altLang="en-US" sz="2400" b="0" i="1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67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Mike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’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 father</a:t>
                      </a: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67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Mike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’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 mother</a:t>
                      </a: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6790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6790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/>
          <p:nvPr/>
        </p:nvGraphicFramePr>
        <p:xfrm>
          <a:off x="3036888" y="2954338"/>
          <a:ext cx="9085263" cy="1984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0060"/>
                <a:gridCol w="3028315"/>
                <a:gridCol w="3036570"/>
              </a:tblGrid>
              <a:tr h="99187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/>
                        <a:t>teacher</a:t>
                      </a:r>
                      <a:endParaRPr lang="en-US" altLang="zh-CN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/>
                        <a:t>teach English</a:t>
                      </a:r>
                      <a:endParaRPr lang="en-US" altLang="zh-CN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/>
                        <a:t>at school</a:t>
                      </a:r>
                      <a:endParaRPr lang="en-US" altLang="zh-CN" sz="2800"/>
                    </a:p>
                  </a:txBody>
                  <a:tcPr/>
                </a:tc>
              </a:tr>
              <a:tr h="99187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/>
                        <a:t>writer</a:t>
                      </a:r>
                      <a:endParaRPr lang="en-US" altLang="zh-CN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/>
                        <a:t>write  stories</a:t>
                      </a:r>
                      <a:endParaRPr lang="en-US" altLang="zh-CN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/>
                        <a:t>at home</a:t>
                      </a:r>
                      <a:endParaRPr lang="en-US" altLang="zh-CN" sz="28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Picture 2" descr="边框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0"/>
            <a:ext cx="12228513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94" name="Text Box 39"/>
          <p:cNvSpPr txBox="1"/>
          <p:nvPr/>
        </p:nvSpPr>
        <p:spPr>
          <a:xfrm>
            <a:off x="654050" y="1030288"/>
            <a:ext cx="9721850" cy="18145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cs typeface="+mn-cs"/>
              </a:rPr>
              <a:t>每组选一名学生汇报哦</a:t>
            </a:r>
            <a:r>
              <a:rPr lang="en-US" altLang="zh-CN" sz="28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cs typeface="+mn-cs"/>
              </a:rPr>
              <a:t>~</a:t>
            </a:r>
            <a:endParaRPr lang="en-US" altLang="zh-CN" sz="2800" b="1" noProof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  <a:ea typeface="幼圆" panose="02010509060101010101" pitchFamily="49" charset="-122"/>
            </a:endParaRPr>
          </a:p>
          <a:p>
            <a:r>
              <a:rPr lang="en-US" altLang="zh-CN" sz="2800" b="1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cs typeface="+mn-cs"/>
              </a:rPr>
              <a:t>useful sentences:</a:t>
            </a:r>
            <a:endParaRPr lang="en-US" altLang="zh-CN" sz="2800" b="1" noProof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  <a:ea typeface="幼圆" panose="02010509060101010101" pitchFamily="49" charset="-122"/>
            </a:endParaRPr>
          </a:p>
          <a:p>
            <a:r>
              <a:rPr lang="en-US" altLang="zh-CN" sz="2800" noProof="1"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S</a:t>
            </a:r>
            <a:r>
              <a:rPr lang="zh-CN" altLang="en-US" sz="2800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cs typeface="+mn-cs"/>
                <a:sym typeface="+mn-ea"/>
              </a:rPr>
              <a:t>uHai's father is a...He ....He works at/in...</a:t>
            </a:r>
            <a:endParaRPr lang="zh-CN" altLang="en-US" sz="2800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幼圆" panose="02010509060101010101" pitchFamily="49" charset="-122"/>
            </a:endParaRPr>
          </a:p>
          <a:p>
            <a:r>
              <a:rPr lang="zh-CN" altLang="en-US" sz="2800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幼圆" panose="02010509060101010101" pitchFamily="49" charset="-122"/>
                <a:cs typeface="+mn-cs"/>
                <a:sym typeface="+mn-ea"/>
              </a:rPr>
              <a:t>SuHai's mother is a...She...She works in/at...</a:t>
            </a:r>
            <a:r>
              <a:rPr lang="zh-CN" altLang="en-US" sz="2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2800" b="1" noProof="1" dirty="0">
              <a:solidFill>
                <a:schemeClr val="accent2"/>
              </a:solidFill>
              <a:latin typeface="Comic Sans MS" panose="030F0702030302020204" pitchFamily="66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654050" y="3022600"/>
          <a:ext cx="10836275" cy="35115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8275"/>
                <a:gridCol w="2661920"/>
                <a:gridCol w="2753360"/>
                <a:gridCol w="2712085"/>
              </a:tblGrid>
              <a:tr h="7023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 i="1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who</a:t>
                      </a:r>
                      <a:endParaRPr lang="en-US" altLang="en-US" sz="2400" b="0" i="1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 i="1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job</a:t>
                      </a:r>
                      <a:endParaRPr lang="en-US" altLang="en-US" sz="2400" b="0" i="1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 i="1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What can...do?</a:t>
                      </a:r>
                      <a:endParaRPr lang="en-US" altLang="en-US" sz="2400" b="0" i="1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 i="1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where</a:t>
                      </a:r>
                      <a:endParaRPr lang="en-US" altLang="en-US" sz="2400" b="0" i="1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23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Mike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’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 father</a:t>
                      </a: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teacher</a:t>
                      </a: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/>
                        <a:t>teach</a:t>
                      </a:r>
                      <a:r>
                        <a:rPr lang="en-US" altLang="zh-CN" sz="2800">
                          <a:solidFill>
                            <a:srgbClr val="FF0000"/>
                          </a:solidFill>
                        </a:rPr>
                        <a:t>es</a:t>
                      </a:r>
                      <a:r>
                        <a:rPr lang="en-US" altLang="zh-CN" sz="2800"/>
                        <a:t> English</a:t>
                      </a:r>
                      <a:endParaRPr lang="en-US" altLang="zh-CN" sz="2800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/>
                        <a:t>at school</a:t>
                      </a:r>
                      <a:endParaRPr lang="en-US" altLang="zh-CN" sz="2800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23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Mike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’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 mother</a:t>
                      </a: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/>
                        <a:t>        writer</a:t>
                      </a:r>
                      <a:endParaRPr lang="en-US" altLang="zh-CN" sz="2800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/>
                        <a:t>write</a:t>
                      </a:r>
                      <a:r>
                        <a:rPr lang="en-US" altLang="zh-CN" sz="2800">
                          <a:solidFill>
                            <a:srgbClr val="FF0000"/>
                          </a:solidFill>
                        </a:rPr>
                        <a:t>s </a:t>
                      </a:r>
                      <a:r>
                        <a:rPr lang="en-US" altLang="zh-CN" sz="2800"/>
                        <a:t> stories</a:t>
                      </a:r>
                      <a:endParaRPr lang="en-US" altLang="zh-CN" sz="2800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/>
                        <a:t>at home</a:t>
                      </a:r>
                      <a:endParaRPr lang="en-US" altLang="zh-CN" sz="2800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23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SuHai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’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 father</a:t>
                      </a: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23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SuHai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’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 mother</a:t>
                      </a: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400" b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/>
          <p:nvPr/>
        </p:nvGraphicFramePr>
        <p:xfrm>
          <a:off x="3370263" y="5116513"/>
          <a:ext cx="8119110" cy="14179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3025"/>
                <a:gridCol w="2799715"/>
                <a:gridCol w="2706370"/>
              </a:tblGrid>
              <a:tr h="7289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doctor</a:t>
                      </a:r>
                      <a:endParaRPr lang="en-US" altLang="zh-CN" sz="28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help</a:t>
                      </a:r>
                      <a:r>
                        <a:rPr lang="en-US" altLang="zh-CN" sz="2800" b="0">
                          <a:solidFill>
                            <a:srgbClr val="FF0000"/>
                          </a:solidFill>
                        </a:rPr>
                        <a:t>s</a:t>
                      </a: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 sick people</a:t>
                      </a:r>
                      <a:endParaRPr lang="en-US" altLang="zh-CN" sz="28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</a:rPr>
                        <a:t>in hospital</a:t>
                      </a:r>
                      <a:endParaRPr lang="en-US" altLang="zh-CN" sz="28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889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worker</a:t>
                      </a:r>
                      <a:endParaRPr lang="en-US" altLang="zh-CN" sz="2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make</a:t>
                      </a:r>
                      <a:r>
                        <a:rPr lang="en-US" altLang="zh-CN" sz="2800">
                          <a:solidFill>
                            <a:srgbClr val="FF0000"/>
                          </a:solidFill>
                        </a:rPr>
                        <a:t>s </a:t>
                      </a:r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sweets</a:t>
                      </a:r>
                      <a:endParaRPr lang="en-US" altLang="zh-CN" sz="2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in a factory</a:t>
                      </a:r>
                      <a:endParaRPr lang="en-US" altLang="zh-CN" sz="2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8" name="组合 26"/>
          <p:cNvGrpSpPr/>
          <p:nvPr/>
        </p:nvGrpSpPr>
        <p:grpSpPr>
          <a:xfrm>
            <a:off x="8141653" y="1060450"/>
            <a:ext cx="3370262" cy="1938338"/>
            <a:chOff x="6664781" y="2901897"/>
            <a:chExt cx="5788216" cy="3129665"/>
          </a:xfrm>
        </p:grpSpPr>
        <p:sp>
          <p:nvSpPr>
            <p:cNvPr id="28" name="折角形 27"/>
            <p:cNvSpPr/>
            <p:nvPr/>
          </p:nvSpPr>
          <p:spPr bwMode="auto">
            <a:xfrm>
              <a:off x="6861029" y="3082846"/>
              <a:ext cx="5323219" cy="2767304"/>
            </a:xfrm>
            <a:prstGeom prst="foldedCorner">
              <a:avLst/>
            </a:prstGeom>
            <a:solidFill>
              <a:srgbClr val="FFFF00"/>
            </a:solidFill>
            <a:ln w="38100"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579" name="文本框 17"/>
            <p:cNvSpPr txBox="1"/>
            <p:nvPr/>
          </p:nvSpPr>
          <p:spPr>
            <a:xfrm>
              <a:off x="6860751" y="2901897"/>
              <a:ext cx="5592246" cy="31296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800" dirty="0">
                  <a:latin typeface="Calibri" panose="020F0502020204030204" pitchFamily="34" charset="0"/>
                  <a:ea typeface="宋体" panose="02010600030101010101" pitchFamily="2" charset="-122"/>
                </a:rPr>
                <a:t>Tip:   </a:t>
              </a:r>
              <a:endParaRPr lang="en-US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  <a:p>
              <a:r>
                <a:rPr lang="zh-CN" altLang="en-US" sz="2800" b="1" dirty="0">
                  <a:latin typeface="Calibri" panose="020F0502020204030204" pitchFamily="34" charset="0"/>
                  <a:ea typeface="宋体" panose="02010600030101010101" pitchFamily="2" charset="-122"/>
                </a:rPr>
                <a:t>当主语为第三人称单数时，后面的</a:t>
              </a:r>
              <a:r>
                <a:rPr lang="zh-CN" altLang="en-US" sz="2800" b="1" dirty="0">
                  <a:solidFill>
                    <a:srgbClr val="FF00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动词</a:t>
              </a:r>
              <a:r>
                <a:rPr lang="zh-CN" altLang="en-US" sz="2800" b="1" dirty="0">
                  <a:latin typeface="Calibri" panose="020F0502020204030204" pitchFamily="34" charset="0"/>
                  <a:ea typeface="宋体" panose="02010600030101010101" pitchFamily="2" charset="-122"/>
                </a:rPr>
                <a:t>要加</a:t>
              </a:r>
              <a:r>
                <a:rPr lang="en-US" altLang="zh-CN" sz="2800" b="1" dirty="0">
                  <a:solidFill>
                    <a:srgbClr val="FF00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s</a:t>
              </a:r>
              <a:r>
                <a:rPr lang="zh-CN" altLang="en-US" sz="2800" b="1" dirty="0">
                  <a:latin typeface="Calibri" panose="020F0502020204030204" pitchFamily="34" charset="0"/>
                  <a:ea typeface="宋体" panose="02010600030101010101" pitchFamily="2" charset="-122"/>
                </a:rPr>
                <a:t>或</a:t>
              </a:r>
              <a:r>
                <a:rPr lang="en-US" altLang="zh-CN" sz="2800" b="1" dirty="0">
                  <a:solidFill>
                    <a:srgbClr val="FF00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es</a:t>
              </a:r>
              <a:r>
                <a:rPr lang="zh-CN" altLang="en-US" sz="3600" dirty="0">
                  <a:latin typeface="Calibri" panose="020F0502020204030204" pitchFamily="34" charset="0"/>
                  <a:ea typeface="宋体" panose="02010600030101010101" pitchFamily="2" charset="-122"/>
                </a:rPr>
                <a:t>。</a:t>
              </a:r>
              <a:endParaRPr lang="zh-CN" altLang="en-US" sz="36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2580" name="图片 1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 b="-163"/>
            <a:stretch>
              <a:fillRect/>
            </a:stretch>
          </p:blipFill>
          <p:spPr>
            <a:xfrm>
              <a:off x="6664781" y="2970104"/>
              <a:ext cx="764631" cy="38929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pic>
        <p:nvPicPr>
          <p:cNvPr id="21506" name="Picture 3" descr="20070908212338222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0" y="-23812"/>
            <a:ext cx="12287250" cy="69088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507" name="Group 4"/>
          <p:cNvGrpSpPr/>
          <p:nvPr/>
        </p:nvGrpSpPr>
        <p:grpSpPr>
          <a:xfrm>
            <a:off x="525463" y="596900"/>
            <a:ext cx="5770562" cy="762000"/>
            <a:chOff x="-1560" y="-625"/>
            <a:chExt cx="7505" cy="946"/>
          </a:xfrm>
        </p:grpSpPr>
        <p:pic>
          <p:nvPicPr>
            <p:cNvPr id="21508" name="Picture 17" descr="20080528_f6bac62d5ef89f8e7e71hLYOnUarJAuI"/>
            <p:cNvPicPr>
              <a:picLocks noChangeAspect="1"/>
            </p:cNvPicPr>
            <p:nvPr/>
          </p:nvPicPr>
          <p:blipFill>
            <a:blip r:embed="rId2"/>
            <a:srcRect t="19490" r="-1624" b="10088"/>
            <a:stretch>
              <a:fillRect/>
            </a:stretch>
          </p:blipFill>
          <p:spPr>
            <a:xfrm>
              <a:off x="-1560" y="-625"/>
              <a:ext cx="7505" cy="946"/>
            </a:xfrm>
            <a:prstGeom prst="rect">
              <a:avLst/>
            </a:prstGeom>
            <a:solidFill>
              <a:srgbClr val="FF0000"/>
            </a:solidFill>
            <a:ln w="9525">
              <a:noFill/>
            </a:ln>
          </p:spPr>
        </p:pic>
        <p:sp>
          <p:nvSpPr>
            <p:cNvPr id="19461" name="WordArt 6"/>
            <p:cNvSpPr/>
            <p:nvPr/>
          </p:nvSpPr>
          <p:spPr>
            <a:xfrm>
              <a:off x="-160" y="-527"/>
              <a:ext cx="5555" cy="75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90000" lnSpcReduction="20000"/>
            </a:bodyPr>
            <a:p>
              <a:pPr algn="ctr" fontAlgn="base"/>
              <a:r>
                <a:rPr lang="en-US" altLang="zh-CN" sz="3600" strike="noStrike" noProof="1">
                  <a:ln w="19050" cap="flat" cmpd="sng">
                    <a:solidFill>
                      <a:srgbClr val="D119E7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effectLst>
                    <a:outerShdw dist="38100" algn="ctr" rotWithShape="0">
                      <a:srgbClr val="9999FF"/>
                    </a:outerShdw>
                  </a:effectLst>
                  <a:latin typeface="Comic Sans MS" panose="030F0702030302020204" pitchFamily="66" charset="0"/>
                  <a:ea typeface="Comic Sans MS" panose="030F0702030302020204" pitchFamily="66" charset="0"/>
                  <a:cs typeface="+mn-cs"/>
                </a:rPr>
                <a:t>work in pairs</a:t>
              </a:r>
              <a:endParaRPr lang="en-US" altLang="zh-CN" sz="3600" strike="noStrike" noProof="1">
                <a:ln w="19050" cap="flat" cmpd="sng">
                  <a:solidFill>
                    <a:srgbClr val="D119E7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endParaRPr>
            </a:p>
          </p:txBody>
        </p:sp>
      </p:grpSp>
      <p:sp>
        <p:nvSpPr>
          <p:cNvPr id="21510" name="Text Box 7"/>
          <p:cNvSpPr txBox="1"/>
          <p:nvPr/>
        </p:nvSpPr>
        <p:spPr>
          <a:xfrm>
            <a:off x="525463" y="1846263"/>
            <a:ext cx="9345612" cy="3108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     A:What does your...do?</a:t>
            </a:r>
            <a:endParaRPr lang="en-US" altLang="zh-CN" sz="2800" b="1" dirty="0">
              <a:solidFill>
                <a:schemeClr val="accent2"/>
              </a:solidFill>
              <a:latin typeface="Comic Sans MS" panose="030F0702030302020204" pitchFamily="66" charset="0"/>
              <a:ea typeface="幼圆" panose="02010509060101010101" pitchFamily="49" charset="-122"/>
            </a:endParaRPr>
          </a:p>
          <a:p>
            <a:r>
              <a:rPr lang="en-US" altLang="zh-CN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  </a:t>
            </a:r>
            <a:r>
              <a:rPr lang="zh-CN" altLang="en-US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   </a:t>
            </a:r>
            <a:r>
              <a:rPr lang="en-US" altLang="zh-CN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B:</a:t>
            </a:r>
            <a:r>
              <a:rPr lang="zh-CN" altLang="en-US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 </a:t>
            </a:r>
            <a:r>
              <a:rPr lang="en-US" altLang="zh-CN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He's/She's a</a:t>
            </a:r>
            <a:r>
              <a:rPr lang="zh-CN" altLang="en-US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...</a:t>
            </a:r>
            <a:endParaRPr lang="zh-CN" altLang="en-US" sz="2800" b="1" dirty="0">
              <a:solidFill>
                <a:schemeClr val="accent2"/>
              </a:solidFill>
              <a:latin typeface="Comic Sans MS" panose="030F0702030302020204" pitchFamily="66" charset="0"/>
              <a:ea typeface="幼圆" panose="02010509060101010101" pitchFamily="49" charset="-122"/>
            </a:endParaRPr>
          </a:p>
          <a:p>
            <a:r>
              <a:rPr lang="en-US" altLang="zh-CN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     A:What can she/he do</a:t>
            </a:r>
            <a:r>
              <a:rPr lang="zh-CN" altLang="en-US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?</a:t>
            </a:r>
            <a:endParaRPr lang="en-US" altLang="zh-CN" sz="2800" b="1" dirty="0">
              <a:solidFill>
                <a:schemeClr val="accent2"/>
              </a:solidFill>
              <a:latin typeface="Comic Sans MS" panose="030F0702030302020204" pitchFamily="66" charset="0"/>
              <a:ea typeface="幼圆" panose="02010509060101010101" pitchFamily="49" charset="-122"/>
            </a:endParaRPr>
          </a:p>
          <a:p>
            <a:r>
              <a:rPr lang="en-US" altLang="zh-CN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     B:He/She </a:t>
            </a:r>
            <a:r>
              <a:rPr lang="zh-CN" altLang="en-US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...</a:t>
            </a:r>
            <a:endParaRPr lang="zh-CN" altLang="en-US" sz="2800" b="1" dirty="0">
              <a:solidFill>
                <a:schemeClr val="accent2"/>
              </a:solidFill>
              <a:latin typeface="Comic Sans MS" panose="030F0702030302020204" pitchFamily="66" charset="0"/>
              <a:ea typeface="幼圆" panose="02010509060101010101" pitchFamily="49" charset="-122"/>
            </a:endParaRPr>
          </a:p>
          <a:p>
            <a:r>
              <a:rPr lang="zh-CN" altLang="en-US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     </a:t>
            </a:r>
            <a:r>
              <a:rPr lang="en-US" altLang="zh-CN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A:</a:t>
            </a:r>
            <a:r>
              <a:rPr lang="zh-CN" altLang="en-US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Where </a:t>
            </a:r>
            <a:r>
              <a:rPr lang="en-US" altLang="zh-CN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does he/she work</a:t>
            </a:r>
            <a:r>
              <a:rPr lang="zh-CN" altLang="en-US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...? </a:t>
            </a:r>
            <a:endParaRPr lang="zh-CN" altLang="en-US" sz="2800" b="1" dirty="0">
              <a:solidFill>
                <a:schemeClr val="accent2"/>
              </a:solidFill>
              <a:latin typeface="Comic Sans MS" panose="030F0702030302020204" pitchFamily="66" charset="0"/>
              <a:ea typeface="幼圆" panose="02010509060101010101" pitchFamily="49" charset="-122"/>
            </a:endParaRPr>
          </a:p>
          <a:p>
            <a:r>
              <a:rPr lang="zh-CN" altLang="en-US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     </a:t>
            </a:r>
            <a:r>
              <a:rPr lang="en-US" altLang="zh-CN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B:</a:t>
            </a:r>
            <a:r>
              <a:rPr lang="zh-CN" altLang="en-US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 </a:t>
            </a:r>
            <a:r>
              <a:rPr lang="en-US" altLang="zh-CN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He/She work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s</a:t>
            </a:r>
            <a:r>
              <a:rPr lang="en-US" altLang="zh-CN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 ..</a:t>
            </a:r>
            <a:r>
              <a:rPr lang="zh-CN" altLang="en-US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.</a:t>
            </a:r>
            <a:endParaRPr lang="zh-CN" altLang="en-US" sz="2800" b="1" dirty="0">
              <a:solidFill>
                <a:schemeClr val="accent2"/>
              </a:solidFill>
              <a:latin typeface="Comic Sans MS" panose="030F0702030302020204" pitchFamily="66" charset="0"/>
              <a:ea typeface="幼圆" panose="02010509060101010101" pitchFamily="49" charset="-122"/>
            </a:endParaRPr>
          </a:p>
          <a:p>
            <a:r>
              <a:rPr lang="zh-CN" altLang="en-US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                    </a:t>
            </a:r>
            <a:r>
              <a:rPr lang="en-US" altLang="zh-CN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....</a:t>
            </a:r>
            <a:r>
              <a:rPr lang="zh-CN" altLang="en-US" sz="2800" b="1" dirty="0">
                <a:solidFill>
                  <a:schemeClr val="accent2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 </a:t>
            </a:r>
            <a:endParaRPr lang="zh-CN" altLang="en-US" sz="2800" b="1" dirty="0">
              <a:solidFill>
                <a:schemeClr val="accent2"/>
              </a:solidFill>
              <a:latin typeface="Comic Sans MS" panose="030F0702030302020204" pitchFamily="66" charset="0"/>
              <a:ea typeface="幼圆" panose="02010509060101010101" pitchFamily="49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2"/>
          <p:cNvPicPr>
            <a:picLocks noChangeAspect="1"/>
          </p:cNvPicPr>
          <p:nvPr/>
        </p:nvPicPr>
        <p:blipFill>
          <a:blip r:embed="rId1"/>
          <a:srcRect t="21626" b="-23"/>
          <a:stretch>
            <a:fillRect/>
          </a:stretch>
        </p:blipFill>
        <p:spPr>
          <a:xfrm>
            <a:off x="901065" y="1126490"/>
            <a:ext cx="10612755" cy="5688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0480" y="6350"/>
            <a:ext cx="452691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</a:rPr>
              <a:t>Task1 read and think</a:t>
            </a:r>
            <a:endParaRPr lang="en-US" altLang="zh-CN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0480" y="902970"/>
            <a:ext cx="1271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Part 2</a:t>
            </a:r>
            <a:endParaRPr lang="en-US" altLang="zh-CN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1" name="U5Stor05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23200" y="4615180"/>
            <a:ext cx="495300" cy="495300"/>
          </a:xfrm>
          <a:prstGeom prst="rect">
            <a:avLst/>
          </a:prstGeom>
        </p:spPr>
      </p:pic>
      <p:pic>
        <p:nvPicPr>
          <p:cNvPr id="15" name="U5Stor06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58250" y="5027930"/>
            <a:ext cx="495300" cy="495300"/>
          </a:xfrm>
          <a:prstGeom prst="rect">
            <a:avLst/>
          </a:prstGeom>
        </p:spPr>
      </p:pic>
      <p:pic>
        <p:nvPicPr>
          <p:cNvPr id="16" name="U5Stor07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73185" y="5461000"/>
            <a:ext cx="380365" cy="412750"/>
          </a:xfrm>
          <a:prstGeom prst="rect">
            <a:avLst/>
          </a:prstGeom>
        </p:spPr>
      </p:pic>
      <p:pic>
        <p:nvPicPr>
          <p:cNvPr id="18" name="U5Stor08">
            <a:hlinkClick r:id="" action="ppaction://media"/>
          </p:cNvPr>
          <p:cNvPicPr/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83470" y="5811520"/>
            <a:ext cx="495300" cy="350520"/>
          </a:xfrm>
          <a:prstGeom prst="rect">
            <a:avLst/>
          </a:prstGeom>
        </p:spPr>
      </p:pic>
      <p:pic>
        <p:nvPicPr>
          <p:cNvPr id="28" name="U5Stor09">
            <a:hlinkClick r:id="" action="ppaction://media"/>
          </p:cNvPr>
          <p:cNvPicPr/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72345" y="6245225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>
                <p:cTn id="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255" y="229870"/>
            <a:ext cx="1363663" cy="135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81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8795" y="4650740"/>
            <a:ext cx="1626870" cy="11988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8200" descr="doctor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948" y="229553"/>
            <a:ext cx="1347787" cy="143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8205" descr="nurs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0265" y="4680585"/>
            <a:ext cx="1330325" cy="1223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405255" y="1784668"/>
            <a:ext cx="136525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teacher</a:t>
            </a:r>
            <a:endParaRPr lang="en-US" altLang="zh-CN" sz="28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36540" y="1806575"/>
            <a:ext cx="15195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doctor</a:t>
            </a:r>
            <a:endParaRPr lang="en-US" altLang="zh-CN" sz="28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97415" y="5964555"/>
            <a:ext cx="1273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b="1">
                <a:latin typeface="Calibri" panose="020F0502020204030204" pitchFamily="34" charset="0"/>
                <a:ea typeface="宋体" panose="02010600030101010101" pitchFamily="2" charset="-122"/>
              </a:rPr>
              <a:t>nurse</a:t>
            </a:r>
            <a:endParaRPr lang="en-US" altLang="zh-CN" sz="24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20403" y="6135370"/>
            <a:ext cx="130333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b="1">
                <a:latin typeface="Calibri" panose="020F0502020204030204" pitchFamily="34" charset="0"/>
                <a:ea typeface="宋体" panose="02010600030101010101" pitchFamily="2" charset="-122"/>
              </a:rPr>
              <a:t>writer</a:t>
            </a:r>
            <a:endParaRPr lang="en-US" altLang="zh-CN" sz="24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45062" name="图片 36874" descr="huge4fc0a30f669e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3820" y="229870"/>
            <a:ext cx="1408430" cy="148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71" name="文本框 36885"/>
          <p:cNvSpPr txBox="1"/>
          <p:nvPr/>
        </p:nvSpPr>
        <p:spPr>
          <a:xfrm>
            <a:off x="8973820" y="2030730"/>
            <a:ext cx="1645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r>
              <a:rPr lang="en-US" altLang="zh-CN" sz="2400" b="1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ar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mer</a:t>
            </a:r>
            <a:endParaRPr lang="en-US" altLang="zh-CN" sz="24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爆炸形 2 3"/>
          <p:cNvSpPr/>
          <p:nvPr/>
        </p:nvSpPr>
        <p:spPr>
          <a:xfrm>
            <a:off x="4523740" y="2306955"/>
            <a:ext cx="3317875" cy="2666365"/>
          </a:xfrm>
          <a:prstGeom prst="irregularSeal2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r>
              <a:rPr lang="en-US" altLang="zh-CN" sz="5400" b="1" dirty="0">
                <a:solidFill>
                  <a:srgbClr val="FF0000"/>
                </a:solidFill>
                <a:latin typeface="Arial" panose="020B0604020202020204" pitchFamily="34" charset="0"/>
              </a:rPr>
              <a:t>jobs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36868" name="图片 36867" descr="-188632585910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7175" y="4535805"/>
            <a:ext cx="1304925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82" name="文本框 36881"/>
          <p:cNvSpPr txBox="1"/>
          <p:nvPr/>
        </p:nvSpPr>
        <p:spPr>
          <a:xfrm>
            <a:off x="6541770" y="6165850"/>
            <a:ext cx="1621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dr</a:t>
            </a:r>
            <a:r>
              <a:rPr lang="en-US" altLang="zh-CN" sz="2400" b="1">
                <a:solidFill>
                  <a:schemeClr val="hlink"/>
                </a:solidFill>
                <a:latin typeface="Arial" panose="020B0604020202020204" pitchFamily="34" charset="0"/>
              </a:rPr>
              <a:t>i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ver</a:t>
            </a:r>
            <a:endParaRPr lang="en-US" altLang="zh-CN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图片 3" descr="worker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7020" y="4650740"/>
            <a:ext cx="1819275" cy="12839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7360" y="6104255"/>
            <a:ext cx="1458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worker</a:t>
            </a:r>
            <a:endParaRPr lang="en-US" altLang="zh-CN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45071" grpId="0"/>
      <p:bldP spid="36882" grpId="0"/>
      <p:bldP spid="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" name="图片 18" descr="work.jpg"/>
          <p:cNvPicPr>
            <a:picLocks noChangeAspect="1"/>
          </p:cNvPicPr>
          <p:nvPr/>
        </p:nvPicPr>
        <p:blipFill>
          <a:blip r:embed="rId1"/>
          <a:srcRect l="20430" t="27957" r="63602" b="43441"/>
          <a:stretch>
            <a:fillRect/>
          </a:stretch>
        </p:blipFill>
        <p:spPr>
          <a:xfrm>
            <a:off x="3052916" y="2256495"/>
            <a:ext cx="1386348" cy="13863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1" name="图片 20" descr="图片2.png"/>
          <p:cNvPicPr>
            <a:picLocks noChangeAspect="1"/>
          </p:cNvPicPr>
          <p:nvPr/>
        </p:nvPicPr>
        <p:blipFill>
          <a:blip r:embed="rId2"/>
          <a:srcRect l="19023" t="28899" r="61117" b="35011"/>
          <a:stretch>
            <a:fillRect/>
          </a:stretch>
        </p:blipFill>
        <p:spPr>
          <a:xfrm>
            <a:off x="8318089" y="2123767"/>
            <a:ext cx="1356852" cy="12831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555" name="Text Box 9"/>
          <p:cNvSpPr txBox="1"/>
          <p:nvPr/>
        </p:nvSpPr>
        <p:spPr>
          <a:xfrm>
            <a:off x="1295400" y="3789363"/>
            <a:ext cx="23622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 teacher</a:t>
            </a:r>
            <a:endParaRPr lang="en-US" altLang="zh-CN" sz="2800" b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3556" name="Text Box 10"/>
          <p:cNvSpPr txBox="1"/>
          <p:nvPr/>
        </p:nvSpPr>
        <p:spPr>
          <a:xfrm>
            <a:off x="6967538" y="3878263"/>
            <a:ext cx="24479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b="1" dirty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 </a:t>
            </a:r>
            <a:r>
              <a:rPr lang="en-US" altLang="zh-CN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writer</a:t>
            </a:r>
            <a:endParaRPr lang="zh-CN" altLang="en-US" sz="2800" b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557" name="Text Box 11"/>
          <p:cNvSpPr txBox="1"/>
          <p:nvPr/>
        </p:nvSpPr>
        <p:spPr>
          <a:xfrm>
            <a:off x="9456738" y="3860800"/>
            <a:ext cx="2112962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a </a:t>
            </a:r>
            <a:r>
              <a:rPr lang="en-US" altLang="zh-CN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doctor</a:t>
            </a:r>
            <a:endParaRPr lang="zh-CN" altLang="en-US" sz="2800" b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558" name="Text Box 12"/>
          <p:cNvSpPr txBox="1"/>
          <p:nvPr/>
        </p:nvSpPr>
        <p:spPr>
          <a:xfrm>
            <a:off x="4000500" y="3862388"/>
            <a:ext cx="278765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b="1" dirty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  </a:t>
            </a:r>
            <a:r>
              <a:rPr lang="en-US" altLang="zh-CN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worker</a:t>
            </a:r>
            <a:endParaRPr lang="zh-CN" altLang="en-US" sz="2800" b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559" name="Text Box 13"/>
          <p:cNvSpPr txBox="1"/>
          <p:nvPr/>
        </p:nvSpPr>
        <p:spPr>
          <a:xfrm>
            <a:off x="1681163" y="4868863"/>
            <a:ext cx="4616450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endParaRPr lang="zh-CN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60" name="Text Box 14"/>
          <p:cNvSpPr txBox="1"/>
          <p:nvPr/>
        </p:nvSpPr>
        <p:spPr>
          <a:xfrm>
            <a:off x="912813" y="5445125"/>
            <a:ext cx="354965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endParaRPr lang="zh-CN" altLang="zh-CN" sz="3200" b="1" dirty="0"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4357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68761" y="1209368"/>
            <a:ext cx="1781824" cy="16021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360" name="Line 24"/>
          <p:cNvSpPr/>
          <p:nvPr/>
        </p:nvSpPr>
        <p:spPr>
          <a:xfrm>
            <a:off x="2446338" y="2924175"/>
            <a:ext cx="3175" cy="8636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361" name="Line 25"/>
          <p:cNvSpPr/>
          <p:nvPr/>
        </p:nvSpPr>
        <p:spPr>
          <a:xfrm>
            <a:off x="5149850" y="2884488"/>
            <a:ext cx="2592388" cy="10795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362" name="Line 26"/>
          <p:cNvSpPr/>
          <p:nvPr/>
        </p:nvSpPr>
        <p:spPr>
          <a:xfrm>
            <a:off x="7920038" y="2781300"/>
            <a:ext cx="2400300" cy="1081088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363" name="Line 27"/>
          <p:cNvSpPr/>
          <p:nvPr/>
        </p:nvSpPr>
        <p:spPr>
          <a:xfrm flipH="1">
            <a:off x="5327650" y="2781300"/>
            <a:ext cx="4608513" cy="1081088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46082" name="Picture 2" descr="C:\Users\liu\Desktop\U5storytime刘\pic\M`s Da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2670" y="1113018"/>
            <a:ext cx="2190443" cy="17334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6083" name="Picture 3" descr="C:\Users\liu\Desktop\U5storytime刘\pic\SH`S Da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8275" y="1158875"/>
            <a:ext cx="1925638" cy="1673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6084" name="Picture 4" descr="C:\Users\liu\Desktop\图片1_副本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350375" y="1136650"/>
            <a:ext cx="1931988" cy="1549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3" name="AutoShape 5"/>
          <p:cNvSpPr/>
          <p:nvPr/>
        </p:nvSpPr>
        <p:spPr>
          <a:xfrm>
            <a:off x="574675" y="206375"/>
            <a:ext cx="10353675" cy="803275"/>
          </a:xfrm>
          <a:prstGeom prst="flowChartAlternateProcess">
            <a:avLst/>
          </a:prstGeom>
          <a:solidFill>
            <a:srgbClr val="FFFF99"/>
          </a:solidFill>
          <a:ln w="63500" cap="flat" cmpd="sng">
            <a:solidFill>
              <a:srgbClr val="FFCC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r>
              <a:rPr lang="en-US" altLang="zh-CN" sz="3200" b="1" dirty="0">
                <a:solidFill>
                  <a:srgbClr val="00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Listen and match</a:t>
            </a:r>
            <a:r>
              <a:rPr lang="en-US" altLang="zh-CN" sz="3200" b="1" dirty="0">
                <a:solidFill>
                  <a:srgbClr val="000099"/>
                </a:solidFill>
                <a:latin typeface="Calibri" panose="020F0502020204030204" pitchFamily="34" charset="0"/>
                <a:ea typeface="方正少儿_GBK" pitchFamily="65" charset="-122"/>
              </a:rPr>
              <a:t>     </a:t>
            </a:r>
            <a:r>
              <a:rPr lang="en-US" altLang="zh-CN" sz="2800" dirty="0">
                <a:latin typeface="Calibri" panose="020F0502020204030204" pitchFamily="34" charset="0"/>
                <a:ea typeface="方正少儿_GBK" pitchFamily="65" charset="-122"/>
              </a:rPr>
              <a:t>1)</a:t>
            </a:r>
            <a:r>
              <a:rPr lang="zh-CN" altLang="en-US" sz="2800" dirty="0">
                <a:latin typeface="Calibri" panose="020F0502020204030204" pitchFamily="34" charset="0"/>
                <a:ea typeface="方正少儿_GBK" pitchFamily="65" charset="-122"/>
              </a:rPr>
              <a:t>听并连线</a:t>
            </a:r>
            <a:r>
              <a:rPr lang="zh-CN" altLang="en-US" sz="2800" dirty="0">
                <a:latin typeface="方正少儿_GBK" pitchFamily="65" charset="-122"/>
                <a:ea typeface="方正少儿_GBK" pitchFamily="65" charset="-122"/>
              </a:rPr>
              <a:t>，独立完成；</a:t>
            </a:r>
            <a:endParaRPr lang="zh-CN" altLang="en-US" sz="2800" dirty="0">
              <a:latin typeface="方正少儿_GBK" pitchFamily="65" charset="-122"/>
              <a:ea typeface="方正少儿_GBK" pitchFamily="65" charset="-122"/>
            </a:endParaRPr>
          </a:p>
          <a:p>
            <a:pPr eaLnBrk="0" hangingPunct="0"/>
            <a:r>
              <a:rPr lang="zh-CN" altLang="en-US" sz="2800" dirty="0">
                <a:latin typeface="方正少儿_GBK" pitchFamily="65" charset="-122"/>
                <a:ea typeface="方正少儿_GBK" pitchFamily="65" charset="-122"/>
              </a:rPr>
              <a:t>                  </a:t>
            </a:r>
            <a:r>
              <a:rPr lang="en-US" altLang="zh-CN" sz="2800" dirty="0">
                <a:latin typeface="方正少儿_GBK" pitchFamily="65" charset="-122"/>
                <a:ea typeface="方正少儿_GBK" pitchFamily="65" charset="-122"/>
              </a:rPr>
              <a:t>2</a:t>
            </a:r>
            <a:r>
              <a:rPr lang="zh-CN" altLang="en-US" sz="2800" dirty="0">
                <a:latin typeface="方正少儿_GBK" pitchFamily="65" charset="-122"/>
                <a:ea typeface="方正少儿_GBK" pitchFamily="65" charset="-122"/>
              </a:rPr>
              <a:t>）完成后与同桌交流</a:t>
            </a:r>
            <a:r>
              <a:rPr lang="en-US" altLang="zh-CN" sz="2800" dirty="0">
                <a:latin typeface="方正少儿_GBK" pitchFamily="65" charset="-122"/>
                <a:ea typeface="方正少儿_GBK" pitchFamily="65" charset="-122"/>
              </a:rPr>
              <a:t>,</a:t>
            </a:r>
            <a:r>
              <a:rPr lang="zh-CN" altLang="en-US" sz="2800" dirty="0">
                <a:latin typeface="方正少儿_GBK" pitchFamily="65" charset="-122"/>
                <a:ea typeface="方正少儿_GBK" pitchFamily="65" charset="-122"/>
              </a:rPr>
              <a:t>一人说一个。 </a:t>
            </a:r>
            <a:endParaRPr lang="zh-CN" altLang="en-US" sz="2800" dirty="0">
              <a:latin typeface="方正少儿_GBK" pitchFamily="65" charset="-122"/>
              <a:ea typeface="方正少儿_GBK" pitchFamily="65" charset="-122"/>
            </a:endParaRPr>
          </a:p>
        </p:txBody>
      </p:sp>
      <p:sp>
        <p:nvSpPr>
          <p:cNvPr id="24" name="AutoShape 10"/>
          <p:cNvSpPr/>
          <p:nvPr/>
        </p:nvSpPr>
        <p:spPr>
          <a:xfrm>
            <a:off x="242888" y="4519613"/>
            <a:ext cx="6411912" cy="1400175"/>
          </a:xfrm>
          <a:prstGeom prst="roundRect">
            <a:avLst>
              <a:gd name="adj" fmla="val 16667"/>
            </a:avLst>
          </a:prstGeom>
          <a:solidFill>
            <a:srgbClr val="FFCC99">
              <a:alpha val="50195"/>
            </a:srgb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endParaRPr lang="en-US" altLang="zh-CN" sz="32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A: What 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does</a:t>
            </a:r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...do?</a:t>
            </a:r>
            <a:endParaRPr lang="en-US" altLang="zh-CN" sz="32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B: He‘s/She’s a/an...</a:t>
            </a:r>
            <a:endParaRPr lang="zh-CN" altLang="en-US" sz="32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endParaRPr lang="zh-CN" altLang="en-US" sz="24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endParaRPr lang="en-GB" altLang="en-US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2400" b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27" name="Story time 文章.mp3">
            <a:hlinkClick r:id="" action="ppaction://media"/>
          </p:cNvPr>
          <p:cNvPicPr>
            <a:picLocks noRot="1"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282363" y="3152775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 descr="秦文君_副本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45350" y="4508500"/>
            <a:ext cx="1782763" cy="179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 descr="郑渊洁_副本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63063" y="4541838"/>
            <a:ext cx="1695450" cy="1697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Text Box 10"/>
          <p:cNvSpPr txBox="1"/>
          <p:nvPr/>
        </p:nvSpPr>
        <p:spPr>
          <a:xfrm>
            <a:off x="7742238" y="6334125"/>
            <a:ext cx="358775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b="1" dirty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write stories</a:t>
            </a:r>
            <a:endParaRPr lang="zh-CN" altLang="en-US" sz="2800" b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53138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>
                <p:cTn id="6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23" grpId="0" bldLvl="0" animBg="1"/>
      <p:bldP spid="24" grpId="0" bldLvl="0" animBg="1"/>
      <p:bldP spid="2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0480" y="6350"/>
            <a:ext cx="383413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</a:rPr>
              <a:t>Skim and answer</a:t>
            </a:r>
            <a:endParaRPr lang="en-US" altLang="zh-CN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</a:rPr>
              <a:t>略读课文回答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64610" y="532130"/>
            <a:ext cx="76314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What topic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（话题）</a:t>
            </a:r>
            <a:r>
              <a:rPr lang="en-US" alt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are they talking about?</a:t>
            </a:r>
            <a:endParaRPr lang="en-US" alt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0" name="图片 9" descr="图片1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155" y="1021080"/>
            <a:ext cx="5960110" cy="3803015"/>
          </a:xfrm>
          <a:prstGeom prst="rect">
            <a:avLst/>
          </a:prstGeom>
        </p:spPr>
      </p:pic>
      <p:pic>
        <p:nvPicPr>
          <p:cNvPr id="11" name="图片 10" descr="图片2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155" y="4824095"/>
            <a:ext cx="5960110" cy="26009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6730" y="3558540"/>
            <a:ext cx="3690620" cy="126555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857365" y="3778250"/>
            <a:ext cx="36899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What do they do?</a:t>
            </a:r>
            <a:endParaRPr lang="en-US" altLang="zh-CN" sz="3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58620" y="1115695"/>
            <a:ext cx="3599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Unit 5 What do they do?</a:t>
            </a:r>
            <a:endParaRPr lang="en-US" altLang="zh-CN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C:\Users\Lenovo、\Desktop\U5stJenny\pic\summary新.jpgsummary新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552575" y="219710"/>
            <a:ext cx="8374380" cy="6418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38290" y="3820795"/>
            <a:ext cx="2616835" cy="5835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Think and fill</a:t>
            </a:r>
            <a:endParaRPr lang="en-US" altLang="zh-CN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03695" y="2093595"/>
            <a:ext cx="2654935" cy="5835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Think and say</a:t>
            </a:r>
            <a:endParaRPr lang="en-US" altLang="zh-CN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45580" y="5547360"/>
            <a:ext cx="2988945" cy="5835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Read and </a:t>
            </a:r>
            <a:r>
              <a:rPr lang="en-US" alt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think </a:t>
            </a:r>
            <a:endParaRPr lang="en-US" altLang="zh-CN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3594 -0.015648 L -0.253958 -0.483056 " pathEditMode="relative" rAng="0" ptsTypes="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2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4792 -0.006574 L -0.241823 -0.000555 " pathEditMode="relative" rAng="0" ptsTypes="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5938 -0.038426 L -0.262292 0.478889 " pathEditMode="relative" rAng="0" ptsTypes="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" y="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AutoShape 4"/>
          <p:cNvSpPr/>
          <p:nvPr/>
        </p:nvSpPr>
        <p:spPr>
          <a:xfrm>
            <a:off x="1681163" y="214313"/>
            <a:ext cx="8809037" cy="6429375"/>
          </a:xfrm>
          <a:prstGeom prst="flowChartAlternateProcess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endParaRPr lang="zh-CN" altLang="zh-CN" dirty="0">
              <a:latin typeface="Calibri" panose="020F050202020403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46082" name="TextBox 2"/>
          <p:cNvPicPr/>
          <p:nvPr/>
        </p:nvPicPr>
        <p:blipFill>
          <a:blip r:embed="rId1"/>
          <a:stretch>
            <a:fillRect/>
          </a:stretch>
        </p:blipFill>
        <p:spPr>
          <a:xfrm>
            <a:off x="2603500" y="3416300"/>
            <a:ext cx="7886700" cy="111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3" name="TextBox 2"/>
          <p:cNvPicPr/>
          <p:nvPr/>
        </p:nvPicPr>
        <p:blipFill>
          <a:blip r:embed="rId2"/>
          <a:stretch>
            <a:fillRect/>
          </a:stretch>
        </p:blipFill>
        <p:spPr>
          <a:xfrm>
            <a:off x="2609850" y="4857750"/>
            <a:ext cx="8326438" cy="55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 descr="nurs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176712" y="-4786312"/>
            <a:ext cx="5700712" cy="4275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1738313" y="357188"/>
            <a:ext cx="3143250" cy="754063"/>
          </a:xfrm>
          <a:prstGeom prst="rect">
            <a:avLst/>
          </a:prstGeom>
          <a:solidFill>
            <a:srgbClr val="A50021"/>
          </a:solidFill>
          <a:ln w="9525">
            <a:noFill/>
            <a:miter lim="800000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p>
            <a:r>
              <a:rPr lang="en-US" altLang="zh-CN" sz="40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Play a game</a:t>
            </a:r>
            <a:endParaRPr lang="en-US" altLang="zh-CN" sz="40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2952750" y="1500188"/>
            <a:ext cx="6286500" cy="142875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看到图片请站起来大声说出单词！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4" name="图片 33" descr="docto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96688" y="5572125"/>
            <a:ext cx="5010150" cy="3757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" name="图片 35" descr="drive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25188" y="428625"/>
            <a:ext cx="5010150" cy="3757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图片 36" descr="farmer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67313" y="-4500562"/>
            <a:ext cx="5010150" cy="3757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0" name="图片 37" descr="nurs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938" y="7286625"/>
            <a:ext cx="5010150" cy="3757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" name="图片 38" descr="policeman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09938" y="8286750"/>
            <a:ext cx="5010150" cy="3757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" name="图片 39" descr="teacher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4405312" y="1714500"/>
            <a:ext cx="4714875" cy="3536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" name="图片 40" descr="worker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5405437" y="4214813"/>
            <a:ext cx="4953000" cy="3714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74" name="Picture 30" descr="C:\Users\Administrator\Desktop\unit5\jpg\cook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90500" y="8429625"/>
            <a:ext cx="4810125" cy="3608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" name="背景音乐 - 欢快 - 游戏用 热情的音乐.mp3">
            <a:hlinkClick r:id="" action="ppaction://media"/>
          </p:cNvPr>
          <p:cNvPicPr>
            <a:picLocks noRot="1"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link="rId1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453438" y="5286375"/>
            <a:ext cx="857250" cy="857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496 0.17202 C 0.49496 0.62843 0.89531 1.08508 1.17222 1.29895 C 1.44982 1.51306 1.61962 1.40832 1.75868 1.45641 C 1.89809 1.50427 1.96701 1.5667 2.00868 1.5889 " pathEditMode="relative" rAng="0" ptsTypes="aaaA">
                                      <p:cBhvr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700" y="70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288 0.22336 C 0.26267 0.30266 0.38247 0.38197 0.54132 0.32601 C 0.7 0.27006 0.94948 -0.07098 1.09514 -0.11283 C 1.24063 -0.15468 1.33524 0.00717 1.41615 0.07492 C 1.49809 0.14266 1.55608 0.25711 1.58385 0.29341 " pathEditMode="relative" rAng="0" ptsTypes="aaaaA">
                                      <p:cBhvr>
                                        <p:cTn id="2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0" y="-1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93 -0.10474 C -0.17414 0.77618 -0.33247 1.66011 -0.39289 2.0136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00" y="105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12346 C -0.37656 0.10891 -0.75312 0.34151 -1.05017 0.26867 C -1.34687 0.19607 -1.65972 -0.42196 -1.7816 -0.56023 " pathEditMode="relative" rAng="0" ptsTypes="aaA">
                                      <p:cBhvr>
                                        <p:cTn id="3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100" y="1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04 0.09595 C -0.2783 -0.23191 -0.58663 -0.55908 -0.89635 -0.64578 C -1.20625 -0.73249 -1.67274 -0.46243 -1.8283 -0.4259 " pathEditMode="relative" rAng="0" ptsTypes="aaA">
                                      <p:cBhvr>
                                        <p:cTn id="3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900" y="-41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42775E-6 C 0.08004 -0.40693 0.16024 -0.81318 0.17552 -1.13364 C 0.1908 -1.45456 0.14132 -1.68971 0.09184 -1.92485 " pathEditMode="relative" rAng="0" ptsTypes="aaA">
                                      <p:cBhvr>
                                        <p:cTn id="3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00" y="-9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621 0.17087 C 0.29115 -0.05942 0.65712 -0.28901 0.8842 -0.39815 C 1.11094 -0.50774 1.14774 -0.42797 1.2849 -0.48393 C 1.42188 -0.53965 1.56389 -0.63676 1.70642 -0.73341 " pathEditMode="relative" rAng="0" ptsTypes="aaaA">
                                      <p:cBhvr>
                                        <p:cTn id="4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100" y="-4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62428E-6 C 0.14288 -0.46658 0.28594 -0.93317 0.35122 -1.26589 C 0.41667 -1.59884 0.40451 -1.79838 0.39236 -1.99791 " pathEditMode="relative" rAng="0" ptsTypes="aaA">
                                      <p:cBhvr>
                                        <p:cTn id="47" dur="20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00" y="-9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23" grpId="0" bldLvl="0" animBg="1"/>
      <p:bldP spid="23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Picture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4430" y="1551305"/>
            <a:ext cx="9909175" cy="5206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AutoShape 10">
            <a:hlinkClick r:id="rId2" action="ppaction://hlinkfile"/>
          </p:cNvPr>
          <p:cNvSpPr/>
          <p:nvPr/>
        </p:nvSpPr>
        <p:spPr>
          <a:xfrm>
            <a:off x="11152188" y="5945188"/>
            <a:ext cx="720725" cy="647700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9224" name="Picture 8" descr="u=1939047604,1614838735&amp;fm=21&amp;gp=0[1]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1625" y="102553"/>
            <a:ext cx="1757363" cy="1830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/>
        </p:nvSpPr>
        <p:spPr>
          <a:xfrm>
            <a:off x="6350" y="-3175"/>
            <a:ext cx="3254375" cy="697865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b">
            <a:normAutofit fontScale="9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kumimoji="1" lang="en-US" altLang="zh-CN" b="1" dirty="0" smtClean="0">
                <a:solidFill>
                  <a:srgbClr val="FF0000"/>
                </a:solidFill>
              </a:rPr>
              <a:t>Look and ask</a:t>
            </a:r>
            <a:endParaRPr kumimoji="1"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1875" y="756920"/>
            <a:ext cx="8459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Do you have any questions?</a:t>
            </a:r>
            <a:endParaRPr lang="zh-CN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71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17910" y="5915660"/>
            <a:ext cx="936625" cy="86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文本框 7174"/>
          <p:cNvSpPr txBox="1"/>
          <p:nvPr/>
        </p:nvSpPr>
        <p:spPr>
          <a:xfrm>
            <a:off x="2279333" y="1223963"/>
            <a:ext cx="8066087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What are they talking about?</a:t>
            </a:r>
            <a:endParaRPr lang="zh-CN" altLang="en-US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They're talking about _____________________.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1" name="文本框 7175"/>
          <p:cNvSpPr txBox="1"/>
          <p:nvPr/>
        </p:nvSpPr>
        <p:spPr>
          <a:xfrm>
            <a:off x="2424113" y="3284538"/>
            <a:ext cx="77755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A. their parents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’ </a:t>
            </a:r>
            <a:r>
              <a:rPr lang="en-US" altLang="zh-CN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父母</a:t>
            </a:r>
            <a:r>
              <a:rPr lang="en-US" altLang="zh-CN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hobbies</a:t>
            </a:r>
            <a:endParaRPr lang="en-US" altLang="zh-CN" sz="3200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177" name="文本框 7176"/>
          <p:cNvSpPr txBox="1"/>
          <p:nvPr/>
        </p:nvSpPr>
        <p:spPr>
          <a:xfrm>
            <a:off x="2495550" y="4508500"/>
            <a:ext cx="61214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B. their parents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Arial" panose="020B0604020202020204" pitchFamily="34" charset="0"/>
              </a:rPr>
              <a:t>’ jobs </a:t>
            </a:r>
            <a:r>
              <a:rPr lang="en-US" altLang="zh-CN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(  </a:t>
            </a:r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工作）</a:t>
            </a:r>
            <a:endParaRPr lang="en-US" altLang="zh-CN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2293" name="图片 71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4550" y="1894205"/>
            <a:ext cx="2837180" cy="2832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内容占位符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117"/>
          <a:stretch>
            <a:fillRect/>
          </a:stretch>
        </p:blipFill>
        <p:spPr>
          <a:xfrm>
            <a:off x="-276860" y="85090"/>
            <a:ext cx="5797550" cy="1246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262378" y="284480"/>
            <a:ext cx="358838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8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+mn-cs"/>
                <a:hlinkClick r:id="rId4" tooltip="" action="ppaction://hlinkfile"/>
              </a:rPr>
              <a:t>Watch and anwer</a:t>
            </a:r>
            <a:endParaRPr lang="en-US" altLang="zh-CN" sz="28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424430" y="5092700"/>
            <a:ext cx="85731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2.How many parts can we divide into ?(</a:t>
            </a:r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这篇文章可以分为几部分？</a:t>
            </a:r>
            <a:r>
              <a:rPr lang="en-US" altLang="zh-CN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)</a:t>
            </a:r>
            <a:endParaRPr lang="en-US" altLang="zh-CN" sz="2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9635 -0.028241 L -0.007135 -0.272408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-1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556895" y="582295"/>
            <a:ext cx="1451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Part 1</a:t>
            </a:r>
            <a:endParaRPr lang="en-US" altLang="zh-CN" sz="2400" b="1"/>
          </a:p>
        </p:txBody>
      </p:sp>
      <p:pic>
        <p:nvPicPr>
          <p:cNvPr id="10" name="图片 9" descr="图片1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8230" y="985520"/>
            <a:ext cx="5090795" cy="2217420"/>
          </a:xfrm>
          <a:prstGeom prst="rect">
            <a:avLst/>
          </a:prstGeom>
        </p:spPr>
      </p:pic>
      <p:pic>
        <p:nvPicPr>
          <p:cNvPr id="11" name="图片 10" descr="图片2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230" y="4277360"/>
            <a:ext cx="4965700" cy="22707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67995" y="3816985"/>
            <a:ext cx="1044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Part 2</a:t>
            </a:r>
            <a:endParaRPr lang="en-US" altLang="zh-CN" sz="2400" b="1"/>
          </a:p>
        </p:txBody>
      </p:sp>
      <p:sp>
        <p:nvSpPr>
          <p:cNvPr id="2" name="文本框 1"/>
          <p:cNvSpPr txBox="1"/>
          <p:nvPr/>
        </p:nvSpPr>
        <p:spPr>
          <a:xfrm>
            <a:off x="6328410" y="1863725"/>
            <a:ext cx="1436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is about</a:t>
            </a:r>
            <a:endParaRPr lang="en-US" altLang="zh-CN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2225" y="1686560"/>
            <a:ext cx="3131820" cy="81534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328410" y="5182870"/>
            <a:ext cx="1436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is about</a:t>
            </a:r>
            <a:endParaRPr lang="en-US" altLang="zh-CN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2225" y="5005705"/>
            <a:ext cx="3131820" cy="8153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764780" y="1802130"/>
            <a:ext cx="2854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Mike's family</a:t>
            </a:r>
            <a:endParaRPr lang="en-US" altLang="zh-CN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7764780" y="5182870"/>
            <a:ext cx="3060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SuHai's family </a:t>
            </a:r>
            <a:endParaRPr lang="en-US" altLang="zh-CN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2" grpId="1"/>
      <p:bldP spid="16" grpId="1"/>
      <p:bldP spid="3" grpId="1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Picture 13" descr="C:\Users\Lenovo、\Desktop\U5stJenny\pic\苏海 信息卡.jpg苏海 信息卡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146800" y="1442720"/>
            <a:ext cx="6010910" cy="535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5"/>
          <p:cNvSpPr txBox="1"/>
          <p:nvPr/>
        </p:nvSpPr>
        <p:spPr>
          <a:xfrm>
            <a:off x="1154430" y="49530"/>
            <a:ext cx="9030335" cy="995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Mike and SuHai need to do their information card.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dirty="0">
                <a:latin typeface="Comic Sans MS" panose="030F0702030302020204" pitchFamily="66" charset="0"/>
                <a:ea typeface="宋体" panose="02010600030101010101" pitchFamily="2" charset="-122"/>
              </a:rPr>
              <a:t>麦克和</a:t>
            </a:r>
            <a:r>
              <a:rPr lang="zh-CN" altLang="en-US" sz="2800" dirty="0">
                <a:latin typeface="Comic Sans MS" panose="030F0702030302020204" pitchFamily="66" charset="0"/>
                <a:sym typeface="+mn-ea"/>
              </a:rPr>
              <a:t>苏海</a:t>
            </a:r>
            <a:r>
              <a:rPr lang="zh-CN" altLang="en-US" sz="2800" dirty="0">
                <a:latin typeface="Comic Sans MS" panose="030F0702030302020204" pitchFamily="66" charset="0"/>
                <a:ea typeface="宋体" panose="02010600030101010101" pitchFamily="2" charset="-122"/>
              </a:rPr>
              <a:t>需要完成他们的信息表</a:t>
            </a: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2" name="图片 1" descr="C:\Users\Lenovo、\Desktop\U5stJenny\pic\Mike cardnew1.jpgMike cardnew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24130" y="1442720"/>
            <a:ext cx="6170930" cy="5360035"/>
          </a:xfrm>
          <a:prstGeom prst="rect">
            <a:avLst/>
          </a:prstGeom>
        </p:spPr>
      </p:pic>
      <p:pic>
        <p:nvPicPr>
          <p:cNvPr id="3" name="图片 2" descr="QQ图片201910181343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5" y="2040890"/>
            <a:ext cx="991870" cy="1014095"/>
          </a:xfrm>
          <a:prstGeom prst="rect">
            <a:avLst/>
          </a:prstGeom>
        </p:spPr>
      </p:pic>
      <p:pic>
        <p:nvPicPr>
          <p:cNvPr id="6" name="图片 5" descr="SH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9350" y="2423160"/>
            <a:ext cx="1012190" cy="1334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7776</Words>
  <Application>WPS 演示</Application>
  <PresentationFormat>自定义</PresentationFormat>
  <Paragraphs>869</Paragraphs>
  <Slides>58</Slides>
  <Notes>3</Notes>
  <HiddenSlides>0</HiddenSlides>
  <MMClips>10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80" baseType="lpstr">
      <vt:lpstr>Arial</vt:lpstr>
      <vt:lpstr>宋体</vt:lpstr>
      <vt:lpstr>Wingdings</vt:lpstr>
      <vt:lpstr>Calibri</vt:lpstr>
      <vt:lpstr>Calibri Light</vt:lpstr>
      <vt:lpstr>Showcard Gothic</vt:lpstr>
      <vt:lpstr>MingLiU_HKSCS-ExtB</vt:lpstr>
      <vt:lpstr>Westwood LET</vt:lpstr>
      <vt:lpstr>Cooper Black</vt:lpstr>
      <vt:lpstr>MV Boli</vt:lpstr>
      <vt:lpstr>Comic Sans MS</vt:lpstr>
      <vt:lpstr>华文彩云</vt:lpstr>
      <vt:lpstr>MV Boli</vt:lpstr>
      <vt:lpstr>Times New Roman</vt:lpstr>
      <vt:lpstr>HelveticaNeue LT 43 LightEx</vt:lpstr>
      <vt:lpstr>微软雅黑</vt:lpstr>
      <vt:lpstr>Arial Unicode MS</vt:lpstr>
      <vt:lpstr>Arial Narrow</vt:lpstr>
      <vt:lpstr>方正少儿_GBK</vt:lpstr>
      <vt:lpstr>幼圆</vt:lpstr>
      <vt:lpstr>Tw Cen MT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Think and fill </vt:lpstr>
      <vt:lpstr> Think and answer </vt:lpstr>
      <vt:lpstr>PowerPoint 演示文稿</vt:lpstr>
      <vt:lpstr>PowerPoint 演示文稿</vt:lpstr>
      <vt:lpstr>Read and fill in the form</vt:lpstr>
      <vt:lpstr>PowerPoint 演示文稿</vt:lpstr>
      <vt:lpstr>Read and fill in the card</vt:lpstr>
      <vt:lpstr>PowerPoint 演示文稿</vt:lpstr>
      <vt:lpstr>PowerPoint 演示文稿</vt:lpstr>
      <vt:lpstr>Do a summary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check the answer</vt:lpstr>
      <vt:lpstr>PowerPoint 演示文稿</vt:lpstr>
      <vt:lpstr>retell it together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张丹</dc:creator>
  <cp:lastModifiedBy>life as usual</cp:lastModifiedBy>
  <cp:revision>469</cp:revision>
  <dcterms:created xsi:type="dcterms:W3CDTF">2014-09-17T13:58:00Z</dcterms:created>
  <dcterms:modified xsi:type="dcterms:W3CDTF">2019-10-30T07:49:17Z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0008005ec8010000000001024140</vt:lpwstr>
  </property>
  <property fmtid="{D5CDD505-2E9C-101B-9397-08002B2CF9AE}" pid="3" name="KSOProductBuildVer">
    <vt:lpwstr>2052-10.1.0.7698</vt:lpwstr>
  </property>
</Properties>
</file>