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6"/>
  </p:handoutMasterIdLst>
  <p:sldIdLst>
    <p:sldId id="291" r:id="rId4"/>
    <p:sldId id="324" r:id="rId6"/>
    <p:sldId id="294" r:id="rId7"/>
    <p:sldId id="263" r:id="rId8"/>
    <p:sldId id="326" r:id="rId9"/>
    <p:sldId id="328" r:id="rId10"/>
    <p:sldId id="327" r:id="rId11"/>
    <p:sldId id="262" r:id="rId12"/>
    <p:sldId id="329" r:id="rId13"/>
    <p:sldId id="314" r:id="rId14"/>
    <p:sldId id="275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38" userDrawn="1">
          <p15:clr>
            <a:srgbClr val="A4A3A4"/>
          </p15:clr>
        </p15:guide>
        <p15:guide id="4" orient="horz" pos="4149" userDrawn="1">
          <p15:clr>
            <a:srgbClr val="A4A3A4"/>
          </p15:clr>
        </p15:guide>
        <p15:guide id="5" pos="200" userDrawn="1">
          <p15:clr>
            <a:srgbClr val="A4A3A4"/>
          </p15:clr>
        </p15:guide>
        <p15:guide id="6" pos="7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4F63"/>
    <a:srgbClr val="D6ECF5"/>
    <a:srgbClr val="447A92"/>
    <a:srgbClr val="7CA4CB"/>
    <a:srgbClr val="709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69" d="100"/>
          <a:sy n="69" d="100"/>
        </p:scale>
        <p:origin x="106" y="221"/>
      </p:cViewPr>
      <p:guideLst>
        <p:guide orient="horz" pos="2206"/>
        <p:guide pos="3840"/>
        <p:guide orient="horz" pos="138"/>
        <p:guide orient="horz" pos="4149"/>
        <p:guide pos="200"/>
        <p:guide pos="7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0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微软雅黑" panose="020B0503020204020204" charset="-122"/>
              </a:rPr>
            </a:fld>
            <a:endParaRPr lang="zh-CN" altLang="en-US"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微软雅黑" panose="020B0503020204020204" charset="-122"/>
              </a:rPr>
            </a:fld>
            <a:endParaRPr lang="zh-CN" altLang="en-US"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altLang="en-US" sz="1200" dirty="0"/>
          </a:p>
        </p:txBody>
      </p:sp>
      <p:sp>
        <p:nvSpPr>
          <p:cNvPr id="2051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fld id="{BB962C8B-B14F-4D97-AF65-F5344CB8AC3E}" type="datetimeFigureOut">
              <a:rPr lang="zh-CN" altLang="en-US" sz="1200" dirty="0"/>
            </a:fld>
            <a:endParaRPr lang="zh-CN" altLang="en-US" sz="1200" dirty="0"/>
          </a:p>
        </p:txBody>
      </p:sp>
      <p:sp>
        <p:nvSpPr>
          <p:cNvPr id="2052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380700" y="685800"/>
            <a:ext cx="60966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/>
            <a:endParaRPr lang="en-US" altLang="x-none" sz="1200" dirty="0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微软雅黑" panose="020B0503020204020204" charset="-122"/>
        <a:ea typeface="微软雅黑" panose="020B0503020204020204" charset="-122"/>
      </a:defRPr>
    </a:lvl1pPr>
    <a:lvl2pPr marL="457200" lvl="1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微软雅黑" panose="020B0503020204020204" charset="-122"/>
        <a:ea typeface="微软雅黑" panose="020B0503020204020204" charset="-122"/>
      </a:defRPr>
    </a:lvl2pPr>
    <a:lvl3pPr marL="914400" lvl="2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微软雅黑" panose="020B0503020204020204" charset="-122"/>
        <a:ea typeface="微软雅黑" panose="020B0503020204020204" charset="-122"/>
      </a:defRPr>
    </a:lvl3pPr>
    <a:lvl4pPr marL="1371600" lvl="3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微软雅黑" panose="020B0503020204020204" charset="-122"/>
        <a:ea typeface="微软雅黑" panose="020B0503020204020204" charset="-122"/>
      </a:defRPr>
    </a:lvl4pPr>
    <a:lvl5pPr marL="1828800" lvl="4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微软雅黑" panose="020B0503020204020204" charset="-122"/>
        <a:ea typeface="微软雅黑" panose="020B0503020204020204" charset="-122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微软雅黑" panose="020B0503020204020204" charset="-122"/>
        <a:ea typeface="微软雅黑" panose="020B0503020204020204" charset="-122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微软雅黑" panose="020B0503020204020204" charset="-122"/>
        <a:ea typeface="微软雅黑" panose="020B0503020204020204" charset="-122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微软雅黑" panose="020B0503020204020204" charset="-122"/>
        <a:ea typeface="微软雅黑" panose="020B0503020204020204" charset="-122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微软雅黑" panose="020B0503020204020204" charset="-122"/>
        <a:ea typeface="微软雅黑" panose="020B0503020204020204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50" y="1122363"/>
            <a:ext cx="91449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50" y="3602038"/>
            <a:ext cx="91449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0070" y="274638"/>
            <a:ext cx="274347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60" y="274638"/>
            <a:ext cx="8071369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50" y="1122363"/>
            <a:ext cx="91449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50" y="3602038"/>
            <a:ext cx="91449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2" y="1709738"/>
            <a:ext cx="1051663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2" y="4589463"/>
            <a:ext cx="1051663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60" y="1600200"/>
            <a:ext cx="5377201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6339" y="1600200"/>
            <a:ext cx="5377201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365125"/>
            <a:ext cx="1051663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91" y="1778438"/>
            <a:ext cx="487405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91" y="2665379"/>
            <a:ext cx="487405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554" y="1778438"/>
            <a:ext cx="4898058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554" y="2665379"/>
            <a:ext cx="4898058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393262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393262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416575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98" y="457201"/>
            <a:ext cx="6172808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416575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0070" y="274638"/>
            <a:ext cx="274347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60" y="274638"/>
            <a:ext cx="8071369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2" y="1709738"/>
            <a:ext cx="1051663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2" y="4589463"/>
            <a:ext cx="1051663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60" y="1600200"/>
            <a:ext cx="5377201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6339" y="1600200"/>
            <a:ext cx="5377201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365125"/>
            <a:ext cx="1051663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91" y="1778438"/>
            <a:ext cx="487405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91" y="2665379"/>
            <a:ext cx="487405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554" y="1778438"/>
            <a:ext cx="4898058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554" y="2665379"/>
            <a:ext cx="4898058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8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246000" y="203200"/>
            <a:ext cx="11700000" cy="626400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-24000" y="4853073"/>
            <a:ext cx="12240000" cy="3060000"/>
            <a:chOff x="0" y="1682262"/>
            <a:chExt cx="12240000" cy="3060000"/>
          </a:xfrm>
        </p:grpSpPr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82262"/>
              <a:ext cx="6120000" cy="3060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20000" y="1682262"/>
              <a:ext cx="6120000" cy="3060000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19" b="9377"/>
          <a:stretch>
            <a:fillRect/>
          </a:stretch>
        </p:blipFill>
        <p:spPr>
          <a:xfrm>
            <a:off x="4104511" y="6595938"/>
            <a:ext cx="3982979" cy="3206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393262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393262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416575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98" y="457201"/>
            <a:ext cx="6172808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416575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60" y="274638"/>
            <a:ext cx="1097388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609660" y="6245225"/>
            <a:ext cx="284508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4166010" y="6245225"/>
            <a:ext cx="386118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8738460" y="6245225"/>
            <a:ext cx="284508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60" y="274638"/>
            <a:ext cx="1097388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609660" y="6245225"/>
            <a:ext cx="284508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eaLnBrk="1" hangingPunct="1"/>
            <a:fld id="{BB962C8B-B14F-4D97-AF65-F5344CB8AC3E}" type="datetime1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4166010" y="6245225"/>
            <a:ext cx="386118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8738460" y="6245225"/>
            <a:ext cx="284508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微软雅黑" panose="020B0503020204020204" charset="-122"/>
              </a:rPr>
            </a:fld>
            <a:endParaRPr lang="zh-CN" altLang="en-US" dirty="0">
              <a:latin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image" Target="../media/image10.png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9"/>
          <a:stretch>
            <a:fillRect/>
          </a:stretch>
        </p:blipFill>
        <p:spPr>
          <a:xfrm>
            <a:off x="-1" y="1317869"/>
            <a:ext cx="12192000" cy="55401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08"/>
          <a:stretch>
            <a:fillRect/>
          </a:stretch>
        </p:blipFill>
        <p:spPr>
          <a:xfrm>
            <a:off x="0" y="5322276"/>
            <a:ext cx="12192000" cy="15357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r="28942" b="70914"/>
          <a:stretch>
            <a:fillRect/>
          </a:stretch>
        </p:blipFill>
        <p:spPr>
          <a:xfrm>
            <a:off x="6553200" y="0"/>
            <a:ext cx="5638800" cy="177308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-53340" y="1082040"/>
            <a:ext cx="12298680" cy="48380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80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字由点字虎啸体" panose="02010601030101010101" charset="-122"/>
                <a:sym typeface="汉仪黑方简" panose="00020600040101010101" charset="-122"/>
              </a:rPr>
              <a:t>班级管理中正向激励与</a:t>
            </a:r>
            <a:endParaRPr lang="en-US" altLang="zh-CN" sz="8000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  <a:cs typeface="字由点字虎啸体" panose="02010601030101010101" charset="-122"/>
              <a:sym typeface="汉仪黑方简" panose="00020600040101010101" charset="-122"/>
            </a:endParaRPr>
          </a:p>
          <a:p>
            <a:pPr algn="ctr"/>
            <a:r>
              <a:rPr lang="zh-CN" altLang="en-US" sz="80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字由点字虎啸体" panose="02010601030101010101" charset="-122"/>
                <a:sym typeface="汉仪黑方简" panose="00020600040101010101" charset="-122"/>
              </a:rPr>
              <a:t>       教育惩戒结合的策略</a:t>
            </a:r>
            <a:endParaRPr lang="en-US" altLang="zh-CN" sz="8000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  <a:cs typeface="字由点字虎啸体" panose="02010601030101010101" charset="-122"/>
              <a:sym typeface="汉仪黑方简" panose="00020600040101010101" charset="-122"/>
            </a:endParaRPr>
          </a:p>
          <a:p>
            <a:pPr algn="ctr"/>
            <a:endParaRPr lang="zh-CN" altLang="en-US" sz="2400" b="1" dirty="0">
              <a:solidFill>
                <a:srgbClr val="254F63"/>
              </a:solidFill>
              <a:effectLst>
                <a:glow rad="127000">
                  <a:schemeClr val="bg1"/>
                </a:glow>
              </a:effectLst>
              <a:latin typeface="Aa润行体 (非商业使用)" panose="02010600010101010101" pitchFamily="2" charset="-122"/>
              <a:ea typeface="Aa润行体 (非商业使用)" panose="02010600010101010101" pitchFamily="2" charset="-122"/>
              <a:cs typeface="+mn-ea"/>
            </a:endParaRPr>
          </a:p>
          <a:p>
            <a:pPr algn="ctr"/>
            <a:r>
              <a:rPr lang="en-US" altLang="zh-CN" sz="2400" b="1" dirty="0">
                <a:solidFill>
                  <a:srgbClr val="254F63"/>
                </a:solidFill>
                <a:effectLst>
                  <a:glow rad="127000">
                    <a:schemeClr val="bg1"/>
                  </a:glow>
                </a:effectLst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+mn-ea"/>
              </a:rPr>
              <a:t>                    </a:t>
            </a:r>
            <a:r>
              <a:rPr lang="zh-CN" altLang="en-US" sz="2400" b="1" dirty="0">
                <a:solidFill>
                  <a:srgbClr val="254F63"/>
                </a:solidFill>
                <a:effectLst>
                  <a:glow rad="127000">
                    <a:schemeClr val="bg1"/>
                  </a:glow>
                </a:effectLst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+mn-ea"/>
              </a:rPr>
              <a:t>主讲人：常州市第五中学</a:t>
            </a:r>
            <a:r>
              <a:rPr lang="en-US" altLang="zh-CN" sz="2400" b="1" dirty="0">
                <a:solidFill>
                  <a:srgbClr val="254F63"/>
                </a:solidFill>
                <a:effectLst>
                  <a:glow rad="127000">
                    <a:schemeClr val="bg1"/>
                  </a:glow>
                </a:effectLst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+mn-ea"/>
              </a:rPr>
              <a:t>  </a:t>
            </a:r>
            <a:r>
              <a:rPr lang="zh-CN" altLang="en-US" sz="2400" b="1" dirty="0">
                <a:solidFill>
                  <a:srgbClr val="254F63"/>
                </a:solidFill>
                <a:effectLst>
                  <a:glow rad="127000">
                    <a:schemeClr val="bg1"/>
                  </a:glow>
                </a:effectLst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+mn-ea"/>
              </a:rPr>
              <a:t>赵艳芝</a:t>
            </a:r>
            <a:r>
              <a:rPr lang="en-US" altLang="zh-CN" sz="2400" b="1" dirty="0">
                <a:solidFill>
                  <a:srgbClr val="254F63"/>
                </a:solidFill>
                <a:effectLst>
                  <a:glow rad="127000">
                    <a:schemeClr val="bg1"/>
                  </a:glow>
                </a:effectLst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+mn-ea"/>
              </a:rPr>
              <a:t> </a:t>
            </a:r>
            <a:r>
              <a:rPr lang="en-US" altLang="zh-CN" sz="8000" b="1" dirty="0">
                <a:solidFill>
                  <a:srgbClr val="254F63"/>
                </a:solidFill>
                <a:effectLst>
                  <a:glow rad="127000">
                    <a:schemeClr val="bg1"/>
                  </a:glow>
                </a:effectLst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+mn-ea"/>
              </a:rPr>
              <a:t>   </a:t>
            </a:r>
            <a:endParaRPr lang="en-US" altLang="zh-CN" sz="8000" b="1" dirty="0">
              <a:solidFill>
                <a:srgbClr val="254F63"/>
              </a:solidFill>
              <a:effectLst>
                <a:glow rad="127000">
                  <a:schemeClr val="bg1"/>
                </a:glow>
              </a:effectLst>
              <a:latin typeface="Aa润行体 (非商业使用)" panose="02010600010101010101" pitchFamily="2" charset="-122"/>
              <a:ea typeface="Aa润行体 (非商业使用)" panose="02010600010101010101" pitchFamily="2" charset="-122"/>
              <a:cs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t="27628" r="28942" b="43024"/>
          <a:stretch>
            <a:fillRect/>
          </a:stretch>
        </p:blipFill>
        <p:spPr>
          <a:xfrm>
            <a:off x="0" y="0"/>
            <a:ext cx="5638800" cy="1789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855662" y="2684209"/>
            <a:ext cx="2541270" cy="3049270"/>
            <a:chOff x="959096" y="2684210"/>
            <a:chExt cx="2541270" cy="304927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61" t="33334" r="3162" b="33504"/>
            <a:stretch>
              <a:fillRect/>
            </a:stretch>
          </p:blipFill>
          <p:spPr>
            <a:xfrm>
              <a:off x="959096" y="2684210"/>
              <a:ext cx="2541270" cy="3049270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2223134" y="3592939"/>
              <a:ext cx="432000" cy="460375"/>
              <a:chOff x="9151441" y="2847920"/>
              <a:chExt cx="432000" cy="460375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9151441" y="2862752"/>
                <a:ext cx="432000" cy="432000"/>
              </a:xfrm>
              <a:prstGeom prst="ellipse">
                <a:avLst/>
              </a:prstGeom>
              <a:solidFill>
                <a:srgbClr val="D6E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9199801" y="2847920"/>
                <a:ext cx="335280" cy="460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254F63"/>
                    </a:solidFill>
                    <a:latin typeface="Aa楷体" panose="02000500000000000000" pitchFamily="2" charset="-122"/>
                    <a:ea typeface="Aa楷体" panose="02000500000000000000" pitchFamily="2" charset="-122"/>
                    <a:cs typeface="Aa楷体" panose="02000500000000000000" pitchFamily="2" charset="-122"/>
                  </a:rPr>
                  <a:t>1</a:t>
                </a:r>
                <a:endParaRPr lang="en-US" altLang="zh-CN" sz="2400" dirty="0">
                  <a:solidFill>
                    <a:srgbClr val="254F63"/>
                  </a:solidFill>
                  <a:latin typeface="Aa楷体" panose="02000500000000000000" pitchFamily="2" charset="-122"/>
                  <a:ea typeface="Aa楷体" panose="02000500000000000000" pitchFamily="2" charset="-122"/>
                  <a:cs typeface="Aa楷体" panose="02000500000000000000" pitchFamily="2" charset="-122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5902960" y="2732405"/>
            <a:ext cx="2628265" cy="3049270"/>
            <a:chOff x="3894699" y="2598646"/>
            <a:chExt cx="2121876" cy="3049215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61" t="33334" r="3162" b="33504"/>
            <a:stretch>
              <a:fillRect/>
            </a:stretch>
          </p:blipFill>
          <p:spPr>
            <a:xfrm>
              <a:off x="3894699" y="2598646"/>
              <a:ext cx="2121876" cy="3049215"/>
            </a:xfrm>
            <a:prstGeom prst="rect">
              <a:avLst/>
            </a:prstGeom>
          </p:spPr>
        </p:pic>
        <p:sp>
          <p:nvSpPr>
            <p:cNvPr id="17" name="椭圆 16"/>
            <p:cNvSpPr/>
            <p:nvPr/>
          </p:nvSpPr>
          <p:spPr>
            <a:xfrm>
              <a:off x="4739637" y="3522207"/>
              <a:ext cx="432000" cy="432000"/>
            </a:xfrm>
            <a:prstGeom prst="ellipse">
              <a:avLst/>
            </a:prstGeom>
            <a:solidFill>
              <a:srgbClr val="D6E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/>
                <a:t>333</a:t>
              </a:r>
              <a:r>
                <a:rPr lang="en-US" altLang="zh-CN" sz="2400">
                  <a:solidFill>
                    <a:schemeClr val="tx1"/>
                  </a:solidFill>
                </a:rPr>
                <a:t>3</a:t>
              </a:r>
              <a:r>
                <a:rPr lang="en-US" altLang="zh-CN" sz="2400"/>
                <a:t>333</a:t>
              </a:r>
              <a:endParaRPr lang="en-US" altLang="zh-CN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395345" y="2684145"/>
            <a:ext cx="2508250" cy="3049270"/>
            <a:chOff x="3894699" y="2598646"/>
            <a:chExt cx="2121876" cy="3049215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61" t="33334" r="3162" b="33504"/>
            <a:stretch>
              <a:fillRect/>
            </a:stretch>
          </p:blipFill>
          <p:spPr>
            <a:xfrm>
              <a:off x="3894699" y="2598646"/>
              <a:ext cx="2121876" cy="3049215"/>
            </a:xfrm>
            <a:prstGeom prst="rect">
              <a:avLst/>
            </a:prstGeom>
          </p:spPr>
        </p:pic>
        <p:grpSp>
          <p:nvGrpSpPr>
            <p:cNvPr id="23" name="组合 22"/>
            <p:cNvGrpSpPr/>
            <p:nvPr/>
          </p:nvGrpSpPr>
          <p:grpSpPr>
            <a:xfrm>
              <a:off x="4739637" y="3507375"/>
              <a:ext cx="432000" cy="460367"/>
              <a:chOff x="9151441" y="2847920"/>
              <a:chExt cx="432000" cy="460367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9151441" y="2862752"/>
                <a:ext cx="432000" cy="432000"/>
              </a:xfrm>
              <a:prstGeom prst="ellipse">
                <a:avLst/>
              </a:prstGeom>
              <a:solidFill>
                <a:srgbClr val="D6E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9191230" y="2847920"/>
                <a:ext cx="352425" cy="4603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dirty="0"/>
                  <a:t>2</a:t>
                </a:r>
                <a:endParaRPr lang="en-US" altLang="zh-CN" sz="2400" dirty="0"/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8530590" y="2684145"/>
            <a:ext cx="2386965" cy="3049270"/>
            <a:chOff x="3894699" y="2598646"/>
            <a:chExt cx="2121876" cy="3049215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61" t="33334" r="3162" b="33504"/>
            <a:stretch>
              <a:fillRect/>
            </a:stretch>
          </p:blipFill>
          <p:spPr>
            <a:xfrm>
              <a:off x="3894699" y="2598646"/>
              <a:ext cx="2121876" cy="3049215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4739637" y="3507375"/>
              <a:ext cx="432000" cy="460367"/>
              <a:chOff x="9151441" y="2847920"/>
              <a:chExt cx="432000" cy="460367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9151441" y="2862752"/>
                <a:ext cx="432000" cy="432000"/>
              </a:xfrm>
              <a:prstGeom prst="ellipse">
                <a:avLst/>
              </a:prstGeom>
              <a:solidFill>
                <a:srgbClr val="D6E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9190149" y="2847920"/>
                <a:ext cx="354585" cy="4603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254F63"/>
                    </a:solidFill>
                    <a:latin typeface="Aa楷体" panose="02000500000000000000" pitchFamily="2" charset="-122"/>
                    <a:ea typeface="Aa楷体" panose="02000500000000000000" pitchFamily="2" charset="-122"/>
                    <a:cs typeface="Aa楷体" panose="02000500000000000000" pitchFamily="2" charset="-122"/>
                  </a:rPr>
                  <a:t>4</a:t>
                </a:r>
                <a:endParaRPr lang="zh-CN" altLang="en-US" sz="2400" dirty="0"/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1274763" y="1421651"/>
            <a:ext cx="9642475" cy="1050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zh-CN" altLang="en-US" sz="2400" b="1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  <a:sym typeface="+mn-lt"/>
              </a:rPr>
              <a:t>“激励”与“惩戒”是相互依存的对立统一体，是教育教学中缺一不可的教育手段，如何将这两种教育手段完美融合在一起。</a:t>
            </a:r>
            <a:endParaRPr lang="zh-CN" altLang="en-US" sz="2400" b="1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25060" y="4410183"/>
            <a:ext cx="222504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奖惩要基于爱学生</a:t>
            </a:r>
            <a:endParaRPr lang="zh-CN" altLang="en-US" sz="2000" b="1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313170" y="4632960"/>
            <a:ext cx="183134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奖惩因人而异</a:t>
            </a:r>
            <a:endParaRPr lang="zh-CN" altLang="en-US" sz="2000" b="1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652571" y="489773"/>
            <a:ext cx="8156575" cy="594424"/>
            <a:chOff x="3904696" y="2210748"/>
            <a:chExt cx="8156575" cy="594424"/>
          </a:xfrm>
        </p:grpSpPr>
        <p:grpSp>
          <p:nvGrpSpPr>
            <p:cNvPr id="33" name="组合 32"/>
            <p:cNvGrpSpPr/>
            <p:nvPr/>
          </p:nvGrpSpPr>
          <p:grpSpPr>
            <a:xfrm>
              <a:off x="3904696" y="2249646"/>
              <a:ext cx="576000" cy="555526"/>
              <a:chOff x="3904696" y="2231492"/>
              <a:chExt cx="576000" cy="555526"/>
            </a:xfrm>
          </p:grpSpPr>
          <p:sp>
            <p:nvSpPr>
              <p:cNvPr id="35" name="矩形: 圆角 34"/>
              <p:cNvSpPr/>
              <p:nvPr/>
            </p:nvSpPr>
            <p:spPr>
              <a:xfrm>
                <a:off x="3904696" y="2231492"/>
                <a:ext cx="576000" cy="539208"/>
              </a:xfrm>
              <a:prstGeom prst="roundRect">
                <a:avLst>
                  <a:gd name="adj" fmla="val 44538"/>
                </a:avLst>
              </a:prstGeom>
              <a:solidFill>
                <a:srgbClr val="447A9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Aa润行体 (非商业使用)" panose="02010600010101010101" pitchFamily="2" charset="-122"/>
                  <a:ea typeface="Aa润行体 (非商业使用)" panose="02010600010101010101" pitchFamily="2" charset="-122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3935166" y="2252983"/>
                <a:ext cx="540000" cy="5340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Aa润行体 (非商业使用)" panose="02010600010101010101" pitchFamily="2" charset="-122"/>
                    <a:ea typeface="Aa润行体 (非商业使用)" panose="02010600010101010101" pitchFamily="2" charset="-122"/>
                    <a:cs typeface="Aa楷体" panose="02000500000000000000" pitchFamily="2" charset="-122"/>
                  </a:rPr>
                  <a:t>二</a:t>
                </a:r>
                <a:endParaRPr lang="zh-CN" altLang="en-US" sz="2400" dirty="0">
                  <a:solidFill>
                    <a:schemeClr val="bg1"/>
                  </a:solidFill>
                  <a:latin typeface="Aa润行体 (非商业使用)" panose="02010600010101010101" pitchFamily="2" charset="-122"/>
                  <a:ea typeface="Aa润行体 (非商业使用)" panose="02010600010101010101" pitchFamily="2" charset="-122"/>
                  <a:cs typeface="Aa楷体" panose="02000500000000000000" pitchFamily="2" charset="-122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4523186" y="2210748"/>
              <a:ext cx="7538085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solidFill>
                    <a:srgbClr val="254F63"/>
                  </a:solidFill>
                  <a:effectLst>
                    <a:glow rad="127000">
                      <a:schemeClr val="bg1"/>
                    </a:glow>
                  </a:effectLst>
                  <a:latin typeface="Aa润行体 (非商业使用)" panose="02010600010101010101" pitchFamily="2" charset="-122"/>
                  <a:ea typeface="Aa润行体 (非商业使用)" panose="02010600010101010101" pitchFamily="2" charset="-122"/>
                  <a:cs typeface="+mn-ea"/>
                  <a:sym typeface="+mn-lt"/>
                </a:rPr>
                <a:t>正向激励与教惩戒</a:t>
              </a:r>
              <a:r>
                <a:rPr lang="zh-CN" altLang="en-US" sz="3200" b="1" dirty="0">
                  <a:solidFill>
                    <a:srgbClr val="254F63"/>
                  </a:solidFill>
                  <a:effectLst>
                    <a:glow rad="127000">
                      <a:schemeClr val="bg1"/>
                    </a:glow>
                  </a:effectLst>
                  <a:latin typeface="Aa润行体 (非商业使用)" panose="02010600010101010101" pitchFamily="2" charset="-122"/>
                  <a:ea typeface="Aa润行体 (非商业使用)" panose="02010600010101010101" pitchFamily="2" charset="-122"/>
                  <a:cs typeface="+mn-ea"/>
                  <a:sym typeface="+mn-lt"/>
                </a:rPr>
                <a:t>结合运用策略</a:t>
              </a:r>
              <a:endParaRPr lang="zh-CN" altLang="en-US" sz="3200" b="1" dirty="0">
                <a:solidFill>
                  <a:srgbClr val="254F63"/>
                </a:solidFill>
                <a:effectLst>
                  <a:glow rad="127000">
                    <a:schemeClr val="bg1"/>
                  </a:glow>
                </a:effectLst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845560" y="4479290"/>
            <a:ext cx="187198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000" b="1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惩戒中有激励</a:t>
            </a:r>
            <a:endParaRPr lang="zh-CN" altLang="en-US" sz="2000" b="1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8871585" y="4632960"/>
            <a:ext cx="1816100" cy="70675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000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罚前教育，罚后疏导</a:t>
            </a:r>
            <a:endParaRPr lang="zh-CN" altLang="en-US" sz="2000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45" y="219710"/>
            <a:ext cx="11200765" cy="63722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32940" y="1895475"/>
            <a:ext cx="8858885" cy="1370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3200" b="1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  <a:sym typeface="+mn-lt"/>
              </a:rPr>
              <a:t>激励和惩戒是教育教学中缺一不可的教育手段，一定要将二者充分融合，才能达到教育的目的。</a:t>
            </a:r>
            <a:endParaRPr lang="zh-CN" altLang="en-US" sz="3200" b="1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  <a:sym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0"/>
          <a:stretch>
            <a:fillRect/>
          </a:stretch>
        </p:blipFill>
        <p:spPr>
          <a:xfrm>
            <a:off x="-3" y="1062514"/>
            <a:ext cx="12192000" cy="5795486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55" name="组合 54"/>
          <p:cNvGrpSpPr/>
          <p:nvPr/>
        </p:nvGrpSpPr>
        <p:grpSpPr>
          <a:xfrm>
            <a:off x="0" y="3375533"/>
            <a:ext cx="12191999" cy="3482467"/>
            <a:chOff x="0" y="3572269"/>
            <a:chExt cx="12191999" cy="348246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17"/>
            <a:stretch>
              <a:fillRect/>
            </a:stretch>
          </p:blipFill>
          <p:spPr>
            <a:xfrm>
              <a:off x="0" y="3572269"/>
              <a:ext cx="8504903" cy="3473537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7" b="18317"/>
            <a:stretch>
              <a:fillRect/>
            </a:stretch>
          </p:blipFill>
          <p:spPr>
            <a:xfrm flipH="1">
              <a:off x="8504902" y="3581199"/>
              <a:ext cx="3687097" cy="3473537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08"/>
          <a:stretch>
            <a:fillRect/>
          </a:stretch>
        </p:blipFill>
        <p:spPr>
          <a:xfrm>
            <a:off x="2980568" y="6077929"/>
            <a:ext cx="6192929" cy="780071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r="28942" b="70914"/>
          <a:stretch>
            <a:fillRect/>
          </a:stretch>
        </p:blipFill>
        <p:spPr>
          <a:xfrm>
            <a:off x="6553200" y="0"/>
            <a:ext cx="5638800" cy="177308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t="27628" r="28942" b="43024"/>
          <a:stretch>
            <a:fillRect/>
          </a:stretch>
        </p:blipFill>
        <p:spPr>
          <a:xfrm>
            <a:off x="0" y="0"/>
            <a:ext cx="5638800" cy="178904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43539" y="2744202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254F63"/>
                </a:solidFill>
                <a:effectLst>
                  <a:glow>
                    <a:schemeClr val="bg1"/>
                  </a:glow>
                </a:effectLst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+mn-ea"/>
                <a:sym typeface="+mn-lt"/>
              </a:rPr>
              <a:t>目录</a:t>
            </a:r>
            <a:endParaRPr lang="zh-CN" altLang="en-US" sz="5400" b="1" dirty="0">
              <a:solidFill>
                <a:srgbClr val="254F63"/>
              </a:solidFill>
              <a:effectLst>
                <a:glow>
                  <a:schemeClr val="bg1"/>
                </a:glow>
              </a:effectLst>
              <a:latin typeface="Aa润行体 (非商业使用)" panose="02010600010101010101" pitchFamily="2" charset="-122"/>
              <a:ea typeface="Aa润行体 (非商业使用)" panose="02010600010101010101" pitchFamily="2" charset="-122"/>
              <a:cs typeface="+mn-ea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3090971" y="1946417"/>
            <a:ext cx="3318194" cy="539208"/>
            <a:chOff x="3904696" y="2249646"/>
            <a:chExt cx="3318194" cy="539208"/>
          </a:xfrm>
        </p:grpSpPr>
        <p:grpSp>
          <p:nvGrpSpPr>
            <p:cNvPr id="27" name="组合 26"/>
            <p:cNvGrpSpPr/>
            <p:nvPr/>
          </p:nvGrpSpPr>
          <p:grpSpPr>
            <a:xfrm>
              <a:off x="3904696" y="2249646"/>
              <a:ext cx="576000" cy="539208"/>
              <a:chOff x="3904696" y="2231492"/>
              <a:chExt cx="576000" cy="539208"/>
            </a:xfrm>
          </p:grpSpPr>
          <p:sp>
            <p:nvSpPr>
              <p:cNvPr id="8" name="矩形: 圆角 7"/>
              <p:cNvSpPr/>
              <p:nvPr/>
            </p:nvSpPr>
            <p:spPr>
              <a:xfrm>
                <a:off x="3904696" y="2231492"/>
                <a:ext cx="576000" cy="539208"/>
              </a:xfrm>
              <a:prstGeom prst="roundRect">
                <a:avLst>
                  <a:gd name="adj" fmla="val 44538"/>
                </a:avLst>
              </a:prstGeom>
              <a:solidFill>
                <a:srgbClr val="447A9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Aa润行体 (非商业使用)" panose="02010600010101010101" pitchFamily="2" charset="-122"/>
                  <a:ea typeface="Aa润行体 (非商业使用)" panose="02010600010101010101" pitchFamily="2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3946890" y="2252983"/>
                <a:ext cx="491613" cy="496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  <a:latin typeface="Aa润行体 (非商业使用)" panose="02010600010101010101" pitchFamily="2" charset="-122"/>
                    <a:ea typeface="Aa润行体 (非商业使用)" panose="02010600010101010101" pitchFamily="2" charset="-122"/>
                    <a:cs typeface="Aa楷体" panose="02000500000000000000" pitchFamily="2" charset="-122"/>
                  </a:rPr>
                  <a:t>01</a:t>
                </a:r>
                <a:endParaRPr lang="zh-CN" altLang="en-US" sz="2400" dirty="0">
                  <a:solidFill>
                    <a:schemeClr val="bg1"/>
                  </a:solidFill>
                  <a:latin typeface="Aa润行体 (非商业使用)" panose="02010600010101010101" pitchFamily="2" charset="-122"/>
                  <a:ea typeface="Aa润行体 (非商业使用)" panose="02010600010101010101" pitchFamily="2" charset="-122"/>
                  <a:cs typeface="Aa楷体" panose="02000500000000000000" pitchFamily="2" charset="-122"/>
                </a:endParaRPr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4522890" y="2257640"/>
              <a:ext cx="270000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solidFill>
                    <a:srgbClr val="447A92"/>
                  </a:solidFill>
                  <a:latin typeface="Aa楷体" panose="02000500000000000000" pitchFamily="2" charset="-122"/>
                  <a:ea typeface="Aa楷体" panose="02000500000000000000" pitchFamily="2" charset="-122"/>
                  <a:cs typeface="Aa楷体" panose="02000500000000000000" pitchFamily="2" charset="-122"/>
                </a:rPr>
                <a:t>正向激励</a:t>
              </a:r>
              <a:r>
                <a:rPr lang="zh-CN" altLang="en-US" sz="2800" dirty="0">
                  <a:solidFill>
                    <a:srgbClr val="447A92"/>
                  </a:solidFill>
                  <a:latin typeface="Aa楷体" panose="02000500000000000000" pitchFamily="2" charset="-122"/>
                  <a:ea typeface="Aa楷体" panose="02000500000000000000" pitchFamily="2" charset="-122"/>
                  <a:cs typeface="Aa楷体" panose="02000500000000000000" pitchFamily="2" charset="-122"/>
                </a:rPr>
                <a:t>概念</a:t>
              </a:r>
              <a:endParaRPr lang="zh-CN" altLang="en-US" sz="2800" dirty="0">
                <a:solidFill>
                  <a:srgbClr val="447A92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090971" y="3869680"/>
            <a:ext cx="3357060" cy="539208"/>
            <a:chOff x="3901830" y="2249646"/>
            <a:chExt cx="3357060" cy="539208"/>
          </a:xfrm>
        </p:grpSpPr>
        <p:grpSp>
          <p:nvGrpSpPr>
            <p:cNvPr id="35" name="组合 34"/>
            <p:cNvGrpSpPr/>
            <p:nvPr/>
          </p:nvGrpSpPr>
          <p:grpSpPr>
            <a:xfrm>
              <a:off x="3901830" y="2249646"/>
              <a:ext cx="578866" cy="539208"/>
              <a:chOff x="3901830" y="2231492"/>
              <a:chExt cx="578866" cy="539208"/>
            </a:xfrm>
          </p:grpSpPr>
          <p:sp>
            <p:nvSpPr>
              <p:cNvPr id="37" name="矩形: 圆角 36"/>
              <p:cNvSpPr/>
              <p:nvPr/>
            </p:nvSpPr>
            <p:spPr>
              <a:xfrm>
                <a:off x="3904696" y="2231492"/>
                <a:ext cx="576000" cy="539208"/>
              </a:xfrm>
              <a:prstGeom prst="roundRect">
                <a:avLst>
                  <a:gd name="adj" fmla="val 44538"/>
                </a:avLst>
              </a:prstGeom>
              <a:solidFill>
                <a:srgbClr val="447A9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Aa润行体 (非商业使用)" panose="02010600010101010101" pitchFamily="2" charset="-122"/>
                  <a:ea typeface="Aa润行体 (非商业使用)" panose="02010600010101010101" pitchFamily="2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3901830" y="2252983"/>
                <a:ext cx="576001" cy="496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  <a:latin typeface="Aa润行体 (非商业使用)" panose="02010600010101010101" pitchFamily="2" charset="-122"/>
                    <a:ea typeface="Aa润行体 (非商业使用)" panose="02010600010101010101" pitchFamily="2" charset="-122"/>
                    <a:cs typeface="Aa楷体" panose="02000500000000000000" pitchFamily="2" charset="-122"/>
                  </a:rPr>
                  <a:t>03</a:t>
                </a:r>
                <a:endParaRPr lang="zh-CN" altLang="en-US" sz="2400" dirty="0">
                  <a:solidFill>
                    <a:schemeClr val="bg1"/>
                  </a:solidFill>
                  <a:latin typeface="Aa润行体 (非商业使用)" panose="02010600010101010101" pitchFamily="2" charset="-122"/>
                  <a:ea typeface="Aa润行体 (非商业使用)" panose="02010600010101010101" pitchFamily="2" charset="-122"/>
                  <a:cs typeface="Aa楷体" panose="02000500000000000000" pitchFamily="2" charset="-122"/>
                </a:endParaRPr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4522890" y="2257640"/>
              <a:ext cx="273600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solidFill>
                    <a:srgbClr val="447A92"/>
                  </a:solidFill>
                  <a:latin typeface="Aa楷体" panose="02000500000000000000" pitchFamily="2" charset="-122"/>
                  <a:ea typeface="Aa楷体" panose="02000500000000000000" pitchFamily="2" charset="-122"/>
                  <a:cs typeface="Aa楷体" panose="02000500000000000000" pitchFamily="2" charset="-122"/>
                </a:rPr>
                <a:t>教育惩戒的定义</a:t>
              </a:r>
              <a:endParaRPr lang="zh-CN" altLang="en-US" sz="2800" dirty="0">
                <a:solidFill>
                  <a:srgbClr val="447A92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090971" y="2908049"/>
            <a:ext cx="4041060" cy="961129"/>
            <a:chOff x="3901830" y="2249646"/>
            <a:chExt cx="4041060" cy="961129"/>
          </a:xfrm>
        </p:grpSpPr>
        <p:grpSp>
          <p:nvGrpSpPr>
            <p:cNvPr id="30" name="组合 29"/>
            <p:cNvGrpSpPr/>
            <p:nvPr/>
          </p:nvGrpSpPr>
          <p:grpSpPr>
            <a:xfrm>
              <a:off x="3901830" y="2249646"/>
              <a:ext cx="578866" cy="539208"/>
              <a:chOff x="3901830" y="2231492"/>
              <a:chExt cx="578866" cy="539208"/>
            </a:xfrm>
          </p:grpSpPr>
          <p:sp>
            <p:nvSpPr>
              <p:cNvPr id="32" name="矩形: 圆角 31"/>
              <p:cNvSpPr/>
              <p:nvPr/>
            </p:nvSpPr>
            <p:spPr>
              <a:xfrm>
                <a:off x="3904696" y="2231492"/>
                <a:ext cx="576000" cy="539208"/>
              </a:xfrm>
              <a:prstGeom prst="roundRect">
                <a:avLst>
                  <a:gd name="adj" fmla="val 44538"/>
                </a:avLst>
              </a:prstGeom>
              <a:solidFill>
                <a:srgbClr val="447A9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Aa润行体 (非商业使用)" panose="02010600010101010101" pitchFamily="2" charset="-122"/>
                  <a:ea typeface="Aa润行体 (非商业使用)" panose="02010600010101010101" pitchFamily="2" charset="-122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3901830" y="2252983"/>
                <a:ext cx="576001" cy="496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  <a:latin typeface="Aa润行体 (非商业使用)" panose="02010600010101010101" pitchFamily="2" charset="-122"/>
                    <a:ea typeface="Aa润行体 (非商业使用)" panose="02010600010101010101" pitchFamily="2" charset="-122"/>
                    <a:cs typeface="Aa楷体" panose="02000500000000000000" pitchFamily="2" charset="-122"/>
                  </a:rPr>
                  <a:t>02</a:t>
                </a:r>
                <a:endParaRPr lang="zh-CN" altLang="en-US" sz="2400" dirty="0">
                  <a:solidFill>
                    <a:schemeClr val="bg1"/>
                  </a:solidFill>
                  <a:latin typeface="Aa润行体 (非商业使用)" panose="02010600010101010101" pitchFamily="2" charset="-122"/>
                  <a:ea typeface="Aa润行体 (非商业使用)" panose="02010600010101010101" pitchFamily="2" charset="-122"/>
                  <a:cs typeface="Aa楷体" panose="02000500000000000000" pitchFamily="2" charset="-122"/>
                </a:endParaRPr>
              </a:p>
            </p:txBody>
          </p:sp>
        </p:grpSp>
        <p:sp>
          <p:nvSpPr>
            <p:cNvPr id="31" name="矩形 30"/>
            <p:cNvSpPr/>
            <p:nvPr/>
          </p:nvSpPr>
          <p:spPr>
            <a:xfrm>
              <a:off x="4522890" y="2257640"/>
              <a:ext cx="3420000" cy="9531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solidFill>
                    <a:srgbClr val="447A92"/>
                  </a:solidFill>
                  <a:latin typeface="Aa楷体" panose="02000500000000000000" pitchFamily="2" charset="-122"/>
                  <a:ea typeface="Aa楷体" panose="02000500000000000000" pitchFamily="2" charset="-122"/>
                  <a:cs typeface="Aa楷体" panose="02000500000000000000" pitchFamily="2" charset="-122"/>
                </a:rPr>
                <a:t>班级管理中正向激励的措施</a:t>
              </a:r>
              <a:endParaRPr lang="zh-CN" altLang="en-US" sz="2800" dirty="0">
                <a:solidFill>
                  <a:srgbClr val="447A92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315049" y="1946417"/>
            <a:ext cx="4017010" cy="539208"/>
            <a:chOff x="3901830" y="2249646"/>
            <a:chExt cx="4017010" cy="539208"/>
          </a:xfrm>
        </p:grpSpPr>
        <p:grpSp>
          <p:nvGrpSpPr>
            <p:cNvPr id="40" name="组合 39"/>
            <p:cNvGrpSpPr/>
            <p:nvPr/>
          </p:nvGrpSpPr>
          <p:grpSpPr>
            <a:xfrm>
              <a:off x="3901830" y="2249646"/>
              <a:ext cx="578866" cy="539208"/>
              <a:chOff x="3901830" y="2231492"/>
              <a:chExt cx="578866" cy="539208"/>
            </a:xfrm>
          </p:grpSpPr>
          <p:sp>
            <p:nvSpPr>
              <p:cNvPr id="42" name="矩形: 圆角 41"/>
              <p:cNvSpPr/>
              <p:nvPr/>
            </p:nvSpPr>
            <p:spPr>
              <a:xfrm>
                <a:off x="3904696" y="2231492"/>
                <a:ext cx="576000" cy="539208"/>
              </a:xfrm>
              <a:prstGeom prst="roundRect">
                <a:avLst>
                  <a:gd name="adj" fmla="val 44538"/>
                </a:avLst>
              </a:prstGeom>
              <a:solidFill>
                <a:srgbClr val="447A9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Aa润行体 (非商业使用)" panose="02010600010101010101" pitchFamily="2" charset="-122"/>
                  <a:ea typeface="Aa润行体 (非商业使用)" panose="02010600010101010101" pitchFamily="2" charset="-122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3901830" y="2252983"/>
                <a:ext cx="576001" cy="496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  <a:latin typeface="Aa润行体 (非商业使用)" panose="02010600010101010101" pitchFamily="2" charset="-122"/>
                    <a:ea typeface="Aa润行体 (非商业使用)" panose="02010600010101010101" pitchFamily="2" charset="-122"/>
                    <a:cs typeface="Aa楷体" panose="02000500000000000000" pitchFamily="2" charset="-122"/>
                  </a:rPr>
                  <a:t>04</a:t>
                </a:r>
                <a:endParaRPr lang="zh-CN" altLang="en-US" sz="2400" dirty="0">
                  <a:solidFill>
                    <a:schemeClr val="bg1"/>
                  </a:solidFill>
                  <a:latin typeface="Aa润行体 (非商业使用)" panose="02010600010101010101" pitchFamily="2" charset="-122"/>
                  <a:ea typeface="Aa润行体 (非商业使用)" panose="02010600010101010101" pitchFamily="2" charset="-122"/>
                  <a:cs typeface="Aa楷体" panose="02000500000000000000" pitchFamily="2" charset="-122"/>
                </a:endParaRPr>
              </a:p>
            </p:txBody>
          </p:sp>
        </p:grpSp>
        <p:sp>
          <p:nvSpPr>
            <p:cNvPr id="41" name="矩形 40"/>
            <p:cNvSpPr/>
            <p:nvPr/>
          </p:nvSpPr>
          <p:spPr>
            <a:xfrm>
              <a:off x="4522860" y="2257901"/>
              <a:ext cx="339598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solidFill>
                    <a:srgbClr val="447A92"/>
                  </a:solidFill>
                  <a:latin typeface="Aa楷体" panose="02000500000000000000" pitchFamily="2" charset="-122"/>
                  <a:ea typeface="Aa楷体" panose="02000500000000000000" pitchFamily="2" charset="-122"/>
                  <a:cs typeface="Aa楷体" panose="02000500000000000000" pitchFamily="2" charset="-122"/>
                  <a:sym typeface="+mn-ea"/>
                </a:rPr>
                <a:t>教育</a:t>
              </a:r>
              <a:r>
                <a:rPr lang="zh-CN" altLang="en-US" sz="2800" dirty="0">
                  <a:solidFill>
                    <a:srgbClr val="447A92"/>
                  </a:solidFill>
                  <a:latin typeface="Aa楷体" panose="02000500000000000000" pitchFamily="2" charset="-122"/>
                  <a:ea typeface="Aa楷体" panose="02000500000000000000" pitchFamily="2" charset="-122"/>
                  <a:cs typeface="Aa楷体" panose="02000500000000000000" pitchFamily="2" charset="-122"/>
                </a:rPr>
                <a:t>惩戒实施的原则</a:t>
              </a:r>
              <a:endParaRPr lang="zh-CN" altLang="en-US" sz="2800" dirty="0">
                <a:solidFill>
                  <a:srgbClr val="447A92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315049" y="2908049"/>
            <a:ext cx="4185060" cy="896931"/>
            <a:chOff x="3901830" y="2249646"/>
            <a:chExt cx="4185060" cy="896931"/>
          </a:xfrm>
        </p:grpSpPr>
        <p:grpSp>
          <p:nvGrpSpPr>
            <p:cNvPr id="45" name="组合 44"/>
            <p:cNvGrpSpPr/>
            <p:nvPr/>
          </p:nvGrpSpPr>
          <p:grpSpPr>
            <a:xfrm>
              <a:off x="3901830" y="2249646"/>
              <a:ext cx="578866" cy="539208"/>
              <a:chOff x="3901830" y="2231492"/>
              <a:chExt cx="578866" cy="539208"/>
            </a:xfrm>
          </p:grpSpPr>
          <p:sp>
            <p:nvSpPr>
              <p:cNvPr id="47" name="矩形: 圆角 46"/>
              <p:cNvSpPr/>
              <p:nvPr/>
            </p:nvSpPr>
            <p:spPr>
              <a:xfrm>
                <a:off x="3904696" y="2231492"/>
                <a:ext cx="576000" cy="539208"/>
              </a:xfrm>
              <a:prstGeom prst="roundRect">
                <a:avLst>
                  <a:gd name="adj" fmla="val 44538"/>
                </a:avLst>
              </a:prstGeom>
              <a:solidFill>
                <a:srgbClr val="447A9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Aa润行体 (非商业使用)" panose="02010600010101010101" pitchFamily="2" charset="-122"/>
                  <a:ea typeface="Aa润行体 (非商业使用)" panose="02010600010101010101" pitchFamily="2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901830" y="2252983"/>
                <a:ext cx="576001" cy="496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  <a:latin typeface="Aa润行体 (非商业使用)" panose="02010600010101010101" pitchFamily="2" charset="-122"/>
                    <a:ea typeface="Aa润行体 (非商业使用)" panose="02010600010101010101" pitchFamily="2" charset="-122"/>
                    <a:cs typeface="Aa楷体" panose="02000500000000000000" pitchFamily="2" charset="-122"/>
                  </a:rPr>
                  <a:t>05</a:t>
                </a:r>
                <a:endParaRPr lang="zh-CN" altLang="en-US" sz="2400" dirty="0">
                  <a:solidFill>
                    <a:schemeClr val="bg1"/>
                  </a:solidFill>
                  <a:latin typeface="Aa润行体 (非商业使用)" panose="02010600010101010101" pitchFamily="2" charset="-122"/>
                  <a:ea typeface="Aa润行体 (非商业使用)" panose="02010600010101010101" pitchFamily="2" charset="-122"/>
                  <a:cs typeface="Aa楷体" panose="02000500000000000000" pitchFamily="2" charset="-122"/>
                </a:endParaRPr>
              </a:p>
            </p:txBody>
          </p:sp>
        </p:grpSp>
        <p:sp>
          <p:nvSpPr>
            <p:cNvPr id="46" name="矩形 45"/>
            <p:cNvSpPr/>
            <p:nvPr/>
          </p:nvSpPr>
          <p:spPr>
            <a:xfrm>
              <a:off x="4522890" y="2316632"/>
              <a:ext cx="3564000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solidFill>
                    <a:srgbClr val="447A92"/>
                  </a:solidFill>
                  <a:latin typeface="Aa楷体" panose="02000500000000000000" pitchFamily="2" charset="-122"/>
                  <a:ea typeface="Aa楷体" panose="02000500000000000000" pitchFamily="2" charset="-122"/>
                  <a:cs typeface="Aa楷体" panose="02000500000000000000" pitchFamily="2" charset="-122"/>
                </a:rPr>
                <a:t>正向激励与教育惩戒教育结合运用</a:t>
              </a:r>
              <a:r>
                <a:rPr lang="zh-CN" altLang="en-US" sz="2400" dirty="0">
                  <a:solidFill>
                    <a:srgbClr val="447A92"/>
                  </a:solidFill>
                  <a:latin typeface="Aa楷体" panose="02000500000000000000" pitchFamily="2" charset="-122"/>
                  <a:ea typeface="Aa楷体" panose="02000500000000000000" pitchFamily="2" charset="-122"/>
                  <a:cs typeface="Aa楷体" panose="02000500000000000000" pitchFamily="2" charset="-122"/>
                </a:rPr>
                <a:t>的策略</a:t>
              </a:r>
              <a:endParaRPr lang="zh-CN" altLang="en-US" sz="2400" dirty="0">
                <a:solidFill>
                  <a:srgbClr val="447A92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9"/>
          <a:stretch>
            <a:fillRect/>
          </a:stretch>
        </p:blipFill>
        <p:spPr>
          <a:xfrm>
            <a:off x="142874" y="1849426"/>
            <a:ext cx="12192000" cy="55401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08"/>
          <a:stretch>
            <a:fillRect/>
          </a:stretch>
        </p:blipFill>
        <p:spPr>
          <a:xfrm>
            <a:off x="0" y="5322276"/>
            <a:ext cx="12192000" cy="15357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r="28942" b="70914"/>
          <a:stretch>
            <a:fillRect/>
          </a:stretch>
        </p:blipFill>
        <p:spPr>
          <a:xfrm>
            <a:off x="6553200" y="0"/>
            <a:ext cx="5638800" cy="177308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941061" y="2250259"/>
            <a:ext cx="309880" cy="1322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zh-CN" altLang="en-US" sz="8000" b="1" dirty="0">
              <a:solidFill>
                <a:srgbClr val="254F63"/>
              </a:solidFill>
              <a:effectLst>
                <a:glow rad="127000">
                  <a:schemeClr val="bg1"/>
                </a:glow>
              </a:effectLst>
              <a:latin typeface="Aa润行体 (非商业使用)" panose="02010600010101010101" pitchFamily="2" charset="-122"/>
              <a:ea typeface="Aa润行体 (非商业使用)" panose="02010600010101010101" pitchFamily="2" charset="-122"/>
              <a:cs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t="27628" r="28942" b="43024"/>
          <a:stretch>
            <a:fillRect/>
          </a:stretch>
        </p:blipFill>
        <p:spPr>
          <a:xfrm>
            <a:off x="0" y="0"/>
            <a:ext cx="5638800" cy="178904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787380" y="1461792"/>
            <a:ext cx="2380770" cy="583565"/>
            <a:chOff x="5199000" y="1544475"/>
            <a:chExt cx="2380770" cy="583565"/>
          </a:xfrm>
        </p:grpSpPr>
        <p:sp>
          <p:nvSpPr>
            <p:cNvPr id="4" name="椭圆 3"/>
            <p:cNvSpPr/>
            <p:nvPr/>
          </p:nvSpPr>
          <p:spPr>
            <a:xfrm>
              <a:off x="5199000" y="1764862"/>
              <a:ext cx="144000" cy="144000"/>
            </a:xfrm>
            <a:prstGeom prst="ellipse">
              <a:avLst/>
            </a:prstGeom>
            <a:solidFill>
              <a:srgbClr val="447A9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435770" y="1764862"/>
              <a:ext cx="144000" cy="144000"/>
            </a:xfrm>
            <a:prstGeom prst="ellipse">
              <a:avLst/>
            </a:prstGeom>
            <a:solidFill>
              <a:srgbClr val="447A9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481335" y="1544475"/>
              <a:ext cx="181610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447A92"/>
                  </a:solidFill>
                  <a:latin typeface="Aa楷体" panose="02000500000000000000" pitchFamily="2" charset="-122"/>
                  <a:ea typeface="Aa楷体" panose="02000500000000000000" pitchFamily="2" charset="-122"/>
                  <a:cs typeface="Aa楷体" panose="02000500000000000000" pitchFamily="2" charset="-122"/>
                  <a:sym typeface="+mn-lt"/>
                </a:rPr>
                <a:t>第一部分</a:t>
              </a:r>
              <a:endParaRPr lang="zh-CN" altLang="en-US" sz="3200" b="1" dirty="0">
                <a:solidFill>
                  <a:srgbClr val="447A92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  <a:sym typeface="+mn-lt"/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3086100" y="2679700"/>
            <a:ext cx="4962525" cy="942340"/>
          </a:xfrm>
          <a:prstGeom prst="rect">
            <a:avLst/>
          </a:prstGeom>
        </p:spPr>
        <p:txBody>
          <a:bodyPr wrap="none">
            <a:noAutofit/>
          </a:bodyPr>
          <a:p>
            <a:pPr algn="ctr"/>
            <a:r>
              <a:rPr lang="zh-CN" altLang="en-US" sz="4400" b="1" dirty="0">
                <a:solidFill>
                  <a:srgbClr val="447A92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  <a:sym typeface="+mn-lt"/>
              </a:rPr>
              <a:t>班级管理中</a:t>
            </a:r>
            <a:r>
              <a:rPr lang="zh-CN" altLang="en-US" sz="4400" b="1" dirty="0">
                <a:solidFill>
                  <a:srgbClr val="447A92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  <a:sym typeface="+mn-lt"/>
              </a:rPr>
              <a:t>的正向激励</a:t>
            </a:r>
            <a:endParaRPr lang="zh-CN" altLang="en-US" sz="4400" b="1" dirty="0">
              <a:solidFill>
                <a:srgbClr val="447A92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5" y="1240790"/>
            <a:ext cx="4928870" cy="55562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606550" y="1369060"/>
            <a:ext cx="4495800" cy="51371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905" indent="-1905" algn="ctr">
              <a:lnSpc>
                <a:spcPct val="130000"/>
              </a:lnSpc>
              <a:spcAft>
                <a:spcPts val="600"/>
              </a:spcAft>
            </a:pPr>
            <a:endParaRPr lang="zh-CN" altLang="en-US" sz="2400" b="1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  <a:sym typeface="+mn-lt"/>
            </a:endParaRPr>
          </a:p>
          <a:p>
            <a:pPr marL="1905" indent="-1905" algn="ctr">
              <a:lnSpc>
                <a:spcPct val="130000"/>
              </a:lnSpc>
              <a:spcAft>
                <a:spcPts val="600"/>
              </a:spcAft>
            </a:pPr>
            <a:r>
              <a:rPr lang="zh-CN" altLang="en-US" sz="2400" b="1" dirty="0">
                <a:solidFill>
                  <a:schemeClr val="tx1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  <a:sym typeface="+mn-lt"/>
              </a:rPr>
              <a:t>正向激励指的是对某种行为的表扬和肯定，可以以赞许、表扬这种精神上的形式，也可以是物质上的奖赏。</a:t>
            </a:r>
            <a:endParaRPr lang="zh-CN" altLang="en-US" sz="2400" b="1" dirty="0">
              <a:solidFill>
                <a:schemeClr val="tx1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 rot="0">
            <a:off x="652780" y="528955"/>
            <a:ext cx="575945" cy="555522"/>
            <a:chOff x="3904696" y="2231492"/>
            <a:chExt cx="576000" cy="555618"/>
          </a:xfrm>
        </p:grpSpPr>
        <p:sp>
          <p:nvSpPr>
            <p:cNvPr id="15" name="矩形: 圆角 14"/>
            <p:cNvSpPr/>
            <p:nvPr/>
          </p:nvSpPr>
          <p:spPr>
            <a:xfrm>
              <a:off x="3904696" y="2231492"/>
              <a:ext cx="576000" cy="539208"/>
            </a:xfrm>
            <a:prstGeom prst="roundRect">
              <a:avLst>
                <a:gd name="adj" fmla="val 44538"/>
              </a:avLst>
            </a:prstGeom>
            <a:solidFill>
              <a:srgbClr val="447A9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a润行体 (非商业使用)" panose="02010600010101010101" pitchFamily="2" charset="-122"/>
                <a:ea typeface="Aa润行体 (非商业使用)" panose="02010600010101010101" pitchFamily="2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946890" y="2252983"/>
              <a:ext cx="491613" cy="534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Aa润行体 (非商业使用)" panose="02010600010101010101" pitchFamily="2" charset="-122"/>
                  <a:ea typeface="Aa润行体 (非商业使用)" panose="02010600010101010101" pitchFamily="2" charset="-122"/>
                  <a:cs typeface="Aa楷体" panose="02000500000000000000" pitchFamily="2" charset="-122"/>
                </a:rPr>
                <a:t>一</a:t>
              </a:r>
              <a:endParaRPr lang="zh-CN" altLang="en-US" sz="2400" dirty="0">
                <a:solidFill>
                  <a:schemeClr val="bg1"/>
                </a:soli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Aa楷体" panose="02000500000000000000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504950" y="318770"/>
            <a:ext cx="90436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 dirty="0">
                <a:solidFill>
                  <a:srgbClr val="447A92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  <a:sym typeface="+mn-lt"/>
              </a:rPr>
              <a:t>班级管理中正向激励的</a:t>
            </a:r>
            <a:r>
              <a:rPr lang="zh-CN" altLang="en-US" sz="4000" b="1" dirty="0">
                <a:solidFill>
                  <a:srgbClr val="447A92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  <a:sym typeface="+mn-lt"/>
              </a:rPr>
              <a:t>概念</a:t>
            </a:r>
            <a:endParaRPr lang="zh-CN" altLang="en-US" sz="4000" b="1" dirty="0">
              <a:solidFill>
                <a:srgbClr val="447A92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65" y="1159510"/>
            <a:ext cx="5136515" cy="555625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7110730" y="1450340"/>
            <a:ext cx="4495800" cy="5137150"/>
          </a:xfrm>
          <a:prstGeom prst="rect">
            <a:avLst/>
          </a:prstGeom>
        </p:spPr>
        <p:txBody>
          <a:bodyPr wrap="square">
            <a:noAutofit/>
          </a:bodyPr>
          <a:p>
            <a:pPr marL="1905" indent="-1905" algn="ctr">
              <a:lnSpc>
                <a:spcPct val="130000"/>
              </a:lnSpc>
              <a:spcAft>
                <a:spcPts val="600"/>
              </a:spcAft>
            </a:pPr>
            <a:endParaRPr lang="zh-CN" altLang="en-US" sz="2400" b="1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  <a:sym typeface="+mn-lt"/>
            </a:endParaRPr>
          </a:p>
          <a:p>
            <a:pPr marL="1905" indent="-1905" algn="ctr">
              <a:lnSpc>
                <a:spcPct val="130000"/>
              </a:lnSpc>
              <a:spcAft>
                <a:spcPts val="600"/>
              </a:spcAft>
            </a:pPr>
            <a:r>
              <a:rPr lang="zh-CN" altLang="en-US" sz="2400" b="1" dirty="0">
                <a:solidFill>
                  <a:schemeClr val="tx1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  <a:sym typeface="+mn-lt"/>
              </a:rPr>
              <a:t>在教育教学中正向激励法对学生的教育往往会收到事半功倍的效果，激励更能激发学生的学习兴趣，产生一种优越感，唤起了他们无穷的求知欲望，所以说激励是一把开启学生智慧大门的钥匙。</a:t>
            </a:r>
            <a:endParaRPr lang="zh-CN" altLang="en-US" sz="2400" b="1" dirty="0">
              <a:solidFill>
                <a:schemeClr val="tx1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  <a:sym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274762" y="2684209"/>
            <a:ext cx="2121876" cy="3049215"/>
            <a:chOff x="1378196" y="2684210"/>
            <a:chExt cx="2121876" cy="304921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61" t="33334" r="3162" b="33504"/>
            <a:stretch>
              <a:fillRect/>
            </a:stretch>
          </p:blipFill>
          <p:spPr>
            <a:xfrm>
              <a:off x="1378196" y="2684210"/>
              <a:ext cx="2121876" cy="304921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2223134" y="3592939"/>
              <a:ext cx="432000" cy="461665"/>
              <a:chOff x="9151441" y="2847920"/>
              <a:chExt cx="432000" cy="461665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9151441" y="2862752"/>
                <a:ext cx="432000" cy="432000"/>
              </a:xfrm>
              <a:prstGeom prst="ellipse">
                <a:avLst/>
              </a:prstGeom>
              <a:solidFill>
                <a:srgbClr val="D6E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9206179" y="2847920"/>
                <a:ext cx="3225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rgbClr val="254F63"/>
                    </a:solidFill>
                    <a:latin typeface="Aa楷体" panose="02000500000000000000" pitchFamily="2" charset="-122"/>
                    <a:ea typeface="Aa楷体" panose="02000500000000000000" pitchFamily="2" charset="-122"/>
                    <a:cs typeface="Aa楷体" panose="02000500000000000000" pitchFamily="2" charset="-122"/>
                  </a:rPr>
                  <a:t>1</a:t>
                </a:r>
                <a:endParaRPr lang="zh-CN" altLang="en-US" sz="2400" dirty="0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6288496" y="2684209"/>
            <a:ext cx="2121876" cy="3049215"/>
            <a:chOff x="3894699" y="2598646"/>
            <a:chExt cx="2121876" cy="3049215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61" t="33334" r="3162" b="33504"/>
            <a:stretch>
              <a:fillRect/>
            </a:stretch>
          </p:blipFill>
          <p:spPr>
            <a:xfrm>
              <a:off x="3894699" y="2598646"/>
              <a:ext cx="2121876" cy="3049215"/>
            </a:xfrm>
            <a:prstGeom prst="rect">
              <a:avLst/>
            </a:prstGeom>
          </p:spPr>
        </p:pic>
        <p:grpSp>
          <p:nvGrpSpPr>
            <p:cNvPr id="16" name="组合 15"/>
            <p:cNvGrpSpPr/>
            <p:nvPr/>
          </p:nvGrpSpPr>
          <p:grpSpPr>
            <a:xfrm>
              <a:off x="4739637" y="3507375"/>
              <a:ext cx="432000" cy="461665"/>
              <a:chOff x="9151441" y="2847920"/>
              <a:chExt cx="432000" cy="461665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9151441" y="2862752"/>
                <a:ext cx="432000" cy="432000"/>
              </a:xfrm>
              <a:prstGeom prst="ellipse">
                <a:avLst/>
              </a:prstGeom>
              <a:solidFill>
                <a:srgbClr val="D6E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9190149" y="2847920"/>
                <a:ext cx="35458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254F63"/>
                    </a:solidFill>
                    <a:latin typeface="Aa楷体" panose="02000500000000000000" pitchFamily="2" charset="-122"/>
                    <a:ea typeface="Aa楷体" panose="02000500000000000000" pitchFamily="2" charset="-122"/>
                    <a:cs typeface="Aa楷体" panose="02000500000000000000" pitchFamily="2" charset="-122"/>
                  </a:rPr>
                  <a:t>3</a:t>
                </a:r>
                <a:endParaRPr lang="zh-CN" altLang="en-US" sz="2400" dirty="0"/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3781629" y="2684209"/>
            <a:ext cx="2121876" cy="3049215"/>
            <a:chOff x="3894699" y="2598646"/>
            <a:chExt cx="2121876" cy="3049215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61" t="33334" r="3162" b="33504"/>
            <a:stretch>
              <a:fillRect/>
            </a:stretch>
          </p:blipFill>
          <p:spPr>
            <a:xfrm>
              <a:off x="3894699" y="2598646"/>
              <a:ext cx="2121876" cy="3049215"/>
            </a:xfrm>
            <a:prstGeom prst="rect">
              <a:avLst/>
            </a:prstGeom>
          </p:spPr>
        </p:pic>
        <p:grpSp>
          <p:nvGrpSpPr>
            <p:cNvPr id="23" name="组合 22"/>
            <p:cNvGrpSpPr/>
            <p:nvPr/>
          </p:nvGrpSpPr>
          <p:grpSpPr>
            <a:xfrm>
              <a:off x="4739637" y="3507375"/>
              <a:ext cx="432000" cy="461665"/>
              <a:chOff x="9151441" y="2847920"/>
              <a:chExt cx="432000" cy="461665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9151441" y="2862752"/>
                <a:ext cx="432000" cy="432000"/>
              </a:xfrm>
              <a:prstGeom prst="ellipse">
                <a:avLst/>
              </a:prstGeom>
              <a:solidFill>
                <a:srgbClr val="D6E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9190149" y="2847920"/>
                <a:ext cx="35458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254F63"/>
                    </a:solidFill>
                    <a:latin typeface="Aa楷体" panose="02000500000000000000" pitchFamily="2" charset="-122"/>
                    <a:ea typeface="Aa楷体" panose="02000500000000000000" pitchFamily="2" charset="-122"/>
                    <a:cs typeface="Aa楷体" panose="02000500000000000000" pitchFamily="2" charset="-122"/>
                  </a:rPr>
                  <a:t>2</a:t>
                </a:r>
                <a:endParaRPr lang="zh-CN" altLang="en-US" sz="2400" dirty="0"/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8867752" y="2691194"/>
            <a:ext cx="2121876" cy="3049215"/>
            <a:chOff x="3894699" y="2598646"/>
            <a:chExt cx="2121876" cy="3049215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61" t="33334" r="3162" b="33504"/>
            <a:stretch>
              <a:fillRect/>
            </a:stretch>
          </p:blipFill>
          <p:spPr>
            <a:xfrm>
              <a:off x="3894699" y="2598646"/>
              <a:ext cx="2121876" cy="3049215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4739637" y="3507375"/>
              <a:ext cx="432000" cy="461665"/>
              <a:chOff x="9151441" y="2847920"/>
              <a:chExt cx="432000" cy="461665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9151441" y="2862752"/>
                <a:ext cx="432000" cy="432000"/>
              </a:xfrm>
              <a:prstGeom prst="ellipse">
                <a:avLst/>
              </a:prstGeom>
              <a:solidFill>
                <a:srgbClr val="D6E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9190149" y="2847920"/>
                <a:ext cx="35458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254F63"/>
                    </a:solidFill>
                    <a:latin typeface="Aa楷体" panose="02000500000000000000" pitchFamily="2" charset="-122"/>
                    <a:ea typeface="Aa楷体" panose="02000500000000000000" pitchFamily="2" charset="-122"/>
                    <a:cs typeface="Aa楷体" panose="02000500000000000000" pitchFamily="2" charset="-122"/>
                  </a:rPr>
                  <a:t>4</a:t>
                </a:r>
                <a:endParaRPr lang="zh-CN" altLang="en-US" sz="2400" dirty="0"/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1274763" y="1421651"/>
            <a:ext cx="9642475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endParaRPr lang="zh-CN" altLang="en-US" sz="2000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84520" y="4410183"/>
            <a:ext cx="110236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榜样激励</a:t>
            </a:r>
            <a:endParaRPr lang="zh-CN" altLang="en-US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</a:endParaRPr>
          </a:p>
          <a:p>
            <a:pPr algn="ctr"/>
            <a:r>
              <a:rPr lang="zh-CN" altLang="en-US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树立典型</a:t>
            </a:r>
            <a:endParaRPr lang="zh-CN" altLang="en-US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</a:endParaRPr>
          </a:p>
          <a:p>
            <a:pPr algn="ctr"/>
            <a:r>
              <a:rPr lang="zh-CN" altLang="en-US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激发斗志</a:t>
            </a:r>
            <a:endParaRPr lang="zh-CN" altLang="en-US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50995" y="4352290"/>
            <a:ext cx="159194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目标激励</a:t>
            </a:r>
            <a:endParaRPr lang="zh-CN" altLang="en-US" b="1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</a:endParaRPr>
          </a:p>
          <a:p>
            <a:pPr algn="ctr"/>
            <a:r>
              <a:rPr lang="zh-CN" altLang="en-US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激发</a:t>
            </a:r>
            <a:r>
              <a:rPr lang="zh-CN" altLang="en-US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学生拼搏精神</a:t>
            </a:r>
            <a:endParaRPr lang="zh-CN" altLang="en-US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86457" y="4353668"/>
            <a:ext cx="13258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情感激励</a:t>
            </a:r>
            <a:endParaRPr lang="zh-CN" altLang="en-US" b="1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</a:endParaRPr>
          </a:p>
          <a:p>
            <a:pPr algn="ctr"/>
            <a:r>
              <a:rPr lang="zh-CN" altLang="en-US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挖掘学生各</a:t>
            </a:r>
            <a:endParaRPr lang="zh-CN" altLang="en-US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</a:endParaRPr>
          </a:p>
          <a:p>
            <a:pPr algn="ctr"/>
            <a:r>
              <a:rPr lang="zh-CN" altLang="en-US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种潜能</a:t>
            </a:r>
            <a:endParaRPr lang="zh-CN" altLang="en-US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</a:endParaRPr>
          </a:p>
          <a:p>
            <a:pPr algn="ctr"/>
            <a:endParaRPr lang="zh-CN" altLang="en-US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652571" y="489773"/>
            <a:ext cx="8156575" cy="594424"/>
            <a:chOff x="3904696" y="2210748"/>
            <a:chExt cx="8156575" cy="594424"/>
          </a:xfrm>
        </p:grpSpPr>
        <p:grpSp>
          <p:nvGrpSpPr>
            <p:cNvPr id="33" name="组合 32"/>
            <p:cNvGrpSpPr/>
            <p:nvPr/>
          </p:nvGrpSpPr>
          <p:grpSpPr>
            <a:xfrm>
              <a:off x="3904696" y="2249646"/>
              <a:ext cx="576000" cy="555526"/>
              <a:chOff x="3904696" y="2231492"/>
              <a:chExt cx="576000" cy="555526"/>
            </a:xfrm>
          </p:grpSpPr>
          <p:sp>
            <p:nvSpPr>
              <p:cNvPr id="35" name="矩形: 圆角 34"/>
              <p:cNvSpPr/>
              <p:nvPr/>
            </p:nvSpPr>
            <p:spPr>
              <a:xfrm>
                <a:off x="3904696" y="2231492"/>
                <a:ext cx="576000" cy="539208"/>
              </a:xfrm>
              <a:prstGeom prst="roundRect">
                <a:avLst>
                  <a:gd name="adj" fmla="val 44538"/>
                </a:avLst>
              </a:prstGeom>
              <a:solidFill>
                <a:srgbClr val="447A9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Aa润行体 (非商业使用)" panose="02010600010101010101" pitchFamily="2" charset="-122"/>
                  <a:ea typeface="Aa润行体 (非商业使用)" panose="02010600010101010101" pitchFamily="2" charset="-122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3935166" y="2252983"/>
                <a:ext cx="540000" cy="5340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Aa润行体 (非商业使用)" panose="02010600010101010101" pitchFamily="2" charset="-122"/>
                    <a:ea typeface="Aa润行体 (非商业使用)" panose="02010600010101010101" pitchFamily="2" charset="-122"/>
                    <a:cs typeface="Aa楷体" panose="02000500000000000000" pitchFamily="2" charset="-122"/>
                  </a:rPr>
                  <a:t>一</a:t>
                </a:r>
                <a:endParaRPr lang="zh-CN" altLang="en-US" sz="2400" dirty="0">
                  <a:solidFill>
                    <a:schemeClr val="bg1"/>
                  </a:solidFill>
                  <a:latin typeface="Aa润行体 (非商业使用)" panose="02010600010101010101" pitchFamily="2" charset="-122"/>
                  <a:ea typeface="Aa润行体 (非商业使用)" panose="02010600010101010101" pitchFamily="2" charset="-122"/>
                  <a:cs typeface="Aa楷体" panose="02000500000000000000" pitchFamily="2" charset="-122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4523186" y="2210748"/>
              <a:ext cx="7538085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solidFill>
                    <a:srgbClr val="447A92"/>
                  </a:solidFill>
                  <a:latin typeface="Aa楷体" panose="02000500000000000000" pitchFamily="2" charset="-122"/>
                  <a:ea typeface="Aa楷体" panose="02000500000000000000" pitchFamily="2" charset="-122"/>
                  <a:cs typeface="Aa楷体" panose="02000500000000000000" pitchFamily="2" charset="-122"/>
                  <a:sym typeface="+mn-lt"/>
                </a:rPr>
                <a:t>班级管理中正向激励的</a:t>
              </a:r>
              <a:r>
                <a:rPr lang="zh-CN" altLang="en-US" sz="3200" b="1" dirty="0">
                  <a:solidFill>
                    <a:srgbClr val="447A92"/>
                  </a:solidFill>
                  <a:latin typeface="Aa楷体" panose="02000500000000000000" pitchFamily="2" charset="-122"/>
                  <a:ea typeface="Aa楷体" panose="02000500000000000000" pitchFamily="2" charset="-122"/>
                  <a:cs typeface="Aa楷体" panose="02000500000000000000" pitchFamily="2" charset="-122"/>
                  <a:sym typeface="+mn-lt"/>
                </a:rPr>
                <a:t>措施</a:t>
              </a:r>
              <a:endParaRPr lang="zh-CN" altLang="en-US" sz="3200" b="1" dirty="0">
                <a:solidFill>
                  <a:srgbClr val="447A92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  <a:sym typeface="+mn-lt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9037620" y="4401928"/>
            <a:ext cx="1783080" cy="119888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b="1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评价激励</a:t>
            </a:r>
            <a:endParaRPr lang="zh-CN" altLang="en-US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</a:endParaRPr>
          </a:p>
          <a:p>
            <a:pPr algn="ctr"/>
            <a:r>
              <a:rPr lang="zh-CN" altLang="en-US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鼓舞学生</a:t>
            </a:r>
            <a:r>
              <a:rPr lang="zh-CN" altLang="en-US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持久努</a:t>
            </a:r>
            <a:endParaRPr lang="zh-CN" altLang="en-US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</a:endParaRPr>
          </a:p>
          <a:p>
            <a:pPr algn="ctr"/>
            <a:r>
              <a:rPr lang="zh-CN" altLang="en-US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力的</a:t>
            </a:r>
            <a:r>
              <a:rPr lang="zh-CN" altLang="en-US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信心</a:t>
            </a:r>
            <a:endParaRPr lang="zh-CN" altLang="en-US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</a:endParaRPr>
          </a:p>
          <a:p>
            <a:pPr algn="ctr"/>
            <a:endParaRPr lang="zh-CN" altLang="en-US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9"/>
          <a:stretch>
            <a:fillRect/>
          </a:stretch>
        </p:blipFill>
        <p:spPr>
          <a:xfrm>
            <a:off x="-1" y="1563676"/>
            <a:ext cx="12192000" cy="55401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08"/>
          <a:stretch>
            <a:fillRect/>
          </a:stretch>
        </p:blipFill>
        <p:spPr>
          <a:xfrm>
            <a:off x="0" y="5322276"/>
            <a:ext cx="12192000" cy="15357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r="28942" b="70914"/>
          <a:stretch>
            <a:fillRect/>
          </a:stretch>
        </p:blipFill>
        <p:spPr>
          <a:xfrm>
            <a:off x="6553200" y="0"/>
            <a:ext cx="5638800" cy="177308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632710" y="2846070"/>
            <a:ext cx="6412865" cy="101092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254F63"/>
                </a:solidFill>
                <a:effectLst>
                  <a:glow rad="127000">
                    <a:schemeClr val="bg1"/>
                  </a:glow>
                </a:effectLst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+mn-ea"/>
                <a:sym typeface="+mn-lt"/>
              </a:rPr>
              <a:t>教育惩戒</a:t>
            </a:r>
            <a:endParaRPr lang="zh-CN" altLang="en-US" sz="4000" b="1" dirty="0">
              <a:solidFill>
                <a:srgbClr val="254F63"/>
              </a:solidFill>
              <a:effectLst>
                <a:glow rad="127000">
                  <a:schemeClr val="bg1"/>
                </a:glow>
              </a:effectLst>
              <a:latin typeface="Aa润行体 (非商业使用)" panose="02010600010101010101" pitchFamily="2" charset="-122"/>
              <a:ea typeface="Aa润行体 (非商业使用)" panose="02010600010101010101" pitchFamily="2" charset="-122"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t="27628" r="28942" b="43024"/>
          <a:stretch>
            <a:fillRect/>
          </a:stretch>
        </p:blipFill>
        <p:spPr>
          <a:xfrm>
            <a:off x="0" y="0"/>
            <a:ext cx="5638800" cy="178904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905615" y="1591967"/>
            <a:ext cx="2380770" cy="583565"/>
            <a:chOff x="5199000" y="1544475"/>
            <a:chExt cx="2380770" cy="583565"/>
          </a:xfrm>
        </p:grpSpPr>
        <p:sp>
          <p:nvSpPr>
            <p:cNvPr id="4" name="椭圆 3"/>
            <p:cNvSpPr/>
            <p:nvPr/>
          </p:nvSpPr>
          <p:spPr>
            <a:xfrm>
              <a:off x="5199000" y="1764862"/>
              <a:ext cx="144000" cy="144000"/>
            </a:xfrm>
            <a:prstGeom prst="ellipse">
              <a:avLst/>
            </a:prstGeom>
            <a:solidFill>
              <a:srgbClr val="447A9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435770" y="1764862"/>
              <a:ext cx="144000" cy="144000"/>
            </a:xfrm>
            <a:prstGeom prst="ellipse">
              <a:avLst/>
            </a:prstGeom>
            <a:solidFill>
              <a:srgbClr val="447A9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481335" y="1544475"/>
              <a:ext cx="181610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447A92"/>
                  </a:solidFill>
                  <a:latin typeface="Aa楷体" panose="02000500000000000000" pitchFamily="2" charset="-122"/>
                  <a:ea typeface="Aa楷体" panose="02000500000000000000" pitchFamily="2" charset="-122"/>
                  <a:cs typeface="Aa楷体" panose="02000500000000000000" pitchFamily="2" charset="-122"/>
                  <a:sym typeface="+mn-lt"/>
                </a:rPr>
                <a:t>第二部分</a:t>
              </a:r>
              <a:endParaRPr lang="zh-CN" altLang="en-US" sz="3200" b="1" dirty="0">
                <a:solidFill>
                  <a:srgbClr val="447A92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15" y="1562100"/>
            <a:ext cx="3838575" cy="454533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652780" y="528955"/>
            <a:ext cx="575945" cy="555522"/>
            <a:chOff x="3904696" y="2231492"/>
            <a:chExt cx="576000" cy="555618"/>
          </a:xfrm>
        </p:grpSpPr>
        <p:sp>
          <p:nvSpPr>
            <p:cNvPr id="15" name="矩形: 圆角 14"/>
            <p:cNvSpPr/>
            <p:nvPr/>
          </p:nvSpPr>
          <p:spPr>
            <a:xfrm>
              <a:off x="3904696" y="2231492"/>
              <a:ext cx="576000" cy="539208"/>
            </a:xfrm>
            <a:prstGeom prst="roundRect">
              <a:avLst>
                <a:gd name="adj" fmla="val 44538"/>
              </a:avLst>
            </a:prstGeom>
            <a:solidFill>
              <a:srgbClr val="447A9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a润行体 (非商业使用)" panose="02010600010101010101" pitchFamily="2" charset="-122"/>
                <a:ea typeface="Aa润行体 (非商业使用)" panose="02010600010101010101" pitchFamily="2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946890" y="2252983"/>
              <a:ext cx="491613" cy="534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Aa润行体 (非商业使用)" panose="02010600010101010101" pitchFamily="2" charset="-122"/>
                  <a:ea typeface="Aa润行体 (非商业使用)" panose="02010600010101010101" pitchFamily="2" charset="-122"/>
                  <a:cs typeface="Aa楷体" panose="02000500000000000000" pitchFamily="2" charset="-122"/>
                </a:rPr>
                <a:t>一</a:t>
              </a:r>
              <a:endParaRPr lang="zh-CN" altLang="en-US" sz="2400" dirty="0">
                <a:solidFill>
                  <a:schemeClr val="bg1"/>
                </a:solidFill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Aa楷体" panose="02000500000000000000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504950" y="318770"/>
            <a:ext cx="90436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 dirty="0">
                <a:solidFill>
                  <a:srgbClr val="447A92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  <a:sym typeface="+mn-lt"/>
              </a:rPr>
              <a:t>教育惩戒</a:t>
            </a:r>
            <a:r>
              <a:rPr lang="zh-CN" altLang="en-US" sz="4000" b="1" dirty="0">
                <a:solidFill>
                  <a:srgbClr val="447A92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  <a:sym typeface="+mn-lt"/>
              </a:rPr>
              <a:t>的概念</a:t>
            </a:r>
            <a:endParaRPr lang="zh-CN" altLang="en-US" sz="4000" b="1" dirty="0">
              <a:solidFill>
                <a:srgbClr val="447A92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  <a:sym typeface="+mn-lt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404745" y="1298575"/>
            <a:ext cx="3410585" cy="3857625"/>
          </a:xfrm>
          <a:prstGeom prst="rect">
            <a:avLst/>
          </a:prstGeom>
        </p:spPr>
        <p:txBody>
          <a:bodyPr wrap="square">
            <a:noAutofit/>
          </a:bodyPr>
          <a:p>
            <a:pPr marL="1905" indent="-1905" algn="just">
              <a:lnSpc>
                <a:spcPct val="130000"/>
              </a:lnSpc>
              <a:spcAft>
                <a:spcPts val="600"/>
              </a:spcAft>
            </a:pPr>
            <a:r>
              <a:rPr lang="en-US" altLang="zh-CN" sz="1600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  <a:sym typeface="+mn-lt"/>
              </a:rPr>
              <a:t>     </a:t>
            </a:r>
            <a:endParaRPr lang="zh-CN" altLang="en-US" sz="1800" b="1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  <a:sym typeface="+mn-lt"/>
            </a:endParaRPr>
          </a:p>
          <a:p>
            <a:pPr marL="1905" indent="-1905" algn="just">
              <a:lnSpc>
                <a:spcPct val="130000"/>
              </a:lnSpc>
              <a:spcAft>
                <a:spcPts val="600"/>
              </a:spcAft>
            </a:pPr>
            <a:r>
              <a:rPr lang="zh-CN" altLang="en-US" sz="2400" b="1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  <a:sym typeface="+mn-lt"/>
              </a:rPr>
              <a:t>教育惩戒：是某一行为出现后给予具有减弱这一行为倾向的刺激。通过惩罚这样的活动可以给人的心理或者生理方面带来不愉悦刺激，进而减少不良行为出现的概率，或者完全遏制不良行为。</a:t>
            </a:r>
            <a:endParaRPr lang="zh-CN" altLang="en-US" sz="2400" b="1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  <a:sym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122997" y="2684209"/>
            <a:ext cx="2481580" cy="3049270"/>
            <a:chOff x="1226431" y="2684210"/>
            <a:chExt cx="2481580" cy="304927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61" t="33334" r="3162" b="33504"/>
            <a:stretch>
              <a:fillRect/>
            </a:stretch>
          </p:blipFill>
          <p:spPr>
            <a:xfrm>
              <a:off x="1226431" y="2684210"/>
              <a:ext cx="2481580" cy="3049270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2223134" y="3592939"/>
              <a:ext cx="432000" cy="461665"/>
              <a:chOff x="9151441" y="2847920"/>
              <a:chExt cx="432000" cy="461665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9151441" y="2862752"/>
                <a:ext cx="432000" cy="432000"/>
              </a:xfrm>
              <a:prstGeom prst="ellipse">
                <a:avLst/>
              </a:prstGeom>
              <a:solidFill>
                <a:srgbClr val="D6E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9206179" y="2847920"/>
                <a:ext cx="3225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rgbClr val="254F63"/>
                    </a:solidFill>
                    <a:latin typeface="Aa楷体" panose="02000500000000000000" pitchFamily="2" charset="-122"/>
                    <a:ea typeface="Aa楷体" panose="02000500000000000000" pitchFamily="2" charset="-122"/>
                    <a:cs typeface="Aa楷体" panose="02000500000000000000" pitchFamily="2" charset="-122"/>
                  </a:rPr>
                  <a:t>1</a:t>
                </a:r>
                <a:endParaRPr lang="zh-CN" altLang="en-US" sz="2400" dirty="0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6120765" y="2684145"/>
            <a:ext cx="2606675" cy="3049270"/>
            <a:chOff x="3894699" y="2598646"/>
            <a:chExt cx="2121876" cy="3049215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61" t="33334" r="3162" b="33504"/>
            <a:stretch>
              <a:fillRect/>
            </a:stretch>
          </p:blipFill>
          <p:spPr>
            <a:xfrm>
              <a:off x="3894699" y="2598646"/>
              <a:ext cx="2121876" cy="3049215"/>
            </a:xfrm>
            <a:prstGeom prst="rect">
              <a:avLst/>
            </a:prstGeom>
          </p:spPr>
        </p:pic>
        <p:grpSp>
          <p:nvGrpSpPr>
            <p:cNvPr id="16" name="组合 15"/>
            <p:cNvGrpSpPr/>
            <p:nvPr/>
          </p:nvGrpSpPr>
          <p:grpSpPr>
            <a:xfrm>
              <a:off x="4739637" y="3507375"/>
              <a:ext cx="432000" cy="460367"/>
              <a:chOff x="9151441" y="2847920"/>
              <a:chExt cx="432000" cy="460367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9151441" y="2862752"/>
                <a:ext cx="432000" cy="432000"/>
              </a:xfrm>
              <a:prstGeom prst="ellipse">
                <a:avLst/>
              </a:prstGeom>
              <a:solidFill>
                <a:srgbClr val="D6E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9190149" y="2847920"/>
                <a:ext cx="354585" cy="4603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254F63"/>
                    </a:solidFill>
                    <a:latin typeface="Aa楷体" panose="02000500000000000000" pitchFamily="2" charset="-122"/>
                    <a:ea typeface="Aa楷体" panose="02000500000000000000" pitchFamily="2" charset="-122"/>
                    <a:cs typeface="Aa楷体" panose="02000500000000000000" pitchFamily="2" charset="-122"/>
                  </a:rPr>
                  <a:t>3</a:t>
                </a:r>
                <a:endParaRPr lang="zh-CN" altLang="en-US" sz="2400" dirty="0"/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3495040" y="2684145"/>
            <a:ext cx="2620645" cy="3049270"/>
            <a:chOff x="3894699" y="2598646"/>
            <a:chExt cx="2121876" cy="3049215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61" t="33334" r="3162" b="33504"/>
            <a:stretch>
              <a:fillRect/>
            </a:stretch>
          </p:blipFill>
          <p:spPr>
            <a:xfrm>
              <a:off x="3894699" y="2598646"/>
              <a:ext cx="2121876" cy="3049215"/>
            </a:xfrm>
            <a:prstGeom prst="rect">
              <a:avLst/>
            </a:prstGeom>
          </p:spPr>
        </p:pic>
        <p:grpSp>
          <p:nvGrpSpPr>
            <p:cNvPr id="23" name="组合 22"/>
            <p:cNvGrpSpPr/>
            <p:nvPr/>
          </p:nvGrpSpPr>
          <p:grpSpPr>
            <a:xfrm>
              <a:off x="4739637" y="3507375"/>
              <a:ext cx="432000" cy="460367"/>
              <a:chOff x="9151441" y="2847920"/>
              <a:chExt cx="432000" cy="460367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9151441" y="2862752"/>
                <a:ext cx="432000" cy="432000"/>
              </a:xfrm>
              <a:prstGeom prst="ellipse">
                <a:avLst/>
              </a:prstGeom>
              <a:solidFill>
                <a:srgbClr val="D6E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9190149" y="2847920"/>
                <a:ext cx="354585" cy="4603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254F63"/>
                    </a:solidFill>
                    <a:latin typeface="Aa楷体" panose="02000500000000000000" pitchFamily="2" charset="-122"/>
                    <a:ea typeface="Aa楷体" panose="02000500000000000000" pitchFamily="2" charset="-122"/>
                    <a:cs typeface="Aa楷体" panose="02000500000000000000" pitchFamily="2" charset="-122"/>
                  </a:rPr>
                  <a:t>2</a:t>
                </a:r>
                <a:endParaRPr lang="zh-CN" altLang="en-US" sz="2400" dirty="0"/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1274763" y="1421651"/>
            <a:ext cx="9642475" cy="152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zh-CN" altLang="en-US" sz="2400" b="1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  <a:sym typeface="+mn-lt"/>
              </a:rPr>
              <a:t>教育惩戒也是一把双刃剑，用不好不但会伤害到学生，而且有可能把我们卷入教育纠纷之中。那么，如何才能让教育惩戒真正成为我们实现教育目的手段呢？</a:t>
            </a:r>
            <a:endParaRPr lang="zh-CN" altLang="en-US" sz="2400" b="1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55260" y="4410183"/>
            <a:ext cx="19608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合法性原则</a:t>
            </a:r>
            <a:endParaRPr lang="zh-CN" altLang="en-US" sz="2800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34105" y="4352290"/>
            <a:ext cx="224345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教育性原则</a:t>
            </a:r>
            <a:endParaRPr lang="zh-CN" altLang="en-US" sz="2800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97837" y="4376528"/>
            <a:ext cx="2316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254F63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适当性的原则</a:t>
            </a:r>
            <a:endParaRPr lang="zh-CN" altLang="en-US" sz="2800" dirty="0">
              <a:solidFill>
                <a:srgbClr val="254F63"/>
              </a:solidFill>
              <a:latin typeface="Aa楷体" panose="02000500000000000000" pitchFamily="2" charset="-122"/>
              <a:ea typeface="Aa楷体" panose="02000500000000000000" pitchFamily="2" charset="-122"/>
              <a:cs typeface="Aa楷体" panose="02000500000000000000" pitchFamily="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652571" y="489773"/>
            <a:ext cx="8156575" cy="594424"/>
            <a:chOff x="3904696" y="2210748"/>
            <a:chExt cx="8156575" cy="594424"/>
          </a:xfrm>
        </p:grpSpPr>
        <p:grpSp>
          <p:nvGrpSpPr>
            <p:cNvPr id="33" name="组合 32"/>
            <p:cNvGrpSpPr/>
            <p:nvPr/>
          </p:nvGrpSpPr>
          <p:grpSpPr>
            <a:xfrm>
              <a:off x="3904696" y="2249646"/>
              <a:ext cx="576000" cy="555526"/>
              <a:chOff x="3904696" y="2231492"/>
              <a:chExt cx="576000" cy="555526"/>
            </a:xfrm>
          </p:grpSpPr>
          <p:sp>
            <p:nvSpPr>
              <p:cNvPr id="35" name="矩形: 圆角 34"/>
              <p:cNvSpPr/>
              <p:nvPr/>
            </p:nvSpPr>
            <p:spPr>
              <a:xfrm>
                <a:off x="3904696" y="2231492"/>
                <a:ext cx="576000" cy="539208"/>
              </a:xfrm>
              <a:prstGeom prst="roundRect">
                <a:avLst>
                  <a:gd name="adj" fmla="val 44538"/>
                </a:avLst>
              </a:prstGeom>
              <a:solidFill>
                <a:srgbClr val="447A9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Aa润行体 (非商业使用)" panose="02010600010101010101" pitchFamily="2" charset="-122"/>
                  <a:ea typeface="Aa润行体 (非商业使用)" panose="02010600010101010101" pitchFamily="2" charset="-122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3935166" y="2252983"/>
                <a:ext cx="540000" cy="5340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Aa润行体 (非商业使用)" panose="02010600010101010101" pitchFamily="2" charset="-122"/>
                    <a:ea typeface="Aa润行体 (非商业使用)" panose="02010600010101010101" pitchFamily="2" charset="-122"/>
                    <a:cs typeface="Aa楷体" panose="02000500000000000000" pitchFamily="2" charset="-122"/>
                  </a:rPr>
                  <a:t>二</a:t>
                </a:r>
                <a:endParaRPr lang="zh-CN" altLang="en-US" sz="2400" dirty="0">
                  <a:solidFill>
                    <a:schemeClr val="bg1"/>
                  </a:solidFill>
                  <a:latin typeface="Aa润行体 (非商业使用)" panose="02010600010101010101" pitchFamily="2" charset="-122"/>
                  <a:ea typeface="Aa润行体 (非商业使用)" panose="02010600010101010101" pitchFamily="2" charset="-122"/>
                  <a:cs typeface="Aa楷体" panose="02000500000000000000" pitchFamily="2" charset="-122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4523186" y="2210748"/>
              <a:ext cx="7538085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solidFill>
                    <a:srgbClr val="254F63"/>
                  </a:solidFill>
                  <a:effectLst>
                    <a:glow rad="127000">
                      <a:schemeClr val="bg1"/>
                    </a:glow>
                  </a:effectLst>
                  <a:latin typeface="Aa润行体 (非商业使用)" panose="02010600010101010101" pitchFamily="2" charset="-122"/>
                  <a:ea typeface="Aa润行体 (非商业使用)" panose="02010600010101010101" pitchFamily="2" charset="-122"/>
                  <a:cs typeface="+mn-ea"/>
                  <a:sym typeface="+mn-lt"/>
                </a:rPr>
                <a:t>班级</a:t>
              </a:r>
              <a:r>
                <a:rPr lang="zh-CN" altLang="en-US" sz="3200" b="1" dirty="0">
                  <a:solidFill>
                    <a:srgbClr val="254F63"/>
                  </a:solidFill>
                  <a:effectLst>
                    <a:glow rad="127000">
                      <a:schemeClr val="bg1"/>
                    </a:glow>
                  </a:effectLst>
                  <a:latin typeface="Aa润行体 (非商业使用)" panose="02010600010101010101" pitchFamily="2" charset="-122"/>
                  <a:ea typeface="Aa润行体 (非商业使用)" panose="02010600010101010101" pitchFamily="2" charset="-122"/>
                  <a:cs typeface="+mn-ea"/>
                  <a:sym typeface="+mn-lt"/>
                </a:rPr>
                <a:t>管理中教育惩戒实施的基本</a:t>
              </a:r>
              <a:r>
                <a:rPr lang="zh-CN" altLang="en-US" sz="3200" b="1" dirty="0">
                  <a:solidFill>
                    <a:srgbClr val="254F63"/>
                  </a:solidFill>
                  <a:effectLst>
                    <a:glow rad="127000">
                      <a:schemeClr val="bg1"/>
                    </a:glow>
                  </a:effectLst>
                  <a:latin typeface="Aa润行体 (非商业使用)" panose="02010600010101010101" pitchFamily="2" charset="-122"/>
                  <a:ea typeface="Aa润行体 (非商业使用)" panose="02010600010101010101" pitchFamily="2" charset="-122"/>
                  <a:cs typeface="+mn-ea"/>
                  <a:sym typeface="+mn-lt"/>
                </a:rPr>
                <a:t>原则</a:t>
              </a:r>
              <a:endParaRPr lang="zh-CN" altLang="en-US" sz="3200" b="1" dirty="0">
                <a:solidFill>
                  <a:srgbClr val="254F63"/>
                </a:solidFill>
                <a:effectLst>
                  <a:glow rad="127000">
                    <a:schemeClr val="bg1"/>
                  </a:glow>
                </a:effectLst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9"/>
          <a:stretch>
            <a:fillRect/>
          </a:stretch>
        </p:blipFill>
        <p:spPr>
          <a:xfrm>
            <a:off x="-1" y="1563676"/>
            <a:ext cx="12192000" cy="55401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08"/>
          <a:stretch>
            <a:fillRect/>
          </a:stretch>
        </p:blipFill>
        <p:spPr>
          <a:xfrm>
            <a:off x="0" y="5322276"/>
            <a:ext cx="12192000" cy="1535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69"/>
          <a:stretch>
            <a:fillRect/>
          </a:stretch>
        </p:blipFill>
        <p:spPr>
          <a:xfrm>
            <a:off x="0" y="3856892"/>
            <a:ext cx="12192000" cy="30011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r="28942" b="70914"/>
          <a:stretch>
            <a:fillRect/>
          </a:stretch>
        </p:blipFill>
        <p:spPr>
          <a:xfrm>
            <a:off x="6553200" y="0"/>
            <a:ext cx="5638800" cy="177308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473835" y="2250440"/>
            <a:ext cx="966724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4000" b="1" dirty="0">
                <a:solidFill>
                  <a:srgbClr val="254F63"/>
                </a:solidFill>
                <a:effectLst>
                  <a:glow rad="127000">
                    <a:schemeClr val="bg1"/>
                  </a:glow>
                </a:effectLst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+mn-ea"/>
                <a:sym typeface="+mn-lt"/>
              </a:rPr>
              <a:t>正向激励与教育惩戒教育的</a:t>
            </a:r>
            <a:r>
              <a:rPr lang="zh-CN" altLang="en-US" sz="4000" b="1" dirty="0">
                <a:solidFill>
                  <a:srgbClr val="254F63"/>
                </a:solidFill>
                <a:effectLst>
                  <a:glow rad="127000">
                    <a:schemeClr val="bg1"/>
                  </a:glow>
                </a:effectLst>
                <a:latin typeface="Aa润行体 (非商业使用)" panose="02010600010101010101" pitchFamily="2" charset="-122"/>
                <a:ea typeface="Aa润行体 (非商业使用)" panose="02010600010101010101" pitchFamily="2" charset="-122"/>
                <a:cs typeface="+mn-ea"/>
                <a:sym typeface="+mn-lt"/>
              </a:rPr>
              <a:t>结合运用策略</a:t>
            </a:r>
            <a:endParaRPr lang="zh-CN" altLang="en-US" sz="4000" b="1" dirty="0">
              <a:solidFill>
                <a:srgbClr val="254F63"/>
              </a:solidFill>
              <a:effectLst>
                <a:glow rad="127000">
                  <a:schemeClr val="bg1"/>
                </a:glow>
              </a:effectLst>
              <a:latin typeface="Aa润行体 (非商业使用)" panose="02010600010101010101" pitchFamily="2" charset="-122"/>
              <a:ea typeface="Aa润行体 (非商业使用)" panose="02010600010101010101" pitchFamily="2" charset="-122"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t="27628" r="28942" b="43024"/>
          <a:stretch>
            <a:fillRect/>
          </a:stretch>
        </p:blipFill>
        <p:spPr>
          <a:xfrm>
            <a:off x="0" y="0"/>
            <a:ext cx="5638800" cy="178904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905615" y="1525292"/>
            <a:ext cx="2380770" cy="583565"/>
            <a:chOff x="5199000" y="1544475"/>
            <a:chExt cx="2380770" cy="583565"/>
          </a:xfrm>
        </p:grpSpPr>
        <p:sp>
          <p:nvSpPr>
            <p:cNvPr id="4" name="椭圆 3"/>
            <p:cNvSpPr/>
            <p:nvPr/>
          </p:nvSpPr>
          <p:spPr>
            <a:xfrm>
              <a:off x="5199000" y="1764862"/>
              <a:ext cx="144000" cy="144000"/>
            </a:xfrm>
            <a:prstGeom prst="ellipse">
              <a:avLst/>
            </a:prstGeom>
            <a:solidFill>
              <a:srgbClr val="447A9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435770" y="1764862"/>
              <a:ext cx="144000" cy="144000"/>
            </a:xfrm>
            <a:prstGeom prst="ellipse">
              <a:avLst/>
            </a:prstGeom>
            <a:solidFill>
              <a:srgbClr val="447A9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485145" y="1544475"/>
              <a:ext cx="180848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447A92"/>
                  </a:solidFill>
                  <a:latin typeface="Aa楷体" panose="02000500000000000000" pitchFamily="2" charset="-122"/>
                  <a:ea typeface="Aa楷体" panose="02000500000000000000" pitchFamily="2" charset="-122"/>
                  <a:cs typeface="Aa楷体" panose="02000500000000000000" pitchFamily="2" charset="-122"/>
                  <a:sym typeface="+mn-lt"/>
                </a:rPr>
                <a:t>第</a:t>
              </a:r>
              <a:r>
                <a:rPr lang="zh-CN" altLang="en-US" sz="3200" dirty="0">
                  <a:solidFill>
                    <a:srgbClr val="447A92"/>
                  </a:solidFill>
                  <a:latin typeface="Aa楷体" panose="02000500000000000000" pitchFamily="2" charset="-122"/>
                  <a:ea typeface="Aa楷体" panose="02000500000000000000" pitchFamily="2" charset="-122"/>
                  <a:cs typeface="Aa楷体" panose="02000500000000000000" pitchFamily="2" charset="-122"/>
                  <a:sym typeface="+mn-lt"/>
                </a:rPr>
                <a:t>三部分</a:t>
              </a:r>
              <a:endParaRPr lang="zh-CN" altLang="en-US" sz="3200" dirty="0">
                <a:solidFill>
                  <a:srgbClr val="447A92"/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2817.3984251968504,&quot;width&quot;:8880}"/>
</p:tagLst>
</file>

<file path=ppt/tags/tag10.xml><?xml version="1.0" encoding="utf-8"?>
<p:tagLst xmlns:p="http://schemas.openxmlformats.org/presentationml/2006/main">
  <p:tag name="KSO_WPP_MARK_KEY" val="e5348f3c-b2fa-4e64-b112-7e485ade3275"/>
  <p:tag name="COMMONDATA" val="eyJoZGlkIjoiMmE2MzhmYzk3M2ViZDNjMDQwYmJhNzVjMmFiYWYwMjUifQ=="/>
  <p:tag name="ISLIDE.GUIDESSETTING" val="{&quot;Id&quot;:&quot;a521122e-aafa-43dc-a22c-6794f04a704e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8750,&quot;width&quot;:8165}"/>
</p:tagLst>
</file>

<file path=ppt/tags/tag4.xml><?xml version="1.0" encoding="utf-8"?>
<p:tagLst xmlns:p="http://schemas.openxmlformats.org/presentationml/2006/main">
  <p:tag name="KSO_WM_UNIT_PLACING_PICTURE_USER_VIEWPORT" val="{&quot;height&quot;:8750,&quot;width&quot;:8089}"/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EF"/>
      </a:accent5>
      <a:accent6>
        <a:srgbClr val="2D2D89"/>
      </a:accent6>
      <a:hlink>
        <a:srgbClr val="009999"/>
      </a:hlink>
      <a:folHlink>
        <a:srgbClr val="99CC00"/>
      </a:folHlink>
    </a:clrScheme>
    <a:fontScheme name="xdoxe3jm">
      <a:majorFont>
        <a:latin typeface="Times New Roman"/>
        <a:ea typeface="阿里巴巴普惠体"/>
        <a:cs typeface=""/>
      </a:majorFont>
      <a:minorFont>
        <a:latin typeface="Times New Roman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EF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EF"/>
      </a:accent5>
      <a:accent6>
        <a:srgbClr val="2D2D89"/>
      </a:accent6>
      <a:hlink>
        <a:srgbClr val="009999"/>
      </a:hlink>
      <a:folHlink>
        <a:srgbClr val="99CC00"/>
      </a:folHlink>
    </a:clrScheme>
    <a:fontScheme name="xdoxe3jm">
      <a:majorFont>
        <a:latin typeface="Times New Roman"/>
        <a:ea typeface="阿里巴巴普惠体"/>
        <a:cs typeface=""/>
      </a:majorFont>
      <a:minorFont>
        <a:latin typeface="Times New Roman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EF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明朝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742</Words>
  <Application>WPS 演示</Application>
  <PresentationFormat>宽屏</PresentationFormat>
  <Paragraphs>125</Paragraphs>
  <Slides>11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7" baseType="lpstr">
      <vt:lpstr>Arial</vt:lpstr>
      <vt:lpstr>宋体</vt:lpstr>
      <vt:lpstr>Wingdings</vt:lpstr>
      <vt:lpstr>微软雅黑</vt:lpstr>
      <vt:lpstr>华文行楷</vt:lpstr>
      <vt:lpstr>字由点字虎啸体</vt:lpstr>
      <vt:lpstr>汉仪黑方简</vt:lpstr>
      <vt:lpstr>Aa润行体 (非商业使用)</vt:lpstr>
      <vt:lpstr>Aa楷体</vt:lpstr>
      <vt:lpstr>Arial Unicode MS</vt:lpstr>
      <vt:lpstr>Times New Roman</vt:lpstr>
      <vt:lpstr>阿里巴巴普惠体</vt:lpstr>
      <vt:lpstr>ksdb</vt:lpstr>
      <vt:lpstr>黑体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WPS_1638238767</cp:lastModifiedBy>
  <cp:revision>72</cp:revision>
  <dcterms:created xsi:type="dcterms:W3CDTF">2013-01-25T01:44:00Z</dcterms:created>
  <dcterms:modified xsi:type="dcterms:W3CDTF">2023-03-30T00:56:26Z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7A0E2FBBAA664B3DA687B1978B2E326E</vt:lpwstr>
  </property>
</Properties>
</file>