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57" r:id="rId2"/>
    <p:sldId id="258" r:id="rId3"/>
    <p:sldId id="259" r:id="rId4"/>
    <p:sldId id="260" r:id="rId5"/>
    <p:sldId id="263" r:id="rId6"/>
    <p:sldId id="266" r:id="rId7"/>
    <p:sldId id="261" r:id="rId8"/>
    <p:sldId id="267" r:id="rId9"/>
    <p:sldId id="265" r:id="rId10"/>
    <p:sldId id="262" r:id="rId11"/>
    <p:sldId id="268" r:id="rId12"/>
    <p:sldId id="269" r:id="rId13"/>
    <p:sldId id="270" r:id="rId1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8C9BFC-74FE-43E2-9D30-0458738140F6}" type="datetimeFigureOut">
              <a:rPr lang="zh-CN" altLang="en-US" smtClean="0"/>
              <a:t>2021/4/20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304199-6FFB-4954-AB9B-609E4DBBA6E6}" type="slidenum">
              <a:rPr lang="zh-CN" altLang="en-US" smtClean="0"/>
              <a:t>‹#›</a:t>
            </a:fld>
            <a:endParaRPr lang="zh-CN" altLang="en-US"/>
          </a:p>
        </p:txBody>
      </p:sp>
    </p:spTree>
    <p:extLst>
      <p:ext uri="{BB962C8B-B14F-4D97-AF65-F5344CB8AC3E}">
        <p14:creationId xmlns:p14="http://schemas.microsoft.com/office/powerpoint/2010/main" val="748008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rPr>
              <a:pPr/>
              <a:t>1</a:t>
            </a:fld>
            <a:endParaRPr lang="zh-CN" altLang="en-US">
              <a:solidFill>
                <a:prstClr val="black"/>
              </a:solidFill>
            </a:endParaRPr>
          </a:p>
        </p:txBody>
      </p:sp>
    </p:spTree>
    <p:extLst>
      <p:ext uri="{BB962C8B-B14F-4D97-AF65-F5344CB8AC3E}">
        <p14:creationId xmlns:p14="http://schemas.microsoft.com/office/powerpoint/2010/main" val="31869455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4/20/2021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16127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4/20/2021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498135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4/20/2021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4490691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4/20/2021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145013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2997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4/20/2021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992920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4/20/2021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759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4/20/2021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743294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4/20/2021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9251384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4/20/2021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584581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defRPr/>
            </a:pPr>
            <a:endParaRPr lang="zh-CN" altLang="en-US" sz="1800" dirty="0">
              <a:solidFill>
                <a:srgbClr val="FFFFFF"/>
              </a:solidFill>
              <a:latin typeface="印品黑体" panose="00000500000000000000" pitchFamily="2" charset="-122"/>
              <a:ea typeface="印品黑体" panose="00000500000000000000" pitchFamily="2" charset="-122"/>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defRPr/>
            </a:pPr>
            <a:endParaRPr lang="zh-CN" altLang="en-US" sz="1800" dirty="0">
              <a:solidFill>
                <a:srgbClr val="FFFFFF"/>
              </a:solidFill>
              <a:latin typeface="印品黑体" panose="00000500000000000000" pitchFamily="2" charset="-122"/>
              <a:ea typeface="印品黑体" panose="00000500000000000000" pitchFamily="2" charset="-122"/>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4/20/2021</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印品黑体" panose="00000500000000000000" pitchFamily="2" charset="-122"/>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25330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6853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4/20/2021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5478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latin typeface="印品黑体" panose="00000500000000000000" pitchFamily="2" charset="-122"/>
                <a:ea typeface="印品黑体" panose="00000500000000000000" pitchFamily="2" charset="-122"/>
              </a:defRPr>
            </a:lvl1pPr>
          </a:lstStyle>
          <a:p>
            <a:pPr>
              <a:defRPr/>
            </a:pPr>
            <a:fld id="{9196EC2F-0988-4314-AD4B-24FF16D7B45E}" type="datetime1">
              <a:rPr lang="en-US" altLang="zh-CN" smtClean="0">
                <a:solidFill>
                  <a:prstClr val="black">
                    <a:tint val="75000"/>
                  </a:prstClr>
                </a:solidFill>
              </a:rPr>
              <a:pPr>
                <a:defRPr/>
              </a:pPr>
              <a:t>4/20/2021</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latin typeface="印品黑体" panose="00000500000000000000" pitchFamily="2" charset="-122"/>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latin typeface="印品黑体" panose="00000500000000000000" pitchFamily="2" charset="-122"/>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317231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lvl1pPr algn="ctr" defTabSz="1218926" rtl="0" eaLnBrk="1" latinLnBrk="0" hangingPunct="1">
        <a:spcBef>
          <a:spcPct val="0"/>
        </a:spcBef>
        <a:buNone/>
        <a:defRPr sz="5899" kern="1200">
          <a:solidFill>
            <a:schemeClr val="tx1"/>
          </a:solidFill>
          <a:latin typeface="印品黑体" panose="00000500000000000000" pitchFamily="2" charset="-122"/>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印品黑体" panose="00000500000000000000" pitchFamily="2" charset="-122"/>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印品黑体" panose="00000500000000000000" pitchFamily="2" charset="-122"/>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印品黑体" panose="00000500000000000000" pitchFamily="2" charset="-122"/>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印品黑体" panose="00000500000000000000" pitchFamily="2" charset="-122"/>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印品黑体" panose="00000500000000000000" pitchFamily="2" charset="-122"/>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sp>
        <p:nvSpPr>
          <p:cNvPr id="31" name="TextBox 4"/>
          <p:cNvSpPr txBox="1"/>
          <p:nvPr/>
        </p:nvSpPr>
        <p:spPr>
          <a:xfrm>
            <a:off x="3690395" y="1519016"/>
            <a:ext cx="4287361" cy="1323133"/>
          </a:xfrm>
          <a:prstGeom prst="rect">
            <a:avLst/>
          </a:prstGeom>
          <a:noFill/>
        </p:spPr>
        <p:txBody>
          <a:bodyPr wrap="none" rtlCol="0">
            <a:spAutoFit/>
          </a:bodyPr>
          <a:lstStyle/>
          <a:p>
            <a:pPr algn="ctr"/>
            <a:r>
              <a:rPr lang="zh-CN" altLang="en-US" sz="7998" dirty="0">
                <a:solidFill>
                  <a:srgbClr val="01B3C5">
                    <a:lumMod val="75000"/>
                  </a:srgbClr>
                </a:solidFill>
                <a:latin typeface="印品黑体" panose="00000500000000000000" pitchFamily="2" charset="-122"/>
                <a:ea typeface="印品黑体" panose="00000500000000000000" pitchFamily="2" charset="-122"/>
              </a:rPr>
              <a:t>读书分享</a:t>
            </a:r>
            <a:endParaRPr lang="en-US" altLang="zh-CN" sz="7998" dirty="0">
              <a:solidFill>
                <a:srgbClr val="01B3C5">
                  <a:lumMod val="75000"/>
                </a:srgbClr>
              </a:solidFill>
              <a:latin typeface="印品黑体" panose="00000500000000000000" pitchFamily="2" charset="-122"/>
              <a:ea typeface="印品黑体" panose="00000500000000000000" pitchFamily="2" charset="-122"/>
            </a:endParaRPr>
          </a:p>
        </p:txBody>
      </p:sp>
      <p:sp>
        <p:nvSpPr>
          <p:cNvPr id="32" name="TextBox 4"/>
          <p:cNvSpPr txBox="1"/>
          <p:nvPr/>
        </p:nvSpPr>
        <p:spPr>
          <a:xfrm>
            <a:off x="2074014" y="3155389"/>
            <a:ext cx="8032968" cy="646203"/>
          </a:xfrm>
          <a:prstGeom prst="rect">
            <a:avLst/>
          </a:prstGeom>
          <a:noFill/>
        </p:spPr>
        <p:txBody>
          <a:bodyPr wrap="none" rtlCol="0">
            <a:spAutoFit/>
          </a:bodyPr>
          <a:lstStyle/>
          <a:p>
            <a:pPr algn="ctr"/>
            <a:r>
              <a:rPr lang="zh-CN" altLang="en-US" sz="3599" smtClean="0">
                <a:solidFill>
                  <a:srgbClr val="00798F"/>
                </a:solidFill>
                <a:latin typeface="华文行楷" panose="02010800040101010101" pitchFamily="2" charset="-122"/>
                <a:ea typeface="华文行楷" panose="02010800040101010101" pitchFamily="2" charset="-122"/>
              </a:rPr>
              <a:t>新北区祁琴花小学英语优秀</a:t>
            </a:r>
            <a:r>
              <a:rPr lang="zh-CN" altLang="en-US" sz="3599" dirty="0">
                <a:solidFill>
                  <a:srgbClr val="00798F"/>
                </a:solidFill>
                <a:latin typeface="华文行楷" panose="02010800040101010101" pitchFamily="2" charset="-122"/>
                <a:ea typeface="华文行楷" panose="02010800040101010101" pitchFamily="2" charset="-122"/>
              </a:rPr>
              <a:t>教师培育室</a:t>
            </a:r>
            <a:endParaRPr lang="en-US" altLang="zh-CN" sz="3599" dirty="0">
              <a:solidFill>
                <a:srgbClr val="00798F"/>
              </a:solidFill>
              <a:latin typeface="华文行楷" panose="02010800040101010101" pitchFamily="2" charset="-122"/>
              <a:ea typeface="华文行楷" panose="02010800040101010101" pitchFamily="2" charset="-122"/>
            </a:endParaRPr>
          </a:p>
        </p:txBody>
      </p:sp>
      <p:grpSp>
        <p:nvGrpSpPr>
          <p:cNvPr id="40" name="组合 39"/>
          <p:cNvGrpSpPr/>
          <p:nvPr/>
        </p:nvGrpSpPr>
        <p:grpSpPr>
          <a:xfrm>
            <a:off x="4706959" y="4808614"/>
            <a:ext cx="2767074" cy="95232"/>
            <a:chOff x="1839287" y="5184146"/>
            <a:chExt cx="2767715" cy="95254"/>
          </a:xfrm>
        </p:grpSpPr>
        <p:grpSp>
          <p:nvGrpSpPr>
            <p:cNvPr id="41" name="组合 40"/>
            <p:cNvGrpSpPr/>
            <p:nvPr/>
          </p:nvGrpSpPr>
          <p:grpSpPr>
            <a:xfrm>
              <a:off x="2591031" y="5184150"/>
              <a:ext cx="2015971" cy="95250"/>
              <a:chOff x="2425983" y="5170170"/>
              <a:chExt cx="2015971" cy="156210"/>
            </a:xfrm>
          </p:grpSpPr>
          <p:grpSp>
            <p:nvGrpSpPr>
              <p:cNvPr id="53" name="组合 52"/>
              <p:cNvGrpSpPr/>
              <p:nvPr/>
            </p:nvGrpSpPr>
            <p:grpSpPr>
              <a:xfrm>
                <a:off x="2425983" y="5179695"/>
                <a:ext cx="1009343" cy="146685"/>
                <a:chOff x="2425983" y="5179695"/>
                <a:chExt cx="1009343" cy="146685"/>
              </a:xfrm>
            </p:grpSpPr>
            <p:grpSp>
              <p:nvGrpSpPr>
                <p:cNvPr id="69" name="组合 68"/>
                <p:cNvGrpSpPr/>
                <p:nvPr/>
              </p:nvGrpSpPr>
              <p:grpSpPr>
                <a:xfrm>
                  <a:off x="2425983" y="5186045"/>
                  <a:ext cx="504518" cy="140335"/>
                  <a:chOff x="2425983" y="5186045"/>
                  <a:chExt cx="504518" cy="140335"/>
                </a:xfrm>
              </p:grpSpPr>
              <p:grpSp>
                <p:nvGrpSpPr>
                  <p:cNvPr id="77" name="组合 76"/>
                  <p:cNvGrpSpPr/>
                  <p:nvPr/>
                </p:nvGrpSpPr>
                <p:grpSpPr>
                  <a:xfrm>
                    <a:off x="2425983" y="5189220"/>
                    <a:ext cx="253693" cy="137160"/>
                    <a:chOff x="2425983" y="5189220"/>
                    <a:chExt cx="253693" cy="137160"/>
                  </a:xfrm>
                </p:grpSpPr>
                <p:cxnSp>
                  <p:nvCxnSpPr>
                    <p:cNvPr id="81" name="直接连接符 80"/>
                    <p:cNvCxnSpPr/>
                    <p:nvPr/>
                  </p:nvCxnSpPr>
                  <p:spPr>
                    <a:xfrm>
                      <a:off x="2425983" y="5189220"/>
                      <a:ext cx="126717" cy="137160"/>
                    </a:xfrm>
                    <a:prstGeom prst="line">
                      <a:avLst/>
                    </a:prstGeom>
                    <a:ln>
                      <a:solidFill>
                        <a:srgbClr val="00798F"/>
                      </a:solidFill>
                    </a:ln>
                  </p:spPr>
                  <p:style>
                    <a:lnRef idx="1">
                      <a:schemeClr val="accent1"/>
                    </a:lnRef>
                    <a:fillRef idx="0">
                      <a:schemeClr val="accent1"/>
                    </a:fillRef>
                    <a:effectRef idx="0">
                      <a:schemeClr val="accent1"/>
                    </a:effectRef>
                    <a:fontRef idx="minor">
                      <a:schemeClr val="tx1"/>
                    </a:fontRef>
                  </p:style>
                </p:cxnSp>
                <p:cxnSp>
                  <p:nvCxnSpPr>
                    <p:cNvPr id="82" name="直接连接符 81"/>
                    <p:cNvCxnSpPr>
                      <a:cxnSpLocks/>
                    </p:cNvCxnSpPr>
                    <p:nvPr/>
                  </p:nvCxnSpPr>
                  <p:spPr>
                    <a:xfrm flipH="1">
                      <a:off x="2552959" y="5189220"/>
                      <a:ext cx="126717" cy="137160"/>
                    </a:xfrm>
                    <a:prstGeom prst="line">
                      <a:avLst/>
                    </a:prstGeom>
                    <a:ln>
                      <a:solidFill>
                        <a:srgbClr val="00798F"/>
                      </a:solidFill>
                    </a:ln>
                  </p:spPr>
                  <p:style>
                    <a:lnRef idx="1">
                      <a:schemeClr val="accent1"/>
                    </a:lnRef>
                    <a:fillRef idx="0">
                      <a:schemeClr val="accent1"/>
                    </a:fillRef>
                    <a:effectRef idx="0">
                      <a:schemeClr val="accent1"/>
                    </a:effectRef>
                    <a:fontRef idx="minor">
                      <a:schemeClr val="tx1"/>
                    </a:fontRef>
                  </p:style>
                </p:cxnSp>
              </p:grpSp>
              <p:grpSp>
                <p:nvGrpSpPr>
                  <p:cNvPr id="78" name="组合 77"/>
                  <p:cNvGrpSpPr/>
                  <p:nvPr/>
                </p:nvGrpSpPr>
                <p:grpSpPr>
                  <a:xfrm>
                    <a:off x="2676808" y="5186045"/>
                    <a:ext cx="253693" cy="137160"/>
                    <a:chOff x="2425983" y="5189220"/>
                    <a:chExt cx="253693" cy="137160"/>
                  </a:xfrm>
                </p:grpSpPr>
                <p:cxnSp>
                  <p:nvCxnSpPr>
                    <p:cNvPr id="79" name="直接连接符 78"/>
                    <p:cNvCxnSpPr/>
                    <p:nvPr/>
                  </p:nvCxnSpPr>
                  <p:spPr>
                    <a:xfrm>
                      <a:off x="2425983" y="5189220"/>
                      <a:ext cx="126717" cy="137160"/>
                    </a:xfrm>
                    <a:prstGeom prst="line">
                      <a:avLst/>
                    </a:prstGeom>
                    <a:ln>
                      <a:solidFill>
                        <a:srgbClr val="00798F"/>
                      </a:solidFill>
                    </a:ln>
                  </p:spPr>
                  <p:style>
                    <a:lnRef idx="1">
                      <a:schemeClr val="accent1"/>
                    </a:lnRef>
                    <a:fillRef idx="0">
                      <a:schemeClr val="accent1"/>
                    </a:fillRef>
                    <a:effectRef idx="0">
                      <a:schemeClr val="accent1"/>
                    </a:effectRef>
                    <a:fontRef idx="minor">
                      <a:schemeClr val="tx1"/>
                    </a:fontRef>
                  </p:style>
                </p:cxnSp>
                <p:cxnSp>
                  <p:nvCxnSpPr>
                    <p:cNvPr id="80" name="直接连接符 79"/>
                    <p:cNvCxnSpPr>
                      <a:cxnSpLocks/>
                    </p:cNvCxnSpPr>
                    <p:nvPr/>
                  </p:nvCxnSpPr>
                  <p:spPr>
                    <a:xfrm flipH="1">
                      <a:off x="2552959" y="5189220"/>
                      <a:ext cx="126717" cy="137160"/>
                    </a:xfrm>
                    <a:prstGeom prst="line">
                      <a:avLst/>
                    </a:prstGeom>
                    <a:ln>
                      <a:solidFill>
                        <a:srgbClr val="00798F"/>
                      </a:solidFill>
                    </a:ln>
                  </p:spPr>
                  <p:style>
                    <a:lnRef idx="1">
                      <a:schemeClr val="accent1"/>
                    </a:lnRef>
                    <a:fillRef idx="0">
                      <a:schemeClr val="accent1"/>
                    </a:fillRef>
                    <a:effectRef idx="0">
                      <a:schemeClr val="accent1"/>
                    </a:effectRef>
                    <a:fontRef idx="minor">
                      <a:schemeClr val="tx1"/>
                    </a:fontRef>
                  </p:style>
                </p:cxnSp>
              </p:grpSp>
            </p:grpSp>
            <p:grpSp>
              <p:nvGrpSpPr>
                <p:cNvPr id="70" name="组合 69"/>
                <p:cNvGrpSpPr/>
                <p:nvPr/>
              </p:nvGrpSpPr>
              <p:grpSpPr>
                <a:xfrm>
                  <a:off x="2930808" y="5179695"/>
                  <a:ext cx="504518" cy="140335"/>
                  <a:chOff x="2425983" y="5186045"/>
                  <a:chExt cx="504518" cy="140335"/>
                </a:xfrm>
              </p:grpSpPr>
              <p:grpSp>
                <p:nvGrpSpPr>
                  <p:cNvPr id="71" name="组合 70"/>
                  <p:cNvGrpSpPr/>
                  <p:nvPr/>
                </p:nvGrpSpPr>
                <p:grpSpPr>
                  <a:xfrm>
                    <a:off x="2425983" y="5189220"/>
                    <a:ext cx="253693" cy="137160"/>
                    <a:chOff x="2425983" y="5189220"/>
                    <a:chExt cx="253693" cy="137160"/>
                  </a:xfrm>
                </p:grpSpPr>
                <p:cxnSp>
                  <p:nvCxnSpPr>
                    <p:cNvPr id="75" name="直接连接符 74"/>
                    <p:cNvCxnSpPr/>
                    <p:nvPr/>
                  </p:nvCxnSpPr>
                  <p:spPr>
                    <a:xfrm>
                      <a:off x="2425983" y="5189220"/>
                      <a:ext cx="126717" cy="137160"/>
                    </a:xfrm>
                    <a:prstGeom prst="line">
                      <a:avLst/>
                    </a:prstGeom>
                    <a:ln>
                      <a:solidFill>
                        <a:srgbClr val="00798F"/>
                      </a:solidFill>
                    </a:ln>
                  </p:spPr>
                  <p:style>
                    <a:lnRef idx="1">
                      <a:schemeClr val="accent1"/>
                    </a:lnRef>
                    <a:fillRef idx="0">
                      <a:schemeClr val="accent1"/>
                    </a:fillRef>
                    <a:effectRef idx="0">
                      <a:schemeClr val="accent1"/>
                    </a:effectRef>
                    <a:fontRef idx="minor">
                      <a:schemeClr val="tx1"/>
                    </a:fontRef>
                  </p:style>
                </p:cxnSp>
                <p:cxnSp>
                  <p:nvCxnSpPr>
                    <p:cNvPr id="76" name="直接连接符 75"/>
                    <p:cNvCxnSpPr>
                      <a:cxnSpLocks/>
                    </p:cNvCxnSpPr>
                    <p:nvPr/>
                  </p:nvCxnSpPr>
                  <p:spPr>
                    <a:xfrm flipH="1">
                      <a:off x="2552959" y="5189220"/>
                      <a:ext cx="126717" cy="137160"/>
                    </a:xfrm>
                    <a:prstGeom prst="line">
                      <a:avLst/>
                    </a:prstGeom>
                    <a:ln>
                      <a:solidFill>
                        <a:srgbClr val="00798F"/>
                      </a:solidFill>
                    </a:ln>
                  </p:spPr>
                  <p:style>
                    <a:lnRef idx="1">
                      <a:schemeClr val="accent1"/>
                    </a:lnRef>
                    <a:fillRef idx="0">
                      <a:schemeClr val="accent1"/>
                    </a:fillRef>
                    <a:effectRef idx="0">
                      <a:schemeClr val="accent1"/>
                    </a:effectRef>
                    <a:fontRef idx="minor">
                      <a:schemeClr val="tx1"/>
                    </a:fontRef>
                  </p:style>
                </p:cxnSp>
              </p:grpSp>
              <p:grpSp>
                <p:nvGrpSpPr>
                  <p:cNvPr id="72" name="组合 71"/>
                  <p:cNvGrpSpPr/>
                  <p:nvPr/>
                </p:nvGrpSpPr>
                <p:grpSpPr>
                  <a:xfrm>
                    <a:off x="2676808" y="5186045"/>
                    <a:ext cx="253693" cy="137160"/>
                    <a:chOff x="2425983" y="5189220"/>
                    <a:chExt cx="253693" cy="137160"/>
                  </a:xfrm>
                </p:grpSpPr>
                <p:cxnSp>
                  <p:nvCxnSpPr>
                    <p:cNvPr id="73" name="直接连接符 72"/>
                    <p:cNvCxnSpPr/>
                    <p:nvPr/>
                  </p:nvCxnSpPr>
                  <p:spPr>
                    <a:xfrm>
                      <a:off x="2425983" y="5189220"/>
                      <a:ext cx="126717" cy="137160"/>
                    </a:xfrm>
                    <a:prstGeom prst="line">
                      <a:avLst/>
                    </a:prstGeom>
                    <a:ln>
                      <a:solidFill>
                        <a:srgbClr val="00798F"/>
                      </a:solidFill>
                    </a:ln>
                  </p:spPr>
                  <p:style>
                    <a:lnRef idx="1">
                      <a:schemeClr val="accent1"/>
                    </a:lnRef>
                    <a:fillRef idx="0">
                      <a:schemeClr val="accent1"/>
                    </a:fillRef>
                    <a:effectRef idx="0">
                      <a:schemeClr val="accent1"/>
                    </a:effectRef>
                    <a:fontRef idx="minor">
                      <a:schemeClr val="tx1"/>
                    </a:fontRef>
                  </p:style>
                </p:cxnSp>
                <p:cxnSp>
                  <p:nvCxnSpPr>
                    <p:cNvPr id="74" name="直接连接符 73"/>
                    <p:cNvCxnSpPr>
                      <a:cxnSpLocks/>
                    </p:cNvCxnSpPr>
                    <p:nvPr/>
                  </p:nvCxnSpPr>
                  <p:spPr>
                    <a:xfrm flipH="1">
                      <a:off x="2552959" y="5189220"/>
                      <a:ext cx="126717" cy="137160"/>
                    </a:xfrm>
                    <a:prstGeom prst="line">
                      <a:avLst/>
                    </a:prstGeom>
                    <a:ln>
                      <a:solidFill>
                        <a:srgbClr val="00798F"/>
                      </a:solidFill>
                    </a:ln>
                  </p:spPr>
                  <p:style>
                    <a:lnRef idx="1">
                      <a:schemeClr val="accent1"/>
                    </a:lnRef>
                    <a:fillRef idx="0">
                      <a:schemeClr val="accent1"/>
                    </a:fillRef>
                    <a:effectRef idx="0">
                      <a:schemeClr val="accent1"/>
                    </a:effectRef>
                    <a:fontRef idx="minor">
                      <a:schemeClr val="tx1"/>
                    </a:fontRef>
                  </p:style>
                </p:cxnSp>
              </p:grpSp>
            </p:grpSp>
          </p:grpSp>
          <p:grpSp>
            <p:nvGrpSpPr>
              <p:cNvPr id="54" name="组合 53"/>
              <p:cNvGrpSpPr/>
              <p:nvPr/>
            </p:nvGrpSpPr>
            <p:grpSpPr>
              <a:xfrm>
                <a:off x="3432611" y="5170170"/>
                <a:ext cx="1009343" cy="146685"/>
                <a:chOff x="2425983" y="5179695"/>
                <a:chExt cx="1009343" cy="146685"/>
              </a:xfrm>
            </p:grpSpPr>
            <p:grpSp>
              <p:nvGrpSpPr>
                <p:cNvPr id="55" name="组合 54"/>
                <p:cNvGrpSpPr/>
                <p:nvPr/>
              </p:nvGrpSpPr>
              <p:grpSpPr>
                <a:xfrm>
                  <a:off x="2425983" y="5186045"/>
                  <a:ext cx="504518" cy="140335"/>
                  <a:chOff x="2425983" y="5186045"/>
                  <a:chExt cx="504518" cy="140335"/>
                </a:xfrm>
              </p:grpSpPr>
              <p:grpSp>
                <p:nvGrpSpPr>
                  <p:cNvPr id="63" name="组合 62"/>
                  <p:cNvGrpSpPr/>
                  <p:nvPr/>
                </p:nvGrpSpPr>
                <p:grpSpPr>
                  <a:xfrm>
                    <a:off x="2425983" y="5189220"/>
                    <a:ext cx="253693" cy="137160"/>
                    <a:chOff x="2425983" y="5189220"/>
                    <a:chExt cx="253693" cy="137160"/>
                  </a:xfrm>
                </p:grpSpPr>
                <p:cxnSp>
                  <p:nvCxnSpPr>
                    <p:cNvPr id="67" name="直接连接符 66"/>
                    <p:cNvCxnSpPr/>
                    <p:nvPr/>
                  </p:nvCxnSpPr>
                  <p:spPr>
                    <a:xfrm>
                      <a:off x="2425983" y="5189220"/>
                      <a:ext cx="126717" cy="137160"/>
                    </a:xfrm>
                    <a:prstGeom prst="line">
                      <a:avLst/>
                    </a:prstGeom>
                    <a:ln>
                      <a:solidFill>
                        <a:srgbClr val="00798F"/>
                      </a:solidFill>
                    </a:ln>
                  </p:spPr>
                  <p:style>
                    <a:lnRef idx="1">
                      <a:schemeClr val="accent1"/>
                    </a:lnRef>
                    <a:fillRef idx="0">
                      <a:schemeClr val="accent1"/>
                    </a:fillRef>
                    <a:effectRef idx="0">
                      <a:schemeClr val="accent1"/>
                    </a:effectRef>
                    <a:fontRef idx="minor">
                      <a:schemeClr val="tx1"/>
                    </a:fontRef>
                  </p:style>
                </p:cxnSp>
                <p:cxnSp>
                  <p:nvCxnSpPr>
                    <p:cNvPr id="68" name="直接连接符 67"/>
                    <p:cNvCxnSpPr>
                      <a:cxnSpLocks/>
                    </p:cNvCxnSpPr>
                    <p:nvPr/>
                  </p:nvCxnSpPr>
                  <p:spPr>
                    <a:xfrm flipH="1">
                      <a:off x="2552959" y="5189220"/>
                      <a:ext cx="126717" cy="137160"/>
                    </a:xfrm>
                    <a:prstGeom prst="line">
                      <a:avLst/>
                    </a:prstGeom>
                    <a:ln>
                      <a:solidFill>
                        <a:srgbClr val="00798F"/>
                      </a:solidFill>
                    </a:ln>
                  </p:spPr>
                  <p:style>
                    <a:lnRef idx="1">
                      <a:schemeClr val="accent1"/>
                    </a:lnRef>
                    <a:fillRef idx="0">
                      <a:schemeClr val="accent1"/>
                    </a:fillRef>
                    <a:effectRef idx="0">
                      <a:schemeClr val="accent1"/>
                    </a:effectRef>
                    <a:fontRef idx="minor">
                      <a:schemeClr val="tx1"/>
                    </a:fontRef>
                  </p:style>
                </p:cxnSp>
              </p:grpSp>
              <p:grpSp>
                <p:nvGrpSpPr>
                  <p:cNvPr id="64" name="组合 63"/>
                  <p:cNvGrpSpPr/>
                  <p:nvPr/>
                </p:nvGrpSpPr>
                <p:grpSpPr>
                  <a:xfrm>
                    <a:off x="2676808" y="5186045"/>
                    <a:ext cx="253693" cy="137160"/>
                    <a:chOff x="2425983" y="5189220"/>
                    <a:chExt cx="253693" cy="137160"/>
                  </a:xfrm>
                </p:grpSpPr>
                <p:cxnSp>
                  <p:nvCxnSpPr>
                    <p:cNvPr id="65" name="直接连接符 64"/>
                    <p:cNvCxnSpPr/>
                    <p:nvPr/>
                  </p:nvCxnSpPr>
                  <p:spPr>
                    <a:xfrm>
                      <a:off x="2425983" y="5189220"/>
                      <a:ext cx="126717" cy="137160"/>
                    </a:xfrm>
                    <a:prstGeom prst="line">
                      <a:avLst/>
                    </a:prstGeom>
                    <a:ln>
                      <a:solidFill>
                        <a:srgbClr val="00798F"/>
                      </a:solidFill>
                    </a:ln>
                  </p:spPr>
                  <p:style>
                    <a:lnRef idx="1">
                      <a:schemeClr val="accent1"/>
                    </a:lnRef>
                    <a:fillRef idx="0">
                      <a:schemeClr val="accent1"/>
                    </a:fillRef>
                    <a:effectRef idx="0">
                      <a:schemeClr val="accent1"/>
                    </a:effectRef>
                    <a:fontRef idx="minor">
                      <a:schemeClr val="tx1"/>
                    </a:fontRef>
                  </p:style>
                </p:cxnSp>
                <p:cxnSp>
                  <p:nvCxnSpPr>
                    <p:cNvPr id="66" name="直接连接符 65"/>
                    <p:cNvCxnSpPr>
                      <a:cxnSpLocks/>
                    </p:cNvCxnSpPr>
                    <p:nvPr/>
                  </p:nvCxnSpPr>
                  <p:spPr>
                    <a:xfrm flipH="1">
                      <a:off x="2552959" y="5189220"/>
                      <a:ext cx="126717" cy="137160"/>
                    </a:xfrm>
                    <a:prstGeom prst="line">
                      <a:avLst/>
                    </a:prstGeom>
                    <a:ln>
                      <a:solidFill>
                        <a:srgbClr val="00798F"/>
                      </a:solidFill>
                    </a:ln>
                  </p:spPr>
                  <p:style>
                    <a:lnRef idx="1">
                      <a:schemeClr val="accent1"/>
                    </a:lnRef>
                    <a:fillRef idx="0">
                      <a:schemeClr val="accent1"/>
                    </a:fillRef>
                    <a:effectRef idx="0">
                      <a:schemeClr val="accent1"/>
                    </a:effectRef>
                    <a:fontRef idx="minor">
                      <a:schemeClr val="tx1"/>
                    </a:fontRef>
                  </p:style>
                </p:cxnSp>
              </p:grpSp>
            </p:grpSp>
            <p:grpSp>
              <p:nvGrpSpPr>
                <p:cNvPr id="56" name="组合 55"/>
                <p:cNvGrpSpPr/>
                <p:nvPr/>
              </p:nvGrpSpPr>
              <p:grpSpPr>
                <a:xfrm>
                  <a:off x="2930808" y="5179695"/>
                  <a:ext cx="504518" cy="140335"/>
                  <a:chOff x="2425983" y="5186045"/>
                  <a:chExt cx="504518" cy="140335"/>
                </a:xfrm>
              </p:grpSpPr>
              <p:grpSp>
                <p:nvGrpSpPr>
                  <p:cNvPr id="57" name="组合 56"/>
                  <p:cNvGrpSpPr/>
                  <p:nvPr/>
                </p:nvGrpSpPr>
                <p:grpSpPr>
                  <a:xfrm>
                    <a:off x="2425983" y="5189220"/>
                    <a:ext cx="253693" cy="137160"/>
                    <a:chOff x="2425983" y="5189220"/>
                    <a:chExt cx="253693" cy="137160"/>
                  </a:xfrm>
                </p:grpSpPr>
                <p:cxnSp>
                  <p:nvCxnSpPr>
                    <p:cNvPr id="61" name="直接连接符 60"/>
                    <p:cNvCxnSpPr/>
                    <p:nvPr/>
                  </p:nvCxnSpPr>
                  <p:spPr>
                    <a:xfrm>
                      <a:off x="2425983" y="5189220"/>
                      <a:ext cx="126717" cy="137160"/>
                    </a:xfrm>
                    <a:prstGeom prst="line">
                      <a:avLst/>
                    </a:prstGeom>
                    <a:ln>
                      <a:solidFill>
                        <a:srgbClr val="00798F"/>
                      </a:solidFill>
                    </a:ln>
                  </p:spPr>
                  <p:style>
                    <a:lnRef idx="1">
                      <a:schemeClr val="accent1"/>
                    </a:lnRef>
                    <a:fillRef idx="0">
                      <a:schemeClr val="accent1"/>
                    </a:fillRef>
                    <a:effectRef idx="0">
                      <a:schemeClr val="accent1"/>
                    </a:effectRef>
                    <a:fontRef idx="minor">
                      <a:schemeClr val="tx1"/>
                    </a:fontRef>
                  </p:style>
                </p:cxnSp>
                <p:cxnSp>
                  <p:nvCxnSpPr>
                    <p:cNvPr id="62" name="直接连接符 61"/>
                    <p:cNvCxnSpPr>
                      <a:cxnSpLocks/>
                    </p:cNvCxnSpPr>
                    <p:nvPr/>
                  </p:nvCxnSpPr>
                  <p:spPr>
                    <a:xfrm flipH="1">
                      <a:off x="2552959" y="5189220"/>
                      <a:ext cx="126717" cy="137160"/>
                    </a:xfrm>
                    <a:prstGeom prst="line">
                      <a:avLst/>
                    </a:prstGeom>
                    <a:ln>
                      <a:solidFill>
                        <a:srgbClr val="00798F"/>
                      </a:solidFill>
                    </a:ln>
                  </p:spPr>
                  <p:style>
                    <a:lnRef idx="1">
                      <a:schemeClr val="accent1"/>
                    </a:lnRef>
                    <a:fillRef idx="0">
                      <a:schemeClr val="accent1"/>
                    </a:fillRef>
                    <a:effectRef idx="0">
                      <a:schemeClr val="accent1"/>
                    </a:effectRef>
                    <a:fontRef idx="minor">
                      <a:schemeClr val="tx1"/>
                    </a:fontRef>
                  </p:style>
                </p:cxnSp>
              </p:grpSp>
              <p:grpSp>
                <p:nvGrpSpPr>
                  <p:cNvPr id="58" name="组合 57"/>
                  <p:cNvGrpSpPr/>
                  <p:nvPr/>
                </p:nvGrpSpPr>
                <p:grpSpPr>
                  <a:xfrm>
                    <a:off x="2676808" y="5186045"/>
                    <a:ext cx="253693" cy="137160"/>
                    <a:chOff x="2425983" y="5189220"/>
                    <a:chExt cx="253693" cy="137160"/>
                  </a:xfrm>
                </p:grpSpPr>
                <p:cxnSp>
                  <p:nvCxnSpPr>
                    <p:cNvPr id="59" name="直接连接符 58"/>
                    <p:cNvCxnSpPr/>
                    <p:nvPr/>
                  </p:nvCxnSpPr>
                  <p:spPr>
                    <a:xfrm>
                      <a:off x="2425983" y="5189220"/>
                      <a:ext cx="126717" cy="137160"/>
                    </a:xfrm>
                    <a:prstGeom prst="line">
                      <a:avLst/>
                    </a:prstGeom>
                    <a:ln>
                      <a:solidFill>
                        <a:srgbClr val="00798F"/>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a:cxnSpLocks/>
                    </p:cNvCxnSpPr>
                    <p:nvPr/>
                  </p:nvCxnSpPr>
                  <p:spPr>
                    <a:xfrm flipH="1">
                      <a:off x="2552959" y="5189220"/>
                      <a:ext cx="126717" cy="137160"/>
                    </a:xfrm>
                    <a:prstGeom prst="line">
                      <a:avLst/>
                    </a:prstGeom>
                    <a:ln>
                      <a:solidFill>
                        <a:srgbClr val="00798F"/>
                      </a:solidFill>
                    </a:ln>
                  </p:spPr>
                  <p:style>
                    <a:lnRef idx="1">
                      <a:schemeClr val="accent1"/>
                    </a:lnRef>
                    <a:fillRef idx="0">
                      <a:schemeClr val="accent1"/>
                    </a:fillRef>
                    <a:effectRef idx="0">
                      <a:schemeClr val="accent1"/>
                    </a:effectRef>
                    <a:fontRef idx="minor">
                      <a:schemeClr val="tx1"/>
                    </a:fontRef>
                  </p:style>
                </p:cxnSp>
              </p:grpSp>
            </p:grpSp>
          </p:grpSp>
        </p:grpSp>
        <p:grpSp>
          <p:nvGrpSpPr>
            <p:cNvPr id="42" name="组合 41"/>
            <p:cNvGrpSpPr/>
            <p:nvPr/>
          </p:nvGrpSpPr>
          <p:grpSpPr>
            <a:xfrm>
              <a:off x="1839287" y="5184146"/>
              <a:ext cx="758518" cy="87506"/>
              <a:chOff x="2676808" y="5179695"/>
              <a:chExt cx="758518" cy="143510"/>
            </a:xfrm>
          </p:grpSpPr>
          <p:grpSp>
            <p:nvGrpSpPr>
              <p:cNvPr id="43" name="组合 42"/>
              <p:cNvGrpSpPr/>
              <p:nvPr/>
            </p:nvGrpSpPr>
            <p:grpSpPr>
              <a:xfrm>
                <a:off x="2676808" y="5186045"/>
                <a:ext cx="253693" cy="137160"/>
                <a:chOff x="2425983" y="5189220"/>
                <a:chExt cx="253693" cy="137160"/>
              </a:xfrm>
            </p:grpSpPr>
            <p:cxnSp>
              <p:nvCxnSpPr>
                <p:cNvPr id="51" name="直接连接符 50"/>
                <p:cNvCxnSpPr/>
                <p:nvPr/>
              </p:nvCxnSpPr>
              <p:spPr>
                <a:xfrm>
                  <a:off x="2425983" y="5189220"/>
                  <a:ext cx="126717" cy="137160"/>
                </a:xfrm>
                <a:prstGeom prst="line">
                  <a:avLst/>
                </a:prstGeom>
                <a:ln>
                  <a:solidFill>
                    <a:srgbClr val="00798F"/>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a:cxnSpLocks/>
                </p:cNvCxnSpPr>
                <p:nvPr/>
              </p:nvCxnSpPr>
              <p:spPr>
                <a:xfrm flipH="1">
                  <a:off x="2552959" y="5189220"/>
                  <a:ext cx="126717" cy="137160"/>
                </a:xfrm>
                <a:prstGeom prst="line">
                  <a:avLst/>
                </a:prstGeom>
                <a:ln>
                  <a:solidFill>
                    <a:srgbClr val="00798F"/>
                  </a:solidFill>
                </a:ln>
              </p:spPr>
              <p:style>
                <a:lnRef idx="1">
                  <a:schemeClr val="accent1"/>
                </a:lnRef>
                <a:fillRef idx="0">
                  <a:schemeClr val="accent1"/>
                </a:fillRef>
                <a:effectRef idx="0">
                  <a:schemeClr val="accent1"/>
                </a:effectRef>
                <a:fontRef idx="minor">
                  <a:schemeClr val="tx1"/>
                </a:fontRef>
              </p:style>
            </p:cxnSp>
          </p:grpSp>
          <p:grpSp>
            <p:nvGrpSpPr>
              <p:cNvPr id="44" name="组合 43"/>
              <p:cNvGrpSpPr/>
              <p:nvPr/>
            </p:nvGrpSpPr>
            <p:grpSpPr>
              <a:xfrm>
                <a:off x="2930808" y="5179695"/>
                <a:ext cx="504518" cy="140335"/>
                <a:chOff x="2425983" y="5186045"/>
                <a:chExt cx="504518" cy="140335"/>
              </a:xfrm>
            </p:grpSpPr>
            <p:grpSp>
              <p:nvGrpSpPr>
                <p:cNvPr id="45" name="组合 44"/>
                <p:cNvGrpSpPr/>
                <p:nvPr/>
              </p:nvGrpSpPr>
              <p:grpSpPr>
                <a:xfrm>
                  <a:off x="2425983" y="5189220"/>
                  <a:ext cx="253693" cy="137160"/>
                  <a:chOff x="2425983" y="5189220"/>
                  <a:chExt cx="253693" cy="137160"/>
                </a:xfrm>
              </p:grpSpPr>
              <p:cxnSp>
                <p:nvCxnSpPr>
                  <p:cNvPr id="49" name="直接连接符 48"/>
                  <p:cNvCxnSpPr/>
                  <p:nvPr/>
                </p:nvCxnSpPr>
                <p:spPr>
                  <a:xfrm>
                    <a:off x="2425983" y="5189220"/>
                    <a:ext cx="126717" cy="137160"/>
                  </a:xfrm>
                  <a:prstGeom prst="line">
                    <a:avLst/>
                  </a:prstGeom>
                  <a:ln>
                    <a:solidFill>
                      <a:srgbClr val="00798F"/>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a:cxnSpLocks/>
                  </p:cNvCxnSpPr>
                  <p:nvPr/>
                </p:nvCxnSpPr>
                <p:spPr>
                  <a:xfrm flipH="1">
                    <a:off x="2552959" y="5189220"/>
                    <a:ext cx="126717" cy="137160"/>
                  </a:xfrm>
                  <a:prstGeom prst="line">
                    <a:avLst/>
                  </a:prstGeom>
                  <a:ln>
                    <a:solidFill>
                      <a:srgbClr val="00798F"/>
                    </a:solidFill>
                  </a:ln>
                </p:spPr>
                <p:style>
                  <a:lnRef idx="1">
                    <a:schemeClr val="accent1"/>
                  </a:lnRef>
                  <a:fillRef idx="0">
                    <a:schemeClr val="accent1"/>
                  </a:fillRef>
                  <a:effectRef idx="0">
                    <a:schemeClr val="accent1"/>
                  </a:effectRef>
                  <a:fontRef idx="minor">
                    <a:schemeClr val="tx1"/>
                  </a:fontRef>
                </p:style>
              </p:cxnSp>
            </p:grpSp>
            <p:grpSp>
              <p:nvGrpSpPr>
                <p:cNvPr id="46" name="组合 45"/>
                <p:cNvGrpSpPr/>
                <p:nvPr/>
              </p:nvGrpSpPr>
              <p:grpSpPr>
                <a:xfrm>
                  <a:off x="2676808" y="5186045"/>
                  <a:ext cx="253693" cy="137160"/>
                  <a:chOff x="2425983" y="5189220"/>
                  <a:chExt cx="253693" cy="137160"/>
                </a:xfrm>
              </p:grpSpPr>
              <p:cxnSp>
                <p:nvCxnSpPr>
                  <p:cNvPr id="47" name="直接连接符 46"/>
                  <p:cNvCxnSpPr/>
                  <p:nvPr/>
                </p:nvCxnSpPr>
                <p:spPr>
                  <a:xfrm>
                    <a:off x="2425983" y="5189220"/>
                    <a:ext cx="126717" cy="137160"/>
                  </a:xfrm>
                  <a:prstGeom prst="line">
                    <a:avLst/>
                  </a:prstGeom>
                  <a:ln>
                    <a:solidFill>
                      <a:srgbClr val="00798F"/>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a:cxnSpLocks/>
                  </p:cNvCxnSpPr>
                  <p:nvPr/>
                </p:nvCxnSpPr>
                <p:spPr>
                  <a:xfrm flipH="1">
                    <a:off x="2552959" y="5189220"/>
                    <a:ext cx="126717" cy="137160"/>
                  </a:xfrm>
                  <a:prstGeom prst="line">
                    <a:avLst/>
                  </a:prstGeom>
                  <a:ln>
                    <a:solidFill>
                      <a:srgbClr val="00798F"/>
                    </a:solidFill>
                  </a:ln>
                </p:spPr>
                <p:style>
                  <a:lnRef idx="1">
                    <a:schemeClr val="accent1"/>
                  </a:lnRef>
                  <a:fillRef idx="0">
                    <a:schemeClr val="accent1"/>
                  </a:fillRef>
                  <a:effectRef idx="0">
                    <a:schemeClr val="accent1"/>
                  </a:effectRef>
                  <a:fontRef idx="minor">
                    <a:schemeClr val="tx1"/>
                  </a:fontRef>
                </p:style>
              </p:cxnSp>
            </p:grpSp>
          </p:grpSp>
        </p:grpSp>
      </p:grpSp>
      <p:pic>
        <p:nvPicPr>
          <p:cNvPr id="2" name="流行童趣游戏活动欢快背景音乐">
            <a:hlinkClick r:id="" action="ppaction://media"/>
            <a:extLst>
              <a:ext uri="{FF2B5EF4-FFF2-40B4-BE49-F238E27FC236}">
                <a16:creationId xmlns:a16="http://schemas.microsoft.com/office/drawing/2014/main" xmlns="" id="{DBA9A86D-DE38-4A8D-9F1F-DE98597BDD6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05" y="-1484033"/>
            <a:ext cx="609459" cy="609459"/>
          </a:xfrm>
          <a:prstGeom prst="rect">
            <a:avLst/>
          </a:prstGeom>
        </p:spPr>
      </p:pic>
      <p:sp>
        <p:nvSpPr>
          <p:cNvPr id="3" name="文本框 2"/>
          <p:cNvSpPr txBox="1"/>
          <p:nvPr/>
        </p:nvSpPr>
        <p:spPr>
          <a:xfrm>
            <a:off x="4907459" y="4101258"/>
            <a:ext cx="3096675" cy="646181"/>
          </a:xfrm>
          <a:prstGeom prst="rect">
            <a:avLst/>
          </a:prstGeom>
          <a:noFill/>
        </p:spPr>
        <p:txBody>
          <a:bodyPr wrap="square" rtlCol="0">
            <a:spAutoFit/>
          </a:bodyPr>
          <a:lstStyle/>
          <a:p>
            <a:r>
              <a:rPr lang="en-US" altLang="zh-CN" sz="3599" dirty="0" smtClean="0">
                <a:solidFill>
                  <a:srgbClr val="01B3C5">
                    <a:lumMod val="75000"/>
                  </a:srgbClr>
                </a:solidFill>
              </a:rPr>
              <a:t>2021.4.22</a:t>
            </a:r>
            <a:endParaRPr lang="zh-CN" altLang="en-US" sz="3599" dirty="0">
              <a:solidFill>
                <a:srgbClr val="01B3C5">
                  <a:lumMod val="75000"/>
                </a:srgbClr>
              </a:solidFill>
            </a:endParaRPr>
          </a:p>
        </p:txBody>
      </p:sp>
    </p:spTree>
    <p:extLst>
      <p:ext uri="{BB962C8B-B14F-4D97-AF65-F5344CB8AC3E}">
        <p14:creationId xmlns:p14="http://schemas.microsoft.com/office/powerpoint/2010/main" val="3850875717"/>
      </p:ext>
    </p:extLst>
  </p:cSld>
  <p:clrMapOvr>
    <a:masterClrMapping/>
  </p:clrMapOvr>
  <mc:AlternateContent xmlns:mc="http://schemas.openxmlformats.org/markup-compatibility/2006" xmlns:p14="http://schemas.microsoft.com/office/powerpoint/2010/main">
    <mc:Choice Requires="p14">
      <p:transition spd="slow" p14:dur="900" advClick="0" advTm="1000">
        <p14:warp dir="in"/>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488890" y="2957810"/>
            <a:ext cx="8921935" cy="2400657"/>
          </a:xfrm>
          <a:prstGeom prst="rect">
            <a:avLst/>
          </a:prstGeom>
        </p:spPr>
        <p:txBody>
          <a:bodyPr wrap="square">
            <a:spAutoFit/>
          </a:bodyPr>
          <a:lstStyle/>
          <a:p>
            <a:pPr>
              <a:lnSpc>
                <a:spcPct val="150000"/>
              </a:lnSpc>
            </a:pPr>
            <a:r>
              <a:rPr lang="zh-CN" altLang="en-US" sz="2000" b="1" dirty="0"/>
              <a:t>深度学习强调高阶思维,它具体涉及到的活动有:提出研究问题、解决非规则系统的复杂问题、处理争论问题、识别潜在的假设问题等</a:t>
            </a:r>
            <a:r>
              <a:rPr lang="zh-CN" altLang="en-US" sz="2000" b="1" dirty="0" smtClean="0"/>
              <a:t>。</a:t>
            </a:r>
            <a:endParaRPr lang="en-US" altLang="zh-CN" sz="2000" b="1" dirty="0" smtClean="0"/>
          </a:p>
          <a:p>
            <a:pPr>
              <a:lnSpc>
                <a:spcPct val="150000"/>
              </a:lnSpc>
            </a:pPr>
            <a:r>
              <a:rPr lang="zh-CN" altLang="en-US" sz="2000" b="1" dirty="0" smtClean="0"/>
              <a:t>高阶</a:t>
            </a:r>
            <a:r>
              <a:rPr lang="zh-CN" altLang="en-US" sz="2000" b="1" dirty="0"/>
              <a:t>思维本质上是思维的一种高水平活动</a:t>
            </a:r>
            <a:r>
              <a:rPr lang="en-US" altLang="zh-CN" sz="2000" b="1" dirty="0"/>
              <a:t>,</a:t>
            </a:r>
            <a:r>
              <a:rPr lang="zh-CN" altLang="en-US" sz="2000" b="1" dirty="0"/>
              <a:t>不仅需要学习者能够解决结构良好的</a:t>
            </a:r>
            <a:r>
              <a:rPr lang="zh-CN" altLang="en-US" sz="2000" b="1" dirty="0" smtClean="0"/>
              <a:t>问题，还要</a:t>
            </a:r>
            <a:r>
              <a:rPr lang="zh-CN" altLang="en-US" sz="2000" b="1" dirty="0"/>
              <a:t>能解决结构不良</a:t>
            </a:r>
            <a:r>
              <a:rPr lang="zh-CN" altLang="en-US" sz="2000" b="1" dirty="0" smtClean="0"/>
              <a:t>问题；不仅</a:t>
            </a:r>
            <a:r>
              <a:rPr lang="zh-CN" altLang="en-US" sz="2000" b="1" dirty="0"/>
              <a:t>需要学习者在掌握基础知识和基本技能的</a:t>
            </a:r>
            <a:r>
              <a:rPr lang="zh-CN" altLang="en-US" sz="2000" b="1" dirty="0" smtClean="0"/>
              <a:t>基础上</a:t>
            </a:r>
            <a:r>
              <a:rPr lang="zh-CN" altLang="en-US" sz="2000" b="1" dirty="0"/>
              <a:t>解决问题</a:t>
            </a:r>
            <a:r>
              <a:rPr lang="en-US" altLang="zh-CN" sz="2000" b="1" dirty="0"/>
              <a:t>,</a:t>
            </a:r>
            <a:r>
              <a:rPr lang="zh-CN" altLang="en-US" sz="2000" b="1" dirty="0"/>
              <a:t>还要能具备批判性思维创造性地提出问题。</a:t>
            </a:r>
          </a:p>
        </p:txBody>
      </p:sp>
      <p:sp>
        <p:nvSpPr>
          <p:cNvPr id="4" name="矩形 3"/>
          <p:cNvSpPr/>
          <p:nvPr/>
        </p:nvSpPr>
        <p:spPr>
          <a:xfrm>
            <a:off x="2633956" y="1958459"/>
            <a:ext cx="6288901" cy="523220"/>
          </a:xfrm>
          <a:prstGeom prst="rect">
            <a:avLst/>
          </a:prstGeom>
        </p:spPr>
        <p:txBody>
          <a:bodyPr wrap="none">
            <a:spAutoFit/>
          </a:bodyPr>
          <a:lstStyle/>
          <a:p>
            <a:r>
              <a:rPr lang="zh-CN" altLang="en-US" sz="2800" dirty="0" smtClean="0">
                <a:solidFill>
                  <a:schemeClr val="accent3">
                    <a:lumMod val="75000"/>
                  </a:schemeClr>
                </a:solidFill>
                <a:latin typeface="黑体" panose="02010609060101010101" pitchFamily="49" charset="-122"/>
                <a:ea typeface="黑体" panose="02010609060101010101" pitchFamily="49" charset="-122"/>
              </a:rPr>
              <a:t>二、从</a:t>
            </a:r>
            <a:r>
              <a:rPr lang="zh-CN" altLang="en-US" sz="2800" dirty="0">
                <a:solidFill>
                  <a:schemeClr val="accent3">
                    <a:lumMod val="75000"/>
                  </a:schemeClr>
                </a:solidFill>
                <a:latin typeface="黑体" panose="02010609060101010101" pitchFamily="49" charset="-122"/>
                <a:ea typeface="黑体" panose="02010609060101010101" pitchFamily="49" charset="-122"/>
              </a:rPr>
              <a:t>浅层学习转向与深度学习的共生</a:t>
            </a:r>
          </a:p>
        </p:txBody>
      </p:sp>
    </p:spTree>
    <p:extLst>
      <p:ext uri="{BB962C8B-B14F-4D97-AF65-F5344CB8AC3E}">
        <p14:creationId xmlns:p14="http://schemas.microsoft.com/office/powerpoint/2010/main" val="36290870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338724" y="1739384"/>
            <a:ext cx="4825360" cy="461665"/>
          </a:xfrm>
          <a:prstGeom prst="rect">
            <a:avLst/>
          </a:prstGeom>
        </p:spPr>
        <p:txBody>
          <a:bodyPr wrap="none">
            <a:spAutoFit/>
          </a:bodyPr>
          <a:lstStyle/>
          <a:p>
            <a:r>
              <a:rPr lang="zh-CN" altLang="en-US" sz="2400" b="1" dirty="0">
                <a:solidFill>
                  <a:schemeClr val="accent5">
                    <a:lumMod val="75000"/>
                  </a:schemeClr>
                </a:solidFill>
                <a:latin typeface="楷体" panose="02010609060101010101" pitchFamily="49" charset="-122"/>
                <a:ea typeface="楷体" panose="02010609060101010101" pitchFamily="49" charset="-122"/>
              </a:rPr>
              <a:t>深度学习主张知识的迁移与应用。</a:t>
            </a:r>
          </a:p>
        </p:txBody>
      </p:sp>
      <p:sp>
        <p:nvSpPr>
          <p:cNvPr id="3" name="矩形 2"/>
          <p:cNvSpPr/>
          <p:nvPr/>
        </p:nvSpPr>
        <p:spPr>
          <a:xfrm>
            <a:off x="1338724" y="2224385"/>
            <a:ext cx="9919826" cy="962956"/>
          </a:xfrm>
          <a:prstGeom prst="rect">
            <a:avLst/>
          </a:prstGeom>
        </p:spPr>
        <p:txBody>
          <a:bodyPr wrap="square">
            <a:spAutoFit/>
          </a:bodyPr>
          <a:lstStyle/>
          <a:p>
            <a:pPr>
              <a:lnSpc>
                <a:spcPct val="150000"/>
              </a:lnSpc>
            </a:pPr>
            <a:r>
              <a:rPr lang="zh-CN" altLang="en-US" sz="2000" b="1" dirty="0" smtClean="0"/>
              <a:t>学生</a:t>
            </a:r>
            <a:r>
              <a:rPr lang="zh-CN" altLang="en-US" sz="2000" b="1" dirty="0"/>
              <a:t>能够</a:t>
            </a:r>
            <a:r>
              <a:rPr lang="zh-CN" altLang="en-US" sz="2000" b="1" dirty="0" smtClean="0"/>
              <a:t>将一种</a:t>
            </a:r>
            <a:r>
              <a:rPr lang="zh-CN" altLang="en-US" sz="2000" b="1" dirty="0"/>
              <a:t>情境中习得的知识和方法迁移到另一情境中去解决问题</a:t>
            </a:r>
            <a:r>
              <a:rPr lang="en-US" altLang="zh-CN" sz="2000" b="1" dirty="0"/>
              <a:t>,</a:t>
            </a:r>
            <a:r>
              <a:rPr lang="zh-CN" altLang="en-US" sz="2000" b="1" dirty="0"/>
              <a:t>情境主要包括不同学科的情境和现实生活情境</a:t>
            </a:r>
            <a:r>
              <a:rPr lang="zh-CN" altLang="en-US" sz="2000" b="1" dirty="0" smtClean="0"/>
              <a:t>。</a:t>
            </a:r>
            <a:endParaRPr lang="zh-CN" altLang="en-US" sz="2000" b="1" dirty="0"/>
          </a:p>
        </p:txBody>
      </p:sp>
      <p:sp>
        <p:nvSpPr>
          <p:cNvPr id="5" name="矩形 4"/>
          <p:cNvSpPr/>
          <p:nvPr/>
        </p:nvSpPr>
        <p:spPr>
          <a:xfrm>
            <a:off x="1338724" y="3210677"/>
            <a:ext cx="9723616" cy="1938992"/>
          </a:xfrm>
          <a:prstGeom prst="rect">
            <a:avLst/>
          </a:prstGeom>
        </p:spPr>
        <p:txBody>
          <a:bodyPr wrap="square">
            <a:spAutoFit/>
          </a:bodyPr>
          <a:lstStyle/>
          <a:p>
            <a:pPr>
              <a:lnSpc>
                <a:spcPct val="150000"/>
              </a:lnSpc>
            </a:pPr>
            <a:r>
              <a:rPr lang="zh-CN" altLang="en-US" sz="2000" b="1" dirty="0" smtClean="0"/>
              <a:t>一方面</a:t>
            </a:r>
            <a:r>
              <a:rPr lang="en-US" altLang="zh-CN" sz="2000" b="1" dirty="0"/>
              <a:t>,</a:t>
            </a:r>
            <a:r>
              <a:rPr lang="zh-CN" altLang="en-US" sz="2000" b="1" dirty="0"/>
              <a:t>学生可以把学科知识用于解决现实生活和生产中的一些问题</a:t>
            </a:r>
            <a:r>
              <a:rPr lang="en-US" altLang="zh-CN" sz="2000" b="1" dirty="0"/>
              <a:t>,</a:t>
            </a:r>
            <a:r>
              <a:rPr lang="zh-CN" altLang="en-US" sz="2000" b="1" dirty="0"/>
              <a:t>促进学科关键能力的发展</a:t>
            </a:r>
            <a:r>
              <a:rPr lang="en-US" altLang="zh-CN" sz="2000" b="1" dirty="0"/>
              <a:t>;</a:t>
            </a:r>
            <a:r>
              <a:rPr lang="zh-CN" altLang="en-US" sz="2000" b="1" dirty="0"/>
              <a:t>另一方面</a:t>
            </a:r>
            <a:r>
              <a:rPr lang="en-US" altLang="zh-CN" sz="2000" b="1" dirty="0"/>
              <a:t>,</a:t>
            </a:r>
            <a:r>
              <a:rPr lang="zh-CN" altLang="en-US" sz="2000" b="1" dirty="0"/>
              <a:t>可以把迁移与应用看作学生在学校阶段通过教学情境去模拟的体验社会实践的“真实过程”，这对于发展学生的品格和正确价值观是有积极作用</a:t>
            </a:r>
            <a:r>
              <a:rPr lang="en-US" altLang="zh-CN" sz="2000" b="1" dirty="0"/>
              <a:t>,</a:t>
            </a:r>
            <a:r>
              <a:rPr lang="zh-CN" altLang="en-US" sz="2000" b="1" dirty="0"/>
              <a:t>体现出综合育人的价值。</a:t>
            </a:r>
          </a:p>
        </p:txBody>
      </p:sp>
    </p:spTree>
    <p:extLst>
      <p:ext uri="{BB962C8B-B14F-4D97-AF65-F5344CB8AC3E}">
        <p14:creationId xmlns:p14="http://schemas.microsoft.com/office/powerpoint/2010/main" val="4575981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421027" y="501134"/>
            <a:ext cx="7007046" cy="523220"/>
          </a:xfrm>
          <a:prstGeom prst="rect">
            <a:avLst/>
          </a:prstGeom>
        </p:spPr>
        <p:txBody>
          <a:bodyPr wrap="none">
            <a:spAutoFit/>
          </a:bodyPr>
          <a:lstStyle/>
          <a:p>
            <a:r>
              <a:rPr lang="zh-CN" altLang="en-US" sz="2800" dirty="0">
                <a:solidFill>
                  <a:schemeClr val="accent3">
                    <a:lumMod val="75000"/>
                  </a:schemeClr>
                </a:solidFill>
                <a:latin typeface="黑体" panose="02010609060101010101" pitchFamily="49" charset="-122"/>
                <a:ea typeface="黑体" panose="02010609060101010101" pitchFamily="49" charset="-122"/>
              </a:rPr>
              <a:t>三、从教学科学观转向与科学教学观的贯通</a:t>
            </a:r>
          </a:p>
        </p:txBody>
      </p:sp>
      <p:sp>
        <p:nvSpPr>
          <p:cNvPr id="4" name="矩形 3"/>
          <p:cNvSpPr/>
          <p:nvPr/>
        </p:nvSpPr>
        <p:spPr>
          <a:xfrm>
            <a:off x="1733550" y="1847761"/>
            <a:ext cx="9639300" cy="1477328"/>
          </a:xfrm>
          <a:prstGeom prst="rect">
            <a:avLst/>
          </a:prstGeom>
        </p:spPr>
        <p:txBody>
          <a:bodyPr wrap="square">
            <a:spAutoFit/>
          </a:bodyPr>
          <a:lstStyle/>
          <a:p>
            <a:pPr>
              <a:lnSpc>
                <a:spcPct val="150000"/>
              </a:lnSpc>
            </a:pPr>
            <a:r>
              <a:rPr lang="zh-CN" altLang="en-US" sz="2000" b="1" dirty="0"/>
              <a:t>教学科学化是指为了实现某种教学目标</a:t>
            </a:r>
            <a:r>
              <a:rPr lang="en-US" altLang="zh-CN" sz="2000" b="1" dirty="0"/>
              <a:t>,</a:t>
            </a:r>
            <a:r>
              <a:rPr lang="zh-CN" altLang="en-US" sz="2000" b="1" dirty="0"/>
              <a:t>在教学方式，上力求建构一些科学模式的认识倾向</a:t>
            </a:r>
            <a:r>
              <a:rPr lang="en-US" altLang="zh-CN" sz="2000" b="1" dirty="0"/>
              <a:t>;</a:t>
            </a:r>
            <a:r>
              <a:rPr lang="zh-CN" altLang="en-US" sz="2000" b="1" dirty="0"/>
              <a:t>科学教学观视指以科学的态度和方式看待和处理教学过程的认识倾向</a:t>
            </a:r>
            <a:r>
              <a:rPr lang="en-US" altLang="zh-CN" sz="2000" b="1" dirty="0"/>
              <a:t>,</a:t>
            </a:r>
            <a:r>
              <a:rPr lang="zh-CN" altLang="en-US" sz="2000" b="1" dirty="0"/>
              <a:t>两者是不相同的教学认识信念。</a:t>
            </a:r>
          </a:p>
        </p:txBody>
      </p:sp>
      <p:sp>
        <p:nvSpPr>
          <p:cNvPr id="6" name="矩形 5"/>
          <p:cNvSpPr/>
          <p:nvPr/>
        </p:nvSpPr>
        <p:spPr>
          <a:xfrm>
            <a:off x="1733550" y="3325089"/>
            <a:ext cx="9639300" cy="2400657"/>
          </a:xfrm>
          <a:prstGeom prst="rect">
            <a:avLst/>
          </a:prstGeom>
        </p:spPr>
        <p:txBody>
          <a:bodyPr wrap="square">
            <a:spAutoFit/>
          </a:bodyPr>
          <a:lstStyle/>
          <a:p>
            <a:pPr>
              <a:lnSpc>
                <a:spcPct val="150000"/>
              </a:lnSpc>
            </a:pPr>
            <a:r>
              <a:rPr lang="zh-CN" altLang="en-US" sz="2000" b="1" dirty="0"/>
              <a:t>由于把教学</a:t>
            </a:r>
            <a:r>
              <a:rPr lang="zh-CN" altLang="en-US" sz="2000" b="1" dirty="0" smtClean="0"/>
              <a:t>本身</a:t>
            </a:r>
            <a:r>
              <a:rPr lang="zh-CN" altLang="en-US" sz="2000" b="1" dirty="0"/>
              <a:t>作为科学来</a:t>
            </a:r>
            <a:r>
              <a:rPr lang="zh-CN" altLang="en-US" sz="2000" b="1" dirty="0" smtClean="0"/>
              <a:t>认识，教学</a:t>
            </a:r>
            <a:r>
              <a:rPr lang="zh-CN" altLang="en-US" sz="2000" b="1" dirty="0"/>
              <a:t>科学观视角下对教学的追求就是以知识学习为</a:t>
            </a:r>
            <a:r>
              <a:rPr lang="zh-CN" altLang="en-US" sz="2000" b="1" dirty="0" smtClean="0"/>
              <a:t>中心，以</a:t>
            </a:r>
            <a:r>
              <a:rPr lang="zh-CN" altLang="en-US" sz="2000" b="1" dirty="0"/>
              <a:t>寻求教学的基本规律为</a:t>
            </a:r>
            <a:r>
              <a:rPr lang="zh-CN" altLang="en-US" sz="2000" b="1" dirty="0" smtClean="0"/>
              <a:t>旨趣，以</a:t>
            </a:r>
            <a:r>
              <a:rPr lang="zh-CN" altLang="en-US" sz="2000" b="1" dirty="0"/>
              <a:t>自然科学研究的逻辑为</a:t>
            </a:r>
            <a:r>
              <a:rPr lang="zh-CN" altLang="en-US" sz="2000" b="1" dirty="0" smtClean="0"/>
              <a:t>准绳，只</a:t>
            </a:r>
            <a:r>
              <a:rPr lang="zh-CN" altLang="en-US" sz="2000" b="1" dirty="0"/>
              <a:t>在构建具有一般指导意义的教学理论框架和具有共性的教学模式、程式、方法和策略等结构体系。以“物性化”为前提</a:t>
            </a:r>
            <a:r>
              <a:rPr lang="en-US" altLang="zh-CN" sz="2000" b="1" dirty="0"/>
              <a:t>,</a:t>
            </a:r>
            <a:r>
              <a:rPr lang="zh-CN" altLang="en-US" sz="2000" b="1" dirty="0"/>
              <a:t>追求教学规则的“通性”是教学科学观的基本价值取向</a:t>
            </a:r>
            <a:r>
              <a:rPr lang="zh-CN" altLang="en-US" sz="2000" b="1" dirty="0" smtClean="0"/>
              <a:t>。</a:t>
            </a:r>
            <a:endParaRPr lang="zh-CN" altLang="en-US" sz="2000" b="1" dirty="0"/>
          </a:p>
        </p:txBody>
      </p:sp>
    </p:spTree>
    <p:extLst>
      <p:ext uri="{BB962C8B-B14F-4D97-AF65-F5344CB8AC3E}">
        <p14:creationId xmlns:p14="http://schemas.microsoft.com/office/powerpoint/2010/main" val="20546183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966812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2317605" y="2746348"/>
            <a:ext cx="7529732" cy="1387502"/>
          </a:xfrm>
          <a:prstGeom prst="rect">
            <a:avLst/>
          </a:prstGeom>
        </p:spPr>
      </p:pic>
    </p:spTree>
    <p:extLst>
      <p:ext uri="{BB962C8B-B14F-4D97-AF65-F5344CB8AC3E}">
        <p14:creationId xmlns:p14="http://schemas.microsoft.com/office/powerpoint/2010/main" val="41316842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04900" y="1876425"/>
            <a:ext cx="9277350" cy="3785652"/>
          </a:xfrm>
          <a:prstGeom prst="rect">
            <a:avLst/>
          </a:prstGeom>
          <a:noFill/>
        </p:spPr>
        <p:txBody>
          <a:bodyPr wrap="square" rtlCol="0">
            <a:spAutoFit/>
          </a:bodyPr>
          <a:lstStyle/>
          <a:p>
            <a:pPr>
              <a:lnSpc>
                <a:spcPct val="150000"/>
              </a:lnSpc>
            </a:pPr>
            <a:r>
              <a:rPr lang="zh-CN" altLang="en-US" sz="2000" dirty="0" smtClean="0">
                <a:latin typeface="黑体" panose="02010609060101010101" pitchFamily="49" charset="-122"/>
                <a:ea typeface="黑体" panose="02010609060101010101" pitchFamily="49" charset="-122"/>
              </a:rPr>
              <a:t>   目前</a:t>
            </a:r>
            <a:r>
              <a:rPr lang="zh-CN" altLang="en-US" sz="2000" dirty="0">
                <a:latin typeface="黑体" panose="02010609060101010101" pitchFamily="49" charset="-122"/>
                <a:ea typeface="黑体" panose="02010609060101010101" pitchFamily="49" charset="-122"/>
              </a:rPr>
              <a:t>，中小学课程主要是分科课程</a:t>
            </a:r>
            <a:r>
              <a:rPr lang="en-US" altLang="zh-CN" sz="2000" dirty="0">
                <a:latin typeface="黑体" panose="02010609060101010101" pitchFamily="49" charset="-122"/>
                <a:ea typeface="黑体" panose="02010609060101010101" pitchFamily="49" charset="-122"/>
              </a:rPr>
              <a:t>,</a:t>
            </a:r>
            <a:r>
              <a:rPr lang="zh-CN" altLang="en-US" sz="2000" dirty="0">
                <a:latin typeface="黑体" panose="02010609060101010101" pitchFamily="49" charset="-122"/>
                <a:ea typeface="黑体" panose="02010609060101010101" pitchFamily="49" charset="-122"/>
              </a:rPr>
              <a:t>核心素养的落实必然要依托各学科的课程与教学</a:t>
            </a:r>
            <a:r>
              <a:rPr lang="en-US" altLang="zh-CN" sz="2000" dirty="0">
                <a:latin typeface="黑体" panose="02010609060101010101" pitchFamily="49" charset="-122"/>
                <a:ea typeface="黑体" panose="02010609060101010101" pitchFamily="49" charset="-122"/>
              </a:rPr>
              <a:t>,</a:t>
            </a:r>
            <a:r>
              <a:rPr lang="zh-CN" altLang="en-US" sz="2000" dirty="0">
                <a:latin typeface="黑体" panose="02010609060101010101" pitchFamily="49" charset="-122"/>
                <a:ea typeface="黑体" panose="02010609060101010101" pitchFamily="49" charset="-122"/>
              </a:rPr>
              <a:t>因此</a:t>
            </a:r>
            <a:r>
              <a:rPr lang="en-US" altLang="zh-CN" sz="2000" dirty="0">
                <a:latin typeface="黑体" panose="02010609060101010101" pitchFamily="49" charset="-122"/>
                <a:ea typeface="黑体" panose="02010609060101010101" pitchFamily="49" charset="-122"/>
              </a:rPr>
              <a:t>,</a:t>
            </a:r>
            <a:r>
              <a:rPr lang="zh-CN" altLang="en-US" sz="2000" dirty="0">
                <a:latin typeface="黑体" panose="02010609060101010101" pitchFamily="49" charset="-122"/>
                <a:ea typeface="黑体" panose="02010609060101010101" pitchFamily="49" charset="-122"/>
              </a:rPr>
              <a:t>学科核心素养概念的出现是一种必然的应对。“为建立核心素养与课程教学的内在联系</a:t>
            </a:r>
            <a:r>
              <a:rPr lang="en-US" altLang="zh-CN" sz="2000" dirty="0">
                <a:latin typeface="黑体" panose="02010609060101010101" pitchFamily="49" charset="-122"/>
                <a:ea typeface="黑体" panose="02010609060101010101" pitchFamily="49" charset="-122"/>
              </a:rPr>
              <a:t>,</a:t>
            </a:r>
            <a:r>
              <a:rPr lang="zh-CN" altLang="en-US" sz="2000" dirty="0">
                <a:latin typeface="黑体" panose="02010609060101010101" pitchFamily="49" charset="-122"/>
                <a:ea typeface="黑体" panose="02010609060101010101" pitchFamily="49" charset="-122"/>
              </a:rPr>
              <a:t>充分挖掘各学科课程教学对全面贯彻党的教育方针、落实立德树人根本任务、发展素质教育的独特育人价值</a:t>
            </a:r>
            <a:r>
              <a:rPr lang="en-US" altLang="zh-CN" sz="2000" dirty="0">
                <a:latin typeface="黑体" panose="02010609060101010101" pitchFamily="49" charset="-122"/>
                <a:ea typeface="黑体" panose="02010609060101010101" pitchFamily="49" charset="-122"/>
              </a:rPr>
              <a:t>,</a:t>
            </a:r>
            <a:r>
              <a:rPr lang="zh-CN" altLang="en-US" sz="2000" dirty="0">
                <a:latin typeface="黑体" panose="02010609060101010101" pitchFamily="49" charset="-122"/>
                <a:ea typeface="黑体" panose="02010609060101010101" pitchFamily="49" charset="-122"/>
              </a:rPr>
              <a:t>各学科基于学科本质凝练了本学科的核心素养</a:t>
            </a:r>
            <a:r>
              <a:rPr lang="en-US" altLang="zh-CN" sz="2000" dirty="0">
                <a:latin typeface="黑体" panose="02010609060101010101" pitchFamily="49" charset="-122"/>
                <a:ea typeface="黑体" panose="02010609060101010101" pitchFamily="49" charset="-122"/>
              </a:rPr>
              <a:t>,</a:t>
            </a:r>
            <a:r>
              <a:rPr lang="zh-CN" altLang="en-US" sz="2000" dirty="0">
                <a:latin typeface="黑体" panose="02010609060101010101" pitchFamily="49" charset="-122"/>
                <a:ea typeface="黑体" panose="02010609060101010101" pitchFamily="49" charset="-122"/>
              </a:rPr>
              <a:t>明确了学生学习该学科课程后应达成的正确价值观念、必备品格和关键能力。”</a:t>
            </a:r>
            <a:r>
              <a:rPr lang="en-US" altLang="zh-CN" sz="2000" dirty="0">
                <a:latin typeface="黑体" panose="02010609060101010101" pitchFamily="49" charset="-122"/>
                <a:ea typeface="黑体" panose="02010609060101010101" pitchFamily="49" charset="-122"/>
              </a:rPr>
              <a:t>"</a:t>
            </a:r>
            <a:r>
              <a:rPr lang="zh-CN" altLang="en-US" sz="2000" dirty="0">
                <a:latin typeface="黑体" panose="02010609060101010101" pitchFamily="49" charset="-122"/>
                <a:ea typeface="黑体" panose="02010609060101010101" pitchFamily="49" charset="-122"/>
              </a:rPr>
              <a:t>课程的变革必然引发教学的变革</a:t>
            </a:r>
            <a:r>
              <a:rPr lang="en-US" altLang="zh-CN" sz="2000" dirty="0">
                <a:latin typeface="黑体" panose="02010609060101010101" pitchFamily="49" charset="-122"/>
                <a:ea typeface="黑体" panose="02010609060101010101" pitchFamily="49" charset="-122"/>
              </a:rPr>
              <a:t>,</a:t>
            </a:r>
            <a:r>
              <a:rPr lang="zh-CN" altLang="en-US" sz="2000" dirty="0">
                <a:latin typeface="黑体" panose="02010609060101010101" pitchFamily="49" charset="-122"/>
                <a:ea typeface="黑体" panose="02010609060101010101" pitchFamily="49" charset="-122"/>
              </a:rPr>
              <a:t>并使知识导向的教学转向提升素养导向的教学</a:t>
            </a:r>
            <a:r>
              <a:rPr lang="en-US" altLang="zh-CN" sz="2000" dirty="0">
                <a:latin typeface="黑体" panose="02010609060101010101" pitchFamily="49" charset="-122"/>
                <a:ea typeface="黑体" panose="02010609060101010101" pitchFamily="49" charset="-122"/>
              </a:rPr>
              <a:t>,</a:t>
            </a:r>
            <a:r>
              <a:rPr lang="zh-CN" altLang="en-US" sz="2000" dirty="0">
                <a:latin typeface="黑体" panose="02010609060101010101" pitchFamily="49" charset="-122"/>
                <a:ea typeface="黑体" panose="02010609060101010101" pitchFamily="49" charset="-122"/>
              </a:rPr>
              <a:t>如果作为指导教学的基本理论不产生位移</a:t>
            </a:r>
            <a:r>
              <a:rPr lang="en-US" altLang="zh-CN" sz="2000" dirty="0">
                <a:latin typeface="黑体" panose="02010609060101010101" pitchFamily="49" charset="-122"/>
                <a:ea typeface="黑体" panose="02010609060101010101" pitchFamily="49" charset="-122"/>
              </a:rPr>
              <a:t>,</a:t>
            </a:r>
            <a:r>
              <a:rPr lang="zh-CN" altLang="en-US" sz="2000" dirty="0">
                <a:latin typeface="黑体" panose="02010609060101010101" pitchFamily="49" charset="-122"/>
                <a:ea typeface="黑体" panose="02010609060101010101" pitchFamily="49" charset="-122"/>
              </a:rPr>
              <a:t>那么势必导致教学实践层面的迷茫</a:t>
            </a:r>
            <a:r>
              <a:rPr lang="en-US" altLang="zh-CN" sz="2000" dirty="0">
                <a:latin typeface="黑体" panose="02010609060101010101" pitchFamily="49" charset="-122"/>
                <a:ea typeface="黑体" panose="02010609060101010101" pitchFamily="49" charset="-122"/>
              </a:rPr>
              <a:t>,</a:t>
            </a:r>
            <a:r>
              <a:rPr lang="zh-CN" altLang="en-US" sz="2000" dirty="0">
                <a:latin typeface="黑体" panose="02010609060101010101" pitchFamily="49" charset="-122"/>
                <a:ea typeface="黑体" panose="02010609060101010101" pitchFamily="49" charset="-122"/>
              </a:rPr>
              <a:t>从而使课程实施难以推进。</a:t>
            </a:r>
          </a:p>
        </p:txBody>
      </p:sp>
    </p:spTree>
    <p:extLst>
      <p:ext uri="{BB962C8B-B14F-4D97-AF65-F5344CB8AC3E}">
        <p14:creationId xmlns:p14="http://schemas.microsoft.com/office/powerpoint/2010/main" val="15671311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84266" y="3301484"/>
            <a:ext cx="6288901" cy="523220"/>
          </a:xfrm>
          <a:prstGeom prst="rect">
            <a:avLst/>
          </a:prstGeom>
        </p:spPr>
        <p:txBody>
          <a:bodyPr wrap="none">
            <a:spAutoFit/>
          </a:bodyPr>
          <a:lstStyle/>
          <a:p>
            <a:r>
              <a:rPr lang="zh-CN" altLang="en-US" sz="2800" dirty="0" smtClean="0">
                <a:solidFill>
                  <a:schemeClr val="accent3">
                    <a:lumMod val="75000"/>
                  </a:schemeClr>
                </a:solidFill>
                <a:latin typeface="黑体" panose="02010609060101010101" pitchFamily="49" charset="-122"/>
                <a:ea typeface="黑体" panose="02010609060101010101" pitchFamily="49" charset="-122"/>
              </a:rPr>
              <a:t>二、从</a:t>
            </a:r>
            <a:r>
              <a:rPr lang="zh-CN" altLang="en-US" sz="2800" dirty="0">
                <a:solidFill>
                  <a:schemeClr val="accent3">
                    <a:lumMod val="75000"/>
                  </a:schemeClr>
                </a:solidFill>
                <a:latin typeface="黑体" panose="02010609060101010101" pitchFamily="49" charset="-122"/>
                <a:ea typeface="黑体" panose="02010609060101010101" pitchFamily="49" charset="-122"/>
              </a:rPr>
              <a:t>浅层学习转向与深度学习的共生</a:t>
            </a:r>
          </a:p>
        </p:txBody>
      </p:sp>
      <p:sp>
        <p:nvSpPr>
          <p:cNvPr id="3" name="矩形 2"/>
          <p:cNvSpPr/>
          <p:nvPr/>
        </p:nvSpPr>
        <p:spPr>
          <a:xfrm>
            <a:off x="2584265" y="2158484"/>
            <a:ext cx="6288901" cy="523220"/>
          </a:xfrm>
          <a:prstGeom prst="rect">
            <a:avLst/>
          </a:prstGeom>
        </p:spPr>
        <p:txBody>
          <a:bodyPr wrap="none">
            <a:spAutoFit/>
          </a:bodyPr>
          <a:lstStyle/>
          <a:p>
            <a:r>
              <a:rPr lang="zh-CN" altLang="en-US" sz="2800" dirty="0">
                <a:solidFill>
                  <a:schemeClr val="accent3">
                    <a:lumMod val="75000"/>
                  </a:schemeClr>
                </a:solidFill>
                <a:latin typeface="黑体" panose="02010609060101010101" pitchFamily="49" charset="-122"/>
                <a:ea typeface="黑体" panose="02010609060101010101" pitchFamily="49" charset="-122"/>
              </a:rPr>
              <a:t>一、从客观主义转向与建构主义的融合</a:t>
            </a:r>
          </a:p>
        </p:txBody>
      </p:sp>
      <p:sp>
        <p:nvSpPr>
          <p:cNvPr id="4" name="矩形 3"/>
          <p:cNvSpPr/>
          <p:nvPr/>
        </p:nvSpPr>
        <p:spPr>
          <a:xfrm>
            <a:off x="2584266" y="4444484"/>
            <a:ext cx="7007046" cy="523220"/>
          </a:xfrm>
          <a:prstGeom prst="rect">
            <a:avLst/>
          </a:prstGeom>
        </p:spPr>
        <p:txBody>
          <a:bodyPr wrap="none">
            <a:spAutoFit/>
          </a:bodyPr>
          <a:lstStyle/>
          <a:p>
            <a:r>
              <a:rPr lang="zh-CN" altLang="en-US" sz="2800" dirty="0">
                <a:solidFill>
                  <a:schemeClr val="accent3">
                    <a:lumMod val="75000"/>
                  </a:schemeClr>
                </a:solidFill>
                <a:latin typeface="黑体" panose="02010609060101010101" pitchFamily="49" charset="-122"/>
                <a:ea typeface="黑体" panose="02010609060101010101" pitchFamily="49" charset="-122"/>
              </a:rPr>
              <a:t>三、从教学科学观转向与科学教学观的贯通</a:t>
            </a:r>
          </a:p>
        </p:txBody>
      </p:sp>
    </p:spTree>
    <p:extLst>
      <p:ext uri="{BB962C8B-B14F-4D97-AF65-F5344CB8AC3E}">
        <p14:creationId xmlns:p14="http://schemas.microsoft.com/office/powerpoint/2010/main" val="40427863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450790" y="453509"/>
            <a:ext cx="6288901" cy="523220"/>
          </a:xfrm>
          <a:prstGeom prst="rect">
            <a:avLst/>
          </a:prstGeom>
        </p:spPr>
        <p:txBody>
          <a:bodyPr wrap="none">
            <a:spAutoFit/>
          </a:bodyPr>
          <a:lstStyle/>
          <a:p>
            <a:r>
              <a:rPr lang="zh-CN" altLang="en-US" sz="2800" dirty="0">
                <a:solidFill>
                  <a:schemeClr val="accent3">
                    <a:lumMod val="75000"/>
                  </a:schemeClr>
                </a:solidFill>
                <a:latin typeface="黑体" panose="02010609060101010101" pitchFamily="49" charset="-122"/>
                <a:ea typeface="黑体" panose="02010609060101010101" pitchFamily="49" charset="-122"/>
              </a:rPr>
              <a:t>一、从客观主义转向与建构主义的融合</a:t>
            </a:r>
          </a:p>
        </p:txBody>
      </p:sp>
      <p:sp>
        <p:nvSpPr>
          <p:cNvPr id="3" name="矩形 2"/>
          <p:cNvSpPr/>
          <p:nvPr/>
        </p:nvSpPr>
        <p:spPr>
          <a:xfrm>
            <a:off x="3200400" y="1806548"/>
            <a:ext cx="7930191" cy="4247317"/>
          </a:xfrm>
          <a:prstGeom prst="rect">
            <a:avLst/>
          </a:prstGeom>
        </p:spPr>
        <p:txBody>
          <a:bodyPr wrap="square">
            <a:spAutoFit/>
          </a:bodyPr>
          <a:lstStyle/>
          <a:p>
            <a:pPr>
              <a:lnSpc>
                <a:spcPct val="150000"/>
              </a:lnSpc>
            </a:pPr>
            <a:r>
              <a:rPr lang="en-US" altLang="zh-CN" sz="2000" b="1" dirty="0" smtClean="0"/>
              <a:t>(</a:t>
            </a:r>
            <a:r>
              <a:rPr lang="en-US" altLang="zh-CN" sz="2000" b="1" dirty="0"/>
              <a:t>1)</a:t>
            </a:r>
            <a:r>
              <a:rPr lang="zh-CN" altLang="en-US" sz="2000" b="1" dirty="0"/>
              <a:t>知识的客观性</a:t>
            </a:r>
            <a:r>
              <a:rPr lang="zh-CN" altLang="en-US" sz="2000" b="1" dirty="0" smtClean="0"/>
              <a:t>。知识是客观存在的</a:t>
            </a:r>
            <a:r>
              <a:rPr lang="en-US" altLang="zh-CN" sz="2000" b="1" dirty="0" smtClean="0"/>
              <a:t>,</a:t>
            </a:r>
            <a:r>
              <a:rPr lang="zh-CN" altLang="en-US" sz="2000" b="1" dirty="0" smtClean="0"/>
              <a:t>科学研究的任务是发现这些客观规律 。</a:t>
            </a:r>
            <a:endParaRPr lang="en-US" altLang="zh-CN" sz="2000" b="1" dirty="0" smtClean="0"/>
          </a:p>
          <a:p>
            <a:pPr>
              <a:lnSpc>
                <a:spcPct val="150000"/>
              </a:lnSpc>
            </a:pPr>
            <a:r>
              <a:rPr lang="en-US" altLang="zh-CN" sz="2000" b="1" dirty="0" smtClean="0"/>
              <a:t>(</a:t>
            </a:r>
            <a:r>
              <a:rPr lang="en-US" altLang="zh-CN" sz="2000" b="1" dirty="0"/>
              <a:t>2)</a:t>
            </a:r>
            <a:r>
              <a:rPr lang="zh-CN" altLang="en-US" sz="2000" b="1" dirty="0"/>
              <a:t>知识的确定性</a:t>
            </a:r>
            <a:r>
              <a:rPr lang="zh-CN" altLang="en-US" sz="2000" b="1" dirty="0" smtClean="0"/>
              <a:t>。数学、科学知识是人类探求自然得到的真理</a:t>
            </a:r>
            <a:r>
              <a:rPr lang="en-US" altLang="zh-CN" sz="2000" b="1" dirty="0" smtClean="0"/>
              <a:t>,</a:t>
            </a:r>
            <a:r>
              <a:rPr lang="zh-CN" altLang="en-US" sz="2000" b="1" dirty="0" smtClean="0"/>
              <a:t>它不会因为时间的变化、地域的不同而改变其确定性</a:t>
            </a:r>
            <a:r>
              <a:rPr lang="en-US" altLang="zh-CN" sz="2000" b="1" dirty="0" smtClean="0"/>
              <a:t>,</a:t>
            </a:r>
            <a:r>
              <a:rPr lang="zh-CN" altLang="en-US" sz="2000" b="1" dirty="0" smtClean="0"/>
              <a:t> 是绝对真理。</a:t>
            </a:r>
            <a:endParaRPr lang="en-US" altLang="zh-CN" sz="2000" b="1" dirty="0" smtClean="0"/>
          </a:p>
          <a:p>
            <a:pPr>
              <a:lnSpc>
                <a:spcPct val="150000"/>
              </a:lnSpc>
            </a:pPr>
            <a:r>
              <a:rPr lang="en-US" altLang="zh-CN" sz="2000" b="1" dirty="0" smtClean="0"/>
              <a:t>(3)</a:t>
            </a:r>
            <a:r>
              <a:rPr lang="zh-CN" altLang="en-US" sz="2000" b="1" dirty="0" smtClean="0"/>
              <a:t>知识的静态性。知识一旦被发现</a:t>
            </a:r>
            <a:r>
              <a:rPr lang="en-US" altLang="zh-CN" sz="2000" b="1" dirty="0" smtClean="0"/>
              <a:t>,</a:t>
            </a:r>
            <a:r>
              <a:rPr lang="zh-CN" altLang="en-US" sz="2000" b="1" dirty="0" smtClean="0"/>
              <a:t>它们就变成了一种产品</a:t>
            </a:r>
            <a:r>
              <a:rPr lang="en-US" altLang="zh-CN" sz="2000" b="1" dirty="0" smtClean="0"/>
              <a:t>,</a:t>
            </a:r>
            <a:r>
              <a:rPr lang="zh-CN" altLang="en-US" sz="2000" b="1" dirty="0" smtClean="0"/>
              <a:t>一种科学家制造的产品</a:t>
            </a:r>
            <a:r>
              <a:rPr lang="en-US" altLang="zh-CN" sz="2000" b="1" dirty="0" smtClean="0"/>
              <a:t>,</a:t>
            </a:r>
            <a:r>
              <a:rPr lang="zh-CN" altLang="en-US" sz="2000" b="1" dirty="0" smtClean="0"/>
              <a:t>它们被放入人类的知识宝库中贮存起来。</a:t>
            </a:r>
            <a:endParaRPr lang="en-US" altLang="zh-CN" sz="2000" b="1" dirty="0" smtClean="0"/>
          </a:p>
          <a:p>
            <a:pPr>
              <a:lnSpc>
                <a:spcPct val="150000"/>
              </a:lnSpc>
            </a:pPr>
            <a:r>
              <a:rPr lang="en-US" altLang="zh-CN" sz="2000" b="1" dirty="0" smtClean="0"/>
              <a:t>(</a:t>
            </a:r>
            <a:r>
              <a:rPr lang="en-US" altLang="zh-CN" sz="2000" b="1" dirty="0"/>
              <a:t>4)</a:t>
            </a:r>
            <a:r>
              <a:rPr lang="zh-CN" altLang="en-US" sz="2000" b="1" dirty="0"/>
              <a:t>二元认识论。在认识信念上持二元论</a:t>
            </a:r>
            <a:r>
              <a:rPr lang="en-US" altLang="zh-CN" sz="2000" b="1" dirty="0"/>
              <a:t>,</a:t>
            </a:r>
            <a:r>
              <a:rPr lang="zh-CN" altLang="en-US" sz="2000" b="1" dirty="0"/>
              <a:t>二元论是一种绝对主义知识观，认为知识依赖权威的仲裁</a:t>
            </a:r>
            <a:r>
              <a:rPr lang="en-US" altLang="zh-CN" sz="2000" b="1" dirty="0"/>
              <a:t>,</a:t>
            </a:r>
            <a:r>
              <a:rPr lang="zh-CN" altLang="en-US" sz="2000" b="1" dirty="0"/>
              <a:t>被分为真与假两类</a:t>
            </a:r>
            <a:r>
              <a:rPr lang="en-US" altLang="zh-CN" sz="2000" b="1" dirty="0"/>
              <a:t>;</a:t>
            </a:r>
            <a:r>
              <a:rPr lang="zh-CN" altLang="en-US" sz="2000" b="1" dirty="0"/>
              <a:t>在道德信念上</a:t>
            </a:r>
            <a:r>
              <a:rPr lang="en-US" altLang="zh-CN" sz="2000" b="1" dirty="0"/>
              <a:t>,</a:t>
            </a:r>
            <a:r>
              <a:rPr lang="zh-CN" altLang="en-US" sz="2000" b="1" dirty="0"/>
              <a:t>二元论认为一切行为都只有对与错之分，是一种二歧性结构观。</a:t>
            </a:r>
          </a:p>
        </p:txBody>
      </p:sp>
      <p:sp>
        <p:nvSpPr>
          <p:cNvPr id="8" name="左大括号 7"/>
          <p:cNvSpPr/>
          <p:nvPr/>
        </p:nvSpPr>
        <p:spPr>
          <a:xfrm>
            <a:off x="2466974" y="1806548"/>
            <a:ext cx="733426" cy="4017139"/>
          </a:xfrm>
          <a:prstGeom prst="leftBrace">
            <a:avLst/>
          </a:prstGeom>
          <a:ln w="571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9" name="矩形 8"/>
          <p:cNvSpPr/>
          <p:nvPr/>
        </p:nvSpPr>
        <p:spPr>
          <a:xfrm>
            <a:off x="640833" y="3522731"/>
            <a:ext cx="1826141" cy="584775"/>
          </a:xfrm>
          <a:prstGeom prst="rect">
            <a:avLst/>
          </a:prstGeom>
        </p:spPr>
        <p:txBody>
          <a:bodyPr wrap="none">
            <a:spAutoFit/>
          </a:bodyPr>
          <a:lstStyle/>
          <a:p>
            <a:r>
              <a:rPr lang="zh-CN" altLang="en-US" sz="3200" b="1" dirty="0">
                <a:solidFill>
                  <a:schemeClr val="accent2">
                    <a:lumMod val="75000"/>
                  </a:schemeClr>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客观主义</a:t>
            </a:r>
          </a:p>
        </p:txBody>
      </p:sp>
    </p:spTree>
    <p:extLst>
      <p:ext uri="{BB962C8B-B14F-4D97-AF65-F5344CB8AC3E}">
        <p14:creationId xmlns:p14="http://schemas.microsoft.com/office/powerpoint/2010/main" val="25432292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450790" y="453509"/>
            <a:ext cx="6288901" cy="523220"/>
          </a:xfrm>
          <a:prstGeom prst="rect">
            <a:avLst/>
          </a:prstGeom>
        </p:spPr>
        <p:txBody>
          <a:bodyPr wrap="none">
            <a:spAutoFit/>
          </a:bodyPr>
          <a:lstStyle/>
          <a:p>
            <a:r>
              <a:rPr lang="zh-CN" altLang="en-US" sz="2800" dirty="0">
                <a:solidFill>
                  <a:schemeClr val="accent3">
                    <a:lumMod val="75000"/>
                  </a:schemeClr>
                </a:solidFill>
                <a:latin typeface="黑体" panose="02010609060101010101" pitchFamily="49" charset="-122"/>
                <a:ea typeface="黑体" panose="02010609060101010101" pitchFamily="49" charset="-122"/>
              </a:rPr>
              <a:t>一、从客观主义转向与建构主义的融合</a:t>
            </a:r>
          </a:p>
        </p:txBody>
      </p:sp>
      <p:sp>
        <p:nvSpPr>
          <p:cNvPr id="3" name="矩形 2"/>
          <p:cNvSpPr/>
          <p:nvPr/>
        </p:nvSpPr>
        <p:spPr>
          <a:xfrm>
            <a:off x="3200400" y="1522183"/>
            <a:ext cx="8820150" cy="5170646"/>
          </a:xfrm>
          <a:prstGeom prst="rect">
            <a:avLst/>
          </a:prstGeom>
        </p:spPr>
        <p:txBody>
          <a:bodyPr wrap="square">
            <a:spAutoFit/>
          </a:bodyPr>
          <a:lstStyle/>
          <a:p>
            <a:pPr>
              <a:lnSpc>
                <a:spcPct val="150000"/>
              </a:lnSpc>
            </a:pPr>
            <a:r>
              <a:rPr lang="en-US" altLang="zh-CN" sz="2000" b="1" dirty="0" smtClean="0"/>
              <a:t>(</a:t>
            </a:r>
            <a:r>
              <a:rPr lang="en-US" altLang="zh-CN" sz="2000" b="1" dirty="0"/>
              <a:t>1)</a:t>
            </a:r>
            <a:r>
              <a:rPr lang="zh-CN" altLang="en-US" sz="2000" b="1" dirty="0"/>
              <a:t>知识的建构性。不把知识看作是有关绝对现实的知识</a:t>
            </a:r>
            <a:r>
              <a:rPr lang="en-US" altLang="zh-CN" sz="2000" b="1" dirty="0"/>
              <a:t>,</a:t>
            </a:r>
            <a:r>
              <a:rPr lang="zh-CN" altLang="en-US" sz="2000" b="1" dirty="0"/>
              <a:t>而是个人对知识的建构</a:t>
            </a:r>
            <a:r>
              <a:rPr lang="en-US" altLang="zh-CN" sz="2000" b="1" dirty="0"/>
              <a:t>,</a:t>
            </a:r>
            <a:r>
              <a:rPr lang="zh-CN" altLang="en-US" sz="2000" b="1" dirty="0"/>
              <a:t>是个人创造有关世界的意义而不是发现源于现实的意义。建构通过新旧知识的相互作用来实现</a:t>
            </a:r>
            <a:r>
              <a:rPr lang="en-US" altLang="zh-CN" sz="2000" b="1" dirty="0"/>
              <a:t>,</a:t>
            </a:r>
            <a:r>
              <a:rPr lang="zh-CN" altLang="en-US" sz="2000" b="1" dirty="0"/>
              <a:t>认知的功能是适应</a:t>
            </a:r>
            <a:r>
              <a:rPr lang="zh-CN" altLang="en-US" sz="2000" b="1" dirty="0" smtClean="0"/>
              <a:t>。</a:t>
            </a:r>
            <a:endParaRPr lang="en-US" altLang="zh-CN" sz="2000" b="1" dirty="0" smtClean="0"/>
          </a:p>
          <a:p>
            <a:pPr>
              <a:lnSpc>
                <a:spcPct val="150000"/>
              </a:lnSpc>
            </a:pPr>
            <a:r>
              <a:rPr lang="en-US" altLang="zh-CN" sz="2000" b="1" dirty="0" smtClean="0"/>
              <a:t>(</a:t>
            </a:r>
            <a:r>
              <a:rPr lang="en-US" altLang="zh-CN" sz="2000" b="1" dirty="0"/>
              <a:t>2)</a:t>
            </a:r>
            <a:r>
              <a:rPr lang="zh-CN" altLang="en-US" sz="2000" b="1" dirty="0"/>
              <a:t>知识的社会性。除了个体对知识的建构外</a:t>
            </a:r>
            <a:r>
              <a:rPr lang="en-US" altLang="zh-CN" sz="2000" b="1" dirty="0"/>
              <a:t>,</a:t>
            </a:r>
            <a:r>
              <a:rPr lang="zh-CN" altLang="en-US" sz="2000" b="1" dirty="0"/>
              <a:t>知识的建构离不开共同体，知识建构更多的是共同体协商、互动、交流的结果</a:t>
            </a:r>
            <a:r>
              <a:rPr lang="zh-CN" altLang="en-US" sz="2000" b="1" dirty="0" smtClean="0"/>
              <a:t>。</a:t>
            </a:r>
            <a:endParaRPr lang="en-US" altLang="zh-CN" sz="2000" b="1" dirty="0" smtClean="0"/>
          </a:p>
          <a:p>
            <a:pPr>
              <a:lnSpc>
                <a:spcPct val="150000"/>
              </a:lnSpc>
            </a:pPr>
            <a:r>
              <a:rPr lang="en-US" altLang="zh-CN" sz="2000" b="1" dirty="0" smtClean="0"/>
              <a:t>(</a:t>
            </a:r>
            <a:r>
              <a:rPr lang="en-US" altLang="zh-CN" sz="2000" b="1" dirty="0"/>
              <a:t>3)</a:t>
            </a:r>
            <a:r>
              <a:rPr lang="zh-CN" altLang="en-US" sz="2000" b="1" dirty="0"/>
              <a:t>知识的情境性。人的思维不能脱离情境</a:t>
            </a:r>
            <a:r>
              <a:rPr lang="en-US" altLang="zh-CN" sz="2000" b="1" dirty="0"/>
              <a:t>,</a:t>
            </a:r>
            <a:r>
              <a:rPr lang="zh-CN" altLang="en-US" sz="2000" b="1" dirty="0"/>
              <a:t>只有在适当的情境和实践共同体中</a:t>
            </a:r>
            <a:r>
              <a:rPr lang="en-US" altLang="zh-CN" sz="2000" b="1" dirty="0"/>
              <a:t>,</a:t>
            </a:r>
            <a:r>
              <a:rPr lang="zh-CN" altLang="en-US" sz="2000" b="1" dirty="0"/>
              <a:t>知识的建构才能达成</a:t>
            </a:r>
            <a:r>
              <a:rPr lang="zh-CN" altLang="en-US" sz="2000" b="1" dirty="0" smtClean="0"/>
              <a:t>。</a:t>
            </a:r>
            <a:endParaRPr lang="en-US" altLang="zh-CN" sz="2000" b="1" dirty="0" smtClean="0"/>
          </a:p>
          <a:p>
            <a:pPr>
              <a:lnSpc>
                <a:spcPct val="150000"/>
              </a:lnSpc>
            </a:pPr>
            <a:r>
              <a:rPr lang="en-US" altLang="zh-CN" sz="2000" b="1" dirty="0" smtClean="0"/>
              <a:t>(</a:t>
            </a:r>
            <a:r>
              <a:rPr lang="en-US" altLang="zh-CN" sz="2000" b="1" dirty="0"/>
              <a:t>4)</a:t>
            </a:r>
            <a:r>
              <a:rPr lang="zh-CN" altLang="en-US" sz="2000" b="1" dirty="0"/>
              <a:t>知识的复杂性。知识是复杂的</a:t>
            </a:r>
            <a:r>
              <a:rPr lang="en-US" altLang="zh-CN" sz="2000" b="1" dirty="0"/>
              <a:t>,</a:t>
            </a:r>
            <a:r>
              <a:rPr lang="zh-CN" altLang="en-US" sz="2000" b="1" dirty="0"/>
              <a:t>其复杂性表现为结构的开放性、不良性、建构性、协商性和情境</a:t>
            </a:r>
            <a:r>
              <a:rPr lang="zh-CN" altLang="en-US" sz="2000" b="1" dirty="0" smtClean="0"/>
              <a:t>性</a:t>
            </a:r>
            <a:endParaRPr lang="en-US" altLang="zh-CN" sz="2000" b="1" dirty="0" smtClean="0"/>
          </a:p>
          <a:p>
            <a:pPr>
              <a:lnSpc>
                <a:spcPct val="150000"/>
              </a:lnSpc>
            </a:pPr>
            <a:r>
              <a:rPr lang="en-US" altLang="zh-CN" sz="2000" b="1" dirty="0" smtClean="0"/>
              <a:t>(</a:t>
            </a:r>
            <a:r>
              <a:rPr lang="en-US" altLang="zh-CN" sz="2000" b="1" dirty="0"/>
              <a:t>5)</a:t>
            </a:r>
            <a:r>
              <a:rPr lang="zh-CN" altLang="en-US" sz="2000" b="1" dirty="0"/>
              <a:t>知识的默会性。知识由明确知识和默会知识构成</a:t>
            </a:r>
            <a:r>
              <a:rPr lang="en-US" altLang="zh-CN" sz="2000" b="1" dirty="0"/>
              <a:t>,</a:t>
            </a:r>
            <a:r>
              <a:rPr lang="zh-CN" altLang="en-US" sz="2000" b="1" dirty="0"/>
              <a:t>两者共同形成知识完整的统一体</a:t>
            </a:r>
            <a:r>
              <a:rPr lang="zh-CN" altLang="en-US" sz="2000" b="1" dirty="0" smtClean="0"/>
              <a:t>。</a:t>
            </a:r>
            <a:endParaRPr lang="zh-CN" altLang="en-US" sz="2000" b="1" dirty="0"/>
          </a:p>
        </p:txBody>
      </p:sp>
      <p:sp>
        <p:nvSpPr>
          <p:cNvPr id="8" name="左大括号 7"/>
          <p:cNvSpPr/>
          <p:nvPr/>
        </p:nvSpPr>
        <p:spPr>
          <a:xfrm>
            <a:off x="2466974" y="1806548"/>
            <a:ext cx="733426" cy="4727602"/>
          </a:xfrm>
          <a:prstGeom prst="leftBrace">
            <a:avLst/>
          </a:prstGeom>
          <a:ln w="571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9" name="矩形 8"/>
          <p:cNvSpPr/>
          <p:nvPr/>
        </p:nvSpPr>
        <p:spPr>
          <a:xfrm>
            <a:off x="634421" y="3815118"/>
            <a:ext cx="1832553" cy="584775"/>
          </a:xfrm>
          <a:prstGeom prst="rect">
            <a:avLst/>
          </a:prstGeom>
        </p:spPr>
        <p:txBody>
          <a:bodyPr wrap="none">
            <a:spAutoFit/>
          </a:bodyPr>
          <a:lstStyle/>
          <a:p>
            <a:r>
              <a:rPr lang="zh-CN" altLang="en-US" sz="3200" b="1" dirty="0" smtClean="0">
                <a:solidFill>
                  <a:schemeClr val="accent2">
                    <a:lumMod val="75000"/>
                  </a:schemeClr>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建构主义</a:t>
            </a:r>
            <a:endParaRPr lang="zh-CN" altLang="en-US" sz="3200" b="1" dirty="0">
              <a:solidFill>
                <a:schemeClr val="accent2">
                  <a:lumMod val="75000"/>
                </a:schemeClr>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36060975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688916" y="482084"/>
            <a:ext cx="6288901" cy="523220"/>
          </a:xfrm>
          <a:prstGeom prst="rect">
            <a:avLst/>
          </a:prstGeom>
        </p:spPr>
        <p:txBody>
          <a:bodyPr wrap="none">
            <a:spAutoFit/>
          </a:bodyPr>
          <a:lstStyle/>
          <a:p>
            <a:r>
              <a:rPr lang="zh-CN" altLang="en-US" sz="2800" dirty="0" smtClean="0">
                <a:solidFill>
                  <a:schemeClr val="accent3">
                    <a:lumMod val="75000"/>
                  </a:schemeClr>
                </a:solidFill>
                <a:latin typeface="黑体" panose="02010609060101010101" pitchFamily="49" charset="-122"/>
                <a:ea typeface="黑体" panose="02010609060101010101" pitchFamily="49" charset="-122"/>
              </a:rPr>
              <a:t>二、从</a:t>
            </a:r>
            <a:r>
              <a:rPr lang="zh-CN" altLang="en-US" sz="2800" dirty="0">
                <a:solidFill>
                  <a:schemeClr val="accent3">
                    <a:lumMod val="75000"/>
                  </a:schemeClr>
                </a:solidFill>
                <a:latin typeface="黑体" panose="02010609060101010101" pitchFamily="49" charset="-122"/>
                <a:ea typeface="黑体" panose="02010609060101010101" pitchFamily="49" charset="-122"/>
              </a:rPr>
              <a:t>浅层学习转向与深度学习的共生</a:t>
            </a:r>
          </a:p>
        </p:txBody>
      </p:sp>
      <p:sp>
        <p:nvSpPr>
          <p:cNvPr id="3" name="矩形 2"/>
          <p:cNvSpPr/>
          <p:nvPr/>
        </p:nvSpPr>
        <p:spPr>
          <a:xfrm>
            <a:off x="838199" y="2068354"/>
            <a:ext cx="10715625" cy="3831818"/>
          </a:xfrm>
          <a:prstGeom prst="rect">
            <a:avLst/>
          </a:prstGeom>
        </p:spPr>
        <p:txBody>
          <a:bodyPr wrap="square">
            <a:spAutoFit/>
          </a:bodyPr>
          <a:lstStyle/>
          <a:p>
            <a:pPr>
              <a:lnSpc>
                <a:spcPct val="150000"/>
              </a:lnSpc>
            </a:pPr>
            <a:r>
              <a:rPr lang="zh-CN" altLang="en-US" dirty="0"/>
              <a:t>最早明确提出“深度学习”概念的是马顿(Marton)和萨乔(Saljo),他们在1976年做了一个实验,把被试分为两个组</a:t>
            </a:r>
            <a:r>
              <a:rPr lang="zh-CN" altLang="en-US" dirty="0" smtClean="0"/>
              <a:t>,一</a:t>
            </a:r>
            <a:r>
              <a:rPr lang="zh-CN" altLang="en-US" dirty="0"/>
              <a:t>个是“浅层学习”组,一个“深层学习”组。两个组分别阅读内容相同的两份材料,然后分别作答两份问题侧重不同的试卷。在“浅层学习”组的试卷中，只要认真阅读并记住了文章的一些细节内容就能正确回答试卷所提出的问题,让这些学生觉得能够复述出学习内容是-种较好的学方法，从而逐渐形成以表面层次为主的学习过程。在“深层学习”组的试卷中,学生则需要对所学内容有较为深刻的理解与掌握才能答出试卷的问题。</a:t>
            </a:r>
            <a:r>
              <a:rPr lang="zh-CN" altLang="en-US" dirty="0" smtClean="0"/>
              <a:t>然后，两</a:t>
            </a:r>
            <a:r>
              <a:rPr lang="zh-CN" altLang="en-US" dirty="0"/>
              <a:t>个组同时阅读第二二部分内容,再作答两份完全相同的试卷。此时,两个小组学生表现出的加工水平出现了很大差异。浅层学习组的注意力会集中在文本本身,需要依靠死记硬背才能完成学习过程,这样的学习过程称为浅层学习(surfacelearning)。而深度层次小组的学生有着较高的深加工水平，能对文章作者想要表达的观点进行更加深刻地</a:t>
            </a:r>
            <a:r>
              <a:rPr lang="zh-CN" altLang="en-US" dirty="0" smtClean="0"/>
              <a:t>理解，这样</a:t>
            </a:r>
            <a:r>
              <a:rPr lang="zh-CN" altLang="en-US" dirty="0"/>
              <a:t>的学习过程称为深度学习</a:t>
            </a:r>
            <a:r>
              <a:rPr lang="en-US" altLang="zh-CN" dirty="0"/>
              <a:t>(deep learning)</a:t>
            </a:r>
            <a:r>
              <a:rPr lang="zh-CN" altLang="en-US" dirty="0" smtClean="0"/>
              <a:t>。</a:t>
            </a:r>
            <a:endParaRPr lang="zh-CN" altLang="en-US" dirty="0"/>
          </a:p>
        </p:txBody>
      </p:sp>
    </p:spTree>
    <p:extLst>
      <p:ext uri="{BB962C8B-B14F-4D97-AF65-F5344CB8AC3E}">
        <p14:creationId xmlns:p14="http://schemas.microsoft.com/office/powerpoint/2010/main" val="7221839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688916" y="482084"/>
            <a:ext cx="6288901" cy="523220"/>
          </a:xfrm>
          <a:prstGeom prst="rect">
            <a:avLst/>
          </a:prstGeom>
        </p:spPr>
        <p:txBody>
          <a:bodyPr wrap="none">
            <a:spAutoFit/>
          </a:bodyPr>
          <a:lstStyle/>
          <a:p>
            <a:r>
              <a:rPr lang="zh-CN" altLang="en-US" sz="2800" dirty="0" smtClean="0">
                <a:solidFill>
                  <a:schemeClr val="accent3">
                    <a:lumMod val="75000"/>
                  </a:schemeClr>
                </a:solidFill>
                <a:latin typeface="黑体" panose="02010609060101010101" pitchFamily="49" charset="-122"/>
                <a:ea typeface="黑体" panose="02010609060101010101" pitchFamily="49" charset="-122"/>
              </a:rPr>
              <a:t>二、从</a:t>
            </a:r>
            <a:r>
              <a:rPr lang="zh-CN" altLang="en-US" sz="2800" dirty="0">
                <a:solidFill>
                  <a:schemeClr val="accent3">
                    <a:lumMod val="75000"/>
                  </a:schemeClr>
                </a:solidFill>
                <a:latin typeface="黑体" panose="02010609060101010101" pitchFamily="49" charset="-122"/>
                <a:ea typeface="黑体" panose="02010609060101010101" pitchFamily="49" charset="-122"/>
              </a:rPr>
              <a:t>浅层学习转向与深度学习的共生</a:t>
            </a:r>
          </a:p>
        </p:txBody>
      </p:sp>
      <p:sp>
        <p:nvSpPr>
          <p:cNvPr id="4" name="矩形 3"/>
          <p:cNvSpPr/>
          <p:nvPr/>
        </p:nvSpPr>
        <p:spPr>
          <a:xfrm>
            <a:off x="866774" y="2148691"/>
            <a:ext cx="10544175" cy="3323987"/>
          </a:xfrm>
          <a:prstGeom prst="rect">
            <a:avLst/>
          </a:prstGeom>
        </p:spPr>
        <p:txBody>
          <a:bodyPr wrap="square">
            <a:spAutoFit/>
          </a:bodyPr>
          <a:lstStyle/>
          <a:p>
            <a:pPr>
              <a:lnSpc>
                <a:spcPct val="150000"/>
              </a:lnSpc>
            </a:pPr>
            <a:r>
              <a:rPr lang="zh-CN" altLang="en-US" sz="2000" b="1" dirty="0"/>
              <a:t>国内学者对深度学习作了诠释和</a:t>
            </a:r>
            <a:r>
              <a:rPr lang="zh-CN" altLang="en-US" sz="2000" b="1" dirty="0" smtClean="0"/>
              <a:t>解读，观点</a:t>
            </a:r>
            <a:r>
              <a:rPr lang="zh-CN" altLang="en-US" sz="2000" b="1" dirty="0"/>
              <a:t>不尽</a:t>
            </a:r>
            <a:r>
              <a:rPr lang="zh-CN" altLang="en-US" sz="2000" b="1" dirty="0" smtClean="0"/>
              <a:t>相同，指向</a:t>
            </a:r>
            <a:r>
              <a:rPr lang="zh-CN" altLang="en-US" sz="2000" b="1" dirty="0"/>
              <a:t>却大同小异</a:t>
            </a:r>
            <a:r>
              <a:rPr lang="zh-CN" altLang="en-US" sz="2000" b="1" dirty="0" smtClean="0"/>
              <a:t>。</a:t>
            </a:r>
            <a:endParaRPr lang="en-US" altLang="zh-CN" sz="2000" b="1" dirty="0" smtClean="0"/>
          </a:p>
          <a:p>
            <a:pPr>
              <a:lnSpc>
                <a:spcPct val="150000"/>
              </a:lnSpc>
            </a:pPr>
            <a:r>
              <a:rPr lang="zh-CN" altLang="en-US" sz="2000" b="1" dirty="0" smtClean="0"/>
              <a:t>主要</a:t>
            </a:r>
            <a:r>
              <a:rPr lang="zh-CN" altLang="en-US" sz="2000" b="1" dirty="0"/>
              <a:t>观点</a:t>
            </a:r>
            <a:r>
              <a:rPr lang="zh-CN" altLang="en-US" sz="2000" b="1" dirty="0" smtClean="0"/>
              <a:t>是：深度</a:t>
            </a:r>
            <a:r>
              <a:rPr lang="zh-CN" altLang="en-US" sz="2000" b="1" dirty="0"/>
              <a:t>学习有五个特征，即理解认知、高阶思维、整体联通</a:t>
            </a:r>
            <a:r>
              <a:rPr lang="en-US" altLang="zh-CN" sz="2000" b="1" dirty="0"/>
              <a:t>,</a:t>
            </a:r>
            <a:r>
              <a:rPr lang="zh-CN" altLang="en-US" sz="2000" b="1" dirty="0"/>
              <a:t>创造批判、专家</a:t>
            </a:r>
            <a:r>
              <a:rPr lang="zh-CN" altLang="en-US" sz="2000" b="1" dirty="0" smtClean="0"/>
              <a:t>构建</a:t>
            </a:r>
            <a:r>
              <a:rPr lang="zh-CN" altLang="en-US" sz="2000" b="1" dirty="0"/>
              <a:t>；</a:t>
            </a:r>
            <a:r>
              <a:rPr lang="zh-CN" altLang="en-US" sz="2000" b="1" dirty="0" smtClean="0"/>
              <a:t>理解</a:t>
            </a:r>
            <a:r>
              <a:rPr lang="zh-CN" altLang="en-US" sz="2000" b="1" dirty="0"/>
              <a:t>与批判、联系与建构、迁移与应用是深度学习的三大</a:t>
            </a:r>
            <a:r>
              <a:rPr lang="zh-CN" altLang="en-US" sz="2000" b="1" dirty="0" smtClean="0"/>
              <a:t>特点</a:t>
            </a:r>
            <a:r>
              <a:rPr lang="zh-CN" altLang="en-US" sz="2000" b="1" dirty="0"/>
              <a:t>：</a:t>
            </a:r>
            <a:r>
              <a:rPr lang="zh-CN" altLang="en-US" sz="2000" b="1" dirty="0" smtClean="0"/>
              <a:t>深度</a:t>
            </a:r>
            <a:r>
              <a:rPr lang="zh-CN" altLang="en-US" sz="2000" b="1" dirty="0"/>
              <a:t>学习具有注重批判理解、强调内容整合、促进知识建构与着重迁移运用等</a:t>
            </a:r>
            <a:r>
              <a:rPr lang="zh-CN" altLang="en-US" sz="2000" b="1" dirty="0" smtClean="0"/>
              <a:t>特征</a:t>
            </a:r>
            <a:r>
              <a:rPr lang="zh-CN" altLang="en-US" sz="2000" b="1" dirty="0"/>
              <a:t>；</a:t>
            </a:r>
            <a:r>
              <a:rPr lang="zh-CN" altLang="en-US" sz="2000" b="1" dirty="0" smtClean="0"/>
              <a:t>深度</a:t>
            </a:r>
            <a:r>
              <a:rPr lang="zh-CN" altLang="en-US" sz="2000" b="1" dirty="0"/>
              <a:t>学习是在教师引领</a:t>
            </a:r>
            <a:r>
              <a:rPr lang="zh-CN" altLang="en-US" sz="2000" b="1" dirty="0" smtClean="0"/>
              <a:t>下，学生</a:t>
            </a:r>
            <a:r>
              <a:rPr lang="zh-CN" altLang="en-US" sz="2000" b="1" dirty="0"/>
              <a:t>围绕具有挑战性的学习</a:t>
            </a:r>
            <a:r>
              <a:rPr lang="zh-CN" altLang="en-US" sz="2000" b="1" dirty="0" smtClean="0"/>
              <a:t>主题，全身心</a:t>
            </a:r>
            <a:r>
              <a:rPr lang="zh-CN" altLang="en-US" sz="2000" b="1" dirty="0"/>
              <a:t>积极参与、体验成功、获得发展的有意义的学习过程</a:t>
            </a:r>
            <a:r>
              <a:rPr lang="en-US" altLang="zh-CN" sz="2000" b="1" dirty="0"/>
              <a:t>,</a:t>
            </a:r>
            <a:r>
              <a:rPr lang="zh-CN" altLang="en-US" sz="2000" b="1" dirty="0"/>
              <a:t>并具有批判理解、有机整合、建构反思与迁移应用的特征</a:t>
            </a:r>
            <a:r>
              <a:rPr lang="zh-CN" altLang="en-US" sz="2000" b="1" dirty="0" smtClean="0"/>
              <a:t>。</a:t>
            </a:r>
            <a:endParaRPr lang="en-US" altLang="zh-CN" sz="2000" b="1" dirty="0"/>
          </a:p>
          <a:p>
            <a:pPr>
              <a:lnSpc>
                <a:spcPct val="150000"/>
              </a:lnSpc>
            </a:pPr>
            <a:endParaRPr lang="zh-CN" altLang="en-US" sz="2000" b="1" dirty="0"/>
          </a:p>
        </p:txBody>
      </p:sp>
    </p:spTree>
    <p:extLst>
      <p:ext uri="{BB962C8B-B14F-4D97-AF65-F5344CB8AC3E}">
        <p14:creationId xmlns:p14="http://schemas.microsoft.com/office/powerpoint/2010/main" val="42343602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43049" y="1979816"/>
            <a:ext cx="9639301" cy="3785652"/>
          </a:xfrm>
          <a:prstGeom prst="rect">
            <a:avLst/>
          </a:prstGeom>
        </p:spPr>
        <p:txBody>
          <a:bodyPr wrap="square">
            <a:spAutoFit/>
          </a:bodyPr>
          <a:lstStyle/>
          <a:p>
            <a:pPr>
              <a:lnSpc>
                <a:spcPct val="150000"/>
              </a:lnSpc>
            </a:pPr>
            <a:r>
              <a:rPr lang="zh-CN" altLang="en-US" sz="2000" b="1" dirty="0"/>
              <a:t>尽管对深度学习有各种界定，但有几点认识是相对</a:t>
            </a:r>
            <a:r>
              <a:rPr lang="zh-CN" altLang="en-US" sz="2000" b="1" dirty="0" smtClean="0"/>
              <a:t>统一</a:t>
            </a:r>
            <a:r>
              <a:rPr lang="zh-CN" altLang="en-US" sz="2000" b="1" dirty="0"/>
              <a:t>的。</a:t>
            </a:r>
            <a:endParaRPr lang="en-US" altLang="zh-CN" sz="2000" b="1" dirty="0"/>
          </a:p>
          <a:p>
            <a:pPr>
              <a:lnSpc>
                <a:spcPct val="150000"/>
              </a:lnSpc>
            </a:pPr>
            <a:r>
              <a:rPr lang="en-US" altLang="zh-CN" sz="2000" b="1" dirty="0"/>
              <a:t>(1)</a:t>
            </a:r>
            <a:r>
              <a:rPr lang="zh-CN" altLang="en-US" sz="2000" b="1" dirty="0"/>
              <a:t>深度理解。包括学习者对知识本质的理解，对事物或知识意义的理解及对自我生命意义的理解</a:t>
            </a:r>
            <a:endParaRPr lang="en-US" altLang="zh-CN" sz="2000" b="1" dirty="0"/>
          </a:p>
          <a:p>
            <a:pPr>
              <a:lnSpc>
                <a:spcPct val="150000"/>
              </a:lnSpc>
            </a:pPr>
            <a:r>
              <a:rPr lang="en-US" altLang="zh-CN" sz="2000" b="1" dirty="0"/>
              <a:t>(2)</a:t>
            </a:r>
            <a:r>
              <a:rPr lang="zh-CN" altLang="en-US" sz="2000" b="1" dirty="0"/>
              <a:t>高阶思维。学习者在知识建构、问题解决过程中，要有多种思维形式介人以及元认知的参与</a:t>
            </a:r>
            <a:endParaRPr lang="en-US" altLang="zh-CN" sz="2000" b="1" dirty="0"/>
          </a:p>
          <a:p>
            <a:pPr>
              <a:lnSpc>
                <a:spcPct val="150000"/>
              </a:lnSpc>
            </a:pPr>
            <a:r>
              <a:rPr lang="en-US" altLang="zh-CN" sz="2000" b="1" dirty="0"/>
              <a:t>(3)</a:t>
            </a:r>
            <a:r>
              <a:rPr lang="zh-CN" altLang="en-US" sz="2000" b="1" dirty="0"/>
              <a:t>知识迁移。学习者能将在一个学科中习得的知识或方法迁移到另一学科情境或现实情境中去解决问题</a:t>
            </a:r>
            <a:endParaRPr lang="en-US" altLang="zh-CN" sz="2000" b="1" dirty="0"/>
          </a:p>
          <a:p>
            <a:pPr>
              <a:lnSpc>
                <a:spcPct val="150000"/>
              </a:lnSpc>
            </a:pPr>
            <a:r>
              <a:rPr lang="en-US" altLang="zh-CN" sz="2000" b="1" dirty="0"/>
              <a:t>(4)</a:t>
            </a:r>
            <a:r>
              <a:rPr lang="zh-CN" altLang="en-US" sz="2000" b="1" dirty="0"/>
              <a:t>实践创新。学生的问题解决能力、迁移能力和创新能力在学习中能够得到发展。</a:t>
            </a:r>
            <a:endParaRPr lang="en-US" altLang="zh-CN" sz="2000" b="1" dirty="0"/>
          </a:p>
        </p:txBody>
      </p:sp>
      <p:sp>
        <p:nvSpPr>
          <p:cNvPr id="3" name="文本框 2"/>
          <p:cNvSpPr txBox="1"/>
          <p:nvPr/>
        </p:nvSpPr>
        <p:spPr>
          <a:xfrm>
            <a:off x="4810125" y="428625"/>
            <a:ext cx="2867025" cy="769441"/>
          </a:xfrm>
          <a:prstGeom prst="rect">
            <a:avLst/>
          </a:prstGeom>
          <a:noFill/>
        </p:spPr>
        <p:txBody>
          <a:bodyPr wrap="square" rtlCol="0">
            <a:spAutoFit/>
          </a:bodyPr>
          <a:lstStyle/>
          <a:p>
            <a:r>
              <a:rPr lang="zh-CN" altLang="en-US" sz="4400" b="1" dirty="0" smtClean="0">
                <a:solidFill>
                  <a:schemeClr val="accent2"/>
                </a:solidFill>
                <a:latin typeface="方正舒体" panose="02010601030101010101" pitchFamily="2" charset="-122"/>
                <a:ea typeface="方正舒体" panose="02010601030101010101" pitchFamily="2" charset="-122"/>
              </a:rPr>
              <a:t>深度学习</a:t>
            </a:r>
            <a:endParaRPr lang="zh-CN" altLang="en-US" sz="4400" b="1" dirty="0">
              <a:solidFill>
                <a:schemeClr val="accent2"/>
              </a:solidFill>
              <a:latin typeface="方正舒体" panose="02010601030101010101" pitchFamily="2" charset="-122"/>
              <a:ea typeface="方正舒体" panose="02010601030101010101" pitchFamily="2" charset="-122"/>
            </a:endParaRPr>
          </a:p>
        </p:txBody>
      </p:sp>
    </p:spTree>
    <p:extLst>
      <p:ext uri="{BB962C8B-B14F-4D97-AF65-F5344CB8AC3E}">
        <p14:creationId xmlns:p14="http://schemas.microsoft.com/office/powerpoint/2010/main" val="117849626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1455</TotalTime>
  <Words>1483</Words>
  <Application>Microsoft Office PowerPoint</Application>
  <PresentationFormat>宽屏</PresentationFormat>
  <Paragraphs>41</Paragraphs>
  <Slides>13</Slides>
  <Notes>1</Notes>
  <HiddenSlides>0</HiddenSlides>
  <MMClips>1</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13</vt:i4>
      </vt:variant>
    </vt:vector>
  </HeadingPairs>
  <TitlesOfParts>
    <vt:vector size="22" baseType="lpstr">
      <vt:lpstr>方正舒体</vt:lpstr>
      <vt:lpstr>黑体</vt:lpstr>
      <vt:lpstr>华文行楷</vt:lpstr>
      <vt:lpstr>楷体</vt:lpstr>
      <vt:lpstr>宋体</vt:lpstr>
      <vt:lpstr>印品黑体</vt:lpstr>
      <vt:lpstr>Arial</vt:lpstr>
      <vt:lpstr>Calibri</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冯 俊杰</dc:creator>
  <cp:lastModifiedBy>汤晨晓</cp:lastModifiedBy>
  <cp:revision>10</cp:revision>
  <dcterms:created xsi:type="dcterms:W3CDTF">2020-08-30T01:01:53Z</dcterms:created>
  <dcterms:modified xsi:type="dcterms:W3CDTF">2021-04-21T06:26:20Z</dcterms:modified>
</cp:coreProperties>
</file>