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9"/>
  </p:notesMasterIdLst>
  <p:sldIdLst>
    <p:sldId id="276" r:id="rId2"/>
    <p:sldId id="327" r:id="rId3"/>
    <p:sldId id="326" r:id="rId4"/>
    <p:sldId id="321" r:id="rId5"/>
    <p:sldId id="275" r:id="rId6"/>
    <p:sldId id="282" r:id="rId7"/>
    <p:sldId id="300" r:id="rId8"/>
    <p:sldId id="301" r:id="rId9"/>
    <p:sldId id="268" r:id="rId10"/>
    <p:sldId id="283" r:id="rId11"/>
    <p:sldId id="278" r:id="rId12"/>
    <p:sldId id="281" r:id="rId13"/>
    <p:sldId id="295" r:id="rId14"/>
    <p:sldId id="305" r:id="rId15"/>
    <p:sldId id="306" r:id="rId16"/>
    <p:sldId id="308" r:id="rId17"/>
    <p:sldId id="307" r:id="rId18"/>
    <p:sldId id="313" r:id="rId19"/>
    <p:sldId id="316" r:id="rId20"/>
    <p:sldId id="293" r:id="rId21"/>
    <p:sldId id="286" r:id="rId22"/>
    <p:sldId id="310" r:id="rId23"/>
    <p:sldId id="312" r:id="rId24"/>
    <p:sldId id="311" r:id="rId25"/>
    <p:sldId id="320" r:id="rId26"/>
    <p:sldId id="315" r:id="rId27"/>
    <p:sldId id="324" r:id="rId28"/>
    <p:sldId id="317" r:id="rId29"/>
    <p:sldId id="309" r:id="rId30"/>
    <p:sldId id="298" r:id="rId31"/>
    <p:sldId id="296" r:id="rId32"/>
    <p:sldId id="297" r:id="rId33"/>
    <p:sldId id="274" r:id="rId34"/>
    <p:sldId id="294" r:id="rId35"/>
    <p:sldId id="323" r:id="rId36"/>
    <p:sldId id="289" r:id="rId37"/>
    <p:sldId id="291" r:id="rId38"/>
    <p:sldId id="279" r:id="rId39"/>
    <p:sldId id="303" r:id="rId40"/>
    <p:sldId id="302" r:id="rId41"/>
    <p:sldId id="285" r:id="rId42"/>
    <p:sldId id="287" r:id="rId43"/>
    <p:sldId id="284" r:id="rId44"/>
    <p:sldId id="277" r:id="rId45"/>
    <p:sldId id="272" r:id="rId46"/>
    <p:sldId id="259" r:id="rId47"/>
    <p:sldId id="261" r:id="rId48"/>
    <p:sldId id="262" r:id="rId49"/>
    <p:sldId id="263" r:id="rId50"/>
    <p:sldId id="273" r:id="rId51"/>
    <p:sldId id="271" r:id="rId52"/>
    <p:sldId id="270" r:id="rId53"/>
    <p:sldId id="269" r:id="rId54"/>
    <p:sldId id="264" r:id="rId55"/>
    <p:sldId id="265" r:id="rId56"/>
    <p:sldId id="266" r:id="rId57"/>
    <p:sldId id="267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E1FF"/>
    <a:srgbClr val="FF556F"/>
    <a:srgbClr val="F8CE44"/>
    <a:srgbClr val="CC00FF"/>
    <a:srgbClr val="CCCCFF"/>
    <a:srgbClr val="CC99FF"/>
    <a:srgbClr val="B1DC6F"/>
    <a:srgbClr val="FFF2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1" autoAdjust="0"/>
    <p:restoredTop sz="94087" autoAdjust="0"/>
  </p:normalViewPr>
  <p:slideViewPr>
    <p:cSldViewPr snapToGrid="0">
      <p:cViewPr>
        <p:scale>
          <a:sx n="75" d="100"/>
          <a:sy n="75" d="100"/>
        </p:scale>
        <p:origin x="-1197" y="33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viewProps" Target="view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E428A3-CE4F-4C22-8204-513367CF410A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93CC79-273A-4B72-8C64-BE9855230F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302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93CC79-273A-4B72-8C64-BE9855230FC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600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749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4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465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88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2605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20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6706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172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43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489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4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831C9A-0676-435B-A44C-33AF2699B040}" type="datetimeFigureOut">
              <a:rPr lang="zh-CN" altLang="en-US" smtClean="0"/>
              <a:t>2021/4/13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769F58-D091-4610-8050-6CD6511489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445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7.png"/><Relationship Id="rId18" Type="http://schemas.openxmlformats.org/officeDocument/2006/relationships/image" Target="../media/image41.jpeg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3.jpeg"/><Relationship Id="rId7" Type="http://schemas.openxmlformats.org/officeDocument/2006/relationships/image" Target="../media/image32.png"/><Relationship Id="rId12" Type="http://schemas.openxmlformats.org/officeDocument/2006/relationships/image" Target="../media/image36.png"/><Relationship Id="rId17" Type="http://schemas.openxmlformats.org/officeDocument/2006/relationships/image" Target="../media/image40.jpeg"/><Relationship Id="rId2" Type="http://schemas.openxmlformats.org/officeDocument/2006/relationships/audio" Target="../media/media2.mp3"/><Relationship Id="rId16" Type="http://schemas.openxmlformats.org/officeDocument/2006/relationships/image" Target="../media/image39.png"/><Relationship Id="rId20" Type="http://schemas.openxmlformats.org/officeDocument/2006/relationships/image" Target="../media/image12.png"/><Relationship Id="rId1" Type="http://schemas.microsoft.com/office/2007/relationships/media" Target="../media/media2.mp3"/><Relationship Id="rId6" Type="http://schemas.openxmlformats.org/officeDocument/2006/relationships/image" Target="../media/image31.png"/><Relationship Id="rId11" Type="http://schemas.openxmlformats.org/officeDocument/2006/relationships/image" Target="../media/image18.png"/><Relationship Id="rId5" Type="http://schemas.openxmlformats.org/officeDocument/2006/relationships/image" Target="../media/image30.jpeg"/><Relationship Id="rId15" Type="http://schemas.openxmlformats.org/officeDocument/2006/relationships/image" Target="../media/image38.png"/><Relationship Id="rId10" Type="http://schemas.openxmlformats.org/officeDocument/2006/relationships/image" Target="../media/image35.png"/><Relationship Id="rId19" Type="http://schemas.openxmlformats.org/officeDocument/2006/relationships/image" Target="../media/image42.jpe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hyperlink" Target="Nancy3.mp3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44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9.jpe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48.jpeg"/><Relationship Id="rId5" Type="http://schemas.openxmlformats.org/officeDocument/2006/relationships/hyperlink" Target="&#22812;&#30340;&#38050;&#29748;&#26354;(&#20116;).mp3" TargetMode="External"/><Relationship Id="rId10" Type="http://schemas.openxmlformats.org/officeDocument/2006/relationships/image" Target="../media/image12.png"/><Relationship Id="rId4" Type="http://schemas.openxmlformats.org/officeDocument/2006/relationships/image" Target="../media/image18.png"/><Relationship Id="rId9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13" Type="http://schemas.openxmlformats.org/officeDocument/2006/relationships/image" Target="../media/image11.jpeg"/><Relationship Id="rId18" Type="http://schemas.openxmlformats.org/officeDocument/2006/relationships/image" Target="../media/image1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jpg"/><Relationship Id="rId12" Type="http://schemas.openxmlformats.org/officeDocument/2006/relationships/image" Target="../media/image10.jpeg"/><Relationship Id="rId17" Type="http://schemas.openxmlformats.org/officeDocument/2006/relationships/image" Target="../media/image15.png"/><Relationship Id="rId2" Type="http://schemas.openxmlformats.org/officeDocument/2006/relationships/audio" Target="../media/media1.mp3"/><Relationship Id="rId16" Type="http://schemas.openxmlformats.org/officeDocument/2006/relationships/image" Target="../media/image14.jpg"/><Relationship Id="rId20" Type="http://schemas.openxmlformats.org/officeDocument/2006/relationships/image" Target="../media/image18.png"/><Relationship Id="rId1" Type="http://schemas.microsoft.com/office/2007/relationships/media" Target="../media/media1.mp3"/><Relationship Id="rId6" Type="http://schemas.openxmlformats.org/officeDocument/2006/relationships/image" Target="../media/image4.jpg"/><Relationship Id="rId11" Type="http://schemas.openxmlformats.org/officeDocument/2006/relationships/image" Target="../media/image9.jpg"/><Relationship Id="rId5" Type="http://schemas.openxmlformats.org/officeDocument/2006/relationships/image" Target="../media/image3.jpg"/><Relationship Id="rId15" Type="http://schemas.openxmlformats.org/officeDocument/2006/relationships/image" Target="../media/image13.jpg"/><Relationship Id="rId10" Type="http://schemas.openxmlformats.org/officeDocument/2006/relationships/image" Target="../media/image8.jpg"/><Relationship Id="rId19" Type="http://schemas.openxmlformats.org/officeDocument/2006/relationships/image" Target="../media/image17.png"/><Relationship Id="rId4" Type="http://schemas.openxmlformats.org/officeDocument/2006/relationships/image" Target="../media/image2.jpg"/><Relationship Id="rId9" Type="http://schemas.openxmlformats.org/officeDocument/2006/relationships/image" Target="../media/image7.jpg"/><Relationship Id="rId14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Foxtail-Grass%20Studio%20-%20The%20des%20Alizes.mp3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12" Type="http://schemas.openxmlformats.org/officeDocument/2006/relationships/image" Target="../media/image12.png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microsoft.com/office/2007/relationships/hdphoto" Target="../media/hdphoto3.wdp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jpeg"/><Relationship Id="rId13" Type="http://schemas.openxmlformats.org/officeDocument/2006/relationships/image" Target="../media/image1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6.jpeg"/><Relationship Id="rId12" Type="http://schemas.openxmlformats.org/officeDocument/2006/relationships/image" Target="../media/image61.jpe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55.jpeg"/><Relationship Id="rId11" Type="http://schemas.openxmlformats.org/officeDocument/2006/relationships/image" Target="../media/image60.jpeg"/><Relationship Id="rId5" Type="http://schemas.openxmlformats.org/officeDocument/2006/relationships/image" Target="../media/image54.jpeg"/><Relationship Id="rId10" Type="http://schemas.openxmlformats.org/officeDocument/2006/relationships/image" Target="../media/image59.jpeg"/><Relationship Id="rId4" Type="http://schemas.openxmlformats.org/officeDocument/2006/relationships/image" Target="../media/image18.png"/><Relationship Id="rId9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42.jpeg"/><Relationship Id="rId3" Type="http://schemas.openxmlformats.org/officeDocument/2006/relationships/image" Target="../media/image30.jpeg"/><Relationship Id="rId7" Type="http://schemas.openxmlformats.org/officeDocument/2006/relationships/image" Target="../media/image36.png"/><Relationship Id="rId12" Type="http://schemas.openxmlformats.org/officeDocument/2006/relationships/image" Target="../media/image41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40.jpeg"/><Relationship Id="rId5" Type="http://schemas.openxmlformats.org/officeDocument/2006/relationships/image" Target="../media/image35.png"/><Relationship Id="rId10" Type="http://schemas.openxmlformats.org/officeDocument/2006/relationships/image" Target="../media/image39.png"/><Relationship Id="rId4" Type="http://schemas.openxmlformats.org/officeDocument/2006/relationships/image" Target="../media/image31.png"/><Relationship Id="rId9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2.png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7" Type="http://schemas.openxmlformats.org/officeDocument/2006/relationships/image" Target="../media/image6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jpeg"/><Relationship Id="rId3" Type="http://schemas.openxmlformats.org/officeDocument/2006/relationships/audio" Target="../media/audio1.wav"/><Relationship Id="rId7" Type="http://schemas.openxmlformats.org/officeDocument/2006/relationships/image" Target="../media/image7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istrator\&#26700;&#38754;\&#26477;&#29255;&#32423;\&#27426;&#24555;&#36731;&#38899;&#20048;.mp3" TargetMode="External"/><Relationship Id="rId6" Type="http://schemas.openxmlformats.org/officeDocument/2006/relationships/image" Target="../media/image71.JPG"/><Relationship Id="rId5" Type="http://schemas.openxmlformats.org/officeDocument/2006/relationships/image" Target="../media/image70.jpeg"/><Relationship Id="rId4" Type="http://schemas.openxmlformats.org/officeDocument/2006/relationships/image" Target="../media/image69.png"/><Relationship Id="rId9" Type="http://schemas.openxmlformats.org/officeDocument/2006/relationships/image" Target="../media/image7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png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openxmlformats.org/officeDocument/2006/relationships/image" Target="../media/image7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png"/><Relationship Id="rId7" Type="http://schemas.openxmlformats.org/officeDocument/2006/relationships/image" Target="../media/image7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17.png"/><Relationship Id="rId9" Type="http://schemas.openxmlformats.org/officeDocument/2006/relationships/image" Target="../media/image7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png"/><Relationship Id="rId11" Type="http://schemas.openxmlformats.org/officeDocument/2006/relationships/image" Target="../media/image26.png"/><Relationship Id="rId5" Type="http://schemas.openxmlformats.org/officeDocument/2006/relationships/image" Target="../media/image83.png"/><Relationship Id="rId10" Type="http://schemas.openxmlformats.org/officeDocument/2006/relationships/image" Target="../media/image25.png"/><Relationship Id="rId4" Type="http://schemas.openxmlformats.org/officeDocument/2006/relationships/image" Target="../media/image82.png"/><Relationship Id="rId9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4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2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7" Type="http://schemas.openxmlformats.org/officeDocument/2006/relationships/image" Target="../media/image17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0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92.png"/><Relationship Id="rId7" Type="http://schemas.openxmlformats.org/officeDocument/2006/relationships/image" Target="../media/image90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1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71" y="-1"/>
            <a:ext cx="12192071" cy="6857960"/>
            <a:chOff x="-71" y="-1"/>
            <a:chExt cx="12192071" cy="685796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71" y="0"/>
              <a:ext cx="12192071" cy="6857959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0" y="-1"/>
              <a:ext cx="390525" cy="323851"/>
            </a:xfrm>
            <a:prstGeom prst="rect">
              <a:avLst/>
            </a:prstGeom>
            <a:solidFill>
              <a:srgbClr val="F8CE44"/>
            </a:solidFill>
            <a:ln>
              <a:solidFill>
                <a:srgbClr val="F8CE44"/>
              </a:solidFill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182503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36" name="矩形 35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77518" y="91969"/>
            <a:ext cx="1621013" cy="1465074"/>
            <a:chOff x="10622448" y="1139069"/>
            <a:chExt cx="1621013" cy="1465074"/>
          </a:xfrm>
        </p:grpSpPr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0710399" y="1139069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46" name="TextBox 18"/>
            <p:cNvSpPr txBox="1">
              <a:spLocks noChangeArrowheads="1"/>
            </p:cNvSpPr>
            <p:nvPr/>
          </p:nvSpPr>
          <p:spPr bwMode="auto">
            <a:xfrm>
              <a:off x="10622448" y="1490923"/>
              <a:ext cx="1621013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10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afternoon</a:t>
              </a:r>
            </a:p>
          </p:txBody>
        </p:sp>
      </p:grpSp>
      <p:sp>
        <p:nvSpPr>
          <p:cNvPr id="5" name="云形 4"/>
          <p:cNvSpPr/>
          <p:nvPr/>
        </p:nvSpPr>
        <p:spPr>
          <a:xfrm>
            <a:off x="3181888" y="0"/>
            <a:ext cx="6144169" cy="172654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What can you find?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  <p:pic>
        <p:nvPicPr>
          <p:cNvPr id="51" name="Picture 6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18" y="5599017"/>
            <a:ext cx="1543621" cy="95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7"/>
          <p:cNvGrpSpPr>
            <a:grpSpLocks noChangeAspect="1"/>
          </p:cNvGrpSpPr>
          <p:nvPr/>
        </p:nvGrpSpPr>
        <p:grpSpPr bwMode="auto">
          <a:xfrm>
            <a:off x="2047134" y="1557043"/>
            <a:ext cx="915445" cy="2529702"/>
            <a:chOff x="659" y="-1129"/>
            <a:chExt cx="2268" cy="5850"/>
          </a:xfrm>
        </p:grpSpPr>
        <p:pic>
          <p:nvPicPr>
            <p:cNvPr id="55" name="Picture 8" descr="QQ图片2015031619494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" y="-1129"/>
              <a:ext cx="2268" cy="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6" name="Picture 9" descr="QQ图片201503161949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" y="2226"/>
              <a:ext cx="2239" cy="2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53" name="Picture 11" descr="QQ图片201503161935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453" y="4182816"/>
            <a:ext cx="1509752" cy="12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816419" y="5207267"/>
            <a:ext cx="688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They are eating fruit and watching TV.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70209" y="557660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are eating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85452" y="5576600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watching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6675" y="1076099"/>
            <a:ext cx="4001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和同桌讨论一下，你发现了什么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181888" y="2195643"/>
            <a:ext cx="484833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 </a:t>
            </a:r>
            <a:r>
              <a:rPr lang="zh-CN" altLang="en-US" sz="36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动词</a:t>
            </a:r>
            <a:r>
              <a:rPr lang="en-US" altLang="zh-CN" sz="36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</a:t>
            </a:r>
            <a:r>
              <a:rPr lang="zh-CN" altLang="en-US" sz="3600" b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动词</a:t>
            </a:r>
            <a:r>
              <a:rPr lang="en-US" altLang="zh-CN" sz="3600" b="1" dirty="0" err="1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</a:t>
            </a:r>
            <a:endParaRPr lang="zh-CN" altLang="en-US" sz="3600" b="1" dirty="0">
              <a:solidFill>
                <a:srgbClr val="CC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79554" y="3215553"/>
            <a:ext cx="8657110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描述当前</a:t>
            </a:r>
            <a:r>
              <a:rPr lang="zh-CN" altLang="en-US" sz="4400" b="1" dirty="0">
                <a:solidFill>
                  <a:srgbClr val="FF0000"/>
                </a:solidFill>
                <a:latin typeface="Impact" panose="020B0806030902050204" pitchFamily="34" charset="0"/>
                <a:ea typeface="方正大黑简体" charset="-122"/>
              </a:rPr>
              <a:t>正在</a:t>
            </a:r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发生的事件或</a:t>
            </a:r>
            <a:r>
              <a:rPr lang="zh-CN" altLang="en-US" sz="4400" b="1" dirty="0">
                <a:solidFill>
                  <a:srgbClr val="FF0000"/>
                </a:solidFill>
                <a:latin typeface="Impact" panose="020B0806030902050204" pitchFamily="34" charset="0"/>
                <a:ea typeface="方正大黑简体" charset="-122"/>
              </a:rPr>
              <a:t>正在</a:t>
            </a:r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进行的动作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538280" y="4307780"/>
            <a:ext cx="4739658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CC00FF"/>
                </a:solidFill>
              </a:rPr>
              <a:t>现在进行时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011216" y="1766580"/>
            <a:ext cx="688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He is cleaning the table.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16419" y="4112672"/>
            <a:ext cx="688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is cooking dinner.</a:t>
            </a:r>
            <a:endParaRPr lang="zh-CN" altLang="en-US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816419" y="3016362"/>
            <a:ext cx="68845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is washing the dishes.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40904" y="2134713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cleaning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07623" y="448069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cooking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09153" y="338478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washing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09" y="261889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4139060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6" grpId="1"/>
      <p:bldP spid="3" grpId="0"/>
      <p:bldP spid="3" grpId="1"/>
      <p:bldP spid="38" grpId="0"/>
      <p:bldP spid="38" grpId="1"/>
      <p:bldP spid="7" grpId="0"/>
      <p:bldP spid="21" grpId="0" animBg="1"/>
      <p:bldP spid="22" grpId="0" animBg="1"/>
      <p:bldP spid="23" grpId="0" animBg="1"/>
      <p:bldP spid="27" grpId="0" build="allAtOnce"/>
      <p:bldP spid="27" grpId="1" build="allAtOnce"/>
      <p:bldP spid="25" grpId="0"/>
      <p:bldP spid="25" grpId="1"/>
      <p:bldP spid="26" grpId="0"/>
      <p:bldP spid="26" grpId="1"/>
      <p:bldP spid="39" grpId="0"/>
      <p:bldP spid="39" grpId="1"/>
      <p:bldP spid="41" grpId="0"/>
      <p:bldP spid="41" grpId="1"/>
      <p:bldP spid="40" grpId="0"/>
      <p:bldP spid="4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4" name="图片 13" descr="QQ图片2015032909493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73"/>
          <a:stretch>
            <a:fillRect/>
          </a:stretch>
        </p:blipFill>
        <p:spPr bwMode="auto">
          <a:xfrm>
            <a:off x="891720" y="1601580"/>
            <a:ext cx="4986565" cy="3803280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图片 14" descr="QQ图片201503290949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7602" y="1596699"/>
            <a:ext cx="5316162" cy="3797790"/>
          </a:xfrm>
          <a:prstGeom prst="rect">
            <a:avLst/>
          </a:prstGeom>
          <a:noFill/>
          <a:ln w="349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/>
          <p:cNvSpPr txBox="1"/>
          <p:nvPr/>
        </p:nvSpPr>
        <p:spPr>
          <a:xfrm>
            <a:off x="1009402" y="676894"/>
            <a:ext cx="391885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we can ask :</a:t>
            </a:r>
            <a:endParaRPr lang="zh-CN" altLang="en-US" sz="40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6331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4" name="图片 81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1" y="2768659"/>
            <a:ext cx="5788104" cy="393586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" name="组合 54278"/>
          <p:cNvGrpSpPr>
            <a:grpSpLocks noChangeAspect="1"/>
          </p:cNvGrpSpPr>
          <p:nvPr/>
        </p:nvGrpSpPr>
        <p:grpSpPr bwMode="auto">
          <a:xfrm>
            <a:off x="6870373" y="1703897"/>
            <a:ext cx="4176349" cy="5000625"/>
            <a:chOff x="5707" y="135"/>
            <a:chExt cx="6949" cy="8975"/>
          </a:xfrm>
        </p:grpSpPr>
        <p:pic>
          <p:nvPicPr>
            <p:cNvPr id="16" name="图片 54279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44"/>
            <a:stretch>
              <a:fillRect/>
            </a:stretch>
          </p:blipFill>
          <p:spPr bwMode="auto">
            <a:xfrm>
              <a:off x="5707" y="4773"/>
              <a:ext cx="6949" cy="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图片 54280" descr="QQ图片20150321190230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" y="135"/>
              <a:ext cx="6715" cy="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云形标注 5"/>
          <p:cNvSpPr/>
          <p:nvPr/>
        </p:nvSpPr>
        <p:spPr>
          <a:xfrm>
            <a:off x="588326" y="480564"/>
            <a:ext cx="6750625" cy="2078182"/>
          </a:xfrm>
          <a:prstGeom prst="cloudCallout">
            <a:avLst>
              <a:gd name="adj1" fmla="val 45471"/>
              <a:gd name="adj2" fmla="val 5335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__________ Saturday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38599" y="1174136"/>
            <a:ext cx="14250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Busy</a:t>
            </a:r>
            <a:endParaRPr lang="zh-CN" altLang="en-US" sz="32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17890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935897" y="4682673"/>
            <a:ext cx="17513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050"/>
                </a:solidFill>
              </a:rPr>
              <a:t>Nancy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717" y="576027"/>
            <a:ext cx="11179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Nancy has a good time with her friends on Saturday .</a:t>
            </a:r>
          </a:p>
          <a:p>
            <a:r>
              <a:rPr lang="en-US" altLang="zh-CN" sz="3600" dirty="0"/>
              <a:t>What do you want to know?</a:t>
            </a:r>
            <a:endParaRPr lang="zh-CN" altLang="en-US" sz="3600" dirty="0"/>
          </a:p>
        </p:txBody>
      </p:sp>
      <p:pic>
        <p:nvPicPr>
          <p:cNvPr id="16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4710692" y="2434680"/>
            <a:ext cx="1619139" cy="2390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2793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23047" y="-452227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2063525" y="475042"/>
            <a:ext cx="7894175" cy="95410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Comic Sans MS" panose="030F0702030302020204" pitchFamily="66" charset="0"/>
              </a:rPr>
              <a:t>Listen and </a:t>
            </a:r>
            <a:r>
              <a:rPr lang="en-US" altLang="zh-CN" sz="2800" b="1" dirty="0" err="1">
                <a:latin typeface="Comic Sans MS" panose="030F0702030302020204" pitchFamily="66" charset="0"/>
              </a:rPr>
              <a:t>match:What</a:t>
            </a:r>
            <a:r>
              <a:rPr lang="en-US" altLang="zh-CN" sz="2800" b="1" dirty="0">
                <a:latin typeface="Comic Sans MS" panose="030F0702030302020204" pitchFamily="66" charset="0"/>
              </a:rPr>
              <a:t> are they doing?</a:t>
            </a:r>
            <a:endParaRPr lang="en-US" altLang="zh-CN" sz="2000" b="1" dirty="0">
              <a:latin typeface="Comic Sans MS" panose="030F0702030302020204" pitchFamily="66" charset="0"/>
            </a:endParaRPr>
          </a:p>
          <a:p>
            <a:pPr algn="ctr"/>
            <a:r>
              <a:rPr lang="zh-CN" altLang="en-US" sz="2800" dirty="0">
                <a:latin typeface="Comic Sans MS" panose="030F0702030302020204" pitchFamily="66" charset="0"/>
              </a:rPr>
              <a:t>听一听，连一连</a:t>
            </a:r>
            <a:endParaRPr lang="en-US" altLang="zh-CN" sz="2800" dirty="0">
              <a:latin typeface="Comic Sans MS" panose="030F0702030302020204" pitchFamily="66" charset="0"/>
            </a:endParaRPr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1136606" y="1738851"/>
            <a:ext cx="1159789" cy="1712172"/>
          </a:xfrm>
          <a:prstGeom prst="rect">
            <a:avLst/>
          </a:prstGeom>
        </p:spPr>
      </p:pic>
      <p:pic>
        <p:nvPicPr>
          <p:cNvPr id="43" name="Picture 7" descr="ru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130" y="4232863"/>
            <a:ext cx="2254012" cy="169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gimg2.baidu.com/image_search/src=http%3A%2F%2Fpic.51yuansu.com%2Fpic3%2Fcover%2F03%2F87%2F17%2F5c143bc69e6e8_610.jpg&amp;refer=http%3A%2F%2Fpic.51yuansu.com&amp;app=2002&amp;size=f9999,10000&amp;q=a80&amp;n=0&amp;g=0n&amp;fmt=jpeg?sec=1620702372&amp;t=a55962555bff00bfb2b605f2294e123c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844" y="4568772"/>
            <a:ext cx="1622774" cy="145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28" name="Picture 4" descr="https://gimg2.baidu.com/image_search/src=http%3A%2F%2Fbpic.588ku.com%2Felement_origin_min_pic%2F17%2F11%2F21%2F2f49beb3f59345b6a02ad5d040f47fcf.jpg&amp;refer=http%3A%2F%2Fbpic.588ku.com&amp;app=2002&amp;size=f9999,10000&amp;q=a80&amp;n=0&amp;g=0n&amp;fmt=jpeg?sec=1620702922&amp;t=2f0555b98332821bee2b7c3d2201f91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71" y="4089240"/>
            <a:ext cx="2145046" cy="214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13" y="161346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32" name="Picture 8" descr="https://gimg2.baidu.com/image_search/src=http%3A%2F%2Fhbimg.b0.upaiyun.com%2F9010b177e7eb944ed5b088b7335a60981affd11a1c550-32dFjM_fw658&amp;refer=http%3A%2F%2Fhbimg.b0.upaiyun.com&amp;app=2002&amp;size=f9999,10000&amp;q=a80&amp;n=0&amp;g=0n&amp;fmt=jpeg?sec=1620703090&amp;t=2abd3348b10e7d47cf1432918d10a17d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788" y="4153647"/>
            <a:ext cx="2037936" cy="204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gimg2.baidu.com/image_search/src=http%3A%2F%2Fbpic.588ku.com%2Felement_water_img%2F18%2F11%2F20%2Ff64c76553fc028c43b50191f985aa4a4.jpg&amp;refer=http%3A%2F%2Fbpic.588ku.com&amp;app=2002&amp;size=f9999,10000&amp;q=a80&amp;n=0&amp;g=0n&amp;fmt=jpeg?sec=1620703189&amp;t=bccf2afbaba91925842ebce41a45c516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340" y="3949824"/>
            <a:ext cx="2277511" cy="228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hlinkClick r:id="rId14" action="ppaction://hlinkfile"/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 t="12279" r="17917" b="10244"/>
          <a:stretch/>
        </p:blipFill>
        <p:spPr>
          <a:xfrm>
            <a:off x="8816656" y="1468562"/>
            <a:ext cx="1884546" cy="16218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r="15933"/>
          <a:stretch/>
        </p:blipFill>
        <p:spPr>
          <a:xfrm>
            <a:off x="2784000" y="1582628"/>
            <a:ext cx="1670119" cy="1843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12364" r="29050" b="12463"/>
          <a:stretch/>
        </p:blipFill>
        <p:spPr>
          <a:xfrm>
            <a:off x="7340600" y="1526889"/>
            <a:ext cx="1370563" cy="166825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853529" y="1779656"/>
            <a:ext cx="2240776" cy="1403955"/>
            <a:chOff x="3380690" y="1892299"/>
            <a:chExt cx="1936365" cy="10810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67" t="11523" r="19956" b="18841"/>
            <a:stretch/>
          </p:blipFill>
          <p:spPr>
            <a:xfrm>
              <a:off x="4067282" y="1892299"/>
              <a:ext cx="1249773" cy="108109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41" t="22932" r="19374" b="13493"/>
            <a:stretch/>
          </p:blipFill>
          <p:spPr>
            <a:xfrm>
              <a:off x="3380690" y="1919290"/>
              <a:ext cx="930383" cy="1054101"/>
            </a:xfrm>
            <a:prstGeom prst="rect">
              <a:avLst/>
            </a:prstGeom>
          </p:spPr>
        </p:pic>
      </p:grpSp>
      <p:cxnSp>
        <p:nvCxnSpPr>
          <p:cNvPr id="30" name="直接连接符 29"/>
          <p:cNvCxnSpPr/>
          <p:nvPr/>
        </p:nvCxnSpPr>
        <p:spPr>
          <a:xfrm flipH="1">
            <a:off x="1575338" y="3325327"/>
            <a:ext cx="4740860" cy="907536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184992" y="3219336"/>
            <a:ext cx="1862079" cy="1013527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>
            <a:stCxn id="18" idx="2"/>
            <a:endCxn id="1032" idx="0"/>
          </p:cNvCxnSpPr>
          <p:nvPr/>
        </p:nvCxnSpPr>
        <p:spPr>
          <a:xfrm>
            <a:off x="1716501" y="3451023"/>
            <a:ext cx="1841255" cy="70262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>
            <a:stCxn id="19" idx="2"/>
          </p:cNvCxnSpPr>
          <p:nvPr/>
        </p:nvCxnSpPr>
        <p:spPr>
          <a:xfrm>
            <a:off x="3619060" y="3426616"/>
            <a:ext cx="2093019" cy="845274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>
            <a:endCxn id="43" idx="0"/>
          </p:cNvCxnSpPr>
          <p:nvPr/>
        </p:nvCxnSpPr>
        <p:spPr>
          <a:xfrm>
            <a:off x="8184992" y="3255152"/>
            <a:ext cx="2006144" cy="977711"/>
          </a:xfrm>
          <a:prstGeom prst="line">
            <a:avLst/>
          </a:prstGeom>
          <a:ln w="571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Nancy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1449879" y="5690582"/>
            <a:ext cx="406400" cy="406400"/>
          </a:xfrm>
          <a:prstGeom prst="rect">
            <a:avLst/>
          </a:prstGeom>
        </p:spPr>
      </p:pic>
      <p:pic>
        <p:nvPicPr>
          <p:cNvPr id="1040" name="Picture 16" descr="https://gimg2.baidu.com/image_search/src=http%3A%2F%2Fimage.biaobaiju.com%2Fuploads%2F20190807%2F14%2F1565157812-GhTacCkVJI.jpg&amp;refer=http%3A%2F%2Fimage.biaobaiju.com&amp;app=2002&amp;size=f9999,10000&amp;q=a80&amp;n=0&amp;g=0n&amp;fmt=jpeg?sec=1620704436&amp;t=b00a8657de09351612c5d441ada2a50d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695" y="2929356"/>
            <a:ext cx="11663335" cy="4662796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组合 78"/>
          <p:cNvGrpSpPr/>
          <p:nvPr/>
        </p:nvGrpSpPr>
        <p:grpSpPr>
          <a:xfrm>
            <a:off x="2283228" y="124199"/>
            <a:ext cx="7254005" cy="1377766"/>
            <a:chOff x="2030578" y="-76705"/>
            <a:chExt cx="7254005" cy="1552950"/>
          </a:xfrm>
          <a:solidFill>
            <a:schemeClr val="accent6"/>
          </a:solidFill>
        </p:grpSpPr>
        <p:sp>
          <p:nvSpPr>
            <p:cNvPr id="77" name="云形 76"/>
            <p:cNvSpPr/>
            <p:nvPr/>
          </p:nvSpPr>
          <p:spPr>
            <a:xfrm>
              <a:off x="2030578" y="-76705"/>
              <a:ext cx="7254005" cy="1552950"/>
            </a:xfrm>
            <a:prstGeom prst="cloud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670372" y="327661"/>
              <a:ext cx="4279900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…is/are …</a:t>
              </a:r>
              <a:r>
                <a:rPr lang="en-US" altLang="zh-CN" sz="4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ing</a:t>
              </a:r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.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5894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42552" fill="hold"/>
                                        <p:tgtEl>
                                          <p:spTgt spid="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6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3"/>
                </p:tgtEl>
              </p:cMediaNode>
            </p:audio>
          </p:childTnLst>
        </p:cTn>
      </p:par>
    </p:tnLst>
    <p:bldLst>
      <p:bldP spid="6" grpId="0" animBg="1"/>
      <p:bldP spid="6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2154709" y="676863"/>
            <a:ext cx="7111247" cy="1261884"/>
          </a:xfrm>
          <a:prstGeom prst="rect">
            <a:avLst/>
          </a:prstGeom>
          <a:solidFill>
            <a:srgbClr val="CC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Can you find the rules of verbs?</a:t>
            </a:r>
          </a:p>
          <a:p>
            <a:r>
              <a:rPr lang="en-US" altLang="zh-CN" sz="2400" b="1" dirty="0">
                <a:latin typeface="+mn-ea"/>
              </a:rPr>
              <a:t>(</a:t>
            </a:r>
            <a:r>
              <a:rPr lang="zh-CN" altLang="en-US" sz="2400" b="1" dirty="0">
                <a:latin typeface="+mn-ea"/>
              </a:rPr>
              <a:t>两人合作，读一读，找一找动词的变化规则）</a:t>
            </a:r>
            <a:endParaRPr lang="en-US" altLang="zh-CN" sz="1600" b="1" dirty="0">
              <a:latin typeface="+mn-ea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557063" y="336288"/>
            <a:ext cx="1231547" cy="181810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883314" y="1192211"/>
            <a:ext cx="3852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</a:t>
            </a:r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0717" y="2071564"/>
            <a:ext cx="11106526" cy="39333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doing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lvl="0" eaLnBrk="0" fontAlgn="base" hangingPunct="0">
              <a:lnSpc>
                <a:spcPct val="130000"/>
              </a:lnSpc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reading a book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likes reading fairy tales.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is Liu Tao doing? Oh, he is running 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boy on the bench? He is Wang Bing. 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38083" y="2608525"/>
            <a:ext cx="936434" cy="5398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01460" y="3027499"/>
            <a:ext cx="1257635" cy="663152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267576" y="3588796"/>
            <a:ext cx="1162324" cy="56779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693843" y="4080615"/>
            <a:ext cx="1249318" cy="5398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831516" y="4509987"/>
            <a:ext cx="1458094" cy="53982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542163" y="5005745"/>
            <a:ext cx="996785" cy="52472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2154711" y="572341"/>
            <a:ext cx="7111246" cy="1261884"/>
          </a:xfrm>
          <a:prstGeom prst="rect">
            <a:avLst/>
          </a:prstGeom>
          <a:solidFill>
            <a:srgbClr val="CCCC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latin typeface="Comic Sans MS" panose="030F0702030302020204" pitchFamily="66" charset="0"/>
              </a:rPr>
              <a:t>Read and find</a:t>
            </a:r>
          </a:p>
          <a:p>
            <a:r>
              <a:rPr lang="zh-CN" altLang="en-US" sz="2400" b="1" dirty="0">
                <a:latin typeface="+mn-ea"/>
              </a:rPr>
              <a:t>（读一读，找一找文中的动词）</a:t>
            </a:r>
            <a:endParaRPr lang="en-US" altLang="zh-CN" sz="1600" b="1" dirty="0">
              <a:latin typeface="+mn-ea"/>
            </a:endParaRPr>
          </a:p>
          <a:p>
            <a:endParaRPr lang="zh-CN" altLang="en-US" sz="2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3050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43" grpId="0"/>
      <p:bldP spid="43" grpId="1"/>
      <p:bldP spid="14" grpId="0"/>
      <p:bldP spid="7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1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9" name="Picture 3" descr="2009120223261923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" b="99200" l="5000" r="95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3" r="3177" b="4878"/>
          <a:stretch>
            <a:fillRect/>
          </a:stretch>
        </p:blipFill>
        <p:spPr bwMode="auto">
          <a:xfrm>
            <a:off x="527270" y="1906752"/>
            <a:ext cx="3739445" cy="424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 descr="2009120223261923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" b="99200" l="5000" r="95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3" r="3177" b="4878"/>
          <a:stretch>
            <a:fillRect/>
          </a:stretch>
        </p:blipFill>
        <p:spPr bwMode="auto">
          <a:xfrm>
            <a:off x="4051005" y="1923284"/>
            <a:ext cx="3914004" cy="4270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20091202232619230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" b="99200" l="5000" r="95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93" r="3177" b="4878"/>
          <a:stretch>
            <a:fillRect/>
          </a:stretch>
        </p:blipFill>
        <p:spPr bwMode="auto">
          <a:xfrm>
            <a:off x="7769908" y="1856911"/>
            <a:ext cx="4026835" cy="4253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流程图: 可选过程 14"/>
          <p:cNvSpPr/>
          <p:nvPr/>
        </p:nvSpPr>
        <p:spPr>
          <a:xfrm>
            <a:off x="1448450" y="3242352"/>
            <a:ext cx="1897083" cy="74132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do-do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  <a:endParaRPr lang="en-US" altLang="zh-CN" sz="2400" dirty="0"/>
          </a:p>
        </p:txBody>
      </p:sp>
      <p:sp>
        <p:nvSpPr>
          <p:cNvPr id="18" name="流程图: 可选过程 17"/>
          <p:cNvSpPr/>
          <p:nvPr/>
        </p:nvSpPr>
        <p:spPr>
          <a:xfrm>
            <a:off x="4608506" y="3279325"/>
            <a:ext cx="2651108" cy="68511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skate-skat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</a:p>
        </p:txBody>
      </p:sp>
      <p:sp>
        <p:nvSpPr>
          <p:cNvPr id="20" name="流程图: 可选过程 19"/>
          <p:cNvSpPr/>
          <p:nvPr/>
        </p:nvSpPr>
        <p:spPr>
          <a:xfrm>
            <a:off x="8538126" y="3273382"/>
            <a:ext cx="2490398" cy="743610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run-run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ning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1416102" y="1691572"/>
            <a:ext cx="1961778" cy="588489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C00000"/>
            </a:solidFill>
            <a:prstDash val="solid"/>
          </a:ln>
          <a:effectLst>
            <a:glow rad="127000">
              <a:srgbClr val="C00000">
                <a:alpha val="4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直接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+ing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5159324" y="1655185"/>
            <a:ext cx="1520743" cy="609996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C00000"/>
            </a:solidFill>
            <a:prstDash val="solid"/>
          </a:ln>
          <a:effectLst>
            <a:glow rad="127000">
              <a:srgbClr val="C00000">
                <a:alpha val="4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去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e+ing</a:t>
            </a:r>
          </a:p>
        </p:txBody>
      </p:sp>
      <p:sp>
        <p:nvSpPr>
          <p:cNvPr id="25" name="圆角矩形 24"/>
          <p:cNvSpPr/>
          <p:nvPr/>
        </p:nvSpPr>
        <p:spPr>
          <a:xfrm>
            <a:off x="8889399" y="1659094"/>
            <a:ext cx="1714108" cy="609376"/>
          </a:xfrm>
          <a:prstGeom prst="roundRect">
            <a:avLst/>
          </a:prstGeom>
          <a:solidFill>
            <a:schemeClr val="bg1"/>
          </a:solidFill>
          <a:ln w="12700" cmpd="sng">
            <a:solidFill>
              <a:srgbClr val="C00000"/>
            </a:solidFill>
            <a:prstDash val="solid"/>
          </a:ln>
          <a:effectLst>
            <a:glow rad="127000">
              <a:srgbClr val="C00000">
                <a:alpha val="44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双写+ing</a:t>
            </a:r>
          </a:p>
        </p:txBody>
      </p:sp>
      <p:sp>
        <p:nvSpPr>
          <p:cNvPr id="29" name="流程图: 可选过程 28"/>
          <p:cNvSpPr/>
          <p:nvPr/>
        </p:nvSpPr>
        <p:spPr>
          <a:xfrm>
            <a:off x="8538126" y="4293835"/>
            <a:ext cx="2659361" cy="74132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chat-chat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ting</a:t>
            </a:r>
            <a:endParaRPr lang="en-US" altLang="zh-CN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489905" y="350578"/>
            <a:ext cx="97749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altLang="zh-CN" sz="3200" b="1" dirty="0">
                <a:latin typeface="Comic Sans MS" panose="030F0702030302020204" pitchFamily="66" charset="0"/>
              </a:rPr>
              <a:t>Do you know other words ?</a:t>
            </a:r>
          </a:p>
          <a:p>
            <a:pPr eaLnBrk="0" hangingPunct="0"/>
            <a:r>
              <a:rPr lang="en-US" altLang="zh-CN" sz="2400" dirty="0">
                <a:latin typeface="Comic Sans MS" panose="030F0702030302020204" pitchFamily="66" charset="0"/>
              </a:rPr>
              <a:t>1.</a:t>
            </a:r>
            <a:r>
              <a:rPr lang="zh-CN" altLang="en-US" sz="2400" dirty="0">
                <a:latin typeface="Comic Sans MS" panose="030F0702030302020204" pitchFamily="66" charset="0"/>
              </a:rPr>
              <a:t>根据规则找出更多单词，小组讨论 </a:t>
            </a:r>
            <a:r>
              <a:rPr lang="en-US" altLang="zh-CN" sz="2400" dirty="0">
                <a:latin typeface="Comic Sans MS" panose="030F0702030302020204" pitchFamily="66" charset="0"/>
              </a:rPr>
              <a:t>2.</a:t>
            </a:r>
            <a:r>
              <a:rPr lang="zh-CN" altLang="en-US" sz="2400" dirty="0">
                <a:latin typeface="Comic Sans MS" panose="030F0702030302020204" pitchFamily="66" charset="0"/>
              </a:rPr>
              <a:t>写在卡片上，分类贴在黑板上</a:t>
            </a:r>
            <a:r>
              <a:rPr lang="en-US" altLang="zh-CN" sz="2400" dirty="0">
                <a:latin typeface="Comic Sans MS" panose="030F0702030302020204" pitchFamily="66" charset="0"/>
              </a:rPr>
              <a:t>  </a:t>
            </a:r>
          </a:p>
          <a:p>
            <a:endParaRPr lang="zh-CN" altLang="en-US" sz="2400" b="1" dirty="0"/>
          </a:p>
        </p:txBody>
      </p:sp>
      <p:sp>
        <p:nvSpPr>
          <p:cNvPr id="34" name="流程图: 可选过程 33"/>
          <p:cNvSpPr/>
          <p:nvPr/>
        </p:nvSpPr>
        <p:spPr>
          <a:xfrm>
            <a:off x="1216267" y="4251776"/>
            <a:ext cx="2429476" cy="741325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read-read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  <a:endParaRPr lang="en-US" altLang="zh-CN" sz="2400" dirty="0"/>
          </a:p>
        </p:txBody>
      </p:sp>
      <p:sp>
        <p:nvSpPr>
          <p:cNvPr id="35" name="流程图: 可选过程 34"/>
          <p:cNvSpPr/>
          <p:nvPr/>
        </p:nvSpPr>
        <p:spPr>
          <a:xfrm>
            <a:off x="4671977" y="4307990"/>
            <a:ext cx="2651108" cy="68511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ride-rid</a:t>
            </a:r>
            <a:r>
              <a:rPr lang="en-US" altLang="zh-CN" sz="2800" b="1" dirty="0">
                <a:solidFill>
                  <a:schemeClr val="accent2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</a:p>
        </p:txBody>
      </p:sp>
      <p:sp>
        <p:nvSpPr>
          <p:cNvPr id="36" name="流程图: 可选过程 35"/>
          <p:cNvSpPr/>
          <p:nvPr/>
        </p:nvSpPr>
        <p:spPr>
          <a:xfrm>
            <a:off x="1105451" y="5310190"/>
            <a:ext cx="2651108" cy="68511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…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sp>
        <p:nvSpPr>
          <p:cNvPr id="37" name="流程图: 可选过程 36"/>
          <p:cNvSpPr/>
          <p:nvPr/>
        </p:nvSpPr>
        <p:spPr>
          <a:xfrm>
            <a:off x="8504305" y="5312003"/>
            <a:ext cx="2651108" cy="68511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…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82" y="223149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6" name="流程图: 可选过程 25"/>
          <p:cNvSpPr/>
          <p:nvPr/>
        </p:nvSpPr>
        <p:spPr>
          <a:xfrm>
            <a:off x="4643138" y="5318459"/>
            <a:ext cx="2651108" cy="685111"/>
          </a:xfrm>
          <a:prstGeom prst="flowChartAlternateProcess">
            <a:avLst/>
          </a:prstGeom>
          <a:solidFill>
            <a:schemeClr val="bg1"/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glow rad="177800">
              <a:schemeClr val="accent1"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…</a:t>
            </a:r>
            <a:endParaRPr lang="en-US" altLang="zh-CN" sz="2800" b="1" dirty="0">
              <a:solidFill>
                <a:schemeClr val="accent2"/>
              </a:solidFill>
              <a:latin typeface="Times New Roman" panose="02020603050405020304" charset="0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88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2" y="5169175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40" y="5151803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8923" y="1130589"/>
            <a:ext cx="693955" cy="729848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1585719" y="1308733"/>
            <a:ext cx="3888116" cy="3711485"/>
            <a:chOff x="1585719" y="1308733"/>
            <a:chExt cx="3888116" cy="3711485"/>
          </a:xfrm>
        </p:grpSpPr>
        <p:sp>
          <p:nvSpPr>
            <p:cNvPr id="45" name="Oval 6"/>
            <p:cNvSpPr>
              <a:spLocks noChangeArrowheads="1"/>
            </p:cNvSpPr>
            <p:nvPr/>
          </p:nvSpPr>
          <p:spPr bwMode="auto">
            <a:xfrm>
              <a:off x="1585719" y="1308733"/>
              <a:ext cx="3888116" cy="371148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57150">
              <a:solidFill>
                <a:schemeClr val="accent1"/>
              </a:solidFill>
              <a:prstDash val="dash"/>
              <a:round/>
            </a:ln>
          </p:spPr>
          <p:txBody>
            <a:bodyPr lIns="87761" tIns="43881" rIns="87761" bIns="4388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061132" y="2269268"/>
              <a:ext cx="3263900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/>
                <a:t>Tips</a:t>
              </a:r>
            </a:p>
            <a:p>
              <a:r>
                <a:rPr lang="en-US" altLang="zh-CN" sz="2400" dirty="0"/>
                <a:t>1.</a:t>
              </a:r>
              <a:r>
                <a:rPr lang="zh-CN" altLang="en-US" sz="2400" dirty="0"/>
                <a:t>四人小组，玩游戏</a:t>
              </a:r>
              <a:endParaRPr lang="en-US" altLang="zh-CN" sz="2400" dirty="0"/>
            </a:p>
            <a:p>
              <a:endParaRPr lang="en-US" altLang="zh-CN" sz="2400" dirty="0"/>
            </a:p>
            <a:p>
              <a:r>
                <a:rPr lang="en-US" altLang="zh-CN" sz="2400" dirty="0"/>
                <a:t>2.</a:t>
              </a:r>
              <a:r>
                <a:rPr lang="zh-CN" altLang="en-US" sz="2400" dirty="0"/>
                <a:t>别忘了现在进行时的结构哦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72132" y="2583721"/>
            <a:ext cx="712206" cy="749043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44537" y="4049484"/>
            <a:ext cx="696473" cy="720082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6589045" y="563701"/>
            <a:ext cx="4993778" cy="4251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act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表演 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   ask 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提问</a:t>
            </a:r>
            <a:endParaRPr lang="en-US" altLang="zh-CN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>
              <a:lnSpc>
                <a:spcPct val="300000"/>
              </a:lnSpc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guess</a:t>
            </a: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　竞猜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30507" y="473708"/>
            <a:ext cx="279612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Play a game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298952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7335" y="3479476"/>
            <a:ext cx="2456313" cy="1840480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5865" y="2341509"/>
            <a:ext cx="1690259" cy="2253677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484" y="1609412"/>
            <a:ext cx="1949018" cy="1721922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8318" y="4678478"/>
            <a:ext cx="2429643" cy="2151264"/>
          </a:xfrm>
          <a:prstGeom prst="round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36431" y="1005461"/>
            <a:ext cx="106912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  It is Saturday afternoon .We are at home. What are we doing? let’s have a look.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69900" y="1852145"/>
            <a:ext cx="738185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  This is my daughter. She always helps us. Look! She _____ mopping the floor.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7199" y="2802464"/>
            <a:ext cx="66801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This is my husband. He ____   _______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dinner in the kitchen. He can cook well.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1800" y="3742025"/>
            <a:ext cx="67311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Where am I ? Look! I am ______the bed in the bedroom.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4806" y="4723606"/>
            <a:ext cx="6851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It is six o’clock now. We ____  ______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a big dinner.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62905" y="5708247"/>
            <a:ext cx="468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How warm my Saturday is!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23586" y="462307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My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20348" y="2286517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C00FF"/>
                </a:solidFill>
                <a:latin typeface="Comic Sans MS" panose="030F0702030302020204" pitchFamily="66" charset="0"/>
              </a:rPr>
              <a:t>is</a:t>
            </a:r>
            <a:endParaRPr lang="zh-CN" altLang="en-US" sz="2400" b="1" dirty="0">
              <a:solidFill>
                <a:srgbClr val="CC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46734" y="3697134"/>
            <a:ext cx="137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C00FF"/>
                </a:solidFill>
                <a:latin typeface="Comic Sans MS" panose="030F0702030302020204" pitchFamily="66" charset="0"/>
              </a:rPr>
              <a:t>making</a:t>
            </a:r>
            <a:endParaRPr lang="zh-CN" altLang="en-US" sz="2400" b="1" dirty="0">
              <a:solidFill>
                <a:srgbClr val="CC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99520" y="2738791"/>
            <a:ext cx="23446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C00FF"/>
                </a:solidFill>
                <a:latin typeface="Comic Sans MS" panose="030F0702030302020204" pitchFamily="66" charset="0"/>
              </a:rPr>
              <a:t>is      cooking</a:t>
            </a:r>
            <a:endParaRPr lang="zh-CN" altLang="en-US" sz="2400" b="1" dirty="0">
              <a:solidFill>
                <a:srgbClr val="CC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46734" y="4696766"/>
            <a:ext cx="20184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C00FF"/>
                </a:solidFill>
                <a:latin typeface="Comic Sans MS" panose="030F0702030302020204" pitchFamily="66" charset="0"/>
              </a:rPr>
              <a:t>are   having</a:t>
            </a:r>
            <a:endParaRPr lang="zh-CN" altLang="en-US" sz="2400" b="1" dirty="0">
              <a:solidFill>
                <a:srgbClr val="CC00FF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240617" y="594911"/>
            <a:ext cx="297455" cy="22988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夜的钢琴曲(五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0826961" y="616991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255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2)">
                                      <p:cBhvr>
                                        <p:cTn id="51" dur="21706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17" grpId="0"/>
      <p:bldP spid="10" grpId="0"/>
      <p:bldP spid="21" grpId="0"/>
      <p:bldP spid="22" grpId="0"/>
      <p:bldP spid="23" grpId="0"/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120" y="3912793"/>
            <a:ext cx="3264978" cy="2446401"/>
          </a:xfrm>
          <a:prstGeom prst="ellipse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3594" y="672131"/>
            <a:ext cx="2246724" cy="2995630"/>
          </a:xfrm>
          <a:prstGeom prst="round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199" y="1055993"/>
            <a:ext cx="2817330" cy="2458977"/>
          </a:xfrm>
          <a:prstGeom prst="round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69" y="3971758"/>
            <a:ext cx="2817330" cy="2494531"/>
          </a:xfrm>
          <a:prstGeom prst="round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7383042" y="530843"/>
            <a:ext cx="3657600" cy="1873681"/>
            <a:chOff x="7383042" y="530843"/>
            <a:chExt cx="3657600" cy="1873681"/>
          </a:xfrm>
        </p:grpSpPr>
        <p:sp>
          <p:nvSpPr>
            <p:cNvPr id="2" name="云形 1"/>
            <p:cNvSpPr/>
            <p:nvPr/>
          </p:nvSpPr>
          <p:spPr>
            <a:xfrm>
              <a:off x="7383042" y="530843"/>
              <a:ext cx="3657600" cy="1873681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solidFill>
                <a:schemeClr val="accent6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7881730" y="871327"/>
              <a:ext cx="2896523" cy="1261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/>
                <a:t>Look and say </a:t>
              </a:r>
            </a:p>
            <a:p>
              <a:r>
                <a:rPr lang="zh-CN" altLang="en-US" sz="2000" b="1" dirty="0"/>
                <a:t>根据图片说一说老师的周六生活吧！</a:t>
              </a: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7374272" y="2858909"/>
            <a:ext cx="3958042" cy="105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It is Saturday afternoon 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dirty="0">
                <a:latin typeface="Comic Sans MS" panose="030F0702030302020204" pitchFamily="66" charset="0"/>
              </a:rPr>
              <a:t>Miss Tang is at home. 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194098" y="3832658"/>
            <a:ext cx="4928747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 </a:t>
            </a:r>
            <a:r>
              <a:rPr lang="en-US" altLang="zh-CN" sz="2400" dirty="0">
                <a:latin typeface="Comic Sans MS" panose="030F0702030302020204" pitchFamily="66" charset="0"/>
              </a:rPr>
              <a:t>Her daughter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is ...</a:t>
            </a: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Her husband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is…</a:t>
            </a: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Miss Tang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is …</a:t>
            </a: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400" dirty="0">
                <a:latin typeface="Comic Sans MS" panose="030F0702030302020204" pitchFamily="66" charset="0"/>
              </a:rPr>
              <a:t>  It is six o’clock. They 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are…</a:t>
            </a:r>
            <a:r>
              <a:rPr lang="en-US" altLang="zh-CN" sz="2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400" dirty="0">
                <a:solidFill>
                  <a:srgbClr val="FF0000"/>
                </a:solidFill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sz="2800" dirty="0">
                <a:latin typeface="Comic Sans MS" panose="030F0702030302020204" pitchFamily="66" charset="0"/>
              </a:rPr>
              <a:t> 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694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78130" y="-427512"/>
            <a:ext cx="13252862" cy="786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383" y="368134"/>
            <a:ext cx="11637818" cy="7362701"/>
          </a:xfrm>
          <a:prstGeom prst="roundRect">
            <a:avLst/>
          </a:prstGeom>
          <a:solidFill>
            <a:srgbClr val="FFFFFF"/>
          </a:solidFill>
          <a:ln w="571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173B40E1-E287-4231-967B-124778131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4485" y="1326839"/>
            <a:ext cx="6589438" cy="4386029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C6A904D4-A282-4B7F-86C0-2DB7656AD5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071" y="288755"/>
            <a:ext cx="9714441" cy="6462196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C3DAF9E-D8A2-4B44-8EAA-D9F6993258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702" y="223748"/>
            <a:ext cx="9714441" cy="6476294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7A7B027-488F-42B0-B152-19691CC5247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" t="3922" r="843" b="15484"/>
          <a:stretch/>
        </p:blipFill>
        <p:spPr>
          <a:xfrm>
            <a:off x="980449" y="410241"/>
            <a:ext cx="10316312" cy="6422571"/>
          </a:xfrm>
          <a:prstGeom prst="rect">
            <a:avLst/>
          </a:prstGeom>
          <a:effectLst>
            <a:softEdge rad="50800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23A33548-5102-4BDE-8CDE-73FE8E4DEF8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418" y="361872"/>
            <a:ext cx="4207527" cy="655032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66092044-B40D-4C41-829C-42931664396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3362" y="601170"/>
            <a:ext cx="4368430" cy="6450351"/>
          </a:xfrm>
          <a:prstGeom prst="rect">
            <a:avLst/>
          </a:prstGeom>
          <a:effectLst>
            <a:softEdge rad="381000"/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E567ACB0-B563-4590-8AE7-59A7CE50CA59}"/>
              </a:ext>
            </a:extLst>
          </p:cNvPr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277" y="255558"/>
            <a:ext cx="4463818" cy="6656634"/>
          </a:xfrm>
          <a:prstGeom prst="rect">
            <a:avLst/>
          </a:prstGeom>
          <a:effectLst>
            <a:softEdge rad="381000"/>
          </a:effectLst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2FEBA29E-2088-4CDB-A3EF-5718286172A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63833">
            <a:off x="565877" y="394436"/>
            <a:ext cx="4031584" cy="6454179"/>
          </a:xfrm>
          <a:prstGeom prst="rect">
            <a:avLst/>
          </a:prstGeom>
          <a:effectLst>
            <a:softEdge rad="381000"/>
          </a:effectLst>
        </p:spPr>
      </p:pic>
      <p:pic>
        <p:nvPicPr>
          <p:cNvPr id="34" name="图片 33">
            <a:extLst>
              <a:ext uri="{FF2B5EF4-FFF2-40B4-BE49-F238E27FC236}">
                <a16:creationId xmlns:a16="http://schemas.microsoft.com/office/drawing/2014/main" id="{E06D958C-5439-415C-98F9-3D3A13E635E2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0" r="6704"/>
          <a:stretch/>
        </p:blipFill>
        <p:spPr>
          <a:xfrm rot="556701">
            <a:off x="3538731" y="521103"/>
            <a:ext cx="4319411" cy="6047183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id="{896C52C0-A661-4F3F-B2B8-751B8DF86247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198" y="229837"/>
            <a:ext cx="5054759" cy="654262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37" name="音乐_1_1">
            <a:hlinkClick r:id="" action="ppaction://media"/>
            <a:extLst>
              <a:ext uri="{FF2B5EF4-FFF2-40B4-BE49-F238E27FC236}">
                <a16:creationId xmlns:a16="http://schemas.microsoft.com/office/drawing/2014/main" id="{213AA6CC-C1C3-4729-A6B5-8C57B74BCF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819527" y="5776633"/>
            <a:ext cx="347663" cy="34766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337A4BC2-9EE9-447A-85BE-F8811F6505E6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18"/>
          <a:stretch/>
        </p:blipFill>
        <p:spPr>
          <a:xfrm rot="21327213">
            <a:off x="7849361" y="351008"/>
            <a:ext cx="4043216" cy="6518211"/>
          </a:xfrm>
          <a:prstGeom prst="rect">
            <a:avLst/>
          </a:prstGeom>
          <a:effectLst>
            <a:softEdge rad="381000"/>
          </a:effec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E6BC00F1-0558-46AA-ADA9-CDDA6DE81B32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6" b="4527"/>
          <a:stretch/>
        </p:blipFill>
        <p:spPr>
          <a:xfrm rot="483235">
            <a:off x="5748815" y="477177"/>
            <a:ext cx="5520612" cy="6091561"/>
          </a:xfrm>
          <a:prstGeom prst="rect">
            <a:avLst/>
          </a:prstGeom>
          <a:effectLst>
            <a:softEdge rad="254000"/>
          </a:effectLst>
        </p:spPr>
      </p:pic>
      <p:grpSp>
        <p:nvGrpSpPr>
          <p:cNvPr id="2" name="组合 1"/>
          <p:cNvGrpSpPr/>
          <p:nvPr/>
        </p:nvGrpSpPr>
        <p:grpSpPr>
          <a:xfrm>
            <a:off x="206121" y="6032775"/>
            <a:ext cx="11688940" cy="892654"/>
            <a:chOff x="-15272" y="6058837"/>
            <a:chExt cx="12170412" cy="892654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3076" y="6095893"/>
              <a:ext cx="3982064" cy="855598"/>
            </a:xfrm>
            <a:prstGeom prst="rect">
              <a:avLst/>
            </a:prstGeom>
          </p:spPr>
        </p:pic>
      </p:grpSp>
      <p:pic>
        <p:nvPicPr>
          <p:cNvPr id="42" name="图片 41">
            <a:extLst>
              <a:ext uri="{FF2B5EF4-FFF2-40B4-BE49-F238E27FC236}">
                <a16:creationId xmlns:a16="http://schemas.microsoft.com/office/drawing/2014/main" id="{8C99B383-730A-4F1E-9FD7-F45718E9031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57559">
            <a:off x="782417" y="55451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>
            <a:extLst>
              <a:ext uri="{FF2B5EF4-FFF2-40B4-BE49-F238E27FC236}">
                <a16:creationId xmlns:a16="http://schemas.microsoft.com/office/drawing/2014/main" id="{50C1B98A-F64A-48B8-BD75-F62B8D123D88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50726">
            <a:off x="770313" y="5047268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>
            <a:extLst>
              <a:ext uri="{FF2B5EF4-FFF2-40B4-BE49-F238E27FC236}">
                <a16:creationId xmlns:a16="http://schemas.microsoft.com/office/drawing/2014/main" id="{572891C0-50C9-4C2B-B78E-933C335B22EC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9274" flipH="1">
            <a:off x="10910726" y="4942379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317A0A70-227A-4AA2-9B7A-05C87D014B31}"/>
              </a:ext>
            </a:extLst>
          </p:cNvPr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42441" flipH="1">
            <a:off x="10672047" y="476172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7423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272" fill="hold"/>
                                        <p:tgtEl>
                                          <p:spTgt spid="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4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17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19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3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2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4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7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23" name="云形标注 22"/>
          <p:cNvSpPr/>
          <p:nvPr/>
        </p:nvSpPr>
        <p:spPr>
          <a:xfrm>
            <a:off x="891721" y="444209"/>
            <a:ext cx="7960341" cy="1740204"/>
          </a:xfrm>
          <a:prstGeom prst="cloudCallout">
            <a:avLst>
              <a:gd name="adj1" fmla="val 54231"/>
              <a:gd name="adj2" fmla="val 87626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My _____ Saturday/Sunday </a:t>
            </a:r>
            <a:endParaRPr lang="zh-CN" altLang="en-US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24" name="图片 23">
            <a:hlinkClick r:id="rId8" action="ppaction://hlinkfile"/>
          </p:cNvPr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14" y="3304429"/>
            <a:ext cx="2996381" cy="2996381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9" name="文本框 28"/>
          <p:cNvSpPr txBox="1"/>
          <p:nvPr/>
        </p:nvSpPr>
        <p:spPr>
          <a:xfrm>
            <a:off x="3628260" y="1955715"/>
            <a:ext cx="47051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It is  ...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We are at home/in the park…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829608" y="3799117"/>
            <a:ext cx="22025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</a:rPr>
              <a:t>… is …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3695254" y="4427772"/>
            <a:ext cx="50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</a:rPr>
              <a:t>… are …</a:t>
            </a:r>
            <a:r>
              <a:rPr lang="en-US" altLang="zh-CN" sz="2400" b="1" dirty="0" err="1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ing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.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628260" y="3160428"/>
            <a:ext cx="50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</a:rPr>
              <a:t>What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cs typeface="Times New Roman" panose="02020603050405020304" charset="0"/>
              </a:rPr>
              <a:t>is/ are</a:t>
            </a:r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</a:rPr>
              <a:t> … doing?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3628260" y="5560964"/>
            <a:ext cx="50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Times New Roman" panose="02020603050405020304" charset="0"/>
                <a:cs typeface="Times New Roman" panose="02020603050405020304" charset="0"/>
              </a:rPr>
              <a:t>       …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679650" y="4971460"/>
            <a:ext cx="50050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5">
                    <a:lumMod val="75000"/>
                  </a:schemeClr>
                </a:solidFill>
                <a:latin typeface="Times New Roman" panose="02020603050405020304" charset="0"/>
                <a:cs typeface="Times New Roman" panose="02020603050405020304" charset="0"/>
              </a:rPr>
              <a:t>How … my Saturday is !</a:t>
            </a:r>
          </a:p>
        </p:txBody>
      </p:sp>
      <p:grpSp>
        <p:nvGrpSpPr>
          <p:cNvPr id="35" name="组合 37"/>
          <p:cNvGrpSpPr/>
          <p:nvPr/>
        </p:nvGrpSpPr>
        <p:grpSpPr>
          <a:xfrm>
            <a:off x="519525" y="2122243"/>
            <a:ext cx="2407171" cy="472719"/>
            <a:chOff x="8019499" y="596321"/>
            <a:chExt cx="3282608" cy="872712"/>
          </a:xfrm>
        </p:grpSpPr>
        <p:sp>
          <p:nvSpPr>
            <p:cNvPr id="36" name="流程图: 可选过程 35"/>
            <p:cNvSpPr/>
            <p:nvPr/>
          </p:nvSpPr>
          <p:spPr>
            <a:xfrm>
              <a:off x="8089559" y="596321"/>
              <a:ext cx="3206497" cy="853440"/>
            </a:xfrm>
            <a:prstGeom prst="flowChartAlternateProcess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19499" y="730368"/>
              <a:ext cx="3282608" cy="738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haroni" panose="02010803020104030203" charset="0"/>
                  <a:cs typeface="Aharoni" panose="02010803020104030203" charset="0"/>
                </a:rPr>
                <a:t>Stick your photos</a:t>
              </a:r>
            </a:p>
          </p:txBody>
        </p:sp>
      </p:grpSp>
      <p:sp>
        <p:nvSpPr>
          <p:cNvPr id="38" name="箭头: 下 5"/>
          <p:cNvSpPr/>
          <p:nvPr/>
        </p:nvSpPr>
        <p:spPr>
          <a:xfrm>
            <a:off x="1551985" y="2837540"/>
            <a:ext cx="273050" cy="553720"/>
          </a:xfrm>
          <a:prstGeom prst="downArrow">
            <a:avLst>
              <a:gd name="adj1" fmla="val 56513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7"/>
          <p:cNvGrpSpPr/>
          <p:nvPr/>
        </p:nvGrpSpPr>
        <p:grpSpPr>
          <a:xfrm>
            <a:off x="570901" y="3537683"/>
            <a:ext cx="2351358" cy="462280"/>
            <a:chOff x="8089559" y="596321"/>
            <a:chExt cx="3206497" cy="853440"/>
          </a:xfrm>
        </p:grpSpPr>
        <p:sp>
          <p:nvSpPr>
            <p:cNvPr id="40" name="流程图: 可选过程 39"/>
            <p:cNvSpPr/>
            <p:nvPr/>
          </p:nvSpPr>
          <p:spPr>
            <a:xfrm>
              <a:off x="8089559" y="596321"/>
              <a:ext cx="3206497" cy="853440"/>
            </a:xfrm>
            <a:prstGeom prst="flowChartAlternateProcess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216021" y="672794"/>
              <a:ext cx="2795197" cy="7362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haroni" panose="02010803020104030203" charset="0"/>
                  <a:cs typeface="Aharoni" panose="02010803020104030203" charset="0"/>
                </a:rPr>
                <a:t>Share in group</a:t>
              </a:r>
            </a:p>
          </p:txBody>
        </p:sp>
      </p:grpSp>
      <p:grpSp>
        <p:nvGrpSpPr>
          <p:cNvPr id="42" name="组合 37"/>
          <p:cNvGrpSpPr/>
          <p:nvPr/>
        </p:nvGrpSpPr>
        <p:grpSpPr>
          <a:xfrm>
            <a:off x="582752" y="4953123"/>
            <a:ext cx="2351358" cy="462280"/>
            <a:chOff x="8089559" y="596321"/>
            <a:chExt cx="3206497" cy="853440"/>
          </a:xfrm>
        </p:grpSpPr>
        <p:sp>
          <p:nvSpPr>
            <p:cNvPr id="43" name="流程图: 可选过程 42"/>
            <p:cNvSpPr/>
            <p:nvPr/>
          </p:nvSpPr>
          <p:spPr>
            <a:xfrm>
              <a:off x="8089559" y="596321"/>
              <a:ext cx="3206497" cy="853440"/>
            </a:xfrm>
            <a:prstGeom prst="flowChartAlternateProcess">
              <a:avLst/>
            </a:prstGeom>
            <a:solidFill>
              <a:schemeClr val="bg1"/>
            </a:solidFill>
            <a:ln w="5715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8216021" y="672794"/>
              <a:ext cx="2795197" cy="736209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latin typeface="Aharoni" panose="02010803020104030203" charset="0"/>
                  <a:cs typeface="Aharoni" panose="02010803020104030203" charset="0"/>
                </a:rPr>
                <a:t>Share in class</a:t>
              </a:r>
            </a:p>
          </p:txBody>
        </p:sp>
      </p:grpSp>
      <p:sp>
        <p:nvSpPr>
          <p:cNvPr id="45" name="箭头: 下 5"/>
          <p:cNvSpPr/>
          <p:nvPr/>
        </p:nvSpPr>
        <p:spPr>
          <a:xfrm>
            <a:off x="1562744" y="4241889"/>
            <a:ext cx="273050" cy="553720"/>
          </a:xfrm>
          <a:prstGeom prst="downArrow">
            <a:avLst>
              <a:gd name="adj1" fmla="val 56513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86" y="449300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心形 5"/>
          <p:cNvSpPr/>
          <p:nvPr/>
        </p:nvSpPr>
        <p:spPr>
          <a:xfrm>
            <a:off x="8918655" y="626667"/>
            <a:ext cx="2640240" cy="2380880"/>
          </a:xfrm>
          <a:prstGeom prst="hear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093325" y="1092190"/>
            <a:ext cx="221528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/>
              <a:t>warm  busy interesting </a:t>
            </a:r>
          </a:p>
          <a:p>
            <a:pPr algn="ctr"/>
            <a:r>
              <a:rPr lang="en-US" altLang="zh-CN" sz="2800" dirty="0"/>
              <a:t>wonderful</a:t>
            </a:r>
          </a:p>
          <a:p>
            <a:pPr algn="ctr"/>
            <a:r>
              <a:rPr lang="en-US" altLang="zh-CN" sz="2800" dirty="0"/>
              <a:t>…</a:t>
            </a:r>
            <a:endParaRPr lang="zh-CN" altLang="en-US" sz="2800" dirty="0"/>
          </a:p>
        </p:txBody>
      </p:sp>
      <p:pic>
        <p:nvPicPr>
          <p:cNvPr id="9" name="Foxtail-Grass Studio - The des Alize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1220168" y="4496084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435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2202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3" grpId="0" animBg="1"/>
      <p:bldP spid="29" grpId="0"/>
      <p:bldP spid="30" grpId="0"/>
      <p:bldP spid="31" grpId="0"/>
      <p:bldP spid="32" grpId="0"/>
      <p:bldP spid="33" grpId="0"/>
      <p:bldP spid="34" grpId="0"/>
      <p:bldP spid="38" grpId="0" animBg="1"/>
      <p:bldP spid="45" grpId="0" animBg="1"/>
      <p:bldP spid="6" grpId="0" animBg="1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55" y="3812910"/>
            <a:ext cx="4875608" cy="247284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1099422" y="627657"/>
            <a:ext cx="3902491" cy="3449438"/>
            <a:chOff x="1099422" y="627657"/>
            <a:chExt cx="3902491" cy="3449438"/>
          </a:xfrm>
        </p:grpSpPr>
        <p:grpSp>
          <p:nvGrpSpPr>
            <p:cNvPr id="15" name="组合 14"/>
            <p:cNvGrpSpPr/>
            <p:nvPr/>
          </p:nvGrpSpPr>
          <p:grpSpPr>
            <a:xfrm>
              <a:off x="1099422" y="627657"/>
              <a:ext cx="3808864" cy="3449438"/>
              <a:chOff x="1317497" y="805423"/>
              <a:chExt cx="2088232" cy="2088232"/>
            </a:xfrm>
          </p:grpSpPr>
          <p:sp>
            <p:nvSpPr>
              <p:cNvPr id="16" name="六角星 15"/>
              <p:cNvSpPr/>
              <p:nvPr/>
            </p:nvSpPr>
            <p:spPr>
              <a:xfrm rot="20819568">
                <a:off x="1317497" y="805423"/>
                <a:ext cx="2088232" cy="2088232"/>
              </a:xfrm>
              <a:prstGeom prst="star6">
                <a:avLst>
                  <a:gd name="adj" fmla="val 32418"/>
                  <a:gd name="hf" fmla="val 115470"/>
                </a:avLst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六角星 16"/>
              <p:cNvSpPr/>
              <p:nvPr/>
            </p:nvSpPr>
            <p:spPr>
              <a:xfrm rot="20819568">
                <a:off x="1593952" y="1033862"/>
                <a:ext cx="1692000" cy="1692000"/>
              </a:xfrm>
              <a:prstGeom prst="star6">
                <a:avLst>
                  <a:gd name="adj" fmla="val 32418"/>
                  <a:gd name="hf" fmla="val 115470"/>
                </a:avLst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6"/>
            <p:cNvSpPr txBox="1"/>
            <p:nvPr/>
          </p:nvSpPr>
          <p:spPr>
            <a:xfrm>
              <a:off x="1939957" y="2059989"/>
              <a:ext cx="306195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r>
                <a:rPr lang="en-US" altLang="zh-CN" sz="3200" b="1" spc="50" dirty="0">
                  <a:ln w="11430"/>
                  <a:solidFill>
                    <a:schemeClr val="accent1">
                      <a:lumMod val="75000"/>
                    </a:schemeClr>
                  </a:soli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Courier New" panose="02070309020205020404" pitchFamily="49" charset="0"/>
                  <a:ea typeface="Meiryo" panose="020B0604030504040204" pitchFamily="34" charset="-128"/>
                  <a:cs typeface="Courier New" panose="02070309020205020404" pitchFamily="49" charset="0"/>
                  <a:sym typeface="+mn-lt"/>
                </a:rPr>
                <a:t>Homework</a:t>
              </a:r>
              <a:endParaRPr lang="zh-CN" altLang="zh-CN" sz="3200" b="1" spc="50" dirty="0">
                <a:ln w="11430"/>
                <a:solidFill>
                  <a:schemeClr val="accent1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urier New" panose="02070309020205020404" pitchFamily="49" charset="0"/>
                <a:ea typeface="Meiryo" panose="020B0604030504040204" pitchFamily="34" charset="-128"/>
                <a:cs typeface="Courier New" panose="02070309020205020404" pitchFamily="49" charset="0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247611" y="1738235"/>
            <a:ext cx="58471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Tx/>
              <a:buAutoNum type="arabicPeriod"/>
            </a:pPr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Write down something according to your photos.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zh-CN" sz="3600" dirty="0">
                <a:solidFill>
                  <a:schemeClr val="accent3">
                    <a:lumMod val="50000"/>
                  </a:schemeClr>
                </a:solidFill>
                <a:latin typeface="Comic Sans MS" panose="030F0702030302020204" pitchFamily="66" charset="0"/>
              </a:rPr>
              <a:t>Make your poster more beautiful.</a:t>
            </a:r>
          </a:p>
          <a:p>
            <a:endParaRPr lang="en-US" altLang="zh-CN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8954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00159" y="-670121"/>
            <a:ext cx="13252862" cy="8247539"/>
            <a:chOff x="-297241" y="-295310"/>
            <a:chExt cx="13252862" cy="8247539"/>
          </a:xfrm>
        </p:grpSpPr>
        <p:sp>
          <p:nvSpPr>
            <p:cNvPr id="12" name="矩形 11"/>
            <p:cNvSpPr/>
            <p:nvPr/>
          </p:nvSpPr>
          <p:spPr>
            <a:xfrm>
              <a:off x="-297241" y="-295310"/>
              <a:ext cx="13252862" cy="7861465"/>
            </a:xfrm>
            <a:prstGeom prst="roundRect">
              <a:avLst>
                <a:gd name="adj" fmla="val 10501"/>
              </a:avLst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326501" y="589528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8251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https://gimg2.baidu.com/image_search/src=http%3A%2F%2Fimg1.gtimg.com%2Fhouse_guangzhou%2Fpics%2Fhv1%2F196%2F101%2F2194%2F142690801.jpg&amp;refer=http%3A%2F%2Fimg1.gtimg.com&amp;app=2002&amp;size=f9999,10000&amp;q=a80&amp;n=0&amp;g=0n&amp;fmt=jpeg?sec=1620786303&amp;t=2e68f40b41807a26b6271398fe972ce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70" y="1631788"/>
            <a:ext cx="6160747" cy="409873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img2.baidu.com/image_search/src=http%3A%2F%2Fn.sinaimg.cn%2Fsinacn13%2F267%2Fw640h427%2F20181023%2Fc010-hmuuiyw3192973.jpg&amp;refer=http%3A%2F%2Fn.sinaimg.cn&amp;app=2002&amp;size=f9999,10000&amp;q=a80&amp;n=0&amp;g=0n&amp;fmt=jpeg?sec=1620786934&amp;t=8a94d3a8f131893bcc3e333ae46d092f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70" y="1597742"/>
            <a:ext cx="6096000" cy="4067176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img2.baidu.com/image_search/src=http%3A%2F%2Fimg.mp.itc.cn%2Fupload%2F20170320%2F41363f2facdc492ebc81a55f5e244cbe_th.jpg&amp;refer=http%3A%2F%2Fimg.mp.itc.cn&amp;app=2002&amp;size=f9999,10000&amp;q=a80&amp;n=0&amp;g=0n&amp;fmt=jpeg?sec=1620787590&amp;t=9ac4638b77d0866c230f198423b3792b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70" y="1368294"/>
            <a:ext cx="6254626" cy="4408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gimg2.baidu.com/image_search/src=http%3A%2F%2Fimg.mp.itc.cn%2Fupload%2F20170727%2Fd8e19d1bd7c84375b22d4872ec8ec652_th.jpg&amp;refer=http%3A%2F%2Fimg.mp.itc.cn&amp;app=2002&amp;size=f9999,10000&amp;q=a80&amp;n=0&amp;g=0n&amp;fmt=jpeg?sec=1620787826&amp;t=71c39c721670a6c56e1c5a40dff8ccc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8070" y="2009930"/>
            <a:ext cx="6016404" cy="3342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gimg2.baidu.com/image_search/src=http%3A%2F%2F5b0988e595225.cdn.sohucs.com%2Fq_70%2Cc_zoom%2Cw_640%2Fimages%2F20180731%2Fc3082f8095a34258acfd784fbffa2423.jpeg&amp;refer=http%3A%2F%2F5b0988e595225.cdn.sohucs.com&amp;app=2002&amp;size=f9999,10000&amp;q=a80&amp;n=0&amp;g=0n&amp;fmt=jpeg?sec=1620815837&amp;t=cca5ef5a7860af3f6a7bccba0f32bd7b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8"/>
          <a:stretch/>
        </p:blipFill>
        <p:spPr bwMode="auto">
          <a:xfrm>
            <a:off x="3580441" y="1631788"/>
            <a:ext cx="4924100" cy="3415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gimg2.baidu.com/image_search/src=http%3A%2F%2Fphoto.orsoon.com%2F180316%2F0316_29%2F62PWpDpPBo_small.jpg&amp;refer=http%3A%2F%2Fphoto.orsoon.com&amp;app=2002&amp;size=f9999,10000&amp;q=a80&amp;n=0&amp;g=0n&amp;fmt=jpeg?sec=1620815648&amp;t=f7149706eb1ad846c8d5d258d0eb48bc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729" y="1056279"/>
            <a:ext cx="8114137" cy="5406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gimg2.baidu.com/image_search/src=http%3A%2F%2Fn.sinaimg.cn%2Ftranslate%2F199%2Fw1080h719%2F20180926%2FhmXk-hkmwytp2884817.jpg&amp;refer=http%3A%2F%2Fn.sinaimg.cn&amp;app=2002&amp;size=f9999,10000&amp;q=a80&amp;n=0&amp;g=0n&amp;fmt=jpeg?sec=1620791989&amp;t=2b60bb79187beb15aa724d83a559675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821" y="870647"/>
            <a:ext cx="8399180" cy="5591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gimg2.baidu.com/image_search/src=http%3A%2F%2Fwww.talkimages.cn%2Fimages%2Fmedium%2F20133067%2Ftkf003_431361.jpg&amp;refer=http%3A%2F%2Fwww.talkimages.cn&amp;app=2002&amp;size=f9999,10000&amp;q=a80&amp;n=0&amp;g=0n&amp;fmt=jpeg?sec=1620816562&amp;t=b5956df2a8d52e51fef28329ea5f18a7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9280" y="725404"/>
            <a:ext cx="8304295" cy="5870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Heaven On Earth 人间天上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0867252" y="569116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60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103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03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10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0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" dur="2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1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75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750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5"/>
          <p:cNvSpPr txBox="1"/>
          <p:nvPr/>
        </p:nvSpPr>
        <p:spPr>
          <a:xfrm>
            <a:off x="803841" y="2853557"/>
            <a:ext cx="104773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dirty="0">
                <a:solidFill>
                  <a:srgbClr val="FF556F"/>
                </a:solidFill>
              </a:rPr>
              <a:t>Spend time with family and friends  </a:t>
            </a:r>
          </a:p>
          <a:p>
            <a:r>
              <a:rPr lang="en-US" altLang="zh-CN" sz="5400" dirty="0">
                <a:solidFill>
                  <a:srgbClr val="FF556F"/>
                </a:solidFill>
              </a:rPr>
              <a:t>                           together!</a:t>
            </a:r>
            <a:endParaRPr lang="zh-CN" altLang="en-US" sz="5400" dirty="0">
              <a:solidFill>
                <a:srgbClr val="FF556F"/>
              </a:solidFill>
            </a:endParaRPr>
          </a:p>
        </p:txBody>
      </p:sp>
      <p:pic>
        <p:nvPicPr>
          <p:cNvPr id="7" name="Picture 4" descr="https://gimg2.baidu.com/image_search/src=http%3A%2F%2Fpic1.16pic.com%2F00%2F58%2F49%2F16pic_5849523_b.jpg&amp;refer=http%3A%2F%2Fpic1.16pic.com&amp;app=2002&amp;size=f9999,10000&amp;q=a80&amp;n=0&amp;g=0n&amp;fmt=jpeg?sec=1620815992&amp;t=ceca019fd58508026901f850ea42204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2723" y="634883"/>
            <a:ext cx="3039535" cy="234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461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78311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36" name="矩形 35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77518" y="91969"/>
            <a:ext cx="1621013" cy="1465074"/>
            <a:chOff x="10622448" y="1139069"/>
            <a:chExt cx="1621013" cy="1465074"/>
          </a:xfrm>
        </p:grpSpPr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0710399" y="1139069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46" name="TextBox 18"/>
            <p:cNvSpPr txBox="1">
              <a:spLocks noChangeArrowheads="1"/>
            </p:cNvSpPr>
            <p:nvPr/>
          </p:nvSpPr>
          <p:spPr bwMode="auto">
            <a:xfrm>
              <a:off x="10622448" y="1490923"/>
              <a:ext cx="1621013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10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afternoon</a:t>
              </a:r>
            </a:p>
          </p:txBody>
        </p:sp>
      </p:grpSp>
      <p:sp>
        <p:nvSpPr>
          <p:cNvPr id="5" name="云形 4"/>
          <p:cNvSpPr/>
          <p:nvPr/>
        </p:nvSpPr>
        <p:spPr>
          <a:xfrm>
            <a:off x="3181888" y="0"/>
            <a:ext cx="6144169" cy="172654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read by yourself </a:t>
            </a:r>
          </a:p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What can you find?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  <p:pic>
        <p:nvPicPr>
          <p:cNvPr id="51" name="Picture 6" descr="图片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8518" y="5599017"/>
            <a:ext cx="1543621" cy="95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7"/>
          <p:cNvGrpSpPr>
            <a:grpSpLocks noChangeAspect="1"/>
          </p:cNvGrpSpPr>
          <p:nvPr/>
        </p:nvGrpSpPr>
        <p:grpSpPr bwMode="auto">
          <a:xfrm>
            <a:off x="2047134" y="1557043"/>
            <a:ext cx="915445" cy="2529702"/>
            <a:chOff x="659" y="-1129"/>
            <a:chExt cx="2268" cy="5850"/>
          </a:xfrm>
        </p:grpSpPr>
        <p:pic>
          <p:nvPicPr>
            <p:cNvPr id="55" name="Picture 8" descr="QQ图片2015031619494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" y="-1129"/>
              <a:ext cx="2268" cy="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6" name="Picture 9" descr="QQ图片201503161949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" y="2226"/>
              <a:ext cx="2239" cy="2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53" name="Picture 11" descr="QQ图片201503161935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453" y="4182816"/>
            <a:ext cx="1509752" cy="12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3818592" y="1931211"/>
            <a:ext cx="688451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He is cleaning the table.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is washing the dishes.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is cooking dinner.</a:t>
            </a:r>
            <a:endParaRPr lang="zh-CN" altLang="en-US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They are eating fruit and watching TV.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80148" y="557660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are eating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785452" y="5576600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watching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355224" y="2295233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cleaning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509153" y="338478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washing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507623" y="4480691"/>
            <a:ext cx="1713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cooking</a:t>
            </a:r>
            <a:endParaRPr lang="zh-CN" altLang="en-US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76675" y="1274879"/>
            <a:ext cx="40012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读一读，说一说，你发现了什么</a:t>
            </a:r>
          </a:p>
        </p:txBody>
      </p:sp>
    </p:spTree>
    <p:extLst>
      <p:ext uri="{BB962C8B-B14F-4D97-AF65-F5344CB8AC3E}">
        <p14:creationId xmlns:p14="http://schemas.microsoft.com/office/powerpoint/2010/main" val="2387711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38" grpId="0"/>
      <p:bldP spid="39" grpId="0"/>
      <p:bldP spid="40" grpId="0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4"/>
            <a:ext cx="13252862" cy="7245754"/>
            <a:chOff x="-178130" y="-427511"/>
            <a:chExt cx="13252862" cy="8496329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1"/>
              <a:ext cx="13252862" cy="8496329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1136606" y="1738851"/>
            <a:ext cx="1159789" cy="1712172"/>
          </a:xfrm>
          <a:prstGeom prst="rect">
            <a:avLst/>
          </a:prstGeom>
        </p:spPr>
      </p:pic>
      <p:pic>
        <p:nvPicPr>
          <p:cNvPr id="43" name="Picture 7" descr="ru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4130" y="4232863"/>
            <a:ext cx="2254012" cy="169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s://gimg2.baidu.com/image_search/src=http%3A%2F%2Fpic.51yuansu.com%2Fpic3%2Fcover%2F03%2F87%2F17%2F5c143bc69e6e8_610.jpg&amp;refer=http%3A%2F%2Fpic.51yuansu.com&amp;app=2002&amp;size=f9999,10000&amp;q=a80&amp;n=0&amp;g=0n&amp;fmt=jpeg?sec=1620702372&amp;t=a55962555bff00bfb2b605f2294e123c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844" y="4568772"/>
            <a:ext cx="1622774" cy="145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gimg2.baidu.com/image_search/src=http%3A%2F%2Fbpic.588ku.com%2Felement_origin_min_pic%2F17%2F11%2F21%2F2f49beb3f59345b6a02ad5d040f47fcf.jpg&amp;refer=http%3A%2F%2Fbpic.588ku.com&amp;app=2002&amp;size=f9999,10000&amp;q=a80&amp;n=0&amp;g=0n&amp;fmt=jpeg?sec=1620702922&amp;t=2f0555b98332821bee2b7c3d2201f9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71" y="4089240"/>
            <a:ext cx="2145046" cy="2148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013" y="161346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1032" name="Picture 8" descr="https://gimg2.baidu.com/image_search/src=http%3A%2F%2Fhbimg.b0.upaiyun.com%2F9010b177e7eb944ed5b088b7335a60981affd11a1c550-32dFjM_fw658&amp;refer=http%3A%2F%2Fhbimg.b0.upaiyun.com&amp;app=2002&amp;size=f9999,10000&amp;q=a80&amp;n=0&amp;g=0n&amp;fmt=jpeg?sec=1620703090&amp;t=2abd3348b10e7d47cf1432918d10a17d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8788" y="4153647"/>
            <a:ext cx="2037936" cy="2041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gimg2.baidu.com/image_search/src=http%3A%2F%2Fbpic.588ku.com%2Felement_water_img%2F18%2F11%2F20%2Ff64c76553fc028c43b50191f985aa4a4.jpg&amp;refer=http%3A%2F%2Fbpic.588ku.com&amp;app=2002&amp;size=f9999,10000&amp;q=a80&amp;n=0&amp;g=0n&amp;fmt=jpeg?sec=1620703189&amp;t=bccf2afbaba91925842ebce41a45c51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0340" y="3949824"/>
            <a:ext cx="2277511" cy="228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4" t="12279" r="17917" b="10244"/>
          <a:stretch/>
        </p:blipFill>
        <p:spPr>
          <a:xfrm>
            <a:off x="8816656" y="1468562"/>
            <a:ext cx="1884546" cy="162185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138" r="15933"/>
          <a:stretch/>
        </p:blipFill>
        <p:spPr>
          <a:xfrm>
            <a:off x="2784000" y="1582628"/>
            <a:ext cx="1670119" cy="18439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3" t="12364" r="29050" b="12463"/>
          <a:stretch/>
        </p:blipFill>
        <p:spPr>
          <a:xfrm>
            <a:off x="7340600" y="1526889"/>
            <a:ext cx="1370563" cy="1668259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4853529" y="1779656"/>
            <a:ext cx="2240776" cy="1403955"/>
            <a:chOff x="3380690" y="1892299"/>
            <a:chExt cx="1936365" cy="1081092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667" t="11523" r="19956" b="18841"/>
            <a:stretch/>
          </p:blipFill>
          <p:spPr>
            <a:xfrm>
              <a:off x="4067282" y="1892299"/>
              <a:ext cx="1249773" cy="1081092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541" t="22932" r="19374" b="13493"/>
            <a:stretch/>
          </p:blipFill>
          <p:spPr>
            <a:xfrm>
              <a:off x="3380690" y="1919290"/>
              <a:ext cx="930383" cy="1054101"/>
            </a:xfrm>
            <a:prstGeom prst="rect">
              <a:avLst/>
            </a:prstGeom>
          </p:spPr>
        </p:pic>
      </p:grpSp>
      <p:grpSp>
        <p:nvGrpSpPr>
          <p:cNvPr id="79" name="组合 78"/>
          <p:cNvGrpSpPr/>
          <p:nvPr/>
        </p:nvGrpSpPr>
        <p:grpSpPr>
          <a:xfrm>
            <a:off x="2283228" y="124199"/>
            <a:ext cx="7254005" cy="1377766"/>
            <a:chOff x="2030578" y="-76705"/>
            <a:chExt cx="7254005" cy="1552950"/>
          </a:xfrm>
          <a:solidFill>
            <a:schemeClr val="accent6"/>
          </a:solidFill>
        </p:grpSpPr>
        <p:sp>
          <p:nvSpPr>
            <p:cNvPr id="77" name="云形 76"/>
            <p:cNvSpPr/>
            <p:nvPr/>
          </p:nvSpPr>
          <p:spPr>
            <a:xfrm>
              <a:off x="2030578" y="-76705"/>
              <a:ext cx="7254005" cy="1552950"/>
            </a:xfrm>
            <a:prstGeom prst="cloud">
              <a:avLst/>
            </a:prstGeom>
            <a:grpFill/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670372" y="327661"/>
              <a:ext cx="4279900" cy="7078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…is/are …</a:t>
              </a:r>
              <a:r>
                <a:rPr lang="en-US" altLang="zh-CN" sz="4000" b="1" dirty="0" err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ing</a:t>
              </a:r>
              <a:r>
                <a:rPr lang="en-US" altLang="zh-CN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.</a:t>
              </a:r>
              <a:endPara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26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851765" y="1473306"/>
            <a:ext cx="10691234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altLang="zh-CN" sz="2400" b="1" dirty="0">
                <a:latin typeface="Comic Sans MS" panose="030F0702030302020204" pitchFamily="66" charset="0"/>
              </a:rPr>
              <a:t>  It is Saturday afternoon .We are at home. What are we doing? let’s have a look.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51766" y="2418671"/>
            <a:ext cx="1089880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  This is my daughter. She always helps us. Look! She _____ mopping the floor.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51765" y="3368990"/>
            <a:ext cx="1036976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This is my husband. He _____   _______dinner in the kitchen. He can cook well.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1765" y="4308551"/>
            <a:ext cx="10898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Where am I ? Look! I am ______the bed in the bedroom.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8324" y="4987104"/>
            <a:ext cx="105981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  It is six o’clock now. We ______  ______a big dinner.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124924" y="5743131"/>
            <a:ext cx="468648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How warm my Saturday is!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8661" y="762803"/>
            <a:ext cx="276550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My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8240617" y="594911"/>
            <a:ext cx="297455" cy="22988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夜的钢琴曲(五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26961" y="616991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54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1906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8" grpId="0"/>
      <p:bldP spid="9" grpId="0"/>
      <p:bldP spid="14" grpId="0"/>
      <p:bldP spid="15" grpId="0"/>
      <p:bldP spid="16" grpId="0"/>
      <p:bldP spid="17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1686907" y="4133929"/>
            <a:ext cx="1539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050"/>
                </a:solidFill>
              </a:rPr>
              <a:t>Nancy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8717" y="576027"/>
            <a:ext cx="11179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Nancy has a good time with her friends on Saturday .</a:t>
            </a:r>
          </a:p>
          <a:p>
            <a:r>
              <a:rPr lang="en-US" altLang="zh-CN" sz="3600" dirty="0"/>
              <a:t>What do you want to know?</a:t>
            </a:r>
            <a:endParaRPr lang="zh-CN" altLang="en-US" sz="3600" dirty="0"/>
          </a:p>
        </p:txBody>
      </p:sp>
      <p:pic>
        <p:nvPicPr>
          <p:cNvPr id="16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1643348" y="2251303"/>
            <a:ext cx="1231547" cy="1818107"/>
          </a:xfrm>
          <a:prstGeom prst="rect">
            <a:avLst/>
          </a:prstGeom>
        </p:spPr>
      </p:pic>
      <p:sp>
        <p:nvSpPr>
          <p:cNvPr id="14" name="云形 7"/>
          <p:cNvSpPr/>
          <p:nvPr/>
        </p:nvSpPr>
        <p:spPr>
          <a:xfrm rot="330945">
            <a:off x="3639586" y="1900215"/>
            <a:ext cx="1871662" cy="99377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rect l="0" t="0" r="0" b="0"/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CC99FF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endParaRPr lang="zh-CN" altLang="en-US" dirty="0"/>
          </a:p>
        </p:txBody>
      </p:sp>
      <p:sp>
        <p:nvSpPr>
          <p:cNvPr id="15" name="云形 7"/>
          <p:cNvSpPr/>
          <p:nvPr/>
        </p:nvSpPr>
        <p:spPr>
          <a:xfrm rot="330945">
            <a:off x="5345592" y="3861130"/>
            <a:ext cx="1795780" cy="106362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rect l="0" t="0" r="0" b="0"/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17" name="文本框 66562"/>
          <p:cNvSpPr txBox="1"/>
          <p:nvPr/>
        </p:nvSpPr>
        <p:spPr>
          <a:xfrm>
            <a:off x="5625976" y="4162754"/>
            <a:ext cx="164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  <a:ea typeface="楷体_GB2312" pitchFamily="49" charset="-122"/>
              </a:rPr>
              <a:t>Where... </a:t>
            </a:r>
          </a:p>
        </p:txBody>
      </p:sp>
      <p:sp>
        <p:nvSpPr>
          <p:cNvPr id="18" name="文本框 66562"/>
          <p:cNvSpPr txBox="1"/>
          <p:nvPr/>
        </p:nvSpPr>
        <p:spPr>
          <a:xfrm>
            <a:off x="4062426" y="2133760"/>
            <a:ext cx="16446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  <a:ea typeface="楷体_GB2312" pitchFamily="49" charset="-122"/>
              </a:rPr>
              <a:t>Who…</a:t>
            </a:r>
          </a:p>
        </p:txBody>
      </p:sp>
      <p:sp>
        <p:nvSpPr>
          <p:cNvPr id="19" name="云形 7"/>
          <p:cNvSpPr/>
          <p:nvPr/>
        </p:nvSpPr>
        <p:spPr>
          <a:xfrm rot="330945">
            <a:off x="7658658" y="2161936"/>
            <a:ext cx="1795780" cy="1063625"/>
          </a:xfrm>
          <a:custGeom>
            <a:avLst/>
            <a:gdLst/>
            <a:ahLst/>
            <a:cxnLst>
              <a:cxn ang="0">
                <a:pos x="2805947" y="1188244"/>
              </a:cxn>
              <a:cxn ang="5898240">
                <a:pos x="1404144" y="2373957"/>
              </a:cxn>
              <a:cxn ang="11796480">
                <a:pos x="8711" y="1188244"/>
              </a:cxn>
              <a:cxn ang="17694720">
                <a:pos x="1404144" y="135878"/>
              </a:cxn>
            </a:cxnLst>
            <a:rect l="0" t="0" r="0" b="0"/>
            <a:pathLst>
              <a:path w="43200" h="43200">
                <a:moveTo>
                  <a:pt x="3900" y="14370"/>
                </a:moveTo>
                <a:cubicBezTo>
                  <a:pt x="3859" y="13966"/>
                  <a:pt x="3838" y="13552"/>
                  <a:pt x="3838" y="13131"/>
                </a:cubicBezTo>
                <a:cubicBezTo>
                  <a:pt x="3838" y="8056"/>
                  <a:pt x="6861" y="3941"/>
                  <a:pt x="10591" y="3941"/>
                </a:cubicBezTo>
                <a:cubicBezTo>
                  <a:pt x="11837" y="3941"/>
                  <a:pt x="13004" y="4400"/>
                  <a:pt x="14006" y="5201"/>
                </a:cubicBezTo>
                <a:cubicBezTo>
                  <a:pt x="14902" y="2905"/>
                  <a:pt x="16675" y="1343"/>
                  <a:pt x="18716" y="1343"/>
                </a:cubicBezTo>
                <a:cubicBezTo>
                  <a:pt x="20173" y="1343"/>
                  <a:pt x="21494" y="2140"/>
                  <a:pt x="22457" y="3431"/>
                </a:cubicBezTo>
                <a:cubicBezTo>
                  <a:pt x="23173" y="1479"/>
                  <a:pt x="24653" y="140"/>
                  <a:pt x="26363" y="140"/>
                </a:cubicBezTo>
                <a:cubicBezTo>
                  <a:pt x="27778" y="140"/>
                  <a:pt x="29037" y="1058"/>
                  <a:pt x="29834" y="2480"/>
                </a:cubicBezTo>
                <a:cubicBezTo>
                  <a:pt x="30725" y="1054"/>
                  <a:pt x="32054" y="149"/>
                  <a:pt x="33539" y="149"/>
                </a:cubicBezTo>
                <a:cubicBezTo>
                  <a:pt x="35927" y="149"/>
                  <a:pt x="37913" y="2490"/>
                  <a:pt x="38320" y="5572"/>
                </a:cubicBezTo>
                <a:cubicBezTo>
                  <a:pt x="40587" y="6412"/>
                  <a:pt x="42252" y="9236"/>
                  <a:pt x="42252" y="12590"/>
                </a:cubicBezTo>
                <a:cubicBezTo>
                  <a:pt x="42252" y="13609"/>
                  <a:pt x="42098" y="14579"/>
                  <a:pt x="41821" y="15458"/>
                </a:cubicBezTo>
                <a:cubicBezTo>
                  <a:pt x="42700" y="17013"/>
                  <a:pt x="43223" y="18960"/>
                  <a:pt x="43223" y="21074"/>
                </a:cubicBezTo>
                <a:cubicBezTo>
                  <a:pt x="43223" y="25723"/>
                  <a:pt x="40695" y="29568"/>
                  <a:pt x="37410" y="30202"/>
                </a:cubicBezTo>
                <a:cubicBezTo>
                  <a:pt x="37385" y="34518"/>
                  <a:pt x="34804" y="38006"/>
                  <a:pt x="31625" y="38006"/>
                </a:cubicBezTo>
                <a:cubicBezTo>
                  <a:pt x="30500" y="38006"/>
                  <a:pt x="29449" y="37569"/>
                  <a:pt x="28561" y="36813"/>
                </a:cubicBezTo>
                <a:cubicBezTo>
                  <a:pt x="27723" y="40602"/>
                  <a:pt x="25147" y="43358"/>
                  <a:pt x="22099" y="43358"/>
                </a:cubicBezTo>
                <a:cubicBezTo>
                  <a:pt x="19759" y="43358"/>
                  <a:pt x="17696" y="41733"/>
                  <a:pt x="16485" y="39265"/>
                </a:cubicBezTo>
                <a:cubicBezTo>
                  <a:pt x="15324" y="40222"/>
                  <a:pt x="13963" y="40772"/>
                  <a:pt x="12508" y="40772"/>
                </a:cubicBezTo>
                <a:cubicBezTo>
                  <a:pt x="9642" y="40772"/>
                  <a:pt x="7140" y="38639"/>
                  <a:pt x="5809" y="35472"/>
                </a:cubicBezTo>
                <a:cubicBezTo>
                  <a:pt x="5643" y="35498"/>
                  <a:pt x="5473" y="35512"/>
                  <a:pt x="5301" y="35512"/>
                </a:cubicBezTo>
                <a:cubicBezTo>
                  <a:pt x="2893" y="35512"/>
                  <a:pt x="941" y="32862"/>
                  <a:pt x="941" y="29594"/>
                </a:cubicBezTo>
                <a:cubicBezTo>
                  <a:pt x="941" y="28030"/>
                  <a:pt x="1388" y="26608"/>
                  <a:pt x="2118" y="25550"/>
                </a:cubicBezTo>
                <a:cubicBezTo>
                  <a:pt x="832" y="24518"/>
                  <a:pt x="-31" y="22607"/>
                  <a:pt x="-31" y="20420"/>
                </a:cubicBezTo>
                <a:cubicBezTo>
                  <a:pt x="-31" y="17343"/>
                  <a:pt x="1678" y="14812"/>
                  <a:pt x="3866" y="14506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4582" y="26189"/>
                  <a:pt x="4469" y="26195"/>
                  <a:pt x="4356" y="26195"/>
                </a:cubicBezTo>
                <a:cubicBezTo>
                  <a:pt x="3555" y="26195"/>
                  <a:pt x="2804" y="25898"/>
                  <a:pt x="2160" y="25381"/>
                </a:cubicBezTo>
                <a:moveTo>
                  <a:pt x="6928" y="34899"/>
                </a:moveTo>
                <a:cubicBezTo>
                  <a:pt x="6579" y="35090"/>
                  <a:pt x="6208" y="35220"/>
                  <a:pt x="5822" y="35281"/>
                </a:cubicBezTo>
                <a:moveTo>
                  <a:pt x="16478" y="39090"/>
                </a:moveTo>
                <a:cubicBezTo>
                  <a:pt x="16211" y="38549"/>
                  <a:pt x="15986" y="37967"/>
                  <a:pt x="15809" y="37354"/>
                </a:cubicBezTo>
                <a:moveTo>
                  <a:pt x="28827" y="34751"/>
                </a:moveTo>
                <a:cubicBezTo>
                  <a:pt x="28787" y="35413"/>
                  <a:pt x="28697" y="36052"/>
                  <a:pt x="28562" y="36662"/>
                </a:cubicBezTo>
                <a:moveTo>
                  <a:pt x="34129" y="22954"/>
                </a:moveTo>
                <a:cubicBezTo>
                  <a:pt x="36055" y="24231"/>
                  <a:pt x="37381" y="26918"/>
                  <a:pt x="37381" y="30027"/>
                </a:cubicBezTo>
                <a:cubicBezTo>
                  <a:pt x="37381" y="30048"/>
                  <a:pt x="37381" y="30069"/>
                  <a:pt x="37381" y="30090"/>
                </a:cubicBezTo>
                <a:moveTo>
                  <a:pt x="41798" y="15354"/>
                </a:moveTo>
                <a:cubicBezTo>
                  <a:pt x="41472" y="16395"/>
                  <a:pt x="40973" y="17308"/>
                  <a:pt x="40350" y="18030"/>
                </a:cubicBezTo>
                <a:moveTo>
                  <a:pt x="38324" y="5426"/>
                </a:moveTo>
                <a:cubicBezTo>
                  <a:pt x="38375" y="5805"/>
                  <a:pt x="38401" y="6196"/>
                  <a:pt x="38401" y="6595"/>
                </a:cubicBezTo>
                <a:cubicBezTo>
                  <a:pt x="38401" y="6627"/>
                  <a:pt x="38401" y="6659"/>
                  <a:pt x="38401" y="6690"/>
                </a:cubicBezTo>
                <a:moveTo>
                  <a:pt x="29078" y="3952"/>
                </a:moveTo>
                <a:cubicBezTo>
                  <a:pt x="29268" y="3364"/>
                  <a:pt x="29519" y="2822"/>
                  <a:pt x="29820" y="2340"/>
                </a:cubicBezTo>
                <a:moveTo>
                  <a:pt x="22141" y="4720"/>
                </a:moveTo>
                <a:cubicBezTo>
                  <a:pt x="22218" y="4229"/>
                  <a:pt x="22340" y="3764"/>
                  <a:pt x="22499" y="3329"/>
                </a:cubicBezTo>
                <a:moveTo>
                  <a:pt x="14000" y="5192"/>
                </a:moveTo>
                <a:cubicBezTo>
                  <a:pt x="14474" y="5569"/>
                  <a:pt x="14910" y="6023"/>
                  <a:pt x="15300" y="6540"/>
                </a:cubicBezTo>
                <a:moveTo>
                  <a:pt x="4127" y="15789"/>
                </a:moveTo>
                <a:cubicBezTo>
                  <a:pt x="4024" y="15332"/>
                  <a:pt x="3948" y="14857"/>
                  <a:pt x="3900" y="14374"/>
                </a:cubicBezTo>
              </a:path>
            </a:pathLst>
          </a:custGeom>
          <a:solidFill>
            <a:srgbClr val="33CCFF"/>
          </a:solidFill>
          <a:ln w="9525"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20" name="文本框 66562"/>
          <p:cNvSpPr txBox="1"/>
          <p:nvPr/>
        </p:nvSpPr>
        <p:spPr>
          <a:xfrm>
            <a:off x="7939042" y="2463560"/>
            <a:ext cx="16446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Comic Sans MS" panose="030F0702030302020204" pitchFamily="66" charset="0"/>
                <a:ea typeface="楷体_GB2312" pitchFamily="49" charset="-122"/>
              </a:rPr>
              <a:t>What …</a:t>
            </a:r>
          </a:p>
        </p:txBody>
      </p:sp>
    </p:spTree>
    <p:extLst>
      <p:ext uri="{BB962C8B-B14F-4D97-AF65-F5344CB8AC3E}">
        <p14:creationId xmlns:p14="http://schemas.microsoft.com/office/powerpoint/2010/main" val="3079091629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 bldLvl="0" animBg="1"/>
      <p:bldP spid="15" grpId="0" bldLvl="0" animBg="1"/>
      <p:bldP spid="17" grpId="0"/>
      <p:bldP spid="18" grpId="0"/>
      <p:bldP spid="19" grpId="0" bldLvl="0" animBg="1"/>
      <p:bldP spid="2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7" b="10315"/>
          <a:stretch/>
        </p:blipFill>
        <p:spPr>
          <a:xfrm>
            <a:off x="1313594" y="737676"/>
            <a:ext cx="2161120" cy="1746681"/>
          </a:xfrm>
          <a:prstGeom prst="round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973" y="779965"/>
            <a:ext cx="2215323" cy="1662102"/>
          </a:xfrm>
          <a:prstGeom prst="ellipse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071" y="4127078"/>
            <a:ext cx="2369230" cy="17752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431" y="4190543"/>
            <a:ext cx="2000593" cy="26674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9450" y="1328657"/>
            <a:ext cx="2721597" cy="253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5967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2" y="5298382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32" y="5270871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/>
          <p:cNvSpPr txBox="1"/>
          <p:nvPr/>
        </p:nvSpPr>
        <p:spPr>
          <a:xfrm>
            <a:off x="1530507" y="473708"/>
            <a:ext cx="279612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Look and say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935534" y="1467684"/>
            <a:ext cx="7821976" cy="3192451"/>
          </a:xfrm>
          <a:prstGeom prst="cloudCallout">
            <a:avLst>
              <a:gd name="adj1" fmla="val 13683"/>
              <a:gd name="adj2" fmla="val 6595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7196" y="2628514"/>
            <a:ext cx="635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Comic Sans MS" panose="030F0702030302020204" pitchFamily="66" charset="0"/>
              </a:rPr>
              <a:t>What are my students doing?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578438"/>
      </p:ext>
    </p:extLst>
  </p:cSld>
  <p:clrMapOvr>
    <a:masterClrMapping/>
  </p:clrMapOvr>
  <p:transition>
    <p:split orient="vert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613653" y="335000"/>
            <a:ext cx="9587001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Look and remember </a:t>
            </a:r>
            <a:r>
              <a:rPr lang="zh-CN" altLang="en-US" sz="2800" dirty="0">
                <a:latin typeface="Comic Sans MS" panose="030F0702030302020204" pitchFamily="66" charset="0"/>
              </a:rPr>
              <a:t>：</a:t>
            </a:r>
            <a:r>
              <a:rPr lang="en-US" altLang="zh-CN" sz="2800" dirty="0">
                <a:latin typeface="Comic Sans MS" panose="030F0702030302020204" pitchFamily="66" charset="0"/>
              </a:rPr>
              <a:t>What are they doing?</a:t>
            </a:r>
          </a:p>
          <a:p>
            <a:r>
              <a:rPr lang="zh-CN" altLang="en-US" sz="2000" dirty="0">
                <a:latin typeface="Comic Sans MS" panose="030F0702030302020204" pitchFamily="66" charset="0"/>
              </a:rPr>
              <a:t>看图，快速记忆，你也可以做笔记哦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5029" y="1842726"/>
            <a:ext cx="11106526" cy="44135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 doing 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reading a book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likes reading fairy tales.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are Liu Tao and Wang Bing doing? Oh, they are playing football together.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woman on the bench? She is my teacher Miss Li. She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2731" y="2852530"/>
            <a:ext cx="1620078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charset="0"/>
              </a:rPr>
              <a:t>Yang Ling.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47770" y="3333211"/>
            <a:ext cx="3141066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Su Hai and Su Yang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0014" y="3784657"/>
            <a:ext cx="3588822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Liu Tao and Wang Bing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078" y="4768048"/>
            <a:ext cx="1332241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Miss Li.</a:t>
            </a:r>
            <a:endParaRPr lang="zh-CN" altLang="en-US" dirty="0"/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348867" y="110840"/>
            <a:ext cx="1231547" cy="181810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05439" y="3339547"/>
            <a:ext cx="3177100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47016" y="3770533"/>
            <a:ext cx="4842551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735651" y="4276881"/>
            <a:ext cx="3306723" cy="22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974209" y="5215309"/>
            <a:ext cx="4133839" cy="169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6775" y="4768048"/>
            <a:ext cx="26432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49381" y="5223808"/>
            <a:ext cx="692993" cy="18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18143" y="5696088"/>
            <a:ext cx="3834588" cy="203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349119" y="3358727"/>
            <a:ext cx="1156142" cy="676729"/>
            <a:chOff x="7349119" y="3358727"/>
            <a:chExt cx="1156142" cy="676729"/>
          </a:xfrm>
        </p:grpSpPr>
        <p:sp>
          <p:nvSpPr>
            <p:cNvPr id="40" name="矩形 39"/>
            <p:cNvSpPr/>
            <p:nvPr/>
          </p:nvSpPr>
          <p:spPr>
            <a:xfrm>
              <a:off x="7354957" y="3441323"/>
              <a:ext cx="1033669" cy="3057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349119" y="3358727"/>
              <a:ext cx="1156142" cy="676729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139603" y="2762140"/>
            <a:ext cx="2242936" cy="695454"/>
            <a:chOff x="7139603" y="2762140"/>
            <a:chExt cx="2242936" cy="695454"/>
          </a:xfrm>
        </p:grpSpPr>
        <p:sp>
          <p:nvSpPr>
            <p:cNvPr id="48" name="矩形 47"/>
            <p:cNvSpPr/>
            <p:nvPr/>
          </p:nvSpPr>
          <p:spPr>
            <a:xfrm>
              <a:off x="7139603" y="2944914"/>
              <a:ext cx="2242936" cy="3242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503615" y="2762140"/>
              <a:ext cx="1188132" cy="695454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405551" y="4212069"/>
            <a:ext cx="1342768" cy="695454"/>
            <a:chOff x="405551" y="4212069"/>
            <a:chExt cx="1342768" cy="695454"/>
          </a:xfrm>
        </p:grpSpPr>
        <p:sp>
          <p:nvSpPr>
            <p:cNvPr id="52" name="矩形 51"/>
            <p:cNvSpPr/>
            <p:nvPr/>
          </p:nvSpPr>
          <p:spPr>
            <a:xfrm>
              <a:off x="416078" y="4320789"/>
              <a:ext cx="1332241" cy="4237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405551" y="4212069"/>
              <a:ext cx="1188132" cy="69545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50075" y="5142669"/>
            <a:ext cx="1994343" cy="695454"/>
            <a:chOff x="550075" y="5142669"/>
            <a:chExt cx="1994343" cy="695454"/>
          </a:xfrm>
        </p:grpSpPr>
        <p:sp>
          <p:nvSpPr>
            <p:cNvPr id="49" name="矩形 48"/>
            <p:cNvSpPr/>
            <p:nvPr/>
          </p:nvSpPr>
          <p:spPr>
            <a:xfrm>
              <a:off x="550075" y="5304593"/>
              <a:ext cx="1994343" cy="3786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14921" y="5142669"/>
              <a:ext cx="1188132" cy="69545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2882469" y="4685010"/>
            <a:ext cx="1345401" cy="695454"/>
            <a:chOff x="2882469" y="4685010"/>
            <a:chExt cx="1345401" cy="695454"/>
          </a:xfrm>
        </p:grpSpPr>
        <p:sp>
          <p:nvSpPr>
            <p:cNvPr id="50" name="矩形 49"/>
            <p:cNvSpPr/>
            <p:nvPr/>
          </p:nvSpPr>
          <p:spPr>
            <a:xfrm>
              <a:off x="2949301" y="4851992"/>
              <a:ext cx="1278569" cy="3398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2882469" y="4685010"/>
              <a:ext cx="1188132" cy="695454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9847204" y="3683318"/>
            <a:ext cx="1188132" cy="695454"/>
            <a:chOff x="9847204" y="3683318"/>
            <a:chExt cx="1188132" cy="695454"/>
          </a:xfrm>
        </p:grpSpPr>
        <p:sp>
          <p:nvSpPr>
            <p:cNvPr id="53" name="矩形 52"/>
            <p:cNvSpPr/>
            <p:nvPr/>
          </p:nvSpPr>
          <p:spPr>
            <a:xfrm>
              <a:off x="9879847" y="3863177"/>
              <a:ext cx="1033669" cy="3660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847204" y="3683318"/>
              <a:ext cx="1188132" cy="695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92474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15" grpId="0" animBg="1"/>
      <p:bldP spid="16" grpId="0" animBg="1"/>
      <p:bldP spid="1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" name="组合 91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93" name="矩形 92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171" name="文本框 10244"/>
          <p:cNvSpPr txBox="1">
            <a:spLocks noChangeArrowheads="1"/>
          </p:cNvSpPr>
          <p:nvPr/>
        </p:nvSpPr>
        <p:spPr bwMode="auto">
          <a:xfrm>
            <a:off x="2640014" y="692151"/>
            <a:ext cx="7343775" cy="1038225"/>
          </a:xfrm>
          <a:prstGeom prst="rect">
            <a:avLst/>
          </a:prstGeom>
          <a:pattFill prst="wdDnDiag">
            <a:fgClr>
              <a:srgbClr val="FFCCFF"/>
            </a:fgClr>
            <a:bgClr>
              <a:srgbClr val="FFFFFF"/>
            </a:bgClr>
          </a:patt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en-US" altLang="zh-CN"/>
              <a:t>What are they doing?</a:t>
            </a:r>
          </a:p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你有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的时间记住他们在做的事情哦。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2" name="文本框 10245"/>
          <p:cNvSpPr txBox="1">
            <a:spLocks noChangeArrowheads="1"/>
          </p:cNvSpPr>
          <p:nvPr/>
        </p:nvSpPr>
        <p:spPr bwMode="auto">
          <a:xfrm>
            <a:off x="3860800" y="1341439"/>
            <a:ext cx="10810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3" name="矩形 10246"/>
          <p:cNvSpPr>
            <a:spLocks noChangeArrowheads="1"/>
          </p:cNvSpPr>
          <p:nvPr/>
        </p:nvSpPr>
        <p:spPr bwMode="auto">
          <a:xfrm>
            <a:off x="-950913" y="1"/>
            <a:ext cx="2474913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174" name="矩形 10247"/>
          <p:cNvSpPr>
            <a:spLocks noChangeArrowheads="1"/>
          </p:cNvSpPr>
          <p:nvPr/>
        </p:nvSpPr>
        <p:spPr bwMode="auto">
          <a:xfrm>
            <a:off x="4656138" y="1844676"/>
            <a:ext cx="3505200" cy="3744913"/>
          </a:xfrm>
          <a:prstGeom prst="rect">
            <a:avLst/>
          </a:prstGeom>
          <a:solidFill>
            <a:srgbClr val="777777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/>
          </a:p>
        </p:txBody>
      </p:sp>
      <p:grpSp>
        <p:nvGrpSpPr>
          <p:cNvPr id="10249" name="组合 10248"/>
          <p:cNvGrpSpPr>
            <a:grpSpLocks/>
          </p:cNvGrpSpPr>
          <p:nvPr/>
        </p:nvGrpSpPr>
        <p:grpSpPr bwMode="auto">
          <a:xfrm>
            <a:off x="4935539" y="2811463"/>
            <a:ext cx="2624137" cy="2532062"/>
            <a:chOff x="0" y="0"/>
            <a:chExt cx="3176" cy="3175"/>
          </a:xfrm>
        </p:grpSpPr>
        <p:sp>
          <p:nvSpPr>
            <p:cNvPr id="7176" name="椭圆 10249"/>
            <p:cNvSpPr>
              <a:spLocks noChangeArrowheads="1"/>
            </p:cNvSpPr>
            <p:nvPr/>
          </p:nvSpPr>
          <p:spPr bwMode="auto">
            <a:xfrm>
              <a:off x="0" y="0"/>
              <a:ext cx="3176" cy="3175"/>
            </a:xfrm>
            <a:prstGeom prst="ellipse">
              <a:avLst/>
            </a:prstGeom>
            <a:solidFill>
              <a:schemeClr val="hlink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177" name="矩形 10250"/>
            <p:cNvSpPr>
              <a:spLocks noChangeArrowheads="1"/>
            </p:cNvSpPr>
            <p:nvPr/>
          </p:nvSpPr>
          <p:spPr bwMode="auto">
            <a:xfrm>
              <a:off x="1537" y="10"/>
              <a:ext cx="102" cy="157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10252" name="椭圆 10251"/>
          <p:cNvSpPr>
            <a:spLocks noChangeAspect="1" noChangeArrowheads="1"/>
          </p:cNvSpPr>
          <p:nvPr/>
        </p:nvSpPr>
        <p:spPr bwMode="auto">
          <a:xfrm>
            <a:off x="4935539" y="2811463"/>
            <a:ext cx="2568575" cy="2570162"/>
          </a:xfrm>
          <a:prstGeom prst="ellipse">
            <a:avLst/>
          </a:prstGeom>
          <a:noFill/>
          <a:ln w="1270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GB" altLang="en-US" sz="20800" b="1">
                <a:latin typeface="Arial" panose="020B0604020202020204" pitchFamily="34" charset="0"/>
              </a:rPr>
              <a:t>3</a:t>
            </a:r>
            <a:endParaRPr lang="zh-CN" altLang="en-US" sz="20800" b="1">
              <a:latin typeface="Arial" panose="020B0604020202020204" pitchFamily="34" charset="0"/>
            </a:endParaRPr>
          </a:p>
        </p:txBody>
      </p:sp>
      <p:sp>
        <p:nvSpPr>
          <p:cNvPr id="10253" name="椭圆 10252"/>
          <p:cNvSpPr>
            <a:spLocks noChangeAspect="1" noChangeArrowheads="1"/>
          </p:cNvSpPr>
          <p:nvPr/>
        </p:nvSpPr>
        <p:spPr bwMode="auto">
          <a:xfrm>
            <a:off x="4943476" y="2781301"/>
            <a:ext cx="2568575" cy="2570163"/>
          </a:xfrm>
          <a:prstGeom prst="ellipse">
            <a:avLst/>
          </a:prstGeom>
          <a:noFill/>
          <a:ln w="1270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GB" altLang="en-US" sz="20800" b="1">
                <a:latin typeface="Arial" panose="020B0604020202020204" pitchFamily="34" charset="0"/>
              </a:rPr>
              <a:t>2</a:t>
            </a:r>
            <a:endParaRPr lang="zh-CN" altLang="en-US" sz="20800" b="1">
              <a:latin typeface="Arial" panose="020B0604020202020204" pitchFamily="34" charset="0"/>
            </a:endParaRPr>
          </a:p>
        </p:txBody>
      </p:sp>
      <p:sp>
        <p:nvSpPr>
          <p:cNvPr id="10254" name="椭圆 10253"/>
          <p:cNvSpPr>
            <a:spLocks noChangeAspect="1" noChangeArrowheads="1"/>
          </p:cNvSpPr>
          <p:nvPr/>
        </p:nvSpPr>
        <p:spPr bwMode="auto">
          <a:xfrm>
            <a:off x="4943476" y="2781301"/>
            <a:ext cx="2568575" cy="2570163"/>
          </a:xfrm>
          <a:prstGeom prst="ellipse">
            <a:avLst/>
          </a:prstGeom>
          <a:noFill/>
          <a:ln w="1270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1pPr>
            <a:lvl2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2pPr>
            <a:lvl3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3pPr>
            <a:lvl4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4pPr>
            <a:lvl5pPr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3200">
                <a:solidFill>
                  <a:schemeClr val="tx1"/>
                </a:solidFill>
                <a:latin typeface="Comic Sans MS" panose="030F0702030302020204" pitchFamily="66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GB" altLang="en-US" sz="20800" b="1">
                <a:latin typeface="Arial" panose="020B0604020202020204" pitchFamily="34" charset="0"/>
              </a:rPr>
              <a:t>1</a:t>
            </a:r>
            <a:endParaRPr lang="zh-CN" altLang="en-US" sz="20800" b="1">
              <a:latin typeface="Arial" panose="020B0604020202020204" pitchFamily="34" charset="0"/>
            </a:endParaRPr>
          </a:p>
        </p:txBody>
      </p:sp>
      <p:grpSp>
        <p:nvGrpSpPr>
          <p:cNvPr id="10255" name="组合 10254"/>
          <p:cNvGrpSpPr>
            <a:grpSpLocks/>
          </p:cNvGrpSpPr>
          <p:nvPr/>
        </p:nvGrpSpPr>
        <p:grpSpPr bwMode="auto">
          <a:xfrm>
            <a:off x="1524000" y="1773238"/>
            <a:ext cx="9144000" cy="431800"/>
            <a:chOff x="0" y="0"/>
            <a:chExt cx="5761" cy="544"/>
          </a:xfrm>
        </p:grpSpPr>
        <p:sp>
          <p:nvSpPr>
            <p:cNvPr id="7182" name="矩形 10255"/>
            <p:cNvSpPr>
              <a:spLocks noChangeArrowheads="1"/>
            </p:cNvSpPr>
            <p:nvPr/>
          </p:nvSpPr>
          <p:spPr bwMode="auto">
            <a:xfrm>
              <a:off x="0" y="0"/>
              <a:ext cx="5761" cy="54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183" name="组合 10256"/>
            <p:cNvGrpSpPr>
              <a:grpSpLocks/>
            </p:cNvGrpSpPr>
            <p:nvPr/>
          </p:nvGrpSpPr>
          <p:grpSpPr bwMode="auto">
            <a:xfrm>
              <a:off x="0" y="0"/>
              <a:ext cx="5760" cy="544"/>
              <a:chOff x="0" y="0"/>
              <a:chExt cx="9049" cy="592"/>
            </a:xfrm>
          </p:grpSpPr>
          <p:grpSp>
            <p:nvGrpSpPr>
              <p:cNvPr id="7184" name="组合 10257"/>
              <p:cNvGrpSpPr>
                <a:grpSpLocks/>
              </p:cNvGrpSpPr>
              <p:nvPr/>
            </p:nvGrpSpPr>
            <p:grpSpPr bwMode="auto">
              <a:xfrm>
                <a:off x="0" y="0"/>
                <a:ext cx="4581" cy="592"/>
                <a:chOff x="0" y="0"/>
                <a:chExt cx="5760" cy="754"/>
              </a:xfrm>
            </p:grpSpPr>
            <p:sp>
              <p:nvSpPr>
                <p:cNvPr id="7185" name="矩形 1025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75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86" name="圆角矩形 10259"/>
                <p:cNvSpPr>
                  <a:spLocks noChangeArrowheads="1"/>
                </p:cNvSpPr>
                <p:nvPr/>
              </p:nvSpPr>
              <p:spPr bwMode="auto">
                <a:xfrm>
                  <a:off x="204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87" name="圆角矩形 10260"/>
                <p:cNvSpPr>
                  <a:spLocks noChangeArrowheads="1"/>
                </p:cNvSpPr>
                <p:nvPr/>
              </p:nvSpPr>
              <p:spPr bwMode="auto">
                <a:xfrm>
                  <a:off x="83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88" name="圆角矩形 10261"/>
                <p:cNvSpPr>
                  <a:spLocks noChangeArrowheads="1"/>
                </p:cNvSpPr>
                <p:nvPr/>
              </p:nvSpPr>
              <p:spPr bwMode="auto">
                <a:xfrm>
                  <a:off x="151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89" name="圆角矩形 10262"/>
                <p:cNvSpPr>
                  <a:spLocks noChangeArrowheads="1"/>
                </p:cNvSpPr>
                <p:nvPr/>
              </p:nvSpPr>
              <p:spPr bwMode="auto">
                <a:xfrm>
                  <a:off x="220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0" name="圆角矩形 10263"/>
                <p:cNvSpPr>
                  <a:spLocks noChangeArrowheads="1"/>
                </p:cNvSpPr>
                <p:nvPr/>
              </p:nvSpPr>
              <p:spPr bwMode="auto">
                <a:xfrm>
                  <a:off x="288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1" name="圆角矩形 10264"/>
                <p:cNvSpPr>
                  <a:spLocks noChangeArrowheads="1"/>
                </p:cNvSpPr>
                <p:nvPr/>
              </p:nvSpPr>
              <p:spPr bwMode="auto">
                <a:xfrm>
                  <a:off x="360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2" name="圆角矩形 10265"/>
                <p:cNvSpPr>
                  <a:spLocks noChangeArrowheads="1"/>
                </p:cNvSpPr>
                <p:nvPr/>
              </p:nvSpPr>
              <p:spPr bwMode="auto">
                <a:xfrm>
                  <a:off x="428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3" name="圆角矩形 10266"/>
                <p:cNvSpPr>
                  <a:spLocks noChangeArrowheads="1"/>
                </p:cNvSpPr>
                <p:nvPr/>
              </p:nvSpPr>
              <p:spPr bwMode="auto">
                <a:xfrm>
                  <a:off x="5057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194" name="组合 10267"/>
              <p:cNvGrpSpPr>
                <a:grpSpLocks/>
              </p:cNvGrpSpPr>
              <p:nvPr/>
            </p:nvGrpSpPr>
            <p:grpSpPr bwMode="auto">
              <a:xfrm>
                <a:off x="4468" y="0"/>
                <a:ext cx="4581" cy="592"/>
                <a:chOff x="0" y="0"/>
                <a:chExt cx="5760" cy="754"/>
              </a:xfrm>
            </p:grpSpPr>
            <p:sp>
              <p:nvSpPr>
                <p:cNvPr id="7195" name="矩形 10268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75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6" name="圆角矩形 10269"/>
                <p:cNvSpPr>
                  <a:spLocks noChangeArrowheads="1"/>
                </p:cNvSpPr>
                <p:nvPr/>
              </p:nvSpPr>
              <p:spPr bwMode="auto">
                <a:xfrm>
                  <a:off x="204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7" name="圆角矩形 10270"/>
                <p:cNvSpPr>
                  <a:spLocks noChangeArrowheads="1"/>
                </p:cNvSpPr>
                <p:nvPr/>
              </p:nvSpPr>
              <p:spPr bwMode="auto">
                <a:xfrm>
                  <a:off x="83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8" name="圆角矩形 10271"/>
                <p:cNvSpPr>
                  <a:spLocks noChangeArrowheads="1"/>
                </p:cNvSpPr>
                <p:nvPr/>
              </p:nvSpPr>
              <p:spPr bwMode="auto">
                <a:xfrm>
                  <a:off x="151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199" name="圆角矩形 10272"/>
                <p:cNvSpPr>
                  <a:spLocks noChangeArrowheads="1"/>
                </p:cNvSpPr>
                <p:nvPr/>
              </p:nvSpPr>
              <p:spPr bwMode="auto">
                <a:xfrm>
                  <a:off x="220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00" name="圆角矩形 10273"/>
                <p:cNvSpPr>
                  <a:spLocks noChangeArrowheads="1"/>
                </p:cNvSpPr>
                <p:nvPr/>
              </p:nvSpPr>
              <p:spPr bwMode="auto">
                <a:xfrm>
                  <a:off x="288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01" name="圆角矩形 10274"/>
                <p:cNvSpPr>
                  <a:spLocks noChangeArrowheads="1"/>
                </p:cNvSpPr>
                <p:nvPr/>
              </p:nvSpPr>
              <p:spPr bwMode="auto">
                <a:xfrm>
                  <a:off x="360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02" name="圆角矩形 10275"/>
                <p:cNvSpPr>
                  <a:spLocks noChangeArrowheads="1"/>
                </p:cNvSpPr>
                <p:nvPr/>
              </p:nvSpPr>
              <p:spPr bwMode="auto">
                <a:xfrm>
                  <a:off x="428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03" name="圆角矩形 10276"/>
                <p:cNvSpPr>
                  <a:spLocks noChangeArrowheads="1"/>
                </p:cNvSpPr>
                <p:nvPr/>
              </p:nvSpPr>
              <p:spPr bwMode="auto">
                <a:xfrm>
                  <a:off x="5057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0278" name="组合 10277"/>
          <p:cNvGrpSpPr>
            <a:grpSpLocks/>
          </p:cNvGrpSpPr>
          <p:nvPr/>
        </p:nvGrpSpPr>
        <p:grpSpPr bwMode="auto">
          <a:xfrm>
            <a:off x="1524000" y="5516564"/>
            <a:ext cx="9144000" cy="433387"/>
            <a:chOff x="0" y="0"/>
            <a:chExt cx="5761" cy="598"/>
          </a:xfrm>
        </p:grpSpPr>
        <p:sp>
          <p:nvSpPr>
            <p:cNvPr id="7205" name="矩形 10278"/>
            <p:cNvSpPr>
              <a:spLocks noChangeArrowheads="1"/>
            </p:cNvSpPr>
            <p:nvPr/>
          </p:nvSpPr>
          <p:spPr bwMode="auto">
            <a:xfrm>
              <a:off x="0" y="0"/>
              <a:ext cx="5761" cy="544"/>
            </a:xfrm>
            <a:prstGeom prst="rect">
              <a:avLst/>
            </a:prstGeom>
            <a:solidFill>
              <a:schemeClr val="bg1"/>
            </a:solidFill>
            <a:ln w="76200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1pPr>
              <a:lvl2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2pPr>
              <a:lvl3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3pPr>
              <a:lvl4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4pPr>
              <a:lvl5pPr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3200">
                  <a:solidFill>
                    <a:schemeClr val="tx1"/>
                  </a:solidFill>
                  <a:latin typeface="Comic Sans MS" panose="030F0702030302020204" pitchFamily="66" charset="0"/>
                  <a:ea typeface="宋体" panose="02010600030101010101" pitchFamily="2" charset="-122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206" name="组合 10279"/>
            <p:cNvGrpSpPr>
              <a:grpSpLocks/>
            </p:cNvGrpSpPr>
            <p:nvPr/>
          </p:nvGrpSpPr>
          <p:grpSpPr bwMode="auto">
            <a:xfrm flipV="1">
              <a:off x="1" y="0"/>
              <a:ext cx="5760" cy="598"/>
              <a:chOff x="0" y="0"/>
              <a:chExt cx="9003" cy="592"/>
            </a:xfrm>
          </p:grpSpPr>
          <p:grpSp>
            <p:nvGrpSpPr>
              <p:cNvPr id="7207" name="组合 10280"/>
              <p:cNvGrpSpPr>
                <a:grpSpLocks/>
              </p:cNvGrpSpPr>
              <p:nvPr/>
            </p:nvGrpSpPr>
            <p:grpSpPr bwMode="auto">
              <a:xfrm>
                <a:off x="0" y="0"/>
                <a:ext cx="4581" cy="592"/>
                <a:chOff x="0" y="0"/>
                <a:chExt cx="5760" cy="754"/>
              </a:xfrm>
            </p:grpSpPr>
            <p:sp>
              <p:nvSpPr>
                <p:cNvPr id="7208" name="矩形 1028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75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09" name="圆角矩形 10282"/>
                <p:cNvSpPr>
                  <a:spLocks noChangeArrowheads="1"/>
                </p:cNvSpPr>
                <p:nvPr/>
              </p:nvSpPr>
              <p:spPr bwMode="auto">
                <a:xfrm>
                  <a:off x="204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0" name="圆角矩形 10283"/>
                <p:cNvSpPr>
                  <a:spLocks noChangeArrowheads="1"/>
                </p:cNvSpPr>
                <p:nvPr/>
              </p:nvSpPr>
              <p:spPr bwMode="auto">
                <a:xfrm>
                  <a:off x="83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1" name="圆角矩形 10284"/>
                <p:cNvSpPr>
                  <a:spLocks noChangeArrowheads="1"/>
                </p:cNvSpPr>
                <p:nvPr/>
              </p:nvSpPr>
              <p:spPr bwMode="auto">
                <a:xfrm>
                  <a:off x="151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2" name="圆角矩形 10285"/>
                <p:cNvSpPr>
                  <a:spLocks noChangeArrowheads="1"/>
                </p:cNvSpPr>
                <p:nvPr/>
              </p:nvSpPr>
              <p:spPr bwMode="auto">
                <a:xfrm>
                  <a:off x="220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3" name="圆角矩形 10286"/>
                <p:cNvSpPr>
                  <a:spLocks noChangeArrowheads="1"/>
                </p:cNvSpPr>
                <p:nvPr/>
              </p:nvSpPr>
              <p:spPr bwMode="auto">
                <a:xfrm>
                  <a:off x="288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4" name="圆角矩形 10287"/>
                <p:cNvSpPr>
                  <a:spLocks noChangeArrowheads="1"/>
                </p:cNvSpPr>
                <p:nvPr/>
              </p:nvSpPr>
              <p:spPr bwMode="auto">
                <a:xfrm>
                  <a:off x="360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5" name="圆角矩形 10288"/>
                <p:cNvSpPr>
                  <a:spLocks noChangeArrowheads="1"/>
                </p:cNvSpPr>
                <p:nvPr/>
              </p:nvSpPr>
              <p:spPr bwMode="auto">
                <a:xfrm>
                  <a:off x="428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6" name="圆角矩形 10289"/>
                <p:cNvSpPr>
                  <a:spLocks noChangeArrowheads="1"/>
                </p:cNvSpPr>
                <p:nvPr/>
              </p:nvSpPr>
              <p:spPr bwMode="auto">
                <a:xfrm>
                  <a:off x="5057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217" name="组合 10290"/>
              <p:cNvGrpSpPr>
                <a:grpSpLocks/>
              </p:cNvGrpSpPr>
              <p:nvPr/>
            </p:nvGrpSpPr>
            <p:grpSpPr bwMode="auto">
              <a:xfrm>
                <a:off x="4422" y="0"/>
                <a:ext cx="4581" cy="592"/>
                <a:chOff x="0" y="0"/>
                <a:chExt cx="5760" cy="754"/>
              </a:xfrm>
            </p:grpSpPr>
            <p:sp>
              <p:nvSpPr>
                <p:cNvPr id="7218" name="矩形 10291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5760" cy="754"/>
                </a:xfrm>
                <a:prstGeom prst="rect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19" name="圆角矩形 10292"/>
                <p:cNvSpPr>
                  <a:spLocks noChangeArrowheads="1"/>
                </p:cNvSpPr>
                <p:nvPr/>
              </p:nvSpPr>
              <p:spPr bwMode="auto">
                <a:xfrm>
                  <a:off x="204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0" name="圆角矩形 10293"/>
                <p:cNvSpPr>
                  <a:spLocks noChangeArrowheads="1"/>
                </p:cNvSpPr>
                <p:nvPr/>
              </p:nvSpPr>
              <p:spPr bwMode="auto">
                <a:xfrm>
                  <a:off x="83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1" name="圆角矩形 10294"/>
                <p:cNvSpPr>
                  <a:spLocks noChangeArrowheads="1"/>
                </p:cNvSpPr>
                <p:nvPr/>
              </p:nvSpPr>
              <p:spPr bwMode="auto">
                <a:xfrm>
                  <a:off x="1519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2" name="圆角矩形 10295"/>
                <p:cNvSpPr>
                  <a:spLocks noChangeArrowheads="1"/>
                </p:cNvSpPr>
                <p:nvPr/>
              </p:nvSpPr>
              <p:spPr bwMode="auto">
                <a:xfrm>
                  <a:off x="220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3" name="圆角矩形 10296"/>
                <p:cNvSpPr>
                  <a:spLocks noChangeArrowheads="1"/>
                </p:cNvSpPr>
                <p:nvPr/>
              </p:nvSpPr>
              <p:spPr bwMode="auto">
                <a:xfrm>
                  <a:off x="2880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4" name="圆角矩形 10297"/>
                <p:cNvSpPr>
                  <a:spLocks noChangeArrowheads="1"/>
                </p:cNvSpPr>
                <p:nvPr/>
              </p:nvSpPr>
              <p:spPr bwMode="auto">
                <a:xfrm>
                  <a:off x="360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5" name="圆角矩形 10298"/>
                <p:cNvSpPr>
                  <a:spLocks noChangeArrowheads="1"/>
                </p:cNvSpPr>
                <p:nvPr/>
              </p:nvSpPr>
              <p:spPr bwMode="auto">
                <a:xfrm>
                  <a:off x="4286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7226" name="圆角矩形 10299"/>
                <p:cNvSpPr>
                  <a:spLocks noChangeArrowheads="1"/>
                </p:cNvSpPr>
                <p:nvPr/>
              </p:nvSpPr>
              <p:spPr bwMode="auto">
                <a:xfrm>
                  <a:off x="5057" y="182"/>
                  <a:ext cx="409" cy="572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>
                  <a:lvl1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1pPr>
                  <a:lvl2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2pPr>
                  <a:lvl3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3pPr>
                  <a:lvl4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4pPr>
                  <a:lvl5pPr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5pPr>
                  <a:lvl6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6pPr>
                  <a:lvl7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7pPr>
                  <a:lvl8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8pPr>
                  <a:lvl9pPr fontAlgn="base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 sz="3200">
                      <a:solidFill>
                        <a:schemeClr val="tx1"/>
                      </a:solidFill>
                      <a:latin typeface="Comic Sans MS" panose="030F0702030302020204" pitchFamily="66" charset="0"/>
                      <a:ea typeface="宋体" panose="02010600030101010101" pitchFamily="2" charset="-122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10355" name="欢快轻音乐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838" y="69215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9" name="组合 78"/>
          <p:cNvGrpSpPr/>
          <p:nvPr/>
        </p:nvGrpSpPr>
        <p:grpSpPr>
          <a:xfrm>
            <a:off x="-19864466" y="1920876"/>
            <a:ext cx="30727936" cy="3513353"/>
            <a:chOff x="-10805449" y="1887623"/>
            <a:chExt cx="30530879" cy="3941098"/>
          </a:xfrm>
        </p:grpSpPr>
        <p:grpSp>
          <p:nvGrpSpPr>
            <p:cNvPr id="80" name="组合 79"/>
            <p:cNvGrpSpPr/>
            <p:nvPr/>
          </p:nvGrpSpPr>
          <p:grpSpPr>
            <a:xfrm>
              <a:off x="-10805449" y="1887623"/>
              <a:ext cx="15311594" cy="3729982"/>
              <a:chOff x="-15272" y="1858617"/>
              <a:chExt cx="15311594" cy="3729982"/>
            </a:xfrm>
          </p:grpSpPr>
          <p:pic>
            <p:nvPicPr>
              <p:cNvPr id="87" name="Picture 8" descr="5UZGE]L)$AJIIXE`(B(R)PQ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99" r="63675"/>
              <a:stretch/>
            </p:blipFill>
            <p:spPr bwMode="auto">
              <a:xfrm>
                <a:off x="-15272" y="1858617"/>
                <a:ext cx="3069500" cy="3535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8" name="图片 87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12774" y="2042948"/>
                <a:ext cx="2683548" cy="3494654"/>
              </a:xfrm>
              <a:prstGeom prst="rect">
                <a:avLst/>
              </a:prstGeom>
            </p:spPr>
          </p:pic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4228" y="2124897"/>
                <a:ext cx="3125034" cy="3252586"/>
              </a:xfrm>
              <a:prstGeom prst="rect">
                <a:avLst/>
              </a:prstGeom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2554"/>
              <a:stretch/>
            </p:blipFill>
            <p:spPr>
              <a:xfrm>
                <a:off x="6179262" y="2166360"/>
                <a:ext cx="3034477" cy="3422239"/>
              </a:xfrm>
              <a:prstGeom prst="rect">
                <a:avLst/>
              </a:prstGeom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13739" y="2093945"/>
                <a:ext cx="3428835" cy="3443657"/>
              </a:xfrm>
              <a:prstGeom prst="rect">
                <a:avLst/>
              </a:prstGeom>
            </p:spPr>
          </p:pic>
        </p:grpSp>
        <p:grpSp>
          <p:nvGrpSpPr>
            <p:cNvPr id="81" name="组合 80"/>
            <p:cNvGrpSpPr/>
            <p:nvPr/>
          </p:nvGrpSpPr>
          <p:grpSpPr>
            <a:xfrm>
              <a:off x="4413836" y="2098739"/>
              <a:ext cx="15311594" cy="3729982"/>
              <a:chOff x="-15272" y="1858617"/>
              <a:chExt cx="15311594" cy="3729982"/>
            </a:xfrm>
          </p:grpSpPr>
          <p:pic>
            <p:nvPicPr>
              <p:cNvPr id="82" name="Picture 8" descr="5UZGE]L)$AJIIXE`(B(R)PQ"/>
              <p:cNvPicPr>
                <a:picLocks noChangeAspect="1" noChangeArrowheads="1"/>
              </p:cNvPicPr>
              <p:nvPr/>
            </p:nvPicPr>
            <p:blipFill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899" r="63675"/>
              <a:stretch/>
            </p:blipFill>
            <p:spPr bwMode="auto">
              <a:xfrm>
                <a:off x="-15272" y="1858617"/>
                <a:ext cx="3069500" cy="35358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612774" y="2042948"/>
                <a:ext cx="2683548" cy="3494654"/>
              </a:xfrm>
              <a:prstGeom prst="rect">
                <a:avLst/>
              </a:prstGeom>
            </p:spPr>
          </p:pic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054228" y="2124897"/>
                <a:ext cx="3125034" cy="3252586"/>
              </a:xfrm>
              <a:prstGeom prst="rect">
                <a:avLst/>
              </a:prstGeom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" r="2554"/>
              <a:stretch/>
            </p:blipFill>
            <p:spPr>
              <a:xfrm>
                <a:off x="6179262" y="2166360"/>
                <a:ext cx="3034477" cy="3422239"/>
              </a:xfrm>
              <a:prstGeom prst="rect">
                <a:avLst/>
              </a:prstGeom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213739" y="2093945"/>
                <a:ext cx="3428835" cy="3443657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73167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倒计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1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2"/>
                            </p:stCondLst>
                            <p:childTnLst>
                              <p:par>
                                <p:cTn id="20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2"/>
                            </p:stCondLst>
                            <p:childTnLst>
                              <p:par>
                                <p:cTn id="2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003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4"/>
                            </p:stCondLst>
                            <p:childTnLst>
                              <p:par>
                                <p:cTn id="2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4"/>
                            </p:stCondLst>
                            <p:childTnLst>
                              <p:par>
                                <p:cTn id="3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31242" fill="hold"/>
                                        <p:tgtEl>
                                          <p:spTgt spid="103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355"/>
                </p:tgtEl>
              </p:cMediaNode>
            </p:audio>
          </p:childTnLst>
        </p:cTn>
      </p:par>
    </p:tnLst>
    <p:bldLst>
      <p:bldP spid="10253" grpId="0" animBg="1"/>
      <p:bldP spid="1025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613653" y="335000"/>
            <a:ext cx="9587001" cy="89255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Talk with your group members : What are they doing?</a:t>
            </a:r>
          </a:p>
          <a:p>
            <a:r>
              <a:rPr lang="zh-CN" altLang="en-US" sz="2400" dirty="0">
                <a:latin typeface="Comic Sans MS" panose="030F0702030302020204" pitchFamily="66" charset="0"/>
              </a:rPr>
              <a:t>（四人小组讨论）</a:t>
            </a:r>
            <a:endParaRPr lang="en-US" altLang="zh-CN" sz="2400" dirty="0">
              <a:latin typeface="Comic Sans MS" panose="030F0702030302020204" pitchFamily="66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5029" y="1842726"/>
            <a:ext cx="11106526" cy="44135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 doing 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reading a book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likes reading fairy tales.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are Liu Tao and Wang Bing doing? Oh, they are playing football together.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woman on the bench? She is my teacher Miss Li. She is chatting with friends. What am </a:t>
            </a:r>
            <a:r>
              <a:rPr lang="en-US" altLang="zh-CN" sz="2400" b="1" dirty="0">
                <a:solidFill>
                  <a:schemeClr val="accent6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I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2731" y="2852530"/>
            <a:ext cx="1620078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charset="0"/>
              </a:rPr>
              <a:t>Yang Ling.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47770" y="3333211"/>
            <a:ext cx="3141066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Su Hai and Su Yang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0014" y="3784657"/>
            <a:ext cx="3588822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Liu Tao and Wang Bing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078" y="4768048"/>
            <a:ext cx="1332241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Miss Li.</a:t>
            </a:r>
            <a:endParaRPr lang="zh-CN" altLang="en-US" dirty="0"/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348867" y="110840"/>
            <a:ext cx="1231547" cy="181810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05439" y="3339547"/>
            <a:ext cx="3177100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47016" y="3770533"/>
            <a:ext cx="4842551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735651" y="4276881"/>
            <a:ext cx="3306723" cy="22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974209" y="5215309"/>
            <a:ext cx="4133839" cy="169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6775" y="4768048"/>
            <a:ext cx="26432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49381" y="5223808"/>
            <a:ext cx="692993" cy="18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883314" y="1192211"/>
            <a:ext cx="3852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</a:t>
            </a:r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73227" y="1074572"/>
            <a:ext cx="1836255" cy="781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6600"/>
                </a:solidFill>
                <a:latin typeface="Comic Sans MS" panose="030F0702030302020204" pitchFamily="66" charset="0"/>
              </a:rPr>
              <a:t>Happy</a:t>
            </a:r>
            <a:endParaRPr lang="zh-CN" altLang="en-US" sz="2800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18143" y="5696088"/>
            <a:ext cx="3834588" cy="203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349119" y="3358727"/>
            <a:ext cx="1156142" cy="676729"/>
            <a:chOff x="7349119" y="3358727"/>
            <a:chExt cx="1156142" cy="676729"/>
          </a:xfrm>
        </p:grpSpPr>
        <p:sp>
          <p:nvSpPr>
            <p:cNvPr id="40" name="矩形 39"/>
            <p:cNvSpPr/>
            <p:nvPr/>
          </p:nvSpPr>
          <p:spPr>
            <a:xfrm>
              <a:off x="7354957" y="3441323"/>
              <a:ext cx="1033669" cy="3057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349119" y="3358727"/>
              <a:ext cx="1156142" cy="676729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139603" y="2762140"/>
            <a:ext cx="2242936" cy="695454"/>
            <a:chOff x="7139603" y="2762140"/>
            <a:chExt cx="2242936" cy="695454"/>
          </a:xfrm>
        </p:grpSpPr>
        <p:sp>
          <p:nvSpPr>
            <p:cNvPr id="48" name="矩形 47"/>
            <p:cNvSpPr/>
            <p:nvPr/>
          </p:nvSpPr>
          <p:spPr>
            <a:xfrm>
              <a:off x="7139603" y="2944914"/>
              <a:ext cx="2242936" cy="3242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503615" y="2762140"/>
              <a:ext cx="1188132" cy="695454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405551" y="4212069"/>
            <a:ext cx="1342768" cy="695454"/>
            <a:chOff x="405551" y="4212069"/>
            <a:chExt cx="1342768" cy="695454"/>
          </a:xfrm>
        </p:grpSpPr>
        <p:sp>
          <p:nvSpPr>
            <p:cNvPr id="52" name="矩形 51"/>
            <p:cNvSpPr/>
            <p:nvPr/>
          </p:nvSpPr>
          <p:spPr>
            <a:xfrm>
              <a:off x="416078" y="4320789"/>
              <a:ext cx="1332241" cy="4237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405551" y="4212069"/>
              <a:ext cx="1188132" cy="69545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50075" y="5142669"/>
            <a:ext cx="1994343" cy="695454"/>
            <a:chOff x="550075" y="5142669"/>
            <a:chExt cx="1994343" cy="695454"/>
          </a:xfrm>
        </p:grpSpPr>
        <p:sp>
          <p:nvSpPr>
            <p:cNvPr id="49" name="矩形 48"/>
            <p:cNvSpPr/>
            <p:nvPr/>
          </p:nvSpPr>
          <p:spPr>
            <a:xfrm>
              <a:off x="550075" y="5304593"/>
              <a:ext cx="1994343" cy="3786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14921" y="5142669"/>
              <a:ext cx="1188132" cy="69545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2882469" y="4685010"/>
            <a:ext cx="1345401" cy="695454"/>
            <a:chOff x="2882469" y="4685010"/>
            <a:chExt cx="1345401" cy="695454"/>
          </a:xfrm>
        </p:grpSpPr>
        <p:sp>
          <p:nvSpPr>
            <p:cNvPr id="50" name="矩形 49"/>
            <p:cNvSpPr/>
            <p:nvPr/>
          </p:nvSpPr>
          <p:spPr>
            <a:xfrm>
              <a:off x="2949301" y="4851992"/>
              <a:ext cx="1278569" cy="3398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2882469" y="4685010"/>
              <a:ext cx="1188132" cy="695454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9847204" y="3683318"/>
            <a:ext cx="1188132" cy="695454"/>
            <a:chOff x="9847204" y="3683318"/>
            <a:chExt cx="1188132" cy="695454"/>
          </a:xfrm>
        </p:grpSpPr>
        <p:sp>
          <p:nvSpPr>
            <p:cNvPr id="53" name="矩形 52"/>
            <p:cNvSpPr/>
            <p:nvPr/>
          </p:nvSpPr>
          <p:spPr>
            <a:xfrm>
              <a:off x="9879847" y="3863177"/>
              <a:ext cx="1033669" cy="3660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847204" y="3683318"/>
              <a:ext cx="1188132" cy="695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2598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16" grpId="0" animBg="1"/>
      <p:bldP spid="17" grpId="0" animBg="1"/>
      <p:bldP spid="33" grpId="0"/>
      <p:bldP spid="3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14" name="云形 13"/>
          <p:cNvSpPr/>
          <p:nvPr/>
        </p:nvSpPr>
        <p:spPr>
          <a:xfrm>
            <a:off x="3181888" y="0"/>
            <a:ext cx="6144169" cy="172654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read by yourself </a:t>
            </a:r>
          </a:p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What can you find?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0077" y="2094677"/>
            <a:ext cx="3836429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</a:rPr>
              <a:t>be </a:t>
            </a:r>
            <a:r>
              <a:rPr lang="zh-CN" altLang="en-US" sz="3600" b="1" dirty="0">
                <a:solidFill>
                  <a:schemeClr val="bg1"/>
                </a:solidFill>
              </a:rPr>
              <a:t>动词</a:t>
            </a:r>
            <a:r>
              <a:rPr lang="en-US" altLang="zh-CN" sz="3600" b="1" dirty="0">
                <a:solidFill>
                  <a:schemeClr val="bg1"/>
                </a:solidFill>
              </a:rPr>
              <a:t>+</a:t>
            </a:r>
            <a:r>
              <a:rPr lang="zh-CN" altLang="en-US" sz="3600" b="1" dirty="0">
                <a:solidFill>
                  <a:schemeClr val="bg1"/>
                </a:solidFill>
              </a:rPr>
              <a:t>动词</a:t>
            </a:r>
            <a:r>
              <a:rPr lang="en-US" altLang="zh-CN" sz="3600" b="1" dirty="0" err="1">
                <a:solidFill>
                  <a:schemeClr val="bg1"/>
                </a:solidFill>
              </a:rPr>
              <a:t>ing</a:t>
            </a:r>
            <a:endParaRPr lang="zh-CN" altLang="en-US" sz="3600" b="1" dirty="0">
              <a:solidFill>
                <a:schemeClr val="bg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710048" y="3000737"/>
            <a:ext cx="8657110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描述当前</a:t>
            </a:r>
            <a:r>
              <a:rPr lang="zh-CN" altLang="en-US" sz="4400" b="1" dirty="0">
                <a:solidFill>
                  <a:srgbClr val="FF0000"/>
                </a:solidFill>
                <a:latin typeface="Impact" panose="020B0806030902050204" pitchFamily="34" charset="0"/>
                <a:ea typeface="方正大黑简体" charset="-122"/>
              </a:rPr>
              <a:t>正在</a:t>
            </a:r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发生的事件或</a:t>
            </a:r>
            <a:r>
              <a:rPr lang="zh-CN" altLang="en-US" sz="4400" b="1" dirty="0">
                <a:solidFill>
                  <a:srgbClr val="FF0000"/>
                </a:solidFill>
                <a:latin typeface="Impact" panose="020B0806030902050204" pitchFamily="34" charset="0"/>
                <a:ea typeface="方正大黑简体" charset="-122"/>
              </a:rPr>
              <a:t>正在</a:t>
            </a:r>
            <a:r>
              <a:rPr lang="zh-CN" altLang="en-US" sz="3200" b="1" dirty="0">
                <a:latin typeface="Impact" panose="020B0806030902050204" pitchFamily="34" charset="0"/>
                <a:ea typeface="方正大黑简体" charset="-122"/>
              </a:rPr>
              <a:t>进行的动作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58862" y="4138312"/>
            <a:ext cx="2559481" cy="646331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</a:rPr>
              <a:t>现在进行时</a:t>
            </a:r>
          </a:p>
        </p:txBody>
      </p:sp>
    </p:spTree>
    <p:extLst>
      <p:ext uri="{BB962C8B-B14F-4D97-AF65-F5344CB8AC3E}">
        <p14:creationId xmlns:p14="http://schemas.microsoft.com/office/powerpoint/2010/main" val="1871522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613653" y="335000"/>
            <a:ext cx="9587001" cy="83099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Look and remember </a:t>
            </a:r>
            <a:r>
              <a:rPr lang="zh-CN" altLang="en-US" sz="2800" dirty="0">
                <a:latin typeface="Comic Sans MS" panose="030F0702030302020204" pitchFamily="66" charset="0"/>
              </a:rPr>
              <a:t>：</a:t>
            </a:r>
            <a:r>
              <a:rPr lang="en-US" altLang="zh-CN" sz="2800" dirty="0">
                <a:latin typeface="Comic Sans MS" panose="030F0702030302020204" pitchFamily="66" charset="0"/>
              </a:rPr>
              <a:t>What are they doing?</a:t>
            </a:r>
          </a:p>
          <a:p>
            <a:r>
              <a:rPr lang="zh-CN" altLang="en-US" sz="2000" dirty="0">
                <a:latin typeface="Comic Sans MS" panose="030F0702030302020204" pitchFamily="66" charset="0"/>
              </a:rPr>
              <a:t>看图，快速记忆，你也可以做笔记哦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5029" y="1842726"/>
            <a:ext cx="11106526" cy="44135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 doing 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reading a book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likes reading fairy tales.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are Liu Tao and Wang Bing doing? Oh, they are playing football together.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woman on the bench? She is my teacher Miss Li. She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2731" y="2852530"/>
            <a:ext cx="1620078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charset="0"/>
              </a:rPr>
              <a:t>Yang Ling.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547770" y="3333211"/>
            <a:ext cx="3141066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Su Hai and Su Yang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100014" y="3784657"/>
            <a:ext cx="3588822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Liu Tao and Wang Bing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078" y="4768048"/>
            <a:ext cx="1332241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Miss Li.</a:t>
            </a:r>
            <a:endParaRPr lang="zh-CN" altLang="en-US" dirty="0"/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348867" y="110840"/>
            <a:ext cx="1231547" cy="181810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05439" y="3339547"/>
            <a:ext cx="3177100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647016" y="3770533"/>
            <a:ext cx="4842551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735651" y="4276881"/>
            <a:ext cx="3306723" cy="229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974209" y="5215309"/>
            <a:ext cx="4133839" cy="169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616775" y="4768048"/>
            <a:ext cx="26432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10349381" y="5223808"/>
            <a:ext cx="692993" cy="182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883314" y="1192211"/>
            <a:ext cx="3852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</a:t>
            </a:r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73227" y="1074572"/>
            <a:ext cx="1836255" cy="781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6600"/>
                </a:solidFill>
                <a:latin typeface="Comic Sans MS" panose="030F0702030302020204" pitchFamily="66" charset="0"/>
              </a:rPr>
              <a:t>Happy</a:t>
            </a:r>
            <a:endParaRPr lang="zh-CN" altLang="en-US" sz="2800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18143" y="5696088"/>
            <a:ext cx="3834588" cy="2036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7349119" y="3358727"/>
            <a:ext cx="1156142" cy="676729"/>
            <a:chOff x="7349119" y="3358727"/>
            <a:chExt cx="1156142" cy="676729"/>
          </a:xfrm>
        </p:grpSpPr>
        <p:sp>
          <p:nvSpPr>
            <p:cNvPr id="40" name="矩形 39"/>
            <p:cNvSpPr/>
            <p:nvPr/>
          </p:nvSpPr>
          <p:spPr>
            <a:xfrm>
              <a:off x="7354957" y="3441323"/>
              <a:ext cx="1033669" cy="30572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349119" y="3358727"/>
              <a:ext cx="1156142" cy="676729"/>
            </a:xfrm>
            <a:prstGeom prst="rect">
              <a:avLst/>
            </a:prstGeom>
          </p:spPr>
        </p:pic>
      </p:grpSp>
      <p:grpSp>
        <p:nvGrpSpPr>
          <p:cNvPr id="54" name="组合 53"/>
          <p:cNvGrpSpPr/>
          <p:nvPr/>
        </p:nvGrpSpPr>
        <p:grpSpPr>
          <a:xfrm>
            <a:off x="7139603" y="2762140"/>
            <a:ext cx="2242936" cy="695454"/>
            <a:chOff x="7139603" y="2762140"/>
            <a:chExt cx="2242936" cy="695454"/>
          </a:xfrm>
        </p:grpSpPr>
        <p:sp>
          <p:nvSpPr>
            <p:cNvPr id="48" name="矩形 47"/>
            <p:cNvSpPr/>
            <p:nvPr/>
          </p:nvSpPr>
          <p:spPr>
            <a:xfrm>
              <a:off x="7139603" y="2944914"/>
              <a:ext cx="2242936" cy="32427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7503615" y="2762140"/>
              <a:ext cx="1188132" cy="695454"/>
            </a:xfrm>
            <a:prstGeom prst="rect">
              <a:avLst/>
            </a:prstGeom>
          </p:spPr>
        </p:pic>
      </p:grpSp>
      <p:grpSp>
        <p:nvGrpSpPr>
          <p:cNvPr id="58" name="组合 57"/>
          <p:cNvGrpSpPr/>
          <p:nvPr/>
        </p:nvGrpSpPr>
        <p:grpSpPr>
          <a:xfrm>
            <a:off x="405551" y="4212069"/>
            <a:ext cx="1342768" cy="695454"/>
            <a:chOff x="405551" y="4212069"/>
            <a:chExt cx="1342768" cy="695454"/>
          </a:xfrm>
        </p:grpSpPr>
        <p:sp>
          <p:nvSpPr>
            <p:cNvPr id="52" name="矩形 51"/>
            <p:cNvSpPr/>
            <p:nvPr/>
          </p:nvSpPr>
          <p:spPr>
            <a:xfrm>
              <a:off x="416078" y="4320789"/>
              <a:ext cx="1332241" cy="42377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405551" y="4212069"/>
              <a:ext cx="1188132" cy="69545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550075" y="5142669"/>
            <a:ext cx="1994343" cy="695454"/>
            <a:chOff x="550075" y="5142669"/>
            <a:chExt cx="1994343" cy="695454"/>
          </a:xfrm>
        </p:grpSpPr>
        <p:sp>
          <p:nvSpPr>
            <p:cNvPr id="49" name="矩形 48"/>
            <p:cNvSpPr/>
            <p:nvPr/>
          </p:nvSpPr>
          <p:spPr>
            <a:xfrm>
              <a:off x="550075" y="5304593"/>
              <a:ext cx="1994343" cy="37869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14921" y="5142669"/>
              <a:ext cx="1188132" cy="695454"/>
            </a:xfrm>
            <a:prstGeom prst="rect">
              <a:avLst/>
            </a:prstGeom>
          </p:spPr>
        </p:pic>
      </p:grpSp>
      <p:grpSp>
        <p:nvGrpSpPr>
          <p:cNvPr id="59" name="组合 58"/>
          <p:cNvGrpSpPr/>
          <p:nvPr/>
        </p:nvGrpSpPr>
        <p:grpSpPr>
          <a:xfrm>
            <a:off x="2882469" y="4685010"/>
            <a:ext cx="1345401" cy="695454"/>
            <a:chOff x="2882469" y="4685010"/>
            <a:chExt cx="1345401" cy="695454"/>
          </a:xfrm>
        </p:grpSpPr>
        <p:sp>
          <p:nvSpPr>
            <p:cNvPr id="50" name="矩形 49"/>
            <p:cNvSpPr/>
            <p:nvPr/>
          </p:nvSpPr>
          <p:spPr>
            <a:xfrm>
              <a:off x="2949301" y="4851992"/>
              <a:ext cx="1278569" cy="3398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2882469" y="4685010"/>
              <a:ext cx="1188132" cy="695454"/>
            </a:xfrm>
            <a:prstGeom prst="rect">
              <a:avLst/>
            </a:prstGeom>
          </p:spPr>
        </p:pic>
      </p:grpSp>
      <p:grpSp>
        <p:nvGrpSpPr>
          <p:cNvPr id="57" name="组合 56"/>
          <p:cNvGrpSpPr/>
          <p:nvPr/>
        </p:nvGrpSpPr>
        <p:grpSpPr>
          <a:xfrm>
            <a:off x="9847204" y="3683318"/>
            <a:ext cx="1188132" cy="695454"/>
            <a:chOff x="9847204" y="3683318"/>
            <a:chExt cx="1188132" cy="695454"/>
          </a:xfrm>
        </p:grpSpPr>
        <p:sp>
          <p:nvSpPr>
            <p:cNvPr id="53" name="矩形 52"/>
            <p:cNvSpPr/>
            <p:nvPr/>
          </p:nvSpPr>
          <p:spPr>
            <a:xfrm>
              <a:off x="9879847" y="3863177"/>
              <a:ext cx="1033669" cy="36601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9892" t="14461" r="13389" b="7247"/>
            <a:stretch>
              <a:fillRect/>
            </a:stretch>
          </p:blipFill>
          <p:spPr>
            <a:xfrm>
              <a:off x="9847204" y="3683318"/>
              <a:ext cx="1188132" cy="69545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6690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15" grpId="0" animBg="1"/>
      <p:bldP spid="16" grpId="0" animBg="1"/>
      <p:bldP spid="17" grpId="0" animBg="1"/>
      <p:bldP spid="33" grpId="0"/>
      <p:bldP spid="3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557063" y="336288"/>
            <a:ext cx="1231547" cy="1818107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878506" y="1192211"/>
            <a:ext cx="386195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Nancy’s 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0717" y="2071564"/>
            <a:ext cx="11106526" cy="393338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doing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lvl="0" eaLnBrk="0" fontAlgn="base" hangingPunct="0">
              <a:lnSpc>
                <a:spcPct val="130000"/>
              </a:lnSpc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reading a book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likes reading fairy tales.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is Liu Tao doing? Oh, he is running 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boy on the bench? He is Wang Bing. 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333080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4" name="图片 2" descr="~}MU~T1[R{~03[K@5D~W[Q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496" y="1838996"/>
            <a:ext cx="2509124" cy="138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3" descr="W7F)S20_YN(P53$BPY7WX%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733" y="1803453"/>
            <a:ext cx="2459271" cy="151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0" t="66932" r="48857" b="21281"/>
          <a:stretch/>
        </p:blipFill>
        <p:spPr>
          <a:xfrm>
            <a:off x="1231496" y="3811839"/>
            <a:ext cx="1749608" cy="1637784"/>
          </a:xfrm>
          <a:prstGeom prst="rect">
            <a:avLst/>
          </a:prstGeom>
        </p:spPr>
      </p:pic>
      <p:pic>
        <p:nvPicPr>
          <p:cNvPr id="18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9" t="85163" r="42460"/>
          <a:stretch/>
        </p:blipFill>
        <p:spPr>
          <a:xfrm>
            <a:off x="8650046" y="3910920"/>
            <a:ext cx="1947554" cy="1746477"/>
          </a:xfrm>
          <a:prstGeom prst="rect">
            <a:avLst/>
          </a:prstGeom>
        </p:spPr>
      </p:pic>
      <p:pic>
        <p:nvPicPr>
          <p:cNvPr id="19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67" t="43043" r="46295" b="44218"/>
          <a:stretch/>
        </p:blipFill>
        <p:spPr>
          <a:xfrm>
            <a:off x="5058330" y="3811839"/>
            <a:ext cx="1899060" cy="1685901"/>
          </a:xfrm>
          <a:prstGeom prst="rect">
            <a:avLst/>
          </a:prstGeom>
        </p:spPr>
      </p:pic>
      <p:pic>
        <p:nvPicPr>
          <p:cNvPr id="20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7" t="45288" r="31777" b="39838"/>
          <a:stretch/>
        </p:blipFill>
        <p:spPr>
          <a:xfrm>
            <a:off x="8601887" y="1737029"/>
            <a:ext cx="2297663" cy="1571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31496" y="3272387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She is </a:t>
            </a:r>
            <a:r>
              <a:rPr lang="en-US" altLang="zh-CN" sz="2400" b="1" dirty="0">
                <a:solidFill>
                  <a:srgbClr val="FF0000"/>
                </a:solidFill>
              </a:rPr>
              <a:t>dancing 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65314" y="3282249"/>
            <a:ext cx="389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They are </a:t>
            </a:r>
            <a:r>
              <a:rPr lang="en-US" altLang="zh-CN" sz="2400" b="1" dirty="0">
                <a:solidFill>
                  <a:srgbClr val="FF0000"/>
                </a:solidFill>
              </a:rPr>
              <a:t>playing </a:t>
            </a:r>
            <a:r>
              <a:rPr lang="en-US" altLang="zh-CN" sz="2400" b="1" dirty="0"/>
              <a:t>table tennis.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93938" y="3282249"/>
            <a:ext cx="2562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They are </a:t>
            </a:r>
            <a:r>
              <a:rPr lang="en-US" altLang="zh-CN" sz="2400" b="1" dirty="0">
                <a:solidFill>
                  <a:srgbClr val="FF0000"/>
                </a:solidFill>
              </a:rPr>
              <a:t>drawing.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77981" y="5426565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is </a:t>
            </a:r>
            <a:r>
              <a:rPr lang="en-US" altLang="zh-CN" sz="2400" b="1" dirty="0">
                <a:solidFill>
                  <a:srgbClr val="FF0000"/>
                </a:solidFill>
              </a:rPr>
              <a:t>running.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80269" y="5461322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is </a:t>
            </a:r>
            <a:r>
              <a:rPr lang="en-US" altLang="zh-CN" sz="2400" b="1" dirty="0">
                <a:solidFill>
                  <a:srgbClr val="FF0000"/>
                </a:solidFill>
              </a:rPr>
              <a:t>skating.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09936" y="5560964"/>
            <a:ext cx="3045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 is </a:t>
            </a:r>
            <a:r>
              <a:rPr lang="en-US" altLang="zh-CN" sz="2400" b="1" dirty="0">
                <a:solidFill>
                  <a:srgbClr val="FF0000"/>
                </a:solidFill>
              </a:rPr>
              <a:t>making the bed.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27" name="云形 26"/>
          <p:cNvSpPr/>
          <p:nvPr/>
        </p:nvSpPr>
        <p:spPr>
          <a:xfrm>
            <a:off x="1467676" y="381485"/>
            <a:ext cx="7573617" cy="1040182"/>
          </a:xfrm>
          <a:prstGeom prst="cloud">
            <a:avLst/>
          </a:prstGeom>
          <a:solidFill>
            <a:srgbClr val="FF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2216123" y="581115"/>
            <a:ext cx="572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What is/ are… doing?   She /he is …</a:t>
            </a:r>
            <a:r>
              <a:rPr lang="en-US" altLang="zh-CN" sz="2400" b="1" dirty="0" err="1">
                <a:solidFill>
                  <a:srgbClr val="FF6600"/>
                </a:solidFill>
              </a:rPr>
              <a:t>ing</a:t>
            </a:r>
            <a:r>
              <a:rPr lang="en-US" altLang="zh-CN" sz="2400" b="1" dirty="0"/>
              <a:t>.</a:t>
            </a:r>
          </a:p>
          <a:p>
            <a:r>
              <a:rPr lang="en-US" altLang="zh-CN" sz="2400" b="1" dirty="0"/>
              <a:t>                                          They are …</a:t>
            </a:r>
            <a:r>
              <a:rPr lang="en-US" altLang="zh-CN" sz="2400" b="1" dirty="0" err="1">
                <a:solidFill>
                  <a:srgbClr val="FF6600"/>
                </a:solidFill>
              </a:rPr>
              <a:t>ing</a:t>
            </a:r>
            <a:r>
              <a:rPr lang="en-US" altLang="zh-CN" sz="2400" b="1" dirty="0"/>
              <a:t>.</a:t>
            </a:r>
            <a:endParaRPr lang="zh-CN" altLang="en-US" sz="24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9002576" y="540319"/>
            <a:ext cx="27703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观察图片并思考他们在干什么，同桌汇报。</a:t>
            </a:r>
          </a:p>
        </p:txBody>
      </p:sp>
    </p:spTree>
    <p:extLst>
      <p:ext uri="{BB962C8B-B14F-4D97-AF65-F5344CB8AC3E}">
        <p14:creationId xmlns:p14="http://schemas.microsoft.com/office/powerpoint/2010/main" val="53737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1" grpId="0"/>
      <p:bldP spid="22" grpId="0"/>
      <p:bldP spid="23" grpId="0"/>
      <p:bldP spid="24" grpId="0"/>
      <p:bldP spid="25" grpId="0"/>
      <p:bldP spid="27" grpId="0" animBg="1"/>
      <p:bldP spid="2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4" name="图片 2" descr="~}MU~T1[R{~03[K@5D~W[Q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496" y="1838996"/>
            <a:ext cx="2509124" cy="1388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图片 3" descr="W7F)S20_YN(P53$BPY7WX%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733" y="1803453"/>
            <a:ext cx="2459271" cy="151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20" t="66932" r="48857" b="21281"/>
          <a:stretch/>
        </p:blipFill>
        <p:spPr>
          <a:xfrm>
            <a:off x="1231496" y="3811839"/>
            <a:ext cx="1749608" cy="1637784"/>
          </a:xfrm>
          <a:prstGeom prst="rect">
            <a:avLst/>
          </a:prstGeom>
        </p:spPr>
      </p:pic>
      <p:pic>
        <p:nvPicPr>
          <p:cNvPr id="18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59" t="85163" r="42460"/>
          <a:stretch/>
        </p:blipFill>
        <p:spPr>
          <a:xfrm>
            <a:off x="8650046" y="3910920"/>
            <a:ext cx="1947554" cy="1746477"/>
          </a:xfrm>
          <a:prstGeom prst="rect">
            <a:avLst/>
          </a:prstGeom>
        </p:spPr>
      </p:pic>
      <p:pic>
        <p:nvPicPr>
          <p:cNvPr id="20" name="标题 1433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47" t="45288" r="31777" b="39838"/>
          <a:stretch/>
        </p:blipFill>
        <p:spPr>
          <a:xfrm>
            <a:off x="8601887" y="1737029"/>
            <a:ext cx="2297663" cy="15713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231496" y="3272387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She is </a:t>
            </a:r>
            <a:r>
              <a:rPr lang="en-US" altLang="zh-CN" sz="2400" b="1" dirty="0">
                <a:solidFill>
                  <a:srgbClr val="FF0000"/>
                </a:solidFill>
              </a:rPr>
              <a:t>dancing 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65314" y="3282249"/>
            <a:ext cx="38937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They are </a:t>
            </a:r>
            <a:r>
              <a:rPr lang="en-US" altLang="zh-CN" sz="2400" b="1" dirty="0">
                <a:solidFill>
                  <a:srgbClr val="FF0000"/>
                </a:solidFill>
              </a:rPr>
              <a:t>playing </a:t>
            </a:r>
            <a:r>
              <a:rPr lang="en-US" altLang="zh-CN" sz="2400" b="1" dirty="0"/>
              <a:t>table tennis.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493938" y="3282249"/>
            <a:ext cx="2562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They are </a:t>
            </a:r>
            <a:r>
              <a:rPr lang="en-US" altLang="zh-CN" sz="2400" b="1" dirty="0">
                <a:solidFill>
                  <a:srgbClr val="FF0000"/>
                </a:solidFill>
              </a:rPr>
              <a:t>drawing.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77981" y="5426565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is </a:t>
            </a:r>
            <a:r>
              <a:rPr lang="en-US" altLang="zh-CN" sz="2400" b="1" dirty="0">
                <a:solidFill>
                  <a:srgbClr val="FF0000"/>
                </a:solidFill>
              </a:rPr>
              <a:t>running.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780269" y="5461322"/>
            <a:ext cx="21771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is </a:t>
            </a:r>
            <a:r>
              <a:rPr lang="en-US" altLang="zh-CN" sz="2400" b="1" dirty="0">
                <a:solidFill>
                  <a:srgbClr val="FF0000"/>
                </a:solidFill>
              </a:rPr>
              <a:t>swimming.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09936" y="5560964"/>
            <a:ext cx="30456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He  is </a:t>
            </a:r>
            <a:r>
              <a:rPr lang="en-US" altLang="zh-CN" sz="2400" b="1" dirty="0">
                <a:solidFill>
                  <a:srgbClr val="FF0000"/>
                </a:solidFill>
              </a:rPr>
              <a:t>making the bed.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/>
          <p:cNvSpPr txBox="1"/>
          <p:nvPr/>
        </p:nvSpPr>
        <p:spPr>
          <a:xfrm>
            <a:off x="2513177" y="733844"/>
            <a:ext cx="67113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Can you find the rules of the changes of verbs?</a:t>
            </a:r>
          </a:p>
          <a:p>
            <a:r>
              <a:rPr lang="zh-CN" altLang="en-US" sz="2400" b="1" dirty="0"/>
              <a:t>你能发现动词变化规则吗？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780269" y="3930144"/>
            <a:ext cx="2058615" cy="1265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390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124" name="Picture 4" descr="https://gimg2.baidu.com/image_search/src=http%3A%2F%2Fimg.08087.cc%2Fuploads%2F20200116%2F02%2F1579111947-PlQkhxteSF.jpg&amp;refer=http%3A%2F%2Fimg.08087.cc&amp;app=2002&amp;size=f9999,10000&amp;q=a80&amp;n=0&amp;g=0n&amp;fmt=jpeg?sec=1620477560&amp;t=501be568ae610913c2d83685106551cc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t="5671" r="5113" b="8280"/>
          <a:stretch/>
        </p:blipFill>
        <p:spPr bwMode="auto">
          <a:xfrm>
            <a:off x="2420631" y="1875520"/>
            <a:ext cx="7295321" cy="4305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994550" y="3443719"/>
            <a:ext cx="1539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00B050"/>
                </a:solidFill>
              </a:rPr>
              <a:t>Nancy</a:t>
            </a:r>
            <a:endParaRPr lang="zh-CN" altLang="en-US" sz="3200" dirty="0">
              <a:solidFill>
                <a:srgbClr val="00B05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26333" y="588239"/>
            <a:ext cx="5330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What do you want to know?</a:t>
            </a:r>
            <a:endParaRPr lang="zh-CN" altLang="en-US" sz="3600" dirty="0"/>
          </a:p>
        </p:txBody>
      </p:sp>
      <p:pic>
        <p:nvPicPr>
          <p:cNvPr id="16" name="内容占位符 4" descr="1.bmp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965410" y="1812564"/>
            <a:ext cx="1231547" cy="1818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33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36" name="矩形 35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614301" y="1874516"/>
            <a:ext cx="5329856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They___________________</a:t>
            </a:r>
            <a:r>
              <a:rPr lang="zh-CN" altLang="en-US" sz="2400" b="1" dirty="0">
                <a:latin typeface="方正大黑简体" charset="-122"/>
                <a:ea typeface="方正大黑简体" charset="-122"/>
              </a:rPr>
              <a:t>.</a:t>
            </a:r>
            <a:endParaRPr lang="zh-CN" altLang="en-US" sz="24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2294871" y="1842900"/>
            <a:ext cx="4324373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are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cleaning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  <a:sym typeface="Arial" panose="020B0604020202020204" pitchFamily="34" charset="0"/>
              </a:rPr>
              <a:t>the car</a:t>
            </a:r>
            <a:endParaRPr lang="zh-CN" altLang="en-US" sz="2400" b="1" dirty="0">
              <a:solidFill>
                <a:srgbClr val="CC0066"/>
              </a:solidFill>
              <a:latin typeface="Comic Sans MS" panose="030F0702030302020204" pitchFamily="66" charset="0"/>
              <a:ea typeface="方正大黑简体" charset="-122"/>
            </a:endParaRPr>
          </a:p>
        </p:txBody>
      </p:sp>
      <p:pic>
        <p:nvPicPr>
          <p:cNvPr id="5127" name="图片 9222" descr="QQ图片201503280800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793" y="2604143"/>
            <a:ext cx="861996" cy="758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130" name="组合 9225"/>
          <p:cNvGrpSpPr>
            <a:grpSpLocks noChangeAspect="1"/>
          </p:cNvGrpSpPr>
          <p:nvPr/>
        </p:nvGrpSpPr>
        <p:grpSpPr bwMode="auto">
          <a:xfrm>
            <a:off x="281325" y="1618849"/>
            <a:ext cx="1663878" cy="779454"/>
            <a:chOff x="0" y="0"/>
            <a:chExt cx="4174" cy="2154"/>
          </a:xfrm>
        </p:grpSpPr>
        <p:pic>
          <p:nvPicPr>
            <p:cNvPr id="5131" name="图片 9226" descr="QQ图片2015032807594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09" cy="2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32" name="图片 9227" descr="QQ图片2015032808005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" y="0"/>
              <a:ext cx="2247" cy="21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35" name="图片 9230" descr="QQ图片2015032808003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42" y="4631205"/>
            <a:ext cx="821705" cy="842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38" name="图片 9233" descr="QQ图片2015032808011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20" y="3503220"/>
            <a:ext cx="835366" cy="9743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41" name="图片 923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941" y="5667368"/>
            <a:ext cx="877838" cy="818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43" name="Text Box 4"/>
          <p:cNvSpPr txBox="1">
            <a:spLocks noChangeArrowheads="1"/>
          </p:cNvSpPr>
          <p:nvPr/>
        </p:nvSpPr>
        <p:spPr bwMode="auto">
          <a:xfrm>
            <a:off x="1614300" y="2720985"/>
            <a:ext cx="5029003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She __________________.</a:t>
            </a:r>
            <a:endParaRPr lang="zh-CN" altLang="en-US" sz="2400" b="1" dirty="0">
              <a:solidFill>
                <a:srgbClr val="CC0066"/>
              </a:solidFill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5144" name="Text Box 4"/>
          <p:cNvSpPr txBox="1">
            <a:spLocks noChangeArrowheads="1"/>
          </p:cNvSpPr>
          <p:nvPr/>
        </p:nvSpPr>
        <p:spPr bwMode="auto">
          <a:xfrm>
            <a:off x="1663950" y="5727786"/>
            <a:ext cx="4629976" cy="525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  <a:ea typeface="方正大黑简体" charset="-122"/>
              </a:rPr>
              <a:t>It _____</a:t>
            </a:r>
            <a:r>
              <a:rPr lang="zh-CN" altLang="en-US" sz="2800" b="1" dirty="0">
                <a:latin typeface="方正大黑简体" charset="-122"/>
                <a:ea typeface="方正大黑简体" charset="-122"/>
              </a:rPr>
              <a:t>___________.</a:t>
            </a:r>
            <a:endParaRPr lang="zh-CN" altLang="en-US" sz="28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5145" name="Text Box 4"/>
          <p:cNvSpPr txBox="1">
            <a:spLocks noChangeArrowheads="1"/>
          </p:cNvSpPr>
          <p:nvPr/>
        </p:nvSpPr>
        <p:spPr bwMode="auto">
          <a:xfrm>
            <a:off x="1601825" y="4820353"/>
            <a:ext cx="5027420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She _________________</a:t>
            </a:r>
            <a:r>
              <a:rPr lang="zh-CN" altLang="en-US" sz="2400" b="1" dirty="0">
                <a:latin typeface="方正大黑简体" charset="-122"/>
                <a:ea typeface="方正大黑简体" charset="-122"/>
              </a:rPr>
              <a:t>_.</a:t>
            </a:r>
            <a:endParaRPr lang="zh-CN" altLang="en-US" sz="24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5146" name="Text Box 4"/>
          <p:cNvSpPr txBox="1">
            <a:spLocks noChangeArrowheads="1"/>
          </p:cNvSpPr>
          <p:nvPr/>
        </p:nvSpPr>
        <p:spPr bwMode="auto">
          <a:xfrm>
            <a:off x="1510487" y="3746327"/>
            <a:ext cx="4914995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He ________________</a:t>
            </a:r>
            <a:r>
              <a:rPr lang="zh-CN" altLang="en-US" sz="2400" b="1" dirty="0">
                <a:latin typeface="方正大黑简体" charset="-122"/>
                <a:ea typeface="方正大黑简体" charset="-122"/>
              </a:rPr>
              <a:t>_.</a:t>
            </a:r>
            <a:endParaRPr lang="zh-CN" altLang="en-US" sz="24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9243" name="Text Box 4"/>
          <p:cNvSpPr txBox="1">
            <a:spLocks noChangeArrowheads="1"/>
          </p:cNvSpPr>
          <p:nvPr/>
        </p:nvSpPr>
        <p:spPr bwMode="auto">
          <a:xfrm>
            <a:off x="1663950" y="5705297"/>
            <a:ext cx="3591240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方正大黑简体" charset="-122"/>
                <a:ea typeface="方正大黑简体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sleeping</a:t>
            </a:r>
            <a:r>
              <a:rPr lang="zh-CN" altLang="en-US" sz="2400" b="1" dirty="0">
                <a:latin typeface="方正大黑简体" charset="-122"/>
                <a:ea typeface="方正大黑简体" charset="-122"/>
              </a:rPr>
              <a:t> </a:t>
            </a:r>
            <a:endParaRPr lang="zh-CN" altLang="en-US" sz="24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sp>
        <p:nvSpPr>
          <p:cNvPr id="9244" name="Text Box 4"/>
          <p:cNvSpPr txBox="1">
            <a:spLocks noChangeArrowheads="1"/>
          </p:cNvSpPr>
          <p:nvPr/>
        </p:nvSpPr>
        <p:spPr bwMode="auto">
          <a:xfrm>
            <a:off x="2052826" y="4772986"/>
            <a:ext cx="4449464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cooking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  <a:sym typeface="Arial" panose="020B0604020202020204" pitchFamily="34" charset="0"/>
              </a:rPr>
              <a:t>breakfast</a:t>
            </a:r>
            <a:endParaRPr lang="zh-CN" altLang="en-US" sz="2400" b="1" dirty="0">
              <a:solidFill>
                <a:srgbClr val="CC0066"/>
              </a:solidFill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9245" name="Text Box 4"/>
          <p:cNvSpPr txBox="1">
            <a:spLocks noChangeArrowheads="1"/>
          </p:cNvSpPr>
          <p:nvPr/>
        </p:nvSpPr>
        <p:spPr bwMode="auto">
          <a:xfrm>
            <a:off x="2072637" y="3684660"/>
            <a:ext cx="2677596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sleeping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</a:t>
            </a:r>
            <a:endParaRPr lang="zh-CN" altLang="en-US" sz="2400" b="1" dirty="0">
              <a:solidFill>
                <a:srgbClr val="CC0066"/>
              </a:solidFill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9246" name="Text Box 4"/>
          <p:cNvSpPr txBox="1">
            <a:spLocks noChangeArrowheads="1"/>
          </p:cNvSpPr>
          <p:nvPr/>
        </p:nvSpPr>
        <p:spPr bwMode="auto">
          <a:xfrm>
            <a:off x="2063845" y="2673618"/>
            <a:ext cx="4409878" cy="464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170" tIns="46990" rIns="90170" bIns="469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 </a:t>
            </a:r>
            <a:r>
              <a:rPr lang="zh-CN" altLang="en-US" sz="24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sweeping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2400" b="1" dirty="0">
                <a:latin typeface="Comic Sans MS" panose="030F0702030302020204" pitchFamily="66" charset="0"/>
                <a:ea typeface="方正大黑简体" charset="-122"/>
                <a:sym typeface="Arial" panose="020B0604020202020204" pitchFamily="34" charset="0"/>
              </a:rPr>
              <a:t>the floor</a:t>
            </a:r>
            <a:endParaRPr lang="zh-CN" altLang="en-US" sz="2400" b="1" dirty="0">
              <a:solidFill>
                <a:srgbClr val="CC0066"/>
              </a:solidFill>
              <a:latin typeface="方正大黑简体" charset="-122"/>
              <a:ea typeface="方正大黑简体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850727" y="153411"/>
            <a:ext cx="1562604" cy="1465074"/>
            <a:chOff x="1096381" y="171116"/>
            <a:chExt cx="1562604" cy="1465074"/>
          </a:xfrm>
        </p:grpSpPr>
        <p:sp>
          <p:nvSpPr>
            <p:cNvPr id="47" name="Oval 9"/>
            <p:cNvSpPr>
              <a:spLocks noChangeArrowheads="1"/>
            </p:cNvSpPr>
            <p:nvPr/>
          </p:nvSpPr>
          <p:spPr bwMode="auto">
            <a:xfrm>
              <a:off x="1177384" y="171116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48" name="TextBox 18"/>
            <p:cNvSpPr txBox="1">
              <a:spLocks noChangeArrowheads="1"/>
            </p:cNvSpPr>
            <p:nvPr/>
          </p:nvSpPr>
          <p:spPr bwMode="auto">
            <a:xfrm>
              <a:off x="1096381" y="428570"/>
              <a:ext cx="1533927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6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morning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377518" y="91969"/>
            <a:ext cx="1621013" cy="1465074"/>
            <a:chOff x="10622448" y="1139069"/>
            <a:chExt cx="1621013" cy="1465074"/>
          </a:xfrm>
        </p:grpSpPr>
        <p:sp>
          <p:nvSpPr>
            <p:cNvPr id="45" name="Oval 9"/>
            <p:cNvSpPr>
              <a:spLocks noChangeArrowheads="1"/>
            </p:cNvSpPr>
            <p:nvPr/>
          </p:nvSpPr>
          <p:spPr bwMode="auto">
            <a:xfrm>
              <a:off x="10710399" y="1139069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46" name="TextBox 18"/>
            <p:cNvSpPr txBox="1">
              <a:spLocks noChangeArrowheads="1"/>
            </p:cNvSpPr>
            <p:nvPr/>
          </p:nvSpPr>
          <p:spPr bwMode="auto">
            <a:xfrm>
              <a:off x="10622448" y="1490923"/>
              <a:ext cx="1621013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10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afternoon</a:t>
              </a:r>
            </a:p>
          </p:txBody>
        </p:sp>
      </p:grpSp>
      <p:sp>
        <p:nvSpPr>
          <p:cNvPr id="5" name="云形 4"/>
          <p:cNvSpPr/>
          <p:nvPr/>
        </p:nvSpPr>
        <p:spPr>
          <a:xfrm>
            <a:off x="3181888" y="0"/>
            <a:ext cx="6144169" cy="1726543"/>
          </a:xfrm>
          <a:prstGeom prst="cloud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read by yourself </a:t>
            </a:r>
          </a:p>
          <a:p>
            <a:pPr algn="ctr"/>
            <a:r>
              <a:rPr lang="en-US" altLang="zh-CN" sz="3200" b="1" dirty="0">
                <a:solidFill>
                  <a:schemeClr val="accent6">
                    <a:lumMod val="50000"/>
                  </a:schemeClr>
                </a:solidFill>
                <a:latin typeface="Comic Sans MS" panose="030F0702030302020204" pitchFamily="66" charset="0"/>
                <a:ea typeface="华文宋体" panose="02010600040101010101" pitchFamily="2" charset="-122"/>
              </a:rPr>
              <a:t>What can you find?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Comic Sans MS" panose="030F0702030302020204" pitchFamily="66" charset="0"/>
              <a:ea typeface="华文宋体" panose="02010600040101010101" pitchFamily="2" charset="-122"/>
            </a:endParaRPr>
          </a:p>
        </p:txBody>
      </p:sp>
      <p:pic>
        <p:nvPicPr>
          <p:cNvPr id="51" name="Picture 6" descr="图片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928" y="1800929"/>
            <a:ext cx="1543621" cy="95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2" name="Group 7"/>
          <p:cNvGrpSpPr>
            <a:grpSpLocks noChangeAspect="1"/>
          </p:cNvGrpSpPr>
          <p:nvPr/>
        </p:nvGrpSpPr>
        <p:grpSpPr bwMode="auto">
          <a:xfrm>
            <a:off x="6416459" y="3043093"/>
            <a:ext cx="915445" cy="2529702"/>
            <a:chOff x="659" y="-1129"/>
            <a:chExt cx="2268" cy="5850"/>
          </a:xfrm>
        </p:grpSpPr>
        <p:pic>
          <p:nvPicPr>
            <p:cNvPr id="55" name="Picture 8" descr="QQ图片20150316194949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" y="-1129"/>
              <a:ext cx="2268" cy="2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56" name="Picture 9" descr="QQ图片2015031619490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8" y="2226"/>
              <a:ext cx="2239" cy="24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53" name="Picture 11" descr="QQ图片20150316193500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935" y="5516123"/>
            <a:ext cx="1509752" cy="1238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/>
          <p:nvPr/>
        </p:nvSpPr>
        <p:spPr>
          <a:xfrm>
            <a:off x="7797684" y="1531618"/>
            <a:ext cx="520821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Comic Sans MS" panose="030F0702030302020204" pitchFamily="66" charset="0"/>
              </a:rPr>
              <a:t>They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are</a:t>
            </a:r>
            <a:r>
              <a:rPr lang="en-US" altLang="zh-CN" sz="2400" b="1" dirty="0">
                <a:latin typeface="Comic Sans MS" panose="030F0702030302020204" pitchFamily="66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eating</a:t>
            </a:r>
            <a:r>
              <a:rPr lang="en-US" altLang="zh-CN" sz="2400" b="1" dirty="0">
                <a:latin typeface="Comic Sans MS" panose="030F0702030302020204" pitchFamily="66" charset="0"/>
              </a:rPr>
              <a:t> fruit and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watching</a:t>
            </a:r>
            <a:r>
              <a:rPr lang="en-US" altLang="zh-CN" sz="2400" b="1" dirty="0">
                <a:latin typeface="Comic Sans MS" panose="030F0702030302020204" pitchFamily="66" charset="0"/>
              </a:rPr>
              <a:t> TV.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cleaning </a:t>
            </a:r>
            <a:r>
              <a:rPr lang="en-US" altLang="zh-CN" sz="2400" b="1" dirty="0">
                <a:latin typeface="Comic Sans MS" panose="030F0702030302020204" pitchFamily="66" charset="0"/>
              </a:rPr>
              <a:t>the table.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washing </a:t>
            </a:r>
            <a:r>
              <a:rPr lang="en-US" altLang="zh-CN" sz="2400" b="1" dirty="0">
                <a:latin typeface="Comic Sans MS" panose="030F0702030302020204" pitchFamily="66" charset="0"/>
              </a:rPr>
              <a:t>the dishes.</a:t>
            </a: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endParaRPr lang="en-US" altLang="zh-CN" sz="2400" b="1" dirty="0">
              <a:latin typeface="Comic Sans MS" panose="030F0702030302020204" pitchFamily="66" charset="0"/>
            </a:endParaRP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She </a:t>
            </a:r>
            <a:r>
              <a:rPr lang="en-US" altLang="zh-CN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is cooking </a:t>
            </a:r>
            <a:r>
              <a:rPr lang="en-US" altLang="zh-CN" sz="2400" b="1" dirty="0">
                <a:latin typeface="Comic Sans MS" panose="030F0702030302020204" pitchFamily="66" charset="0"/>
              </a:rPr>
              <a:t>dinner.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22544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269" y="181904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92" y="5298382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332" y="5270871"/>
            <a:ext cx="5218960" cy="1706197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49" name="文本框 48"/>
          <p:cNvSpPr txBox="1"/>
          <p:nvPr/>
        </p:nvSpPr>
        <p:spPr>
          <a:xfrm>
            <a:off x="1530507" y="473708"/>
            <a:ext cx="2796120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Look and say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2" name="云形标注 1"/>
          <p:cNvSpPr/>
          <p:nvPr/>
        </p:nvSpPr>
        <p:spPr>
          <a:xfrm>
            <a:off x="1935534" y="1467684"/>
            <a:ext cx="7821976" cy="3192451"/>
          </a:xfrm>
          <a:prstGeom prst="cloudCallout">
            <a:avLst>
              <a:gd name="adj1" fmla="val 13683"/>
              <a:gd name="adj2" fmla="val 65951"/>
            </a:avLst>
          </a:prstGeom>
          <a:solidFill>
            <a:schemeClr val="accent3">
              <a:lumMod val="20000"/>
              <a:lumOff val="80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67196" y="2628514"/>
            <a:ext cx="6358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Comic Sans MS" panose="030F0702030302020204" pitchFamily="66" charset="0"/>
              </a:rPr>
              <a:t>What are my students doing?</a:t>
            </a:r>
            <a:endParaRPr lang="zh-CN" altLang="en-US" sz="3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485500"/>
      </p:ext>
    </p:extLst>
  </p:cSld>
  <p:clrMapOvr>
    <a:masterClrMapping/>
  </p:clrMapOvr>
  <p:transition>
    <p:split orient="vert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30" name="矩形 29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993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" name="图片 81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1" y="2768659"/>
            <a:ext cx="5788104" cy="3935863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" name="组合 54278"/>
          <p:cNvGrpSpPr>
            <a:grpSpLocks noChangeAspect="1"/>
          </p:cNvGrpSpPr>
          <p:nvPr/>
        </p:nvGrpSpPr>
        <p:grpSpPr bwMode="auto">
          <a:xfrm>
            <a:off x="6870373" y="1703897"/>
            <a:ext cx="4176349" cy="5000625"/>
            <a:chOff x="5707" y="135"/>
            <a:chExt cx="6949" cy="8975"/>
          </a:xfrm>
        </p:grpSpPr>
        <p:pic>
          <p:nvPicPr>
            <p:cNvPr id="13" name="图片 54279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44"/>
            <a:stretch>
              <a:fillRect/>
            </a:stretch>
          </p:blipFill>
          <p:spPr bwMode="auto">
            <a:xfrm>
              <a:off x="5707" y="4773"/>
              <a:ext cx="6949" cy="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54280" descr="QQ图片2015032119023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" y="135"/>
              <a:ext cx="6715" cy="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0" y="1139069"/>
            <a:ext cx="12243461" cy="2029902"/>
            <a:chOff x="0" y="1139069"/>
            <a:chExt cx="12243461" cy="2029902"/>
          </a:xfrm>
        </p:grpSpPr>
        <p:grpSp>
          <p:nvGrpSpPr>
            <p:cNvPr id="32" name="组合 31"/>
            <p:cNvGrpSpPr/>
            <p:nvPr/>
          </p:nvGrpSpPr>
          <p:grpSpPr>
            <a:xfrm>
              <a:off x="0" y="1703897"/>
              <a:ext cx="1533927" cy="1465074"/>
              <a:chOff x="0" y="1703897"/>
              <a:chExt cx="1533927" cy="1465074"/>
            </a:xfrm>
          </p:grpSpPr>
          <p:sp>
            <p:nvSpPr>
              <p:cNvPr id="16" name="Oval 9"/>
              <p:cNvSpPr>
                <a:spLocks noChangeArrowheads="1"/>
              </p:cNvSpPr>
              <p:nvPr/>
            </p:nvSpPr>
            <p:spPr bwMode="auto">
              <a:xfrm>
                <a:off x="52326" y="1703897"/>
                <a:ext cx="1481601" cy="1465074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 lIns="87761" tIns="43881" rIns="87761" bIns="43881"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665" dirty="0">
                  <a:solidFill>
                    <a:schemeClr val="tx1"/>
                  </a:solidFill>
                  <a:latin typeface="仓耳今楷05-6763 W05" panose="02020400000000000000" pitchFamily="18" charset="-122"/>
                  <a:ea typeface="田氏颜体大字库" panose="020B0503020204020204" pitchFamily="34" charset="2"/>
                  <a:sym typeface="Arial" panose="020B0604020202020204" pitchFamily="34" charset="0"/>
                </a:endParaRPr>
              </a:p>
            </p:txBody>
          </p:sp>
          <p:sp>
            <p:nvSpPr>
              <p:cNvPr id="17" name="TextBox 18"/>
              <p:cNvSpPr txBox="1">
                <a:spLocks noChangeArrowheads="1"/>
              </p:cNvSpPr>
              <p:nvPr/>
            </p:nvSpPr>
            <p:spPr bwMode="auto">
              <a:xfrm>
                <a:off x="0" y="2022792"/>
                <a:ext cx="1533927" cy="8272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87761" tIns="43881" rIns="87761" bIns="43881">
                <a:spAutoFit/>
              </a:bodyPr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  <a:latin typeface="Arial" panose="020B0604020202020204" pitchFamily="34" charset="0"/>
                    <a:ea typeface="仿宋_GB2312" pitchFamily="1" charset="-122"/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spc="-60" dirty="0">
                    <a:solidFill>
                      <a:schemeClr val="bg1"/>
                    </a:solidFill>
                    <a:latin typeface="Comic Sans MS" panose="030F0702030302020204" pitchFamily="66" charset="0"/>
                    <a:ea typeface="仓耳今楷05-6763 W05" panose="02020400000000000000" pitchFamily="18" charset="-122"/>
                    <a:sym typeface="Arial" panose="020B0604020202020204" pitchFamily="34" charset="0"/>
                  </a:rPr>
                  <a:t>Saturday morning</a:t>
                </a:r>
              </a:p>
            </p:txBody>
          </p:sp>
        </p:grp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10710399" y="1139069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20" name="TextBox 18"/>
            <p:cNvSpPr txBox="1">
              <a:spLocks noChangeArrowheads="1"/>
            </p:cNvSpPr>
            <p:nvPr/>
          </p:nvSpPr>
          <p:spPr bwMode="auto">
            <a:xfrm>
              <a:off x="10622448" y="1490923"/>
              <a:ext cx="1621013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10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afternoon</a:t>
              </a:r>
            </a:p>
          </p:txBody>
        </p:sp>
      </p:grpSp>
      <p:sp>
        <p:nvSpPr>
          <p:cNvPr id="23" name="Freeform 24">
            <a:extLst>
              <a:ext uri="{FF2B5EF4-FFF2-40B4-BE49-F238E27FC236}">
                <a16:creationId xmlns:a16="http://schemas.microsoft.com/office/drawing/2014/main" id="{AB2D62C9-49BA-4049-92CF-12DE4794F819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679409" y="643081"/>
            <a:ext cx="350506" cy="641466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/>
          <a:p>
            <a:pPr defTabSz="1218323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仓耳今楷05-6763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83719E3D-F4BB-4C9B-8001-0DFCE74A09F0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1747560" y="1471719"/>
            <a:ext cx="337313" cy="588674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rgbClr val="78B832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/>
          <a:p>
            <a:pPr defTabSz="1218323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仓耳今楷05-6763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175394" y="622507"/>
            <a:ext cx="445687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What is/are … doing?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95190" y="1414540"/>
            <a:ext cx="443707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She/he is …</a:t>
            </a:r>
            <a:r>
              <a:rPr lang="en-US" altLang="zh-CN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2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CN" sz="3200" dirty="0">
                <a:latin typeface="Comic Sans MS" panose="030F0702030302020204" pitchFamily="66" charset="0"/>
              </a:rPr>
              <a:t>They are …</a:t>
            </a:r>
            <a:r>
              <a:rPr lang="en-US" altLang="zh-CN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200" dirty="0">
                <a:latin typeface="Comic Sans MS" panose="030F0702030302020204" pitchFamily="66" charset="0"/>
              </a:rPr>
              <a:t>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787639" y="573863"/>
            <a:ext cx="491915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同桌合作，选择一个时间段，并讨论他们在做什么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4274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520042" y="617516"/>
            <a:ext cx="9702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What do you think of Mike’s Saturday?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7081136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38374" y="-387756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593361" y="264322"/>
            <a:ext cx="9587001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Read and find </a:t>
            </a:r>
            <a:r>
              <a:rPr lang="zh-CN" altLang="en-US" sz="2800" dirty="0">
                <a:latin typeface="Comic Sans MS" panose="030F0702030302020204" pitchFamily="66" charset="0"/>
              </a:rPr>
              <a:t>：</a:t>
            </a:r>
            <a:r>
              <a:rPr lang="en-US" altLang="zh-CN" sz="2800" dirty="0">
                <a:latin typeface="Comic Sans MS" panose="030F0702030302020204" pitchFamily="66" charset="0"/>
              </a:rPr>
              <a:t>What are they doing?</a:t>
            </a:r>
            <a:r>
              <a:rPr lang="zh-CN" altLang="en-US" sz="2000" dirty="0">
                <a:latin typeface="Comic Sans MS" panose="030F0702030302020204" pitchFamily="66" charset="0"/>
              </a:rPr>
              <a:t>读一读，找一找，同桌汇报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5029" y="1842726"/>
            <a:ext cx="11106526" cy="44135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 doing 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drawing pictures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can draw very well.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are Liu Tao and Wang Bing doing? Oh, they are running together.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woman on the bench? She is my teacher Miss Li. She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2731" y="2852530"/>
            <a:ext cx="1620078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charset="0"/>
              </a:rPr>
              <a:t>Yang Ling.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31743" y="3349487"/>
            <a:ext cx="3141066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Su Hai and Su Yang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86422" y="3816627"/>
            <a:ext cx="3588822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Liu Tao and Wang Bing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87620" y="4289178"/>
            <a:ext cx="1332241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Miss Li.</a:t>
            </a:r>
            <a:endParaRPr lang="zh-CN" altLang="en-US" dirty="0"/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348867" y="110840"/>
            <a:ext cx="1231547" cy="181810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05439" y="3339547"/>
            <a:ext cx="3468756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9545" y="3780473"/>
            <a:ext cx="4842551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467601" y="4287377"/>
            <a:ext cx="3766129" cy="18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39418" y="5255065"/>
            <a:ext cx="3167269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002198" y="4746379"/>
            <a:ext cx="9308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939817" y="5210990"/>
            <a:ext cx="2806772" cy="213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3883314" y="1192211"/>
            <a:ext cx="3852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</a:t>
            </a:r>
            <a:r>
              <a:rPr lang="en-US" altLang="zh-CN" sz="36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____</a:t>
            </a:r>
            <a:r>
              <a:rPr lang="en-US" altLang="zh-CN" sz="32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_ Saturday</a:t>
            </a:r>
            <a:endParaRPr lang="zh-CN" altLang="en-US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3973227" y="1074572"/>
            <a:ext cx="1836255" cy="7810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rgbClr val="FF6600"/>
                </a:solidFill>
                <a:latin typeface="Comic Sans MS" panose="030F0702030302020204" pitchFamily="66" charset="0"/>
              </a:rPr>
              <a:t>Happy</a:t>
            </a:r>
            <a:endParaRPr lang="zh-CN" altLang="en-US" sz="2800" b="1" dirty="0">
              <a:solidFill>
                <a:srgbClr val="FF6600"/>
              </a:solidFill>
              <a:latin typeface="Comic Sans MS" panose="030F0702030302020204" pitchFamily="66" charset="0"/>
            </a:endParaRPr>
          </a:p>
        </p:txBody>
      </p:sp>
      <p:sp>
        <p:nvSpPr>
          <p:cNvPr id="8" name="云形 7"/>
          <p:cNvSpPr/>
          <p:nvPr/>
        </p:nvSpPr>
        <p:spPr>
          <a:xfrm>
            <a:off x="2183296" y="898320"/>
            <a:ext cx="7573617" cy="1040182"/>
          </a:xfrm>
          <a:prstGeom prst="cloud">
            <a:avLst/>
          </a:prstGeom>
          <a:solidFill>
            <a:srgbClr val="FFE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2931743" y="1097950"/>
            <a:ext cx="57249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What is/ are… doing?   She /he is …</a:t>
            </a:r>
            <a:r>
              <a:rPr lang="en-US" altLang="zh-CN" sz="2400" b="1" dirty="0" err="1">
                <a:solidFill>
                  <a:srgbClr val="FF6600"/>
                </a:solidFill>
              </a:rPr>
              <a:t>ing</a:t>
            </a:r>
            <a:r>
              <a:rPr lang="en-US" altLang="zh-CN" sz="2400" b="1" dirty="0"/>
              <a:t>.</a:t>
            </a:r>
          </a:p>
          <a:p>
            <a:r>
              <a:rPr lang="en-US" altLang="zh-CN" sz="2400" b="1" dirty="0"/>
              <a:t>                                          They are …</a:t>
            </a:r>
            <a:r>
              <a:rPr lang="en-US" altLang="zh-CN" sz="2400" b="1" dirty="0" err="1">
                <a:solidFill>
                  <a:srgbClr val="FF6600"/>
                </a:solidFill>
              </a:rPr>
              <a:t>ing</a:t>
            </a:r>
            <a:r>
              <a:rPr lang="en-US" altLang="zh-CN" sz="2400" b="1" dirty="0"/>
              <a:t>.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55338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5" grpId="0" animBg="1"/>
      <p:bldP spid="16" grpId="0" animBg="1"/>
      <p:bldP spid="17" grpId="0" animBg="1"/>
      <p:bldP spid="33" grpId="0"/>
      <p:bldP spid="37" grpId="0"/>
      <p:bldP spid="8" grpId="0" animBg="1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6220254"/>
            <a:ext cx="12207272" cy="7621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6" name="文本框 5"/>
          <p:cNvSpPr txBox="1"/>
          <p:nvPr/>
        </p:nvSpPr>
        <p:spPr>
          <a:xfrm>
            <a:off x="1654800" y="678079"/>
            <a:ext cx="9587001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Comic Sans MS" panose="030F0702030302020204" pitchFamily="66" charset="0"/>
              </a:rPr>
              <a:t>Read and find </a:t>
            </a:r>
            <a:r>
              <a:rPr lang="zh-CN" altLang="en-US" sz="2800" dirty="0">
                <a:latin typeface="Comic Sans MS" panose="030F0702030302020204" pitchFamily="66" charset="0"/>
              </a:rPr>
              <a:t>：</a:t>
            </a:r>
            <a:r>
              <a:rPr lang="en-US" altLang="zh-CN" sz="2800" dirty="0">
                <a:latin typeface="Comic Sans MS" panose="030F0702030302020204" pitchFamily="66" charset="0"/>
              </a:rPr>
              <a:t>What are they doing?</a:t>
            </a:r>
            <a:r>
              <a:rPr lang="zh-CN" altLang="en-US" sz="2000" dirty="0">
                <a:latin typeface="Comic Sans MS" panose="030F0702030302020204" pitchFamily="66" charset="0"/>
              </a:rPr>
              <a:t>读一读，找一找，同桌汇报</a:t>
            </a: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515029" y="1842726"/>
            <a:ext cx="11106526" cy="44135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fontAlgn="base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</a:rPr>
              <a:t>    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It’s Saturday afternoon. I have a good time with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my friends.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Look, 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we are doing different things in the park. </a:t>
            </a:r>
            <a:endParaRPr lang="en-US" altLang="zh-CN" sz="2400" b="1" dirty="0"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Look at this girl. She’s Yang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Ling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She’s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drawing pictures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 She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can draw very well. Su Hai and Su Yang are skating. They are so happy</a:t>
            </a: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.</a:t>
            </a:r>
            <a:r>
              <a:rPr kumimoji="0" lang="en-US" altLang="zh-CN" sz="2400" b="1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What are Liu Tao and Wang Bing doing? Oh, they are running together. 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Who is that woman on the bench? She is my teacher Miss Li. She is chatting with friends. What am I doing? Ha </a:t>
            </a:r>
            <a:r>
              <a:rPr lang="en-US" altLang="zh-CN" sz="2400" b="1" dirty="0" err="1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ha</a:t>
            </a:r>
            <a:r>
              <a:rPr lang="en-US" altLang="zh-CN" sz="2400" b="1" dirty="0"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, I am riding a bike by the river!</a:t>
            </a:r>
          </a:p>
          <a:p>
            <a:pPr marL="0" marR="0" lvl="0" indent="0" algn="l" defTabSz="914400" rtl="0" eaLnBrk="0" fontAlgn="base" hangingPunct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omic Sans MS" pitchFamily="66" charset="0"/>
                <a:ea typeface="宋体" panose="02010600030101010101" pitchFamily="2" charset="-122"/>
                <a:cs typeface="Times New Roman" panose="02020603050405020304" charset="0"/>
              </a:rPr>
              <a:t>   How happy we are!</a:t>
            </a:r>
            <a:endParaRPr kumimoji="0" lang="en-US" altLang="zh-CN" sz="28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omic Sans MS" pitchFamily="66" charset="0"/>
              <a:ea typeface="宋体" panose="02010600030101010101" pitchFamily="2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52731" y="2852530"/>
            <a:ext cx="1620078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prstClr val="black"/>
                </a:solidFill>
                <a:latin typeface="Comic Sans MS" pitchFamily="66" charset="0"/>
                <a:cs typeface="Times New Roman" panose="02020603050405020304" charset="0"/>
              </a:rPr>
              <a:t>Yang Ling.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931743" y="3349487"/>
            <a:ext cx="3141066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Su Hai and Su Yang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086422" y="3816627"/>
            <a:ext cx="3588822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cs typeface="Times New Roman" panose="02020603050405020304" charset="0"/>
              </a:rPr>
              <a:t>Liu Tao and Wang Bing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487620" y="4289178"/>
            <a:ext cx="1332241" cy="49695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latin typeface="Comic Sans MS" pitchFamily="66" charset="0"/>
                <a:ea typeface="等线" panose="02010600030101010101" pitchFamily="2" charset="-122"/>
                <a:cs typeface="Times New Roman" panose="02020603050405020304" charset="0"/>
              </a:rPr>
              <a:t>Miss Li.</a:t>
            </a:r>
            <a:endParaRPr lang="zh-CN" altLang="en-US" dirty="0"/>
          </a:p>
        </p:txBody>
      </p:sp>
      <p:pic>
        <p:nvPicPr>
          <p:cNvPr id="18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348867" y="110840"/>
            <a:ext cx="1231547" cy="181810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6205439" y="3339547"/>
            <a:ext cx="3468756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9545" y="3780473"/>
            <a:ext cx="4842551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7467601" y="4287377"/>
            <a:ext cx="3766129" cy="180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39418" y="5255065"/>
            <a:ext cx="3167269" cy="99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10002198" y="4746379"/>
            <a:ext cx="93084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7939817" y="5210990"/>
            <a:ext cx="2806772" cy="2131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  <p:bldP spid="7" grpId="0" animBg="1"/>
      <p:bldP spid="15" grpId="0" animBg="1"/>
      <p:bldP spid="16" grpId="0" animBg="1"/>
      <p:bldP spid="17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12" name="矩形 11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C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sp>
        <p:nvSpPr>
          <p:cNvPr id="10" name="文本框 9"/>
          <p:cNvSpPr txBox="1"/>
          <p:nvPr/>
        </p:nvSpPr>
        <p:spPr>
          <a:xfrm>
            <a:off x="1520042" y="617516"/>
            <a:ext cx="9702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/>
              <a:t>What do you think of Mike’s Saturday?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72003585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7128" y="61388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086399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-56377" y="-522513"/>
            <a:ext cx="12599719" cy="755270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819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998" y="1541191"/>
            <a:ext cx="7136327" cy="4190529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1900794" y="127788"/>
            <a:ext cx="6732566" cy="769441"/>
          </a:xfrm>
          <a:prstGeom prst="rect">
            <a:avLst/>
          </a:prstGeom>
          <a:solidFill>
            <a:srgbClr val="C00000"/>
          </a:solidFill>
          <a:ln>
            <a:noFill/>
          </a:ln>
          <a:effectLst/>
        </p:spPr>
        <p:txBody>
          <a:bodyPr wrap="square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4400" b="1" dirty="0">
                <a:solidFill>
                  <a:schemeClr val="bg1"/>
                </a:solidFill>
                <a:latin typeface="Comic Sans MS" panose="030F0702030302020204" pitchFamily="66" charset="0"/>
              </a:rPr>
              <a:t>What are they doing?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896DADB8-E2B8-4CBF-B94D-EF443CE45A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5725" y="-650637"/>
            <a:ext cx="2036275" cy="203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62344" y="1426697"/>
            <a:ext cx="4248521" cy="47859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chemeClr val="accent5">
                <a:lumMod val="20000"/>
                <a:lumOff val="8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499765" y="2179796"/>
            <a:ext cx="4370119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Mike and his father are …</a:t>
            </a:r>
            <a:r>
              <a:rPr lang="en-US" altLang="zh-CN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His mother is …</a:t>
            </a:r>
            <a:r>
              <a:rPr lang="en-US" altLang="zh-CN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Helen is …</a:t>
            </a:r>
            <a:r>
              <a:rPr lang="en-US" altLang="zh-CN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Tim is …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anose="030F0702030302020204" pitchFamily="66" charset="0"/>
              </a:rPr>
              <a:t>Ben is …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2800" b="1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2800" b="1" dirty="0">
                <a:latin typeface="Comic Sans MS" panose="030F0702030302020204" pitchFamily="66" charset="0"/>
              </a:rPr>
              <a:t>.</a:t>
            </a:r>
          </a:p>
          <a:p>
            <a:endParaRPr lang="zh-CN" altLang="en-US" sz="2800" b="1" dirty="0">
              <a:latin typeface="Comic Sans MS" panose="030F0702030302020204" pitchFamily="66" charset="0"/>
            </a:endParaRPr>
          </a:p>
          <a:p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7490481" y="1635829"/>
            <a:ext cx="4281055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anose="030F0702030302020204" pitchFamily="66" charset="0"/>
              </a:rPr>
              <a:t>It is Saturday morning.</a:t>
            </a:r>
          </a:p>
          <a:p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0" y="6212678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3195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/>
      <p:bldP spid="7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4278"/>
          <p:cNvGrpSpPr>
            <a:grpSpLocks noChangeAspect="1"/>
          </p:cNvGrpSpPr>
          <p:nvPr/>
        </p:nvGrpSpPr>
        <p:grpSpPr bwMode="auto">
          <a:xfrm>
            <a:off x="838144" y="1605244"/>
            <a:ext cx="9882911" cy="4216400"/>
            <a:chOff x="0" y="0"/>
            <a:chExt cx="12700" cy="6462"/>
          </a:xfrm>
        </p:grpSpPr>
        <p:pic>
          <p:nvPicPr>
            <p:cNvPr id="3" name="图片 5427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44"/>
            <a:stretch>
              <a:fillRect/>
            </a:stretch>
          </p:blipFill>
          <p:spPr bwMode="auto">
            <a:xfrm>
              <a:off x="6580" y="0"/>
              <a:ext cx="6120" cy="64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" name="图片 54280" descr="QQ图片201503211902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715" cy="6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9431325" y="1842716"/>
            <a:ext cx="1422721" cy="3168650"/>
          </a:xfrm>
          <a:prstGeom prst="ellipse">
            <a:avLst/>
          </a:prstGeom>
          <a:noFill/>
          <a:ln w="508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pic>
        <p:nvPicPr>
          <p:cNvPr id="6" name="Picture 18" descr="QQ图片2015032110053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4150" y="1603287"/>
            <a:ext cx="1731963" cy="1757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AutoShape 3"/>
          <p:cNvSpPr>
            <a:spLocks noChangeArrowheads="1"/>
          </p:cNvSpPr>
          <p:nvPr/>
        </p:nvSpPr>
        <p:spPr bwMode="auto">
          <a:xfrm>
            <a:off x="3651430" y="581546"/>
            <a:ext cx="4824412" cy="506413"/>
          </a:xfrm>
          <a:prstGeom prst="flowChartTerminator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170" tIns="46990" rIns="90170" bIns="46990" anchor="ctr"/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on Saturday afternoon</a:t>
            </a:r>
            <a:endParaRPr lang="zh-CN" altLang="en-US" sz="3200" b="1" dirty="0">
              <a:latin typeface="Comic Sans MS" panose="030F0702030302020204" pitchFamily="66" charset="0"/>
            </a:endParaRPr>
          </a:p>
        </p:txBody>
      </p:sp>
      <p:pic>
        <p:nvPicPr>
          <p:cNvPr id="8" name="Picture 21" descr="timg_副本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" y="68174"/>
            <a:ext cx="1744663" cy="249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876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云形标注 7"/>
          <p:cNvSpPr/>
          <p:nvPr/>
        </p:nvSpPr>
        <p:spPr>
          <a:xfrm>
            <a:off x="8486169" y="700587"/>
            <a:ext cx="3515139" cy="2792895"/>
          </a:xfrm>
          <a:prstGeom prst="cloudCallout">
            <a:avLst>
              <a:gd name="adj1" fmla="val 17904"/>
              <a:gd name="adj2" fmla="val 64279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标注 6"/>
          <p:cNvSpPr/>
          <p:nvPr/>
        </p:nvSpPr>
        <p:spPr>
          <a:xfrm>
            <a:off x="2693504" y="1461052"/>
            <a:ext cx="5009322" cy="844826"/>
          </a:xfrm>
          <a:prstGeom prst="wedgeRectCallout">
            <a:avLst>
              <a:gd name="adj1" fmla="val -60317"/>
              <a:gd name="adj2" fmla="val 28049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865638" y="1627034"/>
            <a:ext cx="46153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latin typeface="Comic Sans MS" panose="030F0702030302020204" pitchFamily="66" charset="0"/>
                <a:ea typeface="方正大黑简体" charset="-122"/>
              </a:rPr>
              <a:t>What 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are</a:t>
            </a:r>
            <a:r>
              <a:rPr lang="zh-CN" altLang="en-US" sz="2800" b="1" dirty="0">
                <a:latin typeface="Comic Sans MS" panose="030F0702030302020204" pitchFamily="66" charset="0"/>
                <a:ea typeface="方正大黑简体" charset="-122"/>
              </a:rPr>
              <a:t> you </a:t>
            </a:r>
            <a:r>
              <a: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doing</a:t>
            </a:r>
            <a:r>
              <a:rPr lang="en-US" altLang="zh-CN" sz="2800" b="1" dirty="0">
                <a:latin typeface="Comic Sans MS" panose="030F0702030302020204" pitchFamily="66" charset="0"/>
                <a:ea typeface="方正大黑简体" charset="-122"/>
              </a:rPr>
              <a:t>,Tim</a:t>
            </a:r>
            <a:r>
              <a:rPr lang="zh-CN" altLang="en-US" sz="2800" b="1" dirty="0">
                <a:latin typeface="Comic Sans MS" panose="030F0702030302020204" pitchFamily="66" charset="0"/>
                <a:ea typeface="方正大黑简体" charset="-122"/>
              </a:rPr>
              <a:t>?</a:t>
            </a:r>
          </a:p>
        </p:txBody>
      </p:sp>
      <p:pic>
        <p:nvPicPr>
          <p:cNvPr id="3" name="Picture 21" descr="timg_副本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47" y="863305"/>
            <a:ext cx="1744663" cy="249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QQ图片201503280846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5494" y="1110826"/>
            <a:ext cx="2376487" cy="197241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 descr="QQ图片20150321204014_副本_副本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3889" y="4010698"/>
            <a:ext cx="1577390" cy="1759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标注 8"/>
          <p:cNvSpPr/>
          <p:nvPr/>
        </p:nvSpPr>
        <p:spPr>
          <a:xfrm>
            <a:off x="3253408" y="4065377"/>
            <a:ext cx="5009322" cy="844826"/>
          </a:xfrm>
          <a:prstGeom prst="wedgeRectCallout">
            <a:avLst>
              <a:gd name="adj1" fmla="val 75596"/>
              <a:gd name="adj2" fmla="val 53931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253408" y="4196483"/>
            <a:ext cx="4319588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1"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I</a:t>
            </a: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am </a:t>
            </a:r>
            <a:r>
              <a:rPr lang="zh-CN" altLang="en-US" sz="3200" b="1" dirty="0">
                <a:solidFill>
                  <a:schemeClr val="accent2"/>
                </a:solidFill>
                <a:latin typeface="Comic Sans MS" panose="030F0702030302020204" pitchFamily="66" charset="0"/>
                <a:ea typeface="方正大黑简体" charset="-122"/>
              </a:rPr>
              <a:t>eat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ing 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fruit.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2583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4992" y="168344"/>
            <a:ext cx="3217861" cy="2100756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4" name="Group 16"/>
          <p:cNvGrpSpPr>
            <a:grpSpLocks/>
          </p:cNvGrpSpPr>
          <p:nvPr/>
        </p:nvGrpSpPr>
        <p:grpSpPr bwMode="auto">
          <a:xfrm>
            <a:off x="1201540" y="2474982"/>
            <a:ext cx="3231313" cy="1858479"/>
            <a:chOff x="1791" y="1162"/>
            <a:chExt cx="2291" cy="1456"/>
          </a:xfrm>
        </p:grpSpPr>
        <p:pic>
          <p:nvPicPr>
            <p:cNvPr id="5" name="Picture 9" descr="QQ图片2015031619494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1" y="1162"/>
              <a:ext cx="1163" cy="145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pic>
          <p:nvPicPr>
            <p:cNvPr id="6" name="Picture 10" descr="QQ图片2015031619490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6" y="1165"/>
              <a:ext cx="1186" cy="145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</p:grpSp>
      <p:pic>
        <p:nvPicPr>
          <p:cNvPr id="7" name="Picture 8" descr="QQ图片2015031619350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540" y="4535514"/>
            <a:ext cx="3231313" cy="2140529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" name="Picture 21" descr="timg_副本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1387" y="1803253"/>
            <a:ext cx="1277883" cy="18301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QQ图片20150321204014_副本_副本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6723" y="1878495"/>
            <a:ext cx="1030736" cy="167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819" y="218336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11" name="流程图: 终止 10"/>
          <p:cNvSpPr/>
          <p:nvPr/>
        </p:nvSpPr>
        <p:spPr>
          <a:xfrm>
            <a:off x="5659649" y="126910"/>
            <a:ext cx="5455655" cy="1371058"/>
          </a:xfrm>
          <a:prstGeom prst="flowChartTerminator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90984" y="254913"/>
            <a:ext cx="68962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Comic Sans MS" panose="030F0702030302020204" pitchFamily="66" charset="0"/>
              </a:rPr>
              <a:t>Pair work: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What are they doing </a:t>
            </a:r>
          </a:p>
          <a:p>
            <a:r>
              <a:rPr lang="en-US" altLang="zh-CN" sz="2400" b="1" dirty="0">
                <a:latin typeface="Comic Sans MS" panose="030F0702030302020204" pitchFamily="66" charset="0"/>
              </a:rPr>
              <a:t>on Saturday afternoon?</a:t>
            </a:r>
            <a:endParaRPr lang="zh-CN" altLang="en-US" sz="2400" b="1" dirty="0">
              <a:latin typeface="Comic Sans MS" panose="030F0702030302020204" pitchFamily="66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659649" y="4168367"/>
            <a:ext cx="5078895" cy="2375452"/>
          </a:xfrm>
          <a:prstGeom prst="roundRect">
            <a:avLst/>
          </a:prstGeom>
          <a:solidFill>
            <a:schemeClr val="bg1"/>
          </a:solidFill>
          <a:ln w="76200"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258296" y="4738255"/>
            <a:ext cx="33591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what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84647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78130" y="-427512"/>
            <a:ext cx="13252862" cy="786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383" y="368134"/>
            <a:ext cx="11637818" cy="7362701"/>
          </a:xfrm>
          <a:prstGeom prst="roundRect">
            <a:avLst/>
          </a:prstGeom>
          <a:solidFill>
            <a:srgbClr val="FFFFFF"/>
          </a:solidFill>
          <a:ln w="571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121" y="5960360"/>
            <a:ext cx="1172434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" name="图片 81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970559"/>
            <a:ext cx="6873747" cy="491968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7182678" y="1234862"/>
            <a:ext cx="5009322" cy="1347696"/>
          </a:xfrm>
          <a:prstGeom prst="cloudCallout">
            <a:avLst>
              <a:gd name="adj1" fmla="val -20833"/>
              <a:gd name="adj2" fmla="val 1257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23041" y="1647100"/>
            <a:ext cx="45833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are they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doing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?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6400369" y="3580690"/>
            <a:ext cx="5009322" cy="1639436"/>
          </a:xfrm>
          <a:prstGeom prst="cloudCallout">
            <a:avLst>
              <a:gd name="adj1" fmla="val 45308"/>
              <a:gd name="adj2" fmla="val 13278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628036" y="3928472"/>
            <a:ext cx="4319588" cy="107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1" algn="ctr"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They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are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clean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ing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the car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.</a:t>
            </a:r>
          </a:p>
        </p:txBody>
      </p:sp>
      <p:sp>
        <p:nvSpPr>
          <p:cNvPr id="18" name="椭圆 17"/>
          <p:cNvSpPr/>
          <p:nvPr/>
        </p:nvSpPr>
        <p:spPr>
          <a:xfrm>
            <a:off x="370685" y="970559"/>
            <a:ext cx="1971305" cy="385082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78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8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7128" y="61388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" name="内容占位符 4" descr="1.bmp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3" t="31523" r="78018"/>
          <a:stretch/>
        </p:blipFill>
        <p:spPr>
          <a:xfrm>
            <a:off x="1151866" y="1256395"/>
            <a:ext cx="1401289" cy="2068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33737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7128" y="61388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26091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7128" y="61388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831531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5272" y="59864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7128" y="6138822"/>
            <a:ext cx="1220727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306115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272173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5416046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21023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6277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78130" y="-427512"/>
            <a:ext cx="13252862" cy="786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383" y="368134"/>
            <a:ext cx="11637818" cy="7362701"/>
          </a:xfrm>
          <a:prstGeom prst="roundRect">
            <a:avLst/>
          </a:prstGeom>
          <a:solidFill>
            <a:srgbClr val="FFFFFF"/>
          </a:solidFill>
          <a:ln w="571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121" y="5960360"/>
            <a:ext cx="1172434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" name="图片 81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970559"/>
            <a:ext cx="6873747" cy="491968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7182678" y="1234862"/>
            <a:ext cx="5009322" cy="1347696"/>
          </a:xfrm>
          <a:prstGeom prst="cloudCallout">
            <a:avLst>
              <a:gd name="adj1" fmla="val -20833"/>
              <a:gd name="adj2" fmla="val 1257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85554" y="1647100"/>
            <a:ext cx="44582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 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Helen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doing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?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6400369" y="3580690"/>
            <a:ext cx="5009322" cy="1639436"/>
          </a:xfrm>
          <a:prstGeom prst="cloudCallout">
            <a:avLst>
              <a:gd name="adj1" fmla="val 45308"/>
              <a:gd name="adj2" fmla="val 13278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628036" y="3928472"/>
            <a:ext cx="4319588" cy="107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1" algn="ctr"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She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sweep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ing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the floor.</a:t>
            </a:r>
            <a:endParaRPr lang="zh-CN" altLang="en-US" sz="3200" b="1" dirty="0"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08382" y="2972315"/>
            <a:ext cx="1971305" cy="17694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93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78130" y="-427512"/>
            <a:ext cx="13252862" cy="786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383" y="368134"/>
            <a:ext cx="11637818" cy="7362701"/>
          </a:xfrm>
          <a:prstGeom prst="roundRect">
            <a:avLst/>
          </a:prstGeom>
          <a:solidFill>
            <a:srgbClr val="FFFFFF"/>
          </a:solidFill>
          <a:ln w="571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121" y="5960360"/>
            <a:ext cx="1172434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" name="图片 81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970559"/>
            <a:ext cx="6873747" cy="491968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7182678" y="1234862"/>
            <a:ext cx="5009322" cy="1347696"/>
          </a:xfrm>
          <a:prstGeom prst="cloudCallout">
            <a:avLst>
              <a:gd name="adj1" fmla="val -20833"/>
              <a:gd name="adj2" fmla="val 1257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576312" y="1647100"/>
            <a:ext cx="40767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 Tim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doing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?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6400369" y="3580690"/>
            <a:ext cx="5009322" cy="1639436"/>
          </a:xfrm>
          <a:prstGeom prst="cloudCallout">
            <a:avLst>
              <a:gd name="adj1" fmla="val 45308"/>
              <a:gd name="adj2" fmla="val 13278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628036" y="3928472"/>
            <a:ext cx="4319588" cy="587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1" algn="ctr"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He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sleep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ing.</a:t>
            </a:r>
            <a:endParaRPr lang="zh-CN" altLang="en-US" sz="3200" b="1" dirty="0"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908382" y="944734"/>
            <a:ext cx="1971305" cy="17694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4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-178130" y="-427512"/>
            <a:ext cx="13252862" cy="78614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圆角矩形 16"/>
          <p:cNvSpPr/>
          <p:nvPr/>
        </p:nvSpPr>
        <p:spPr>
          <a:xfrm>
            <a:off x="249383" y="368134"/>
            <a:ext cx="11637818" cy="7362701"/>
          </a:xfrm>
          <a:prstGeom prst="roundRect">
            <a:avLst/>
          </a:prstGeom>
          <a:solidFill>
            <a:srgbClr val="FFFFFF"/>
          </a:solidFill>
          <a:ln w="57150">
            <a:solidFill>
              <a:schemeClr val="bg2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06121" y="5960360"/>
            <a:ext cx="11724342" cy="928013"/>
            <a:chOff x="-15272" y="5986422"/>
            <a:chExt cx="12207272" cy="928013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5272" y="6058837"/>
              <a:ext cx="4243144" cy="855598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7871" y="6058837"/>
              <a:ext cx="4031225" cy="855598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09936" y="5986422"/>
              <a:ext cx="3982064" cy="855598"/>
            </a:xfrm>
            <a:prstGeom prst="rect">
              <a:avLst/>
            </a:prstGeom>
          </p:spPr>
        </p:pic>
      </p:grpSp>
      <p:pic>
        <p:nvPicPr>
          <p:cNvPr id="10" name="图片 819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890" y="970559"/>
            <a:ext cx="6873747" cy="4919682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云形标注 11"/>
          <p:cNvSpPr/>
          <p:nvPr/>
        </p:nvSpPr>
        <p:spPr>
          <a:xfrm>
            <a:off x="7182678" y="1234862"/>
            <a:ext cx="5009322" cy="1347696"/>
          </a:xfrm>
          <a:prstGeom prst="cloudCallout">
            <a:avLst>
              <a:gd name="adj1" fmla="val -20833"/>
              <a:gd name="adj2" fmla="val 125754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39683" y="1647100"/>
            <a:ext cx="475001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What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 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mother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doing</a:t>
            </a:r>
            <a:r>
              <a:rPr lang="zh-CN" altLang="en-US" sz="3200" b="1" dirty="0">
                <a:latin typeface="Comic Sans MS" panose="030F0702030302020204" pitchFamily="66" charset="0"/>
                <a:ea typeface="方正大黑简体" charset="-122"/>
              </a:rPr>
              <a:t>?</a:t>
            </a:r>
          </a:p>
        </p:txBody>
      </p:sp>
      <p:sp>
        <p:nvSpPr>
          <p:cNvPr id="14" name="云形标注 13"/>
          <p:cNvSpPr/>
          <p:nvPr/>
        </p:nvSpPr>
        <p:spPr>
          <a:xfrm>
            <a:off x="6400369" y="3580690"/>
            <a:ext cx="5009322" cy="1639436"/>
          </a:xfrm>
          <a:prstGeom prst="cloudCallout">
            <a:avLst>
              <a:gd name="adj1" fmla="val 45308"/>
              <a:gd name="adj2" fmla="val 13278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6628036" y="3928472"/>
            <a:ext cx="4319588" cy="10797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170" tIns="46990" rIns="90170" bIns="46990">
            <a:spAutoFit/>
          </a:bodyPr>
          <a:lstStyle>
            <a:defPPr>
              <a:defRPr lang="zh-CN"/>
            </a:defPPr>
            <a:lvl1pPr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lvl="1" algn="ctr" eaLnBrk="1" hangingPunct="1">
              <a:spcBef>
                <a:spcPct val="50000"/>
              </a:spcBef>
            </a:pP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She 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is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cook</a:t>
            </a:r>
            <a:r>
              <a:rPr lang="en-US" altLang="zh-CN" sz="3200" b="1" dirty="0">
                <a:solidFill>
                  <a:srgbClr val="FF0000"/>
                </a:solidFill>
                <a:latin typeface="Comic Sans MS" panose="030F0702030302020204" pitchFamily="66" charset="0"/>
                <a:ea typeface="方正大黑简体" charset="-122"/>
              </a:rPr>
              <a:t>ing</a:t>
            </a:r>
            <a:r>
              <a:rPr lang="en-US" altLang="zh-CN" sz="3200" b="1" dirty="0">
                <a:latin typeface="Comic Sans MS" panose="030F0702030302020204" pitchFamily="66" charset="0"/>
                <a:ea typeface="方正大黑简体" charset="-122"/>
              </a:rPr>
              <a:t> breakfast.</a:t>
            </a:r>
            <a:endParaRPr lang="zh-CN" altLang="en-US" sz="3200" b="1" dirty="0">
              <a:latin typeface="Comic Sans MS" panose="030F0702030302020204" pitchFamily="66" charset="0"/>
              <a:ea typeface="方正大黑简体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798576" y="2425386"/>
            <a:ext cx="1971305" cy="1769424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9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14" grpId="0" animBg="1"/>
      <p:bldP spid="15" grpId="0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-178130" y="-427512"/>
            <a:ext cx="13252862" cy="8158347"/>
            <a:chOff x="-178130" y="-427512"/>
            <a:chExt cx="13252862" cy="8158347"/>
          </a:xfrm>
        </p:grpSpPr>
        <p:sp>
          <p:nvSpPr>
            <p:cNvPr id="30" name="矩形 29"/>
            <p:cNvSpPr/>
            <p:nvPr/>
          </p:nvSpPr>
          <p:spPr>
            <a:xfrm>
              <a:off x="-178130" y="-427512"/>
              <a:ext cx="13252862" cy="7861465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49383" y="368134"/>
              <a:ext cx="11637818" cy="7362701"/>
            </a:xfrm>
            <a:prstGeom prst="roundRect">
              <a:avLst/>
            </a:prstGeom>
            <a:solidFill>
              <a:srgbClr val="FFFFFF"/>
            </a:solidFill>
            <a:ln w="57150">
              <a:solidFill>
                <a:srgbClr val="FF9933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54278"/>
          <p:cNvGrpSpPr>
            <a:grpSpLocks noChangeAspect="1"/>
          </p:cNvGrpSpPr>
          <p:nvPr/>
        </p:nvGrpSpPr>
        <p:grpSpPr bwMode="auto">
          <a:xfrm>
            <a:off x="246825" y="2950090"/>
            <a:ext cx="11459968" cy="3243071"/>
            <a:chOff x="5824" y="117"/>
            <a:chExt cx="15253" cy="4656"/>
          </a:xfrm>
        </p:grpSpPr>
        <p:pic>
          <p:nvPicPr>
            <p:cNvPr id="13" name="图片 5427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844"/>
            <a:stretch>
              <a:fillRect/>
            </a:stretch>
          </p:blipFill>
          <p:spPr bwMode="auto">
            <a:xfrm>
              <a:off x="14128" y="117"/>
              <a:ext cx="6949" cy="4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图片 54280" descr="QQ图片2015032119023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4" y="135"/>
              <a:ext cx="6715" cy="4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3" name="组合 32"/>
          <p:cNvGrpSpPr/>
          <p:nvPr/>
        </p:nvGrpSpPr>
        <p:grpSpPr>
          <a:xfrm>
            <a:off x="-5455822" y="3758274"/>
            <a:ext cx="12243461" cy="1711006"/>
            <a:chOff x="0" y="1139069"/>
            <a:chExt cx="12243461" cy="1711006"/>
          </a:xfrm>
        </p:grpSpPr>
        <p:sp>
          <p:nvSpPr>
            <p:cNvPr id="17" name="TextBox 18"/>
            <p:cNvSpPr txBox="1">
              <a:spLocks noChangeArrowheads="1"/>
            </p:cNvSpPr>
            <p:nvPr/>
          </p:nvSpPr>
          <p:spPr bwMode="auto">
            <a:xfrm>
              <a:off x="0" y="2022792"/>
              <a:ext cx="1533927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6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</a:t>
              </a:r>
              <a:r>
                <a:rPr lang="en-US" altLang="zh-CN" sz="2400" b="1" spc="-60" dirty="0" err="1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mornig</a:t>
              </a:r>
              <a:endParaRPr lang="en-US" altLang="zh-CN" sz="2400" b="1" spc="-60" dirty="0">
                <a:solidFill>
                  <a:schemeClr val="bg1"/>
                </a:solidFill>
                <a:latin typeface="Comic Sans MS" panose="030F0702030302020204" pitchFamily="66" charset="0"/>
                <a:ea typeface="仓耳今楷05-6763 W05" panose="02020400000000000000" pitchFamily="18" charset="-122"/>
                <a:sym typeface="Arial" panose="020B0604020202020204" pitchFamily="34" charset="0"/>
              </a:endParaRPr>
            </a:p>
          </p:txBody>
        </p:sp>
        <p:sp>
          <p:nvSpPr>
            <p:cNvPr id="19" name="Oval 9"/>
            <p:cNvSpPr>
              <a:spLocks noChangeArrowheads="1"/>
            </p:cNvSpPr>
            <p:nvPr/>
          </p:nvSpPr>
          <p:spPr bwMode="auto">
            <a:xfrm>
              <a:off x="10710399" y="1139069"/>
              <a:ext cx="1481601" cy="1465074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lIns="87761" tIns="43881" rIns="87761" bIns="43881"/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1665" dirty="0">
                <a:solidFill>
                  <a:schemeClr val="tx1"/>
                </a:solidFill>
                <a:latin typeface="仓耳今楷05-6763 W05" panose="02020400000000000000" pitchFamily="18" charset="-122"/>
                <a:ea typeface="田氏颜体大字库" panose="020B0503020204020204" pitchFamily="34" charset="2"/>
                <a:sym typeface="Arial" panose="020B0604020202020204" pitchFamily="34" charset="0"/>
              </a:endParaRPr>
            </a:p>
          </p:txBody>
        </p:sp>
        <p:sp>
          <p:nvSpPr>
            <p:cNvPr id="20" name="TextBox 18"/>
            <p:cNvSpPr txBox="1">
              <a:spLocks noChangeArrowheads="1"/>
            </p:cNvSpPr>
            <p:nvPr/>
          </p:nvSpPr>
          <p:spPr bwMode="auto">
            <a:xfrm>
              <a:off x="10622448" y="1490923"/>
              <a:ext cx="1621013" cy="827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87761" tIns="43881" rIns="87761" bIns="43881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000">
                  <a:solidFill>
                    <a:schemeClr val="accent1"/>
                  </a:solidFill>
                  <a:latin typeface="Arial" panose="020B0604020202020204" pitchFamily="34" charset="0"/>
                  <a:ea typeface="仿宋_GB2312" pitchFamily="1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spc="-100" dirty="0">
                  <a:solidFill>
                    <a:schemeClr val="bg1"/>
                  </a:solidFill>
                  <a:latin typeface="Comic Sans MS" panose="030F0702030302020204" pitchFamily="66" charset="0"/>
                  <a:ea typeface="仓耳今楷05-6763 W05" panose="02020400000000000000" pitchFamily="18" charset="-122"/>
                  <a:sym typeface="Arial" panose="020B0604020202020204" pitchFamily="34" charset="0"/>
                </a:rPr>
                <a:t>Saturday afternoon</a:t>
              </a:r>
            </a:p>
          </p:txBody>
        </p:sp>
      </p:grpSp>
      <p:sp>
        <p:nvSpPr>
          <p:cNvPr id="23" name="Freeform 24">
            <a:extLst>
              <a:ext uri="{FF2B5EF4-FFF2-40B4-BE49-F238E27FC236}">
                <a16:creationId xmlns:a16="http://schemas.microsoft.com/office/drawing/2014/main" id="{AB2D62C9-49BA-4049-92CF-12DE4794F819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02557" y="1893566"/>
            <a:ext cx="350506" cy="641466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/>
          <a:p>
            <a:pPr defTabSz="1218323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仓耳今楷05-6763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4" name="Freeform 24">
            <a:extLst>
              <a:ext uri="{FF2B5EF4-FFF2-40B4-BE49-F238E27FC236}">
                <a16:creationId xmlns:a16="http://schemas.microsoft.com/office/drawing/2014/main" id="{83719E3D-F4BB-4C9B-8001-0DFCE74A09F0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5853550" y="1791941"/>
            <a:ext cx="337313" cy="588674"/>
          </a:xfrm>
          <a:custGeom>
            <a:avLst/>
            <a:gdLst>
              <a:gd name="T0" fmla="*/ 56 w 80"/>
              <a:gd name="T1" fmla="*/ 172 h 235"/>
              <a:gd name="T2" fmla="*/ 57 w 80"/>
              <a:gd name="T3" fmla="*/ 146 h 235"/>
              <a:gd name="T4" fmla="*/ 62 w 80"/>
              <a:gd name="T5" fmla="*/ 146 h 235"/>
              <a:gd name="T6" fmla="*/ 56 w 80"/>
              <a:gd name="T7" fmla="*/ 172 h 235"/>
              <a:gd name="T8" fmla="*/ 47 w 80"/>
              <a:gd name="T9" fmla="*/ 169 h 235"/>
              <a:gd name="T10" fmla="*/ 43 w 80"/>
              <a:gd name="T11" fmla="*/ 147 h 235"/>
              <a:gd name="T12" fmla="*/ 46 w 80"/>
              <a:gd name="T13" fmla="*/ 147 h 235"/>
              <a:gd name="T14" fmla="*/ 47 w 80"/>
              <a:gd name="T15" fmla="*/ 153 h 235"/>
              <a:gd name="T16" fmla="*/ 47 w 80"/>
              <a:gd name="T17" fmla="*/ 169 h 235"/>
              <a:gd name="T18" fmla="*/ 26 w 80"/>
              <a:gd name="T19" fmla="*/ 152 h 235"/>
              <a:gd name="T20" fmla="*/ 20 w 80"/>
              <a:gd name="T21" fmla="*/ 147 h 235"/>
              <a:gd name="T22" fmla="*/ 31 w 80"/>
              <a:gd name="T23" fmla="*/ 147 h 235"/>
              <a:gd name="T24" fmla="*/ 32 w 80"/>
              <a:gd name="T25" fmla="*/ 153 h 235"/>
              <a:gd name="T26" fmla="*/ 40 w 80"/>
              <a:gd name="T27" fmla="*/ 189 h 235"/>
              <a:gd name="T28" fmla="*/ 26 w 80"/>
              <a:gd name="T29" fmla="*/ 152 h 235"/>
              <a:gd name="T30" fmla="*/ 10 w 80"/>
              <a:gd name="T31" fmla="*/ 148 h 235"/>
              <a:gd name="T32" fmla="*/ 22 w 80"/>
              <a:gd name="T33" fmla="*/ 168 h 235"/>
              <a:gd name="T34" fmla="*/ 10 w 80"/>
              <a:gd name="T35" fmla="*/ 148 h 235"/>
              <a:gd name="T36" fmla="*/ 21 w 80"/>
              <a:gd name="T37" fmla="*/ 77 h 235"/>
              <a:gd name="T38" fmla="*/ 25 w 80"/>
              <a:gd name="T39" fmla="*/ 94 h 235"/>
              <a:gd name="T40" fmla="*/ 21 w 80"/>
              <a:gd name="T41" fmla="*/ 77 h 235"/>
              <a:gd name="T42" fmla="*/ 21 w 80"/>
              <a:gd name="T43" fmla="*/ 75 h 235"/>
              <a:gd name="T44" fmla="*/ 19 w 80"/>
              <a:gd name="T45" fmla="*/ 63 h 235"/>
              <a:gd name="T46" fmla="*/ 21 w 80"/>
              <a:gd name="T47" fmla="*/ 75 h 235"/>
              <a:gd name="T48" fmla="*/ 27 w 80"/>
              <a:gd name="T49" fmla="*/ 110 h 235"/>
              <a:gd name="T50" fmla="*/ 27 w 80"/>
              <a:gd name="T51" fmla="*/ 110 h 235"/>
              <a:gd name="T52" fmla="*/ 78 w 80"/>
              <a:gd name="T53" fmla="*/ 142 h 235"/>
              <a:gd name="T54" fmla="*/ 40 w 80"/>
              <a:gd name="T55" fmla="*/ 139 h 235"/>
              <a:gd name="T56" fmla="*/ 23 w 80"/>
              <a:gd name="T57" fmla="*/ 3 h 235"/>
              <a:gd name="T58" fmla="*/ 13 w 80"/>
              <a:gd name="T59" fmla="*/ 3 h 235"/>
              <a:gd name="T60" fmla="*/ 15 w 80"/>
              <a:gd name="T61" fmla="*/ 34 h 235"/>
              <a:gd name="T62" fmla="*/ 19 w 80"/>
              <a:gd name="T63" fmla="*/ 62 h 235"/>
              <a:gd name="T64" fmla="*/ 11 w 80"/>
              <a:gd name="T65" fmla="*/ 13 h 235"/>
              <a:gd name="T66" fmla="*/ 0 w 80"/>
              <a:gd name="T67" fmla="*/ 11 h 235"/>
              <a:gd name="T68" fmla="*/ 23 w 80"/>
              <a:gd name="T69" fmla="*/ 139 h 235"/>
              <a:gd name="T70" fmla="*/ 11 w 80"/>
              <a:gd name="T71" fmla="*/ 139 h 235"/>
              <a:gd name="T72" fmla="*/ 6 w 80"/>
              <a:gd name="T73" fmla="*/ 147 h 235"/>
              <a:gd name="T74" fmla="*/ 0 w 80"/>
              <a:gd name="T75" fmla="*/ 152 h 235"/>
              <a:gd name="T76" fmla="*/ 42 w 80"/>
              <a:gd name="T77" fmla="*/ 234 h 235"/>
              <a:gd name="T78" fmla="*/ 51 w 80"/>
              <a:gd name="T79" fmla="*/ 232 h 235"/>
              <a:gd name="T80" fmla="*/ 63 w 80"/>
              <a:gd name="T81" fmla="*/ 183 h 235"/>
              <a:gd name="T82" fmla="*/ 76 w 80"/>
              <a:gd name="T83" fmla="*/ 156 h 235"/>
              <a:gd name="T84" fmla="*/ 78 w 80"/>
              <a:gd name="T85" fmla="*/ 142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235">
                <a:moveTo>
                  <a:pt x="56" y="172"/>
                </a:moveTo>
                <a:cubicBezTo>
                  <a:pt x="58" y="162"/>
                  <a:pt x="57" y="158"/>
                  <a:pt x="57" y="146"/>
                </a:cubicBezTo>
                <a:cubicBezTo>
                  <a:pt x="59" y="147"/>
                  <a:pt x="59" y="146"/>
                  <a:pt x="62" y="146"/>
                </a:cubicBezTo>
                <a:cubicBezTo>
                  <a:pt x="60" y="155"/>
                  <a:pt x="60" y="164"/>
                  <a:pt x="56" y="172"/>
                </a:cubicBezTo>
                <a:moveTo>
                  <a:pt x="47" y="169"/>
                </a:moveTo>
                <a:cubicBezTo>
                  <a:pt x="46" y="160"/>
                  <a:pt x="44" y="154"/>
                  <a:pt x="43" y="147"/>
                </a:cubicBezTo>
                <a:cubicBezTo>
                  <a:pt x="44" y="148"/>
                  <a:pt x="45" y="146"/>
                  <a:pt x="46" y="147"/>
                </a:cubicBezTo>
                <a:cubicBezTo>
                  <a:pt x="45" y="148"/>
                  <a:pt x="47" y="150"/>
                  <a:pt x="47" y="153"/>
                </a:cubicBezTo>
                <a:cubicBezTo>
                  <a:pt x="48" y="159"/>
                  <a:pt x="47" y="166"/>
                  <a:pt x="47" y="169"/>
                </a:cubicBezTo>
                <a:moveTo>
                  <a:pt x="26" y="152"/>
                </a:moveTo>
                <a:cubicBezTo>
                  <a:pt x="24" y="149"/>
                  <a:pt x="20" y="150"/>
                  <a:pt x="20" y="147"/>
                </a:cubicBezTo>
                <a:cubicBezTo>
                  <a:pt x="24" y="146"/>
                  <a:pt x="26" y="147"/>
                  <a:pt x="31" y="147"/>
                </a:cubicBezTo>
                <a:cubicBezTo>
                  <a:pt x="31" y="148"/>
                  <a:pt x="32" y="150"/>
                  <a:pt x="32" y="153"/>
                </a:cubicBezTo>
                <a:cubicBezTo>
                  <a:pt x="38" y="161"/>
                  <a:pt x="38" y="175"/>
                  <a:pt x="40" y="189"/>
                </a:cubicBezTo>
                <a:cubicBezTo>
                  <a:pt x="35" y="175"/>
                  <a:pt x="32" y="165"/>
                  <a:pt x="26" y="152"/>
                </a:cubicBezTo>
                <a:moveTo>
                  <a:pt x="10" y="148"/>
                </a:moveTo>
                <a:cubicBezTo>
                  <a:pt x="16" y="152"/>
                  <a:pt x="19" y="160"/>
                  <a:pt x="22" y="168"/>
                </a:cubicBezTo>
                <a:cubicBezTo>
                  <a:pt x="18" y="161"/>
                  <a:pt x="14" y="154"/>
                  <a:pt x="10" y="148"/>
                </a:cubicBezTo>
                <a:moveTo>
                  <a:pt x="21" y="77"/>
                </a:moveTo>
                <a:cubicBezTo>
                  <a:pt x="24" y="82"/>
                  <a:pt x="24" y="89"/>
                  <a:pt x="25" y="94"/>
                </a:cubicBezTo>
                <a:cubicBezTo>
                  <a:pt x="22" y="90"/>
                  <a:pt x="23" y="83"/>
                  <a:pt x="21" y="77"/>
                </a:cubicBezTo>
                <a:moveTo>
                  <a:pt x="21" y="75"/>
                </a:moveTo>
                <a:cubicBezTo>
                  <a:pt x="20" y="73"/>
                  <a:pt x="20" y="68"/>
                  <a:pt x="19" y="63"/>
                </a:cubicBezTo>
                <a:cubicBezTo>
                  <a:pt x="21" y="67"/>
                  <a:pt x="22" y="72"/>
                  <a:pt x="21" y="75"/>
                </a:cubicBezTo>
                <a:moveTo>
                  <a:pt x="27" y="110"/>
                </a:moveTo>
                <a:cubicBezTo>
                  <a:pt x="29" y="114"/>
                  <a:pt x="27" y="116"/>
                  <a:pt x="27" y="110"/>
                </a:cubicBezTo>
                <a:close/>
                <a:moveTo>
                  <a:pt x="78" y="142"/>
                </a:moveTo>
                <a:cubicBezTo>
                  <a:pt x="71" y="136"/>
                  <a:pt x="52" y="141"/>
                  <a:pt x="40" y="139"/>
                </a:cubicBezTo>
                <a:cubicBezTo>
                  <a:pt x="35" y="93"/>
                  <a:pt x="24" y="52"/>
                  <a:pt x="23" y="3"/>
                </a:cubicBezTo>
                <a:cubicBezTo>
                  <a:pt x="21" y="0"/>
                  <a:pt x="16" y="0"/>
                  <a:pt x="13" y="3"/>
                </a:cubicBezTo>
                <a:cubicBezTo>
                  <a:pt x="13" y="12"/>
                  <a:pt x="14" y="24"/>
                  <a:pt x="15" y="34"/>
                </a:cubicBezTo>
                <a:cubicBezTo>
                  <a:pt x="17" y="45"/>
                  <a:pt x="19" y="56"/>
                  <a:pt x="19" y="62"/>
                </a:cubicBezTo>
                <a:cubicBezTo>
                  <a:pt x="17" y="48"/>
                  <a:pt x="13" y="29"/>
                  <a:pt x="11" y="13"/>
                </a:cubicBezTo>
                <a:cubicBezTo>
                  <a:pt x="8" y="10"/>
                  <a:pt x="4" y="8"/>
                  <a:pt x="0" y="11"/>
                </a:cubicBezTo>
                <a:cubicBezTo>
                  <a:pt x="9" y="51"/>
                  <a:pt x="14" y="94"/>
                  <a:pt x="23" y="139"/>
                </a:cubicBezTo>
                <a:cubicBezTo>
                  <a:pt x="17" y="139"/>
                  <a:pt x="14" y="140"/>
                  <a:pt x="11" y="139"/>
                </a:cubicBezTo>
                <a:cubicBezTo>
                  <a:pt x="8" y="142"/>
                  <a:pt x="3" y="143"/>
                  <a:pt x="6" y="147"/>
                </a:cubicBezTo>
                <a:cubicBezTo>
                  <a:pt x="2" y="147"/>
                  <a:pt x="1" y="150"/>
                  <a:pt x="0" y="152"/>
                </a:cubicBezTo>
                <a:cubicBezTo>
                  <a:pt x="18" y="175"/>
                  <a:pt x="31" y="204"/>
                  <a:pt x="42" y="234"/>
                </a:cubicBezTo>
                <a:cubicBezTo>
                  <a:pt x="46" y="235"/>
                  <a:pt x="49" y="234"/>
                  <a:pt x="51" y="232"/>
                </a:cubicBezTo>
                <a:cubicBezTo>
                  <a:pt x="52" y="215"/>
                  <a:pt x="57" y="198"/>
                  <a:pt x="63" y="183"/>
                </a:cubicBezTo>
                <a:cubicBezTo>
                  <a:pt x="67" y="173"/>
                  <a:pt x="73" y="165"/>
                  <a:pt x="76" y="156"/>
                </a:cubicBezTo>
                <a:cubicBezTo>
                  <a:pt x="78" y="151"/>
                  <a:pt x="80" y="144"/>
                  <a:pt x="78" y="142"/>
                </a:cubicBezTo>
              </a:path>
            </a:pathLst>
          </a:custGeom>
          <a:solidFill>
            <a:srgbClr val="78B832"/>
          </a:solidFill>
          <a:ln>
            <a:noFill/>
          </a:ln>
        </p:spPr>
        <p:txBody>
          <a:bodyPr vert="horz" wrap="square" lIns="91424" tIns="45713" rIns="91424" bIns="45713" numCol="1" anchor="t" anchorCtr="0" compatLnSpc="1"/>
          <a:lstStyle/>
          <a:p>
            <a:pPr defTabSz="1218323">
              <a:defRPr/>
            </a:pPr>
            <a:endParaRPr lang="zh-CN" altLang="en-US" sz="2400" kern="0" dirty="0">
              <a:solidFill>
                <a:sysClr val="windowText" lastClr="000000"/>
              </a:solidFill>
              <a:latin typeface="仓耳今楷05-6763 W05" panose="02020400000000000000" pitchFamily="18" charset="-122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92029" y="1834844"/>
            <a:ext cx="4456873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What is/are … doing?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03516" y="1547669"/>
            <a:ext cx="4437077" cy="107721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Comic Sans MS" panose="030F0702030302020204" pitchFamily="66" charset="0"/>
              </a:rPr>
              <a:t>She/he is …</a:t>
            </a:r>
            <a:r>
              <a:rPr lang="en-US" altLang="zh-CN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200" dirty="0">
                <a:latin typeface="Comic Sans MS" panose="030F0702030302020204" pitchFamily="66" charset="0"/>
              </a:rPr>
              <a:t>.</a:t>
            </a:r>
          </a:p>
          <a:p>
            <a:r>
              <a:rPr lang="en-US" altLang="zh-CN" sz="3200" dirty="0">
                <a:latin typeface="Comic Sans MS" panose="030F0702030302020204" pitchFamily="66" charset="0"/>
              </a:rPr>
              <a:t>They are …</a:t>
            </a:r>
            <a:r>
              <a:rPr lang="en-US" altLang="zh-CN" sz="32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ing</a:t>
            </a:r>
            <a:r>
              <a:rPr lang="en-US" altLang="zh-CN" sz="3200" dirty="0">
                <a:latin typeface="Comic Sans MS" panose="030F0702030302020204" pitchFamily="66" charset="0"/>
              </a:rPr>
              <a:t>.</a:t>
            </a:r>
            <a:endParaRPr lang="zh-CN" altLang="en-US" sz="3200" dirty="0">
              <a:latin typeface="Comic Sans MS" panose="030F0702030302020204" pitchFamily="66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08111" y="798491"/>
            <a:ext cx="8082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同桌合作，讨论他们在做什么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09" y="261889"/>
            <a:ext cx="754325" cy="128578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grpSp>
        <p:nvGrpSpPr>
          <p:cNvPr id="4" name="组合 3"/>
          <p:cNvGrpSpPr/>
          <p:nvPr/>
        </p:nvGrpSpPr>
        <p:grpSpPr>
          <a:xfrm>
            <a:off x="1562173" y="506596"/>
            <a:ext cx="2877625" cy="1005740"/>
            <a:chOff x="1562173" y="506596"/>
            <a:chExt cx="2877625" cy="1005740"/>
          </a:xfrm>
        </p:grpSpPr>
        <p:sp>
          <p:nvSpPr>
            <p:cNvPr id="2" name="云形 1"/>
            <p:cNvSpPr/>
            <p:nvPr/>
          </p:nvSpPr>
          <p:spPr>
            <a:xfrm>
              <a:off x="1562173" y="506596"/>
              <a:ext cx="2877625" cy="1005740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690503" y="770717"/>
              <a:ext cx="262096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556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anose="030F0702030302020204" pitchFamily="66" charset="0"/>
                </a:rPr>
                <a:t>Ask and answer</a:t>
              </a:r>
              <a:endParaRPr lang="zh-CN" altLang="en-US" sz="2400" b="1" dirty="0">
                <a:solidFill>
                  <a:srgbClr val="FF55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46753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3695</TotalTime>
  <Words>2119</Words>
  <Application>Microsoft Office PowerPoint</Application>
  <PresentationFormat>宽屏</PresentationFormat>
  <Paragraphs>284</Paragraphs>
  <Slides>57</Slides>
  <Notes>1</Notes>
  <HiddenSlides>0</HiddenSlides>
  <MMClips>7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57</vt:i4>
      </vt:variant>
    </vt:vector>
  </HeadingPairs>
  <TitlesOfParts>
    <vt:vector size="70" baseType="lpstr">
      <vt:lpstr>仓耳今楷05-6763 W05</vt:lpstr>
      <vt:lpstr>方正大黑简体</vt:lpstr>
      <vt:lpstr>楷体</vt:lpstr>
      <vt:lpstr>宋体</vt:lpstr>
      <vt:lpstr>Aharoni</vt:lpstr>
      <vt:lpstr>Arial</vt:lpstr>
      <vt:lpstr>Calibri</vt:lpstr>
      <vt:lpstr>Calibri Light</vt:lpstr>
      <vt:lpstr>Comic Sans MS</vt:lpstr>
      <vt:lpstr>Courier New</vt:lpstr>
      <vt:lpstr>Impact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汤晨晓</dc:creator>
  <cp:lastModifiedBy>俊杰 冯</cp:lastModifiedBy>
  <cp:revision>145</cp:revision>
  <dcterms:created xsi:type="dcterms:W3CDTF">2021-04-07T00:11:50Z</dcterms:created>
  <dcterms:modified xsi:type="dcterms:W3CDTF">2021-04-13T15:56:34Z</dcterms:modified>
</cp:coreProperties>
</file>