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sldIdLst>
    <p:sldId id="354" r:id="rId3"/>
    <p:sldId id="355" r:id="rId4"/>
    <p:sldId id="276" r:id="rId5"/>
    <p:sldId id="356" r:id="rId7"/>
    <p:sldId id="357" r:id="rId8"/>
    <p:sldId id="257" r:id="rId9"/>
    <p:sldId id="299" r:id="rId10"/>
    <p:sldId id="338" r:id="rId11"/>
    <p:sldId id="281" r:id="rId12"/>
    <p:sldId id="324" r:id="rId13"/>
    <p:sldId id="358" r:id="rId14"/>
    <p:sldId id="282" r:id="rId15"/>
    <p:sldId id="359" r:id="rId16"/>
    <p:sldId id="261" r:id="rId17"/>
    <p:sldId id="381" r:id="rId18"/>
    <p:sldId id="290" r:id="rId19"/>
    <p:sldId id="287" r:id="rId20"/>
    <p:sldId id="360" r:id="rId21"/>
    <p:sldId id="291" r:id="rId22"/>
    <p:sldId id="275" r:id="rId23"/>
    <p:sldId id="361" r:id="rId24"/>
    <p:sldId id="300" r:id="rId25"/>
    <p:sldId id="362" r:id="rId26"/>
  </p:sldIdLst>
  <p:sldSz cx="12192000" cy="6858000"/>
  <p:notesSz cx="6858000" cy="9144000"/>
  <p:embeddedFontLst>
    <p:embeddedFont>
      <p:font typeface="楷体" panose="02010609060101010101" pitchFamily="49" charset="-122"/>
      <p:regular r:id="rId30"/>
    </p:embeddedFont>
    <p:embeddedFont>
      <p:font typeface="汉仪糯米团简" panose="00020600040101010101" charset="-122"/>
      <p:regular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  <p:embeddedFont>
      <p:font typeface="Calibri Light" panose="020F0302020204030204" charset="0"/>
      <p:regular r:id="rId36"/>
      <p:italic r:id="rId37"/>
    </p:embeddedFont>
  </p:embeddedFontLst>
  <p:custShowLst>
    <p:custShow name="自定义放映 1" id="0">
      <p:sldLst/>
    </p:custShow>
  </p:custShow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 userDrawn="1">
          <p15:clr>
            <a:srgbClr val="A4A3A4"/>
          </p15:clr>
        </p15:guide>
        <p15:guide id="2" pos="38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78" autoAdjust="0"/>
  </p:normalViewPr>
  <p:slideViewPr>
    <p:cSldViewPr snapToGrid="0" showGuides="1">
      <p:cViewPr>
        <p:scale>
          <a:sx n="77" d="100"/>
          <a:sy n="77" d="100"/>
        </p:scale>
        <p:origin x="-438" y="372"/>
      </p:cViewPr>
      <p:guideLst>
        <p:guide orient="horz" pos="2124"/>
        <p:guide pos="38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24.xml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30C59-779B-429F-8FB8-829613296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768BE-F5B1-4763-8066-12F50132A8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B6BD-EBEB-4C84-8455-EC4C5885F4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7AE1-4F3F-4890-872C-F357C626D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B6BD-EBEB-4C84-8455-EC4C5885F4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7AE1-4F3F-4890-872C-F357C626D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B6BD-EBEB-4C84-8455-EC4C5885F4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7AE1-4F3F-4890-872C-F357C626D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B6BD-EBEB-4C84-8455-EC4C5885F4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7AE1-4F3F-4890-872C-F357C626D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B6BD-EBEB-4C84-8455-EC4C5885F4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7AE1-4F3F-4890-872C-F357C626D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B6BD-EBEB-4C84-8455-EC4C5885F4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7AE1-4F3F-4890-872C-F357C626D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B6BD-EBEB-4C84-8455-EC4C5885F4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7AE1-4F3F-4890-872C-F357C626D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B6BD-EBEB-4C84-8455-EC4C5885F4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7AE1-4F3F-4890-872C-F357C626D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B6BD-EBEB-4C84-8455-EC4C5885F4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7AE1-4F3F-4890-872C-F357C626D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B6BD-EBEB-4C84-8455-EC4C5885F4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7AE1-4F3F-4890-872C-F357C626D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B6BD-EBEB-4C84-8455-EC4C5885F4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7AE1-4F3F-4890-872C-F357C626D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1B6BD-EBEB-4C84-8455-EC4C5885F4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C7AE1-4F3F-4890-872C-F357C626D66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" Target="slide16.xml"/><Relationship Id="rId8" Type="http://schemas.openxmlformats.org/officeDocument/2006/relationships/tags" Target="../tags/tag9.xml"/><Relationship Id="rId7" Type="http://schemas.openxmlformats.org/officeDocument/2006/relationships/slide" Target="slide17.xml"/><Relationship Id="rId6" Type="http://schemas.openxmlformats.org/officeDocument/2006/relationships/tags" Target="../tags/tag8.xml"/><Relationship Id="rId5" Type="http://schemas.openxmlformats.org/officeDocument/2006/relationships/slide" Target="slide14.xml"/><Relationship Id="rId4" Type="http://schemas.openxmlformats.org/officeDocument/2006/relationships/slide" Target="slide15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4" Type="http://schemas.openxmlformats.org/officeDocument/2006/relationships/slideLayout" Target="../slideLayouts/slideLayout7.xml"/><Relationship Id="rId13" Type="http://schemas.openxmlformats.org/officeDocument/2006/relationships/slide" Target="slide18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13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4.xml"/><Relationship Id="rId2" Type="http://schemas.openxmlformats.org/officeDocument/2006/relationships/slide" Target="slide13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5.xml"/><Relationship Id="rId2" Type="http://schemas.openxmlformats.org/officeDocument/2006/relationships/slide" Target="slide13.xml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6.xml"/><Relationship Id="rId2" Type="http://schemas.openxmlformats.org/officeDocument/2006/relationships/slide" Target="slide13.xml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slide" Target="slide10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3129598" y="1918335"/>
            <a:ext cx="5461635" cy="2214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13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狼人杀</a:t>
            </a:r>
            <a:endParaRPr lang="zh-CN" altLang="en-US" sz="138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" y="-123394"/>
            <a:ext cx="12196039" cy="698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图片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942975" y="847090"/>
            <a:ext cx="10105390" cy="44253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流程图: 过程 2"/>
          <p:cNvSpPr/>
          <p:nvPr/>
        </p:nvSpPr>
        <p:spPr>
          <a:xfrm>
            <a:off x="8366760" y="2067560"/>
            <a:ext cx="756285" cy="478790"/>
          </a:xfrm>
          <a:prstGeom prst="flowChartProcess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流程图: 过程 3"/>
          <p:cNvSpPr/>
          <p:nvPr/>
        </p:nvSpPr>
        <p:spPr>
          <a:xfrm>
            <a:off x="2465070" y="2740660"/>
            <a:ext cx="756285" cy="478790"/>
          </a:xfrm>
          <a:prstGeom prst="flowChartProcess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流程图: 过程 4"/>
          <p:cNvSpPr/>
          <p:nvPr/>
        </p:nvSpPr>
        <p:spPr>
          <a:xfrm>
            <a:off x="5398135" y="2740660"/>
            <a:ext cx="756285" cy="478790"/>
          </a:xfrm>
          <a:prstGeom prst="flowChartProcess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流程图: 过程 5"/>
          <p:cNvSpPr/>
          <p:nvPr/>
        </p:nvSpPr>
        <p:spPr>
          <a:xfrm>
            <a:off x="8033385" y="2740660"/>
            <a:ext cx="756285" cy="478790"/>
          </a:xfrm>
          <a:prstGeom prst="flowChartProcess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590530" y="2058035"/>
            <a:ext cx="1677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从早到晚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590530" y="2697480"/>
            <a:ext cx="1677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从夏到秋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9335135" y="2580005"/>
            <a:ext cx="325755" cy="9525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3509645" y="3190875"/>
            <a:ext cx="325755" cy="9525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6154420" y="3219450"/>
            <a:ext cx="325755" cy="9525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9912985" y="3190875"/>
            <a:ext cx="325755" cy="9525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5932805" y="3837940"/>
            <a:ext cx="325755" cy="9525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6574155" y="4540250"/>
            <a:ext cx="651510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919480" y="322580"/>
            <a:ext cx="8741410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第一类：自己能发出声音的活的生物。</a:t>
            </a:r>
            <a:endParaRPr lang="zh-CN" altLang="en-US" sz="28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28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19480" y="921385"/>
            <a:ext cx="8395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第二类：借助人发出声音的没有生命的事物。</a:t>
            </a:r>
            <a:endParaRPr lang="zh-CN" altLang="en-US" sz="28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9574530" y="2038350"/>
            <a:ext cx="412115" cy="527050"/>
          </a:xfrm>
          <a:prstGeom prst="ellipse">
            <a:avLst/>
          </a:prstGeom>
          <a:noFill/>
          <a:ln w="57150"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3749675" y="2701925"/>
            <a:ext cx="412115" cy="527050"/>
          </a:xfrm>
          <a:prstGeom prst="ellipse">
            <a:avLst/>
          </a:prstGeom>
          <a:noFill/>
          <a:ln w="57150"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2570480" y="3320415"/>
            <a:ext cx="412115" cy="527050"/>
          </a:xfrm>
          <a:prstGeom prst="ellipse">
            <a:avLst/>
          </a:prstGeom>
          <a:noFill/>
          <a:ln w="57150"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5932805" y="4013200"/>
            <a:ext cx="412115" cy="527050"/>
          </a:xfrm>
          <a:prstGeom prst="ellipse">
            <a:avLst/>
          </a:prstGeom>
          <a:noFill/>
          <a:ln w="57150"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" grpId="0" animBg="1"/>
      <p:bldP spid="4" grpId="0" animBg="1"/>
      <p:bldP spid="5" grpId="0" animBg="1"/>
      <p:bldP spid="6" grpId="0" animBg="1"/>
      <p:bldP spid="18" grpId="0" animBg="1"/>
      <p:bldP spid="19" grpId="0" animBg="1"/>
      <p:bldP spid="20" grpId="0" animBg="1"/>
      <p:bldP spid="21" grpId="0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三圆圈韦恩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6680" y="393065"/>
            <a:ext cx="7620000" cy="675132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97790" y="-114935"/>
            <a:ext cx="57873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  <a:latin typeface="汉仪糯米团简" panose="00020600040101010101" charset="-122"/>
                <a:ea typeface="汉仪糯米团简" panose="00020600040101010101" charset="-122"/>
              </a:rPr>
              <a:t>剧本杀</a:t>
            </a:r>
            <a:endParaRPr lang="zh-CN" altLang="en-US" sz="7200">
              <a:ln w="22225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  <a:effectLst/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  <p:sp>
        <p:nvSpPr>
          <p:cNvPr id="5" name="五角星 4"/>
          <p:cNvSpPr/>
          <p:nvPr/>
        </p:nvSpPr>
        <p:spPr>
          <a:xfrm>
            <a:off x="5456555" y="1306195"/>
            <a:ext cx="876935" cy="69659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五角星 1"/>
          <p:cNvSpPr/>
          <p:nvPr>
            <p:custDataLst>
              <p:tags r:id="rId3"/>
            </p:custDataLst>
          </p:nvPr>
        </p:nvSpPr>
        <p:spPr>
          <a:xfrm>
            <a:off x="9204960" y="1359535"/>
            <a:ext cx="876935" cy="69659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笑脸 5"/>
          <p:cNvSpPr/>
          <p:nvPr>
            <p:custDataLst>
              <p:tags r:id="rId4"/>
            </p:custDataLst>
          </p:nvPr>
        </p:nvSpPr>
        <p:spPr>
          <a:xfrm>
            <a:off x="5666105" y="2425065"/>
            <a:ext cx="1925320" cy="2007235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笑脸 6"/>
          <p:cNvSpPr/>
          <p:nvPr>
            <p:custDataLst>
              <p:tags r:id="rId5"/>
            </p:custDataLst>
          </p:nvPr>
        </p:nvSpPr>
        <p:spPr>
          <a:xfrm>
            <a:off x="5666105" y="4432300"/>
            <a:ext cx="1925320" cy="2007235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2" grpId="0" bldLvl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7982"/>
            <a:ext cx="4067783" cy="5697916"/>
          </a:xfrm>
          <a:prstGeom prst="rect">
            <a:avLst/>
          </a:prstGeom>
          <a:effectLst>
            <a:outerShdw dir="5400000" algn="ctr" rotWithShape="0">
              <a:srgbClr val="000000"/>
            </a:outerShdw>
            <a:reflection blurRad="38100" endPos="0" dir="5400000" sy="-100000" algn="bl" rotWithShape="0"/>
            <a:softEdge rad="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521" y="1494241"/>
            <a:ext cx="4232366" cy="5813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664" y="1523736"/>
            <a:ext cx="4268047" cy="5722908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03505" y="73660"/>
            <a:ext cx="11739880" cy="37261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3800"/>
              </a:lnSpc>
            </a:pPr>
            <a:r>
              <a:rPr lang="zh-CN" sz="3200" b="1" dirty="0" smtClean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任务三：慧眼识人物</a:t>
            </a:r>
            <a:endParaRPr lang="zh-CN" sz="3200" b="1" dirty="0" smtClean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文中是怎样来写“我”的呢？从中可以看出“我”是一个怎样的孩子？完成学习单后，同桌之间讨论一下。</a:t>
            </a:r>
            <a:endParaRPr lang="zh-CN" altLang="en-US" sz="32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endParaRPr lang="zh-CN" altLang="en-US" sz="32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答题格式：请大家看向第（）段，我找到的关键句【词】是（），这里运用（）描写，从中我体会到“我”是一个（）的人。</a:t>
            </a:r>
            <a:endParaRPr lang="zh-CN" altLang="en-US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9892"/>
            <a:ext cx="4067783" cy="5697916"/>
          </a:xfrm>
          <a:prstGeom prst="rect">
            <a:avLst/>
          </a:prstGeom>
          <a:effectLst>
            <a:outerShdw dir="5400000" algn="ctr" rotWithShape="0">
              <a:srgbClr val="000000"/>
            </a:outerShdw>
            <a:reflection blurRad="38100" endPos="0" dir="5400000" sy="-100000" algn="bl" rotWithShape="0"/>
            <a:softEdge rad="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521" y="1494241"/>
            <a:ext cx="4232366" cy="5813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664" y="1523736"/>
            <a:ext cx="4268047" cy="5722908"/>
          </a:xfrm>
          <a:prstGeom prst="rect">
            <a:avLst/>
          </a:prstGeom>
        </p:spPr>
      </p:pic>
      <p:sp>
        <p:nvSpPr>
          <p:cNvPr id="6" name="等腰三角形 5">
            <a:hlinkClick r:id="rId4" action="ppaction://hlinksldjump"/>
          </p:cNvPr>
          <p:cNvSpPr/>
          <p:nvPr/>
        </p:nvSpPr>
        <p:spPr>
          <a:xfrm>
            <a:off x="4219575" y="4210050"/>
            <a:ext cx="196850" cy="16383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等腰三角形 6">
            <a:hlinkClick r:id="rId5" action="ppaction://hlinksldjump"/>
          </p:cNvPr>
          <p:cNvSpPr/>
          <p:nvPr>
            <p:custDataLst>
              <p:tags r:id="rId6"/>
            </p:custDataLst>
          </p:nvPr>
        </p:nvSpPr>
        <p:spPr>
          <a:xfrm>
            <a:off x="544195" y="2788920"/>
            <a:ext cx="196850" cy="16383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等腰三角形 7">
            <a:hlinkClick r:id="rId7" action="ppaction://hlinksldjump"/>
          </p:cNvPr>
          <p:cNvSpPr/>
          <p:nvPr>
            <p:custDataLst>
              <p:tags r:id="rId8"/>
            </p:custDataLst>
          </p:nvPr>
        </p:nvSpPr>
        <p:spPr>
          <a:xfrm>
            <a:off x="593725" y="5578475"/>
            <a:ext cx="196850" cy="163830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等腰三角形 8">
            <a:hlinkClick r:id="rId9" action="ppaction://hlinksldjump"/>
          </p:cNvPr>
          <p:cNvSpPr/>
          <p:nvPr>
            <p:custDataLst>
              <p:tags r:id="rId10"/>
            </p:custDataLst>
          </p:nvPr>
        </p:nvSpPr>
        <p:spPr>
          <a:xfrm>
            <a:off x="4219575" y="5529580"/>
            <a:ext cx="196850" cy="16383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>
            <p:custDataLst>
              <p:tags r:id="rId11"/>
            </p:custDataLst>
          </p:nvPr>
        </p:nvSpPr>
        <p:spPr>
          <a:xfrm>
            <a:off x="8258810" y="2149475"/>
            <a:ext cx="196850" cy="163830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等腰三角形 9"/>
          <p:cNvSpPr/>
          <p:nvPr>
            <p:custDataLst>
              <p:tags r:id="rId12"/>
            </p:custDataLst>
          </p:nvPr>
        </p:nvSpPr>
        <p:spPr>
          <a:xfrm>
            <a:off x="8258810" y="2903220"/>
            <a:ext cx="196850" cy="163830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心形 10">
            <a:hlinkClick r:id="rId13" action="ppaction://hlinksldjump"/>
          </p:cNvPr>
          <p:cNvSpPr/>
          <p:nvPr/>
        </p:nvSpPr>
        <p:spPr>
          <a:xfrm>
            <a:off x="11183620" y="6577965"/>
            <a:ext cx="574040" cy="442595"/>
          </a:xfrm>
          <a:prstGeom prst="hear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" y="-123394"/>
            <a:ext cx="12196039" cy="698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042217" y="634180"/>
            <a:ext cx="10122312" cy="5262245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4800" dirty="0" smtClean="0">
                <a:solidFill>
                  <a:srgbClr val="FF0000"/>
                </a:solidFill>
                <a:latin typeface="+mn-ea"/>
              </a:rPr>
              <a:t>1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我小时候住在一座小城里，城里没有工厂，所以也没有机器的声音。我那时以为凡能发出声音的，都是活的生物。</a:t>
            </a:r>
            <a:r>
              <a:rPr lang="zh-CN" altLang="en-US" sz="3600" dirty="0" smtClean="0"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早晨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有鸟叫得很好听，</a:t>
            </a:r>
            <a:r>
              <a:rPr lang="zh-CN" altLang="en-US" sz="3600" dirty="0" smtClean="0"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夜里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有狗吠得很怕人，</a:t>
            </a:r>
            <a:r>
              <a:rPr lang="zh-CN" altLang="en-US" sz="3600" dirty="0" smtClean="0"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夏天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蝉在绿树上叫，</a:t>
            </a:r>
            <a:r>
              <a:rPr lang="zh-CN" altLang="en-US" sz="3600" dirty="0" smtClean="0"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秋晚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有各种的虫在草丛中唱不同的歌曲。</a:t>
            </a:r>
            <a:r>
              <a:rPr lang="zh-CN" altLang="en-US" sz="3600" dirty="0" smtClean="0"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钟楼上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的钟不是活的，有时却洪亮地响起来，那是有一个老人在敲；</a:t>
            </a:r>
            <a:r>
              <a:rPr lang="zh-CN" altLang="en-US" sz="3600" dirty="0" smtClean="0"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街心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有时响着三弦的声音，那是一个盲人在弹。哪里有死的东西会自己走动，并且能自动地发出和谐的声音呢？</a:t>
            </a:r>
            <a:endParaRPr lang="zh-CN" altLang="en-US" sz="3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椭圆 5">
            <a:hlinkClick r:id="rId2" action="ppaction://hlinksldjump"/>
          </p:cNvPr>
          <p:cNvSpPr/>
          <p:nvPr/>
        </p:nvSpPr>
        <p:spPr>
          <a:xfrm>
            <a:off x="11231418" y="6142182"/>
            <a:ext cx="711200" cy="51723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燕尾形 2">
            <a:hlinkClick r:id="rId2" action="ppaction://hlinksldjump"/>
          </p:cNvPr>
          <p:cNvSpPr/>
          <p:nvPr/>
        </p:nvSpPr>
        <p:spPr>
          <a:xfrm>
            <a:off x="10888980" y="6167755"/>
            <a:ext cx="1113790" cy="491490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1042217" y="634180"/>
            <a:ext cx="10122312" cy="5815965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>
            <a:spAutoFit/>
          </a:bodyPr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4800" dirty="0" smtClean="0">
                <a:solidFill>
                  <a:srgbClr val="FF0000"/>
                </a:solidFill>
                <a:latin typeface="+mn-ea"/>
              </a:rPr>
              <a:t>11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没有请求，父亲就自动给我看，我高兴极了，同时我的心也加速跳动。父亲取出一把小刀，把表盖拨开，我的面前立即呈现出一个美丽的世界：蓝色的、红色的小宝石，钉住几个金黄色的齿轮，里边还有一个小尾巴似的东西不停地摆来摆去。这小世界不但被表盖保护着，还被一层玻璃蒙着。我看得入神，唯恐父亲再把这美丽的世界盖上。但是，过了一会儿，父亲还是把表盖上了。父亲的表里边真是好看。</a:t>
            </a:r>
            <a:endParaRPr lang="zh-CN" altLang="en-US" sz="3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燕尾形 2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10888980" y="6167755"/>
            <a:ext cx="1113790" cy="491490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643" y="0"/>
            <a:ext cx="3219357" cy="2123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/>
          <p:cNvSpPr/>
          <p:nvPr/>
        </p:nvSpPr>
        <p:spPr>
          <a:xfrm>
            <a:off x="-147474" y="635297"/>
            <a:ext cx="11970773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400"/>
              </a:lnSpc>
            </a:pP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有一回，父亲又把表打开了，我问：</a:t>
            </a:r>
            <a:endParaRPr lang="en-US" altLang="zh-CN" sz="3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5400"/>
              </a:lnSpc>
            </a:pP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“为什么还蒙着一层玻璃呢？”</a:t>
            </a:r>
            <a:endParaRPr lang="en-US" altLang="zh-CN" sz="3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5400"/>
              </a:lnSpc>
            </a:pP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dirty="0" smtClean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“这就是叫你只许看，不许动。”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父亲回答。</a:t>
            </a:r>
            <a:endParaRPr lang="zh-CN" altLang="en-US" sz="3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5400"/>
              </a:lnSpc>
            </a:pP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“为什么呢？”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我又问。</a:t>
            </a:r>
            <a:endParaRPr lang="en-US" altLang="zh-CN" sz="3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5400"/>
              </a:lnSpc>
            </a:pPr>
            <a:r>
              <a:rPr lang="en-US" altLang="zh-CN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3600" dirty="0" smtClean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600" dirty="0" smtClean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这摆来摆去的是一个小蝎子的尾巴，一动就要蜇你。</a:t>
            </a:r>
            <a:r>
              <a:rPr lang="en-US" altLang="zh-CN" sz="3600" dirty="0" smtClean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3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5400"/>
              </a:lnSpc>
            </a:pP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我继续问：</a:t>
            </a:r>
            <a:endParaRPr lang="en-US" altLang="zh-CN" sz="3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5400"/>
              </a:lnSpc>
            </a:pPr>
            <a:r>
              <a:rPr lang="en-US" altLang="zh-CN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“为什么把那样可怕的东西放在这么好的表里？”</a:t>
            </a:r>
            <a:endParaRPr lang="en-US" altLang="zh-CN" sz="3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5400"/>
              </a:lnSpc>
            </a:pPr>
            <a:r>
              <a:rPr lang="en-US" altLang="zh-CN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zh-CN" altLang="en-US" sz="3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5400"/>
              </a:lnSpc>
            </a:pPr>
            <a:endParaRPr lang="zh-CN" altLang="en-US" sz="3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燕尾形 2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10888980" y="6167755"/>
            <a:ext cx="1113790" cy="491490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779" y="1"/>
            <a:ext cx="2730221" cy="180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186780" y="3511536"/>
            <a:ext cx="11755837" cy="1691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4800" dirty="0" smtClean="0">
                <a:solidFill>
                  <a:srgbClr val="FF0000"/>
                </a:solidFill>
                <a:latin typeface="+mn-ea"/>
              </a:rPr>
              <a:t>17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我吓了一跳，蝎子是多么丑恶而恐怖的东西，为什么把它放在这样一个美丽的世界里呢？但是我也感到愉快，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证实我的猜测没有错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：表里边有一个活的生物。</a:t>
            </a:r>
            <a:endParaRPr lang="zh-CN" altLang="en-US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5493" y="4885377"/>
            <a:ext cx="11498409" cy="1260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  <a:latin typeface="+mn-ea"/>
              </a:rPr>
              <a:t>19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我只想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，大半因为它有好听的声音吧。但是一般的蝎子都没有这么好听的声音，也许这里边的蝎子与一般的不同。</a:t>
            </a:r>
            <a:endParaRPr lang="zh-CN" altLang="en-US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1529" y="1638189"/>
            <a:ext cx="11755837" cy="212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4800" dirty="0" smtClean="0">
                <a:solidFill>
                  <a:srgbClr val="FF0000"/>
                </a:solidFill>
                <a:latin typeface="+mn-ea"/>
              </a:rPr>
              <a:t>9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他这么说，就更增加了表的神秘。“不许动”，里边该是什么东西在响呢？我对于它的好奇心一天比一天增加。树上的蝉，草里的虫，都不会轻易被人看见，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我想：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表里边一定也有一个蝉或虫一类的生物吧，这生物被父亲关在表里，不许小孩子动。</a:t>
            </a:r>
            <a:endParaRPr lang="zh-CN" altLang="en-US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燕尾形 5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10888980" y="6167755"/>
            <a:ext cx="1113790" cy="491490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三圆圈韦恩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6680" y="393065"/>
            <a:ext cx="7620000" cy="675132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97790" y="-114935"/>
            <a:ext cx="57873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  <a:latin typeface="汉仪糯米团简" panose="00020600040101010101" charset="-122"/>
                <a:ea typeface="汉仪糯米团简" panose="00020600040101010101" charset="-122"/>
              </a:rPr>
              <a:t>剧本杀</a:t>
            </a:r>
            <a:endParaRPr lang="zh-CN" altLang="en-US" sz="7200">
              <a:ln w="22225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  <a:effectLst/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  <p:sp>
        <p:nvSpPr>
          <p:cNvPr id="5" name="五角星 4"/>
          <p:cNvSpPr/>
          <p:nvPr/>
        </p:nvSpPr>
        <p:spPr>
          <a:xfrm>
            <a:off x="5456555" y="1306195"/>
            <a:ext cx="876935" cy="69659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五角星 1"/>
          <p:cNvSpPr/>
          <p:nvPr>
            <p:custDataLst>
              <p:tags r:id="rId3"/>
            </p:custDataLst>
          </p:nvPr>
        </p:nvSpPr>
        <p:spPr>
          <a:xfrm>
            <a:off x="9204960" y="1425575"/>
            <a:ext cx="876935" cy="69659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7291705" y="4436745"/>
            <a:ext cx="876935" cy="69659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笑脸 7"/>
          <p:cNvSpPr/>
          <p:nvPr>
            <p:custDataLst>
              <p:tags r:id="rId5"/>
            </p:custDataLst>
          </p:nvPr>
        </p:nvSpPr>
        <p:spPr>
          <a:xfrm>
            <a:off x="5666105" y="2425065"/>
            <a:ext cx="1925320" cy="2007235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2" grpId="1" animBg="1"/>
      <p:bldP spid="6" grpId="0" bldLvl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5146" y="248557"/>
            <a:ext cx="11856641" cy="126188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zh-CN" altLang="en-US" sz="37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“我有蟋蟀在钵子里，蝈蝈在葫芦里，鸟儿在笼子里，父亲却有一个小蝎子在表里。” </a:t>
            </a:r>
            <a:endParaRPr lang="zh-CN" altLang="en-US" sz="37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5473" y="1540336"/>
            <a:ext cx="11665971" cy="178510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600" b="1" kern="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这样</a:t>
            </a:r>
            <a:r>
              <a:rPr lang="zh-CN" altLang="en-US" sz="3600" b="1" kern="0" dirty="0">
                <a:latin typeface="楷体" panose="02010609060101010101" pitchFamily="49" charset="-122"/>
                <a:ea typeface="楷体" panose="02010609060101010101" pitchFamily="49" charset="-122"/>
              </a:rPr>
              <a:t>的话我不知说了多久，也不知道到什么时候才不说了</a:t>
            </a:r>
            <a:r>
              <a:rPr lang="zh-CN" altLang="en-US" sz="3600" b="1" kern="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      </a:t>
            </a:r>
            <a:endParaRPr lang="zh-CN" altLang="en-US" sz="3600" b="1" kern="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B3AF89CACB3DC0F7DDA1FF136FD3EDAA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32715"/>
            <a:ext cx="4665345" cy="6593205"/>
          </a:xfrm>
          <a:prstGeom prst="rect">
            <a:avLst/>
          </a:prstGeom>
        </p:spPr>
      </p:pic>
      <p:sp>
        <p:nvSpPr>
          <p:cNvPr id="5" name="云形标注 4"/>
          <p:cNvSpPr/>
          <p:nvPr/>
        </p:nvSpPr>
        <p:spPr>
          <a:xfrm>
            <a:off x="3609975" y="132715"/>
            <a:ext cx="8697595" cy="57435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403725" y="2075815"/>
            <a:ext cx="7576185" cy="2268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科学发现的机遇，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总是等着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好奇而又爱思考</a:t>
            </a:r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的人。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779" y="-117983"/>
            <a:ext cx="2730221" cy="180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矩形 25"/>
          <p:cNvSpPr/>
          <p:nvPr/>
        </p:nvSpPr>
        <p:spPr>
          <a:xfrm>
            <a:off x="1932305" y="930910"/>
            <a:ext cx="8763000" cy="526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</a:t>
            </a:r>
            <a:r>
              <a:rPr lang="zh-CN" altLang="zh-CN" sz="28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冯至</a:t>
            </a:r>
            <a:r>
              <a:rPr lang="zh-CN" altLang="zh-CN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，原名冯承植</a:t>
            </a:r>
            <a:r>
              <a:rPr lang="zh-CN" altLang="zh-CN" sz="28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，现代诗人</a:t>
            </a:r>
            <a:r>
              <a:rPr lang="zh-CN" altLang="en-US" sz="28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、翻译家、</a:t>
            </a:r>
            <a:r>
              <a:rPr lang="zh-CN" altLang="zh-CN" sz="28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学者。</a:t>
            </a:r>
            <a:endParaRPr lang="en-US" altLang="zh-CN" sz="2800" b="1" kern="100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indent="266700"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8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</a:t>
            </a:r>
            <a:r>
              <a:rPr sz="28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1948年,冯至在《大公报》上连续发表了三篇讲述自己故事的文章</a:t>
            </a:r>
            <a:r>
              <a:rPr lang="en-US" altLang="zh-CN" sz="28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——</a:t>
            </a:r>
            <a:r>
              <a:rPr sz="28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《彩色的鸟》《表里的生物》《猫儿眼》。他说,我要写给《大公报》,有两个原因:第一是我曾经真正感受过儿时的快乐;第二是因为如果《大公报》是一个公园，就不妨像许多公园似的，开辟一片小草地提供给儿童们在上边玩耍,不要单纯看着大人们的愁眉苦脸。</a:t>
            </a:r>
            <a:r>
              <a:rPr lang="en-US" altLang="zh-CN" sz="2800" b="1" kern="100" spc="4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endParaRPr lang="en-US" altLang="zh-CN" sz="2800" b="1" kern="100" spc="4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434" y="191729"/>
            <a:ext cx="1981200" cy="28384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518"/>
            <a:ext cx="4067783" cy="5697916"/>
          </a:xfrm>
          <a:prstGeom prst="rect">
            <a:avLst/>
          </a:prstGeom>
          <a:effectLst>
            <a:outerShdw dir="5400000" algn="ctr" rotWithShape="0">
              <a:srgbClr val="000000"/>
            </a:outerShdw>
            <a:reflection blurRad="38100" endPos="0" dir="5400000" sy="-100000" algn="bl" rotWithShape="0"/>
            <a:softEdge rad="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521" y="1214029"/>
            <a:ext cx="4232366" cy="5813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664" y="1332012"/>
            <a:ext cx="4268047" cy="5722908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03240" y="73741"/>
            <a:ext cx="11724965" cy="12831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3800"/>
              </a:lnSpc>
            </a:pPr>
            <a:r>
              <a:rPr lang="zh-CN" altLang="en-US" sz="3200" b="1" dirty="0" smtClean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任务四：逻辑大推理</a:t>
            </a:r>
            <a:endParaRPr lang="en-US" altLang="zh-CN" sz="32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你觉得作者写这篇文章还想要表达什么呢？</a:t>
            </a:r>
            <a:endParaRPr lang="en-US" altLang="zh-CN" sz="32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80223" y="198233"/>
            <a:ext cx="10899054" cy="178510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600" b="1" kern="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3600" b="1" kern="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600" b="1" kern="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这样</a:t>
            </a:r>
            <a:r>
              <a:rPr lang="zh-CN" altLang="en-US" sz="3600" b="1" kern="0" dirty="0">
                <a:latin typeface="楷体" panose="02010609060101010101" pitchFamily="49" charset="-122"/>
                <a:ea typeface="楷体" panose="02010609060101010101" pitchFamily="49" charset="-122"/>
              </a:rPr>
              <a:t>的话我不知说了多久，也不知道到什么时候才不说了</a:t>
            </a:r>
            <a:r>
              <a:rPr lang="zh-CN" altLang="en-US" sz="3600" b="1" kern="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3600" b="1" kern="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3600" b="1" kern="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你也有类似的经历</a:t>
            </a:r>
            <a:r>
              <a:rPr lang="zh-CN" altLang="en-US" sz="3600" b="1" kern="0" smtClean="0">
                <a:latin typeface="楷体" panose="02010609060101010101" pitchFamily="49" charset="-122"/>
                <a:ea typeface="楷体" panose="02010609060101010101" pitchFamily="49" charset="-122"/>
              </a:rPr>
              <a:t>吗</a:t>
            </a:r>
            <a:r>
              <a:rPr lang="zh-CN" altLang="en-US" sz="3600" b="1" kern="0" smtClean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3600" b="1" kern="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三圆圈韦恩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6680" y="393065"/>
            <a:ext cx="7620000" cy="675132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97790" y="-114935"/>
            <a:ext cx="57873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  <a:latin typeface="汉仪糯米团简" panose="00020600040101010101" charset="-122"/>
                <a:ea typeface="汉仪糯米团简" panose="00020600040101010101" charset="-122"/>
              </a:rPr>
              <a:t>剧本杀</a:t>
            </a:r>
            <a:endParaRPr lang="zh-CN" altLang="en-US" sz="7200">
              <a:ln w="22225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  <a:effectLst/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  <p:sp>
        <p:nvSpPr>
          <p:cNvPr id="5" name="五角星 4"/>
          <p:cNvSpPr/>
          <p:nvPr/>
        </p:nvSpPr>
        <p:spPr>
          <a:xfrm>
            <a:off x="5456555" y="1306195"/>
            <a:ext cx="876935" cy="69659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五角星 1"/>
          <p:cNvSpPr/>
          <p:nvPr>
            <p:custDataLst>
              <p:tags r:id="rId3"/>
            </p:custDataLst>
          </p:nvPr>
        </p:nvSpPr>
        <p:spPr>
          <a:xfrm>
            <a:off x="9204960" y="1425575"/>
            <a:ext cx="876935" cy="69659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7291705" y="4436745"/>
            <a:ext cx="876935" cy="69659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爆炸形 1 6"/>
          <p:cNvSpPr/>
          <p:nvPr/>
        </p:nvSpPr>
        <p:spPr>
          <a:xfrm>
            <a:off x="7553960" y="2936875"/>
            <a:ext cx="917575" cy="713105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2" grpId="1" animBg="1"/>
      <p:bldP spid="6" grpId="1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" y="-123394"/>
            <a:ext cx="12196039" cy="698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48"/>
          <p:cNvSpPr txBox="1"/>
          <p:nvPr/>
        </p:nvSpPr>
        <p:spPr>
          <a:xfrm>
            <a:off x="1779036" y="1147508"/>
            <a:ext cx="7129615" cy="132343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8000" b="1" dirty="0" smtClean="0">
                <a:ln w="0"/>
                <a:effectLst>
                  <a:glow rad="330200">
                    <a:schemeClr val="bg1"/>
                  </a:glow>
                  <a:outerShdw blurRad="38100" dist="19050" dir="2700000" algn="tl" rotWithShape="0">
                    <a:schemeClr val="bg1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16 </a:t>
            </a:r>
            <a:r>
              <a:rPr lang="zh-CN" altLang="en-US" sz="8000" b="1" dirty="0" smtClean="0">
                <a:ln w="0"/>
                <a:effectLst>
                  <a:glow rad="330200">
                    <a:schemeClr val="bg1"/>
                  </a:glow>
                  <a:outerShdw blurRad="38100" dist="19050" dir="2700000" algn="tl" rotWithShape="0">
                    <a:schemeClr val="bg1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表里的生物</a:t>
            </a:r>
            <a:endParaRPr lang="zh-CN" altLang="en-US" sz="8000" b="1" dirty="0">
              <a:ln w="0"/>
              <a:effectLst>
                <a:glow rad="330200">
                  <a:schemeClr val="bg1"/>
                </a:glow>
                <a:outerShdw blurRad="38100" dist="19050" dir="2700000" algn="tl" rotWithShape="0">
                  <a:schemeClr val="bg1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81065" y="2321560"/>
            <a:ext cx="57873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  <a:latin typeface="汉仪糯米团简" panose="00020600040101010101" charset="-122"/>
                <a:ea typeface="汉仪糯米团简" panose="00020600040101010101" charset="-122"/>
              </a:rPr>
              <a:t>——</a:t>
            </a:r>
            <a:r>
              <a:rPr lang="zh-CN" altLang="zh-CN" sz="7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  <a:latin typeface="汉仪糯米团简" panose="00020600040101010101" charset="-122"/>
                <a:ea typeface="汉仪糯米团简" panose="00020600040101010101" charset="-122"/>
              </a:rPr>
              <a:t>剧本杀</a:t>
            </a:r>
            <a:endParaRPr lang="zh-CN" altLang="zh-CN" sz="7200">
              <a:ln w="22225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  <a:effectLst/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" y="-123394"/>
            <a:ext cx="12196039" cy="698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664210" y="208280"/>
            <a:ext cx="11278235" cy="6590030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sz="5400" b="1" dirty="0" smtClean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任务一：神探入场券</a:t>
            </a:r>
            <a:r>
              <a:rPr lang="en-US" altLang="zh-CN" sz="5400" b="1" dirty="0" smtClean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 dirty="0" smtClean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正确认读下面的词语</a:t>
            </a:r>
            <a:endParaRPr lang="zh-CN" sz="3200" b="1" dirty="0" smtClean="0">
              <a:solidFill>
                <a:srgbClr val="92D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6000" b="1" dirty="0" smtClean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坚硬    清脆    轻易    呈现 </a:t>
            </a:r>
            <a:endParaRPr lang="zh-CN" altLang="en-US" sz="6000" b="1" dirty="0" smtClean="0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6000" b="1" dirty="0" smtClean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6000" b="1" dirty="0" smtClean="0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6000" b="1" dirty="0" smtClean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齿轮    唯恐    蝎子    丑恶</a:t>
            </a:r>
            <a:endParaRPr lang="zh-CN" altLang="en-US" sz="6000" b="1" dirty="0" smtClean="0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6000" b="1" dirty="0" smtClean="0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6000" b="1" dirty="0" smtClean="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恐怖    阻拦    钵子    葫芦</a:t>
            </a:r>
            <a:endParaRPr lang="zh-CN" altLang="en-US" sz="6000" b="1" dirty="0" smtClean="0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椭圆 5">
            <a:hlinkClick r:id="rId2" action="ppaction://hlinksldjump"/>
          </p:cNvPr>
          <p:cNvSpPr/>
          <p:nvPr/>
        </p:nvSpPr>
        <p:spPr>
          <a:xfrm>
            <a:off x="11231418" y="6142182"/>
            <a:ext cx="711200" cy="51723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360" y="1758950"/>
            <a:ext cx="3910965" cy="29330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三圆圈韦恩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6680" y="393065"/>
            <a:ext cx="7620000" cy="675132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97790" y="-114935"/>
            <a:ext cx="57873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  <a:latin typeface="汉仪糯米团简" panose="00020600040101010101" charset="-122"/>
                <a:ea typeface="汉仪糯米团简" panose="00020600040101010101" charset="-122"/>
              </a:rPr>
              <a:t>剧本杀</a:t>
            </a:r>
            <a:endParaRPr lang="zh-CN" altLang="en-US" sz="7200">
              <a:ln w="22225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  <a:effectLst/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  <p:sp>
        <p:nvSpPr>
          <p:cNvPr id="5" name="五角星 4"/>
          <p:cNvSpPr/>
          <p:nvPr/>
        </p:nvSpPr>
        <p:spPr>
          <a:xfrm>
            <a:off x="5456555" y="1306195"/>
            <a:ext cx="876935" cy="69659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笑脸 1"/>
          <p:cNvSpPr/>
          <p:nvPr/>
        </p:nvSpPr>
        <p:spPr>
          <a:xfrm>
            <a:off x="7529830" y="1083945"/>
            <a:ext cx="1925320" cy="2007235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笑脸 5"/>
          <p:cNvSpPr/>
          <p:nvPr>
            <p:custDataLst>
              <p:tags r:id="rId3"/>
            </p:custDataLst>
          </p:nvPr>
        </p:nvSpPr>
        <p:spPr>
          <a:xfrm>
            <a:off x="5666105" y="2425065"/>
            <a:ext cx="1925320" cy="2007235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笑脸 6"/>
          <p:cNvSpPr/>
          <p:nvPr>
            <p:custDataLst>
              <p:tags r:id="rId4"/>
            </p:custDataLst>
          </p:nvPr>
        </p:nvSpPr>
        <p:spPr>
          <a:xfrm>
            <a:off x="5731510" y="4496435"/>
            <a:ext cx="1925320" cy="2007235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518"/>
            <a:ext cx="4067783" cy="5697916"/>
          </a:xfrm>
          <a:prstGeom prst="rect">
            <a:avLst/>
          </a:prstGeom>
          <a:effectLst>
            <a:outerShdw dir="5400000" algn="ctr" rotWithShape="0">
              <a:srgbClr val="000000"/>
            </a:outerShdw>
            <a:reflection blurRad="38100" endPos="0" dir="5400000" sy="-100000" algn="bl" rotWithShape="0"/>
            <a:softEdge rad="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521" y="1214029"/>
            <a:ext cx="4232366" cy="5813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664" y="1332012"/>
            <a:ext cx="4268047" cy="5722908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03505" y="118110"/>
            <a:ext cx="2215515" cy="1416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38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交流质疑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52420" y="3076575"/>
            <a:ext cx="5998210" cy="9220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sz="5400" b="1">
                <a:latin typeface="楷体" panose="02010609060101010101" pitchFamily="49" charset="-122"/>
                <a:ea typeface="楷体" panose="02010609060101010101" pitchFamily="49" charset="-122"/>
              </a:rPr>
              <a:t>表里的生物是蝎子。</a:t>
            </a:r>
            <a:endParaRPr lang="zh-CN" altLang="en-US" sz="5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518"/>
            <a:ext cx="4067783" cy="5697916"/>
          </a:xfrm>
          <a:prstGeom prst="rect">
            <a:avLst/>
          </a:prstGeom>
          <a:effectLst>
            <a:outerShdw dir="5400000" algn="ctr" rotWithShape="0">
              <a:srgbClr val="000000"/>
            </a:outerShdw>
            <a:reflection blurRad="38100" endPos="0" dir="5400000" sy="-100000" algn="bl" rotWithShape="0"/>
            <a:softEdge rad="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521" y="1214029"/>
            <a:ext cx="4232366" cy="5813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664" y="1332012"/>
            <a:ext cx="4268047" cy="5722908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03240" y="73739"/>
            <a:ext cx="11724965" cy="32593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3800"/>
              </a:lnSpc>
            </a:pPr>
            <a:endParaRPr lang="en-US" altLang="zh-CN" sz="28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endParaRPr lang="en-US" altLang="zh-CN" sz="28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r>
              <a:rPr lang="zh-CN" sz="3200" b="1" dirty="0" smtClean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任务二：线索大搜罗</a:t>
            </a:r>
            <a:endParaRPr lang="zh-CN" sz="3200" b="1" dirty="0" smtClean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作者怎么会认为表里有生物呢？请结合课文内容说说你找到的理由，四人小组讨论一下。</a:t>
            </a:r>
            <a:endParaRPr lang="en-US" altLang="zh-CN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学习单：理由一：第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</a:t>
            </a:r>
            <a:r>
              <a:rPr lang="en-US" altLang="zh-CN" sz="2400" b="1" u="sng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______________________________________</a:t>
            </a:r>
            <a:endParaRPr lang="en-US" altLang="zh-CN" sz="2400" b="1" u="sng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理由二：第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2-9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</a:t>
            </a:r>
            <a:r>
              <a:rPr lang="en-US" altLang="zh-CN" sz="2400" b="1" u="sng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____________________________________</a:t>
            </a:r>
            <a:endParaRPr lang="en-US" altLang="zh-CN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理由三：第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10-11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</a:t>
            </a:r>
            <a:r>
              <a:rPr lang="en-US" altLang="zh-CN" sz="2400" b="1" u="sng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__________________________________</a:t>
            </a:r>
            <a:endParaRPr lang="zh-CN" altLang="en-US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第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12-19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</a:t>
            </a:r>
            <a:r>
              <a:rPr lang="en-US" altLang="zh-CN" sz="2400" b="1" u="sng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__________________________________</a:t>
            </a:r>
            <a:endParaRPr lang="zh-CN" altLang="en-US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endParaRPr lang="en-US" altLang="zh-CN" sz="28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518"/>
            <a:ext cx="4067783" cy="5697916"/>
          </a:xfrm>
          <a:prstGeom prst="rect">
            <a:avLst/>
          </a:prstGeom>
          <a:effectLst>
            <a:outerShdw dir="5400000" algn="ctr" rotWithShape="0">
              <a:srgbClr val="000000"/>
            </a:outerShdw>
            <a:reflection blurRad="38100" endPos="0" dir="5400000" sy="-100000" algn="bl" rotWithShape="0"/>
            <a:softEdge rad="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521" y="1214029"/>
            <a:ext cx="4232366" cy="5813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664" y="1332012"/>
            <a:ext cx="4268047" cy="5722908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03240" y="73739"/>
            <a:ext cx="11724965" cy="32593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3800"/>
              </a:lnSpc>
            </a:pPr>
            <a:endParaRPr lang="en-US" altLang="zh-CN" sz="28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endParaRPr lang="en-US" altLang="zh-CN" sz="28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r>
              <a:rPr lang="zh-CN" sz="2800" b="1" dirty="0" smtClean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任务二：线索大搜罗</a:t>
            </a:r>
            <a:endParaRPr lang="zh-CN" sz="2800" b="1" dirty="0" smtClean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作者怎么会认为表里有生物呢？请结合课文内容说说你找到的理由，四人小组讨论一下。</a:t>
            </a:r>
            <a:endParaRPr lang="en-US" altLang="zh-CN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小提示：理由一：第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</a:t>
            </a:r>
            <a:r>
              <a:rPr lang="en-US" altLang="zh-CN" sz="2400" b="1" u="sng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</a:t>
            </a:r>
            <a:endParaRPr lang="en-US" altLang="zh-CN" sz="2400" b="1" u="sng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理由二：第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2-9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</a:t>
            </a:r>
            <a:r>
              <a:rPr lang="en-US" altLang="zh-CN" sz="2400" b="1" u="sng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</a:t>
            </a:r>
            <a:endParaRPr lang="en-US" altLang="zh-CN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理由三：第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10-11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</a:t>
            </a:r>
            <a:r>
              <a:rPr lang="en-US" altLang="zh-CN" sz="2400" b="1" u="sng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endParaRPr lang="zh-CN" altLang="en-US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第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12-19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</a:t>
            </a:r>
            <a:r>
              <a:rPr lang="en-US" altLang="zh-CN" sz="2400" b="1" u="sng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</a:t>
            </a:r>
            <a:r>
              <a:rPr lang="en-US" altLang="zh-CN" sz="2400" b="1" u="sng" dirty="0" smtClean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en-US" altLang="zh-CN" sz="2400" b="1" u="sng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</a:t>
            </a:r>
            <a:endParaRPr lang="zh-CN" altLang="en-US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endParaRPr lang="en-US" altLang="zh-CN" sz="28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48150" y="1520825"/>
            <a:ext cx="71894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400" b="1" u="sng" dirty="0" smtClean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我那时以为凡能发出声音的，都是活的生物。</a:t>
            </a:r>
            <a:endParaRPr lang="zh-CN" altLang="zh-CN" sz="2400" b="1" u="sng" dirty="0" smtClean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61205" y="1997710"/>
            <a:ext cx="71894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u="sng" dirty="0" smtClean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听父亲的怀表有声音，猜想表里有个生物。</a:t>
            </a:r>
            <a:endParaRPr lang="zh-CN" altLang="zh-CN" sz="2400" b="1" u="sng" dirty="0" smtClean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41545" y="2477135"/>
            <a:ext cx="71894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u="sng" dirty="0" smtClean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我看到表里的世界，验证我的猜想。</a:t>
            </a:r>
            <a:endParaRPr lang="zh-CN" altLang="zh-CN" sz="2400" b="1" u="sng" dirty="0" smtClean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41545" y="2956560"/>
            <a:ext cx="71894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u="sng" dirty="0" smtClean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我不断追问证实我的猜想。</a:t>
            </a:r>
            <a:endParaRPr lang="zh-CN" altLang="zh-CN" sz="2400" b="1" u="sng" dirty="0" smtClean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518"/>
            <a:ext cx="4067783" cy="5697916"/>
          </a:xfrm>
          <a:prstGeom prst="rect">
            <a:avLst/>
          </a:prstGeom>
          <a:effectLst>
            <a:outerShdw dir="5400000" algn="ctr" rotWithShape="0">
              <a:srgbClr val="000000"/>
            </a:outerShdw>
            <a:reflection blurRad="38100" endPos="0" dir="5400000" sy="-100000" algn="bl" rotWithShape="0"/>
            <a:softEdge rad="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521" y="1214029"/>
            <a:ext cx="4232366" cy="5813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664" y="1332012"/>
            <a:ext cx="4268047" cy="5722908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03505" y="73660"/>
            <a:ext cx="12087860" cy="12833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3800"/>
              </a:lnSpc>
            </a:pP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sz="32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r>
              <a:rPr lang="zh-CN" sz="3200" b="1" dirty="0" smtClean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任务二：线索大搜罗</a:t>
            </a:r>
            <a:endParaRPr lang="zh-CN" sz="3200" b="1" dirty="0" smtClean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endParaRPr lang="zh-CN" altLang="en-US" sz="32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800"/>
              </a:lnSpc>
            </a:pPr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sz="32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38070" y="3106420"/>
            <a:ext cx="6729730" cy="6451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r>
              <a:rPr lang="zh-CN" altLang="en-US" sz="3600"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凡能发出声音的都是活的生物。</a:t>
            </a:r>
            <a:endParaRPr lang="zh-CN" altLang="en-US" sz="3600">
              <a:highlight>
                <a:srgbClr val="FFFF00"/>
              </a:highligh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61390" y="895350"/>
            <a:ext cx="10851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为了证明自己的观点正确，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罗列了哪些具体的事例？</a:t>
            </a:r>
            <a:endParaRPr lang="zh-CN" altLang="en-US" sz="3200" b="1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PP_MARK_KEY" val="ff5fe2cd-07c6-416f-becb-c16b4a6a5f56"/>
  <p:tag name="COMMONDATA" val="eyJoZGlkIjoiMjM0NjJjNmJhNzY2ODUwODI0MTExZWYxNjg2MjNhOTc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1919</Words>
  <Application>WPS 演示</Application>
  <PresentationFormat>自定义</PresentationFormat>
  <Paragraphs>112</Paragraphs>
  <Slides>23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  <vt:variant>
        <vt:lpstr>自定义放映</vt:lpstr>
      </vt:variant>
      <vt:variant>
        <vt:i4>1</vt:i4>
      </vt:variant>
    </vt:vector>
  </HeadingPairs>
  <TitlesOfParts>
    <vt:vector size="35" baseType="lpstr">
      <vt:lpstr>Arial</vt:lpstr>
      <vt:lpstr>宋体</vt:lpstr>
      <vt:lpstr>Wingdings</vt:lpstr>
      <vt:lpstr>楷体</vt:lpstr>
      <vt:lpstr>汉仪糯米团简</vt:lpstr>
      <vt:lpstr>Calibri</vt:lpstr>
      <vt:lpstr>微软雅黑</vt:lpstr>
      <vt:lpstr>Arial Unicode MS</vt:lpstr>
      <vt:lpstr>Calibri Light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自定义放映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Bing Ren</dc:creator>
  <cp:lastModifiedBy>豆豆草</cp:lastModifiedBy>
  <cp:revision>78</cp:revision>
  <dcterms:created xsi:type="dcterms:W3CDTF">2020-02-01T03:00:00Z</dcterms:created>
  <dcterms:modified xsi:type="dcterms:W3CDTF">2023-03-29T08:48:56Z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0131D170F7E94562907B9EA2EA2C9722</vt:lpwstr>
  </property>
  <property fmtid="{D5CDD505-2E9C-101B-9397-08002B2CF9AE}" pid="3" name="KSOProductBuildVer">
    <vt:lpwstr>2052-11.1.0.13020</vt:lpwstr>
  </property>
</Properties>
</file>