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mp3" ContentType="audio/mp3"/>
  <Default Extension="m4a" ContentType="audio/mp4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sldIdLst>
    <p:sldId id="411" r:id="rId3"/>
    <p:sldId id="414" r:id="rId4"/>
    <p:sldId id="427" r:id="rId5"/>
    <p:sldId id="431" r:id="rId6"/>
    <p:sldId id="417" r:id="rId7"/>
    <p:sldId id="482" r:id="rId8"/>
    <p:sldId id="493" r:id="rId9"/>
    <p:sldId id="444" r:id="rId10"/>
    <p:sldId id="445" r:id="rId11"/>
    <p:sldId id="475" r:id="rId12"/>
    <p:sldId id="474" r:id="rId13"/>
    <p:sldId id="501" r:id="rId14"/>
    <p:sldId id="502" r:id="rId15"/>
    <p:sldId id="503" r:id="rId16"/>
    <p:sldId id="504" r:id="rId17"/>
    <p:sldId id="465" r:id="rId18"/>
    <p:sldId id="508" r:id="rId19"/>
    <p:sldId id="452" r:id="rId20"/>
    <p:sldId id="509" r:id="rId21"/>
    <p:sldId id="454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00FF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582"/>
      </p:cViewPr>
      <p:guideLst>
        <p:guide orient="horz" pos="217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800" b="1" i="0" u="none" strike="noStrike" kern="1200" cap="none" spc="3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单击此处编辑标题</a:t>
            </a:r>
            <a:endParaRPr dirty="0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 algn="l"/>
                <a:tab pos="1609725" algn="l"/>
                <a:tab pos="1609725" algn="l"/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2.xml"/><Relationship Id="rId16" Type="http://schemas.openxmlformats.org/officeDocument/2006/relationships/tags" Target="../tags/tag61.xml"/><Relationship Id="rId15" Type="http://schemas.openxmlformats.org/officeDocument/2006/relationships/tags" Target="../tags/tag60.xml"/><Relationship Id="rId14" Type="http://schemas.openxmlformats.org/officeDocument/2006/relationships/tags" Target="../tags/tag59.xml"/><Relationship Id="rId13" Type="http://schemas.openxmlformats.org/officeDocument/2006/relationships/tags" Target="../tags/tag58.xml"/><Relationship Id="rId12" Type="http://schemas.openxmlformats.org/officeDocument/2006/relationships/tags" Target="../tags/tag57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609725" algn="l"/>
          <a:tab pos="1609725" algn="l"/>
          <a:tab pos="1609725" algn="l"/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audio" Target="../media/media5.m4a"/><Relationship Id="rId8" Type="http://schemas.openxmlformats.org/officeDocument/2006/relationships/image" Target="../media/image35.png"/><Relationship Id="rId7" Type="http://schemas.openxmlformats.org/officeDocument/2006/relationships/image" Target="../media/image34.jpeg"/><Relationship Id="rId6" Type="http://schemas.openxmlformats.org/officeDocument/2006/relationships/image" Target="../media/image4.jpeg"/><Relationship Id="rId5" Type="http://schemas.microsoft.com/office/2007/relationships/media" Target="../media/media4.m4a"/><Relationship Id="rId4" Type="http://schemas.openxmlformats.org/officeDocument/2006/relationships/audio" Target="../media/media4.m4a"/><Relationship Id="rId3" Type="http://schemas.openxmlformats.org/officeDocument/2006/relationships/image" Target="../media/image13.png"/><Relationship Id="rId2" Type="http://schemas.microsoft.com/office/2007/relationships/media" Target="../media/media3.m4a"/><Relationship Id="rId11" Type="http://schemas.openxmlformats.org/officeDocument/2006/relationships/slideLayout" Target="../slideLayouts/slideLayout7.xml"/><Relationship Id="rId10" Type="http://schemas.microsoft.com/office/2007/relationships/media" Target="../media/media5.m4a"/><Relationship Id="rId1" Type="http://schemas.openxmlformats.org/officeDocument/2006/relationships/audio" Target="../media/media3.m4a"/></Relationships>
</file>

<file path=ppt/slides/_rels/slide11.xml.rels><?xml version="1.0" encoding="UTF-8" standalone="yes"?>
<Relationships xmlns="http://schemas.openxmlformats.org/package/2006/relationships"><Relationship Id="rId9" Type="http://schemas.microsoft.com/office/2007/relationships/media" Target="../media/media7.m4a"/><Relationship Id="rId8" Type="http://schemas.openxmlformats.org/officeDocument/2006/relationships/audio" Target="../media/media7.m4a"/><Relationship Id="rId7" Type="http://schemas.openxmlformats.org/officeDocument/2006/relationships/image" Target="../media/image13.png"/><Relationship Id="rId6" Type="http://schemas.microsoft.com/office/2007/relationships/media" Target="../media/media6.m4a"/><Relationship Id="rId5" Type="http://schemas.openxmlformats.org/officeDocument/2006/relationships/audio" Target="../media/media6.m4a"/><Relationship Id="rId4" Type="http://schemas.openxmlformats.org/officeDocument/2006/relationships/image" Target="../media/image3.png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9" Type="http://schemas.microsoft.com/office/2007/relationships/media" Target="../media/media9.m4a"/><Relationship Id="rId8" Type="http://schemas.openxmlformats.org/officeDocument/2006/relationships/audio" Target="../media/media9.m4a"/><Relationship Id="rId7" Type="http://schemas.openxmlformats.org/officeDocument/2006/relationships/image" Target="../media/image13.png"/><Relationship Id="rId6" Type="http://schemas.microsoft.com/office/2007/relationships/media" Target="../media/media8.m4a"/><Relationship Id="rId5" Type="http://schemas.openxmlformats.org/officeDocument/2006/relationships/audio" Target="../media/media8.m4a"/><Relationship Id="rId4" Type="http://schemas.openxmlformats.org/officeDocument/2006/relationships/image" Target="../media/image39.png"/><Relationship Id="rId3" Type="http://schemas.openxmlformats.org/officeDocument/2006/relationships/image" Target="../media/image38.png"/><Relationship Id="rId2" Type="http://schemas.openxmlformats.org/officeDocument/2006/relationships/image" Target="../media/image36.pn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9" Type="http://schemas.microsoft.com/office/2007/relationships/media" Target="../media/media11.m4a"/><Relationship Id="rId8" Type="http://schemas.openxmlformats.org/officeDocument/2006/relationships/audio" Target="../media/media11.m4a"/><Relationship Id="rId7" Type="http://schemas.openxmlformats.org/officeDocument/2006/relationships/image" Target="../media/image13.png"/><Relationship Id="rId6" Type="http://schemas.microsoft.com/office/2007/relationships/media" Target="../media/media10.m4a"/><Relationship Id="rId5" Type="http://schemas.openxmlformats.org/officeDocument/2006/relationships/audio" Target="../media/media10.m4a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6.png"/><Relationship Id="rId12" Type="http://schemas.openxmlformats.org/officeDocument/2006/relationships/slideLayout" Target="../slideLayouts/slideLayout7.xml"/><Relationship Id="rId11" Type="http://schemas.microsoft.com/office/2007/relationships/media" Target="../media/media12.m4a"/><Relationship Id="rId10" Type="http://schemas.openxmlformats.org/officeDocument/2006/relationships/audio" Target="../media/media12.m4a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9" Type="http://schemas.microsoft.com/office/2007/relationships/media" Target="../media/media14.m4a"/><Relationship Id="rId8" Type="http://schemas.openxmlformats.org/officeDocument/2006/relationships/audio" Target="../media/media14.m4a"/><Relationship Id="rId7" Type="http://schemas.openxmlformats.org/officeDocument/2006/relationships/image" Target="../media/image13.png"/><Relationship Id="rId6" Type="http://schemas.microsoft.com/office/2007/relationships/media" Target="../media/media13.m4a"/><Relationship Id="rId5" Type="http://schemas.openxmlformats.org/officeDocument/2006/relationships/audio" Target="../media/media13.m4a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36.png"/><Relationship Id="rId12" Type="http://schemas.openxmlformats.org/officeDocument/2006/relationships/slideLayout" Target="../slideLayouts/slideLayout7.xml"/><Relationship Id="rId11" Type="http://schemas.microsoft.com/office/2007/relationships/media" Target="../media/media15.m4a"/><Relationship Id="rId10" Type="http://schemas.openxmlformats.org/officeDocument/2006/relationships/audio" Target="../media/media15.m4a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9" Type="http://schemas.microsoft.com/office/2007/relationships/media" Target="../media/media4.m4a"/><Relationship Id="rId8" Type="http://schemas.openxmlformats.org/officeDocument/2006/relationships/audio" Target="../media/media4.m4a"/><Relationship Id="rId7" Type="http://schemas.openxmlformats.org/officeDocument/2006/relationships/image" Target="../media/image13.png"/><Relationship Id="rId6" Type="http://schemas.microsoft.com/office/2007/relationships/media" Target="../media/media5.m4a"/><Relationship Id="rId5" Type="http://schemas.openxmlformats.org/officeDocument/2006/relationships/audio" Target="../media/media5.m4a"/><Relationship Id="rId4" Type="http://schemas.openxmlformats.org/officeDocument/2006/relationships/image" Target="../media/image35.png"/><Relationship Id="rId3" Type="http://schemas.openxmlformats.org/officeDocument/2006/relationships/image" Target="../media/image34.jpeg"/><Relationship Id="rId2" Type="http://schemas.openxmlformats.org/officeDocument/2006/relationships/image" Target="../media/image36.png"/><Relationship Id="rId12" Type="http://schemas.openxmlformats.org/officeDocument/2006/relationships/slideLayout" Target="../slideLayouts/slideLayout7.xml"/><Relationship Id="rId11" Type="http://schemas.microsoft.com/office/2007/relationships/media" Target="../media/media3.m4a"/><Relationship Id="rId10" Type="http://schemas.openxmlformats.org/officeDocument/2006/relationships/audio" Target="../media/media3.m4a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1.png"/><Relationship Id="rId8" Type="http://schemas.openxmlformats.org/officeDocument/2006/relationships/image" Target="../media/image50.png"/><Relationship Id="rId7" Type="http://schemas.openxmlformats.org/officeDocument/2006/relationships/image" Target="../media/image49.png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52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4.xml"/><Relationship Id="rId1" Type="http://schemas.openxmlformats.org/officeDocument/2006/relationships/image" Target="../media/image4.jpeg"/></Relationships>
</file>

<file path=ppt/slides/_rels/slide1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67.xml"/><Relationship Id="rId4" Type="http://schemas.openxmlformats.org/officeDocument/2006/relationships/image" Target="../media/image4.jpeg"/><Relationship Id="rId3" Type="http://schemas.openxmlformats.org/officeDocument/2006/relationships/tags" Target="../tags/tag66.xml"/><Relationship Id="rId2" Type="http://schemas.openxmlformats.org/officeDocument/2006/relationships/image" Target="../media/image53.png"/><Relationship Id="rId1" Type="http://schemas.openxmlformats.org/officeDocument/2006/relationships/tags" Target="../tags/tag65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59.png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jpe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6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.jpeg"/><Relationship Id="rId6" Type="http://schemas.openxmlformats.org/officeDocument/2006/relationships/image" Target="../media/image11.png"/><Relationship Id="rId5" Type="http://schemas.openxmlformats.org/officeDocument/2006/relationships/image" Target="../media/image9.jpeg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0.jpeg"/><Relationship Id="rId2" Type="http://schemas.openxmlformats.org/officeDocument/2006/relationships/image" Target="../media/image12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jpeg"/><Relationship Id="rId7" Type="http://schemas.openxmlformats.org/officeDocument/2006/relationships/image" Target="../media/image8.jpeg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slide" Target="slide1.xml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6" Type="http://schemas.openxmlformats.org/officeDocument/2006/relationships/slideLayout" Target="../slideLayouts/slideLayout7.xml"/><Relationship Id="rId15" Type="http://schemas.openxmlformats.org/officeDocument/2006/relationships/image" Target="../media/image18.png"/><Relationship Id="rId14" Type="http://schemas.openxmlformats.org/officeDocument/2006/relationships/tags" Target="../tags/tag63.xml"/><Relationship Id="rId13" Type="http://schemas.microsoft.com/office/2007/relationships/media" Target="../media/media2.mp4"/><Relationship Id="rId12" Type="http://schemas.openxmlformats.org/officeDocument/2006/relationships/video" Target="../media/media2.mp4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audio" Target="../media/media1.mp3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5.png"/><Relationship Id="rId8" Type="http://schemas.openxmlformats.org/officeDocument/2006/relationships/image" Target="../media/image14.jpeg"/><Relationship Id="rId7" Type="http://schemas.openxmlformats.org/officeDocument/2006/relationships/image" Target="../media/image8.jpeg"/><Relationship Id="rId6" Type="http://schemas.openxmlformats.org/officeDocument/2006/relationships/image" Target="../media/image6.jpeg"/><Relationship Id="rId5" Type="http://schemas.openxmlformats.org/officeDocument/2006/relationships/image" Target="../media/image4.jpeg"/><Relationship Id="rId4" Type="http://schemas.openxmlformats.org/officeDocument/2006/relationships/slide" Target="slide20.xml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3" Type="http://schemas.openxmlformats.org/officeDocument/2006/relationships/slideLayout" Target="../slideLayouts/slideLayout7.xml"/><Relationship Id="rId12" Type="http://schemas.openxmlformats.org/officeDocument/2006/relationships/image" Target="../media/image19.png"/><Relationship Id="rId11" Type="http://schemas.openxmlformats.org/officeDocument/2006/relationships/image" Target="../media/image17.jpeg"/><Relationship Id="rId10" Type="http://schemas.openxmlformats.org/officeDocument/2006/relationships/image" Target="../media/image16.jpeg"/><Relationship Id="rId1" Type="http://schemas.openxmlformats.org/officeDocument/2006/relationships/audio" Target="../media/media1.mp3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.jpeg"/><Relationship Id="rId8" Type="http://schemas.openxmlformats.org/officeDocument/2006/relationships/image" Target="../media/image16.jpeg"/><Relationship Id="rId7" Type="http://schemas.openxmlformats.org/officeDocument/2006/relationships/image" Target="../media/image15.png"/><Relationship Id="rId6" Type="http://schemas.openxmlformats.org/officeDocument/2006/relationships/image" Target="../media/image14.jpeg"/><Relationship Id="rId5" Type="http://schemas.openxmlformats.org/officeDocument/2006/relationships/image" Target="../media/image4.jpeg"/><Relationship Id="rId4" Type="http://schemas.openxmlformats.org/officeDocument/2006/relationships/slide" Target="slide18.xml"/><Relationship Id="rId3" Type="http://schemas.openxmlformats.org/officeDocument/2006/relationships/image" Target="../media/image13.png"/><Relationship Id="rId2" Type="http://schemas.microsoft.com/office/2007/relationships/media" Target="../media/media1.mp3"/><Relationship Id="rId10" Type="http://schemas.openxmlformats.org/officeDocument/2006/relationships/slideLayout" Target="../slideLayouts/slideLayout7.xml"/><Relationship Id="rId1" Type="http://schemas.openxmlformats.org/officeDocument/2006/relationships/audio" Target="../media/media1.mp3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6.png"/><Relationship Id="rId8" Type="http://schemas.openxmlformats.org/officeDocument/2006/relationships/image" Target="../media/image11.png"/><Relationship Id="rId7" Type="http://schemas.openxmlformats.org/officeDocument/2006/relationships/image" Target="../media/image25.png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1.wav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33.png"/><Relationship Id="rId7" Type="http://schemas.openxmlformats.org/officeDocument/2006/relationships/image" Target="../media/image32.png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3" name="Rectangle 3"/>
          <p:cNvSpPr/>
          <p:nvPr/>
        </p:nvSpPr>
        <p:spPr>
          <a:xfrm>
            <a:off x="0" y="0"/>
            <a:ext cx="12192000" cy="6733540"/>
          </a:xfrm>
          <a:prstGeom prst="rect">
            <a:avLst/>
          </a:prstGeom>
          <a:solidFill>
            <a:schemeClr val="bg1"/>
          </a:solidFill>
          <a:ln w="1428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4" name="AutoShape 7" descr="874ASGA~7KG{05A~09ILA"/>
          <p:cNvSpPr>
            <a:spLocks noChangeAspect="1"/>
          </p:cNvSpPr>
          <p:nvPr/>
        </p:nvSpPr>
        <p:spPr>
          <a:xfrm>
            <a:off x="2667000" y="85725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5" name="AutoShape 8" descr="874ASGA~7KG{05A~09ILA"/>
          <p:cNvSpPr>
            <a:spLocks noChangeAspect="1"/>
          </p:cNvSpPr>
          <p:nvPr/>
        </p:nvSpPr>
        <p:spPr>
          <a:xfrm>
            <a:off x="2667000" y="85725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6" name="AutoShape 9" descr="874ASGA~7KG{05A~09ILA"/>
          <p:cNvSpPr>
            <a:spLocks noChangeAspect="1"/>
          </p:cNvSpPr>
          <p:nvPr/>
        </p:nvSpPr>
        <p:spPr>
          <a:xfrm>
            <a:off x="2667000" y="85725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7" name="AutoShape 10" descr="874ASGA~7KG{05A~09ILA"/>
          <p:cNvSpPr>
            <a:spLocks noChangeAspect="1"/>
          </p:cNvSpPr>
          <p:nvPr/>
        </p:nvSpPr>
        <p:spPr>
          <a:xfrm>
            <a:off x="5981700" y="33147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78" name="AutoShape 12" descr="big_c83f40020f8f3e8a3f4a8d65b936398d"/>
          <p:cNvSpPr>
            <a:spLocks noChangeAspect="1"/>
          </p:cNvSpPr>
          <p:nvPr/>
        </p:nvSpPr>
        <p:spPr>
          <a:xfrm>
            <a:off x="5981700" y="3314700"/>
            <a:ext cx="228600" cy="228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endParaRPr lang="zh-CN" altLang="en-US" sz="100" b="1" dirty="0"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3083" name="TextBox 262"/>
          <p:cNvSpPr txBox="1"/>
          <p:nvPr/>
        </p:nvSpPr>
        <p:spPr>
          <a:xfrm>
            <a:off x="4659630" y="5551170"/>
            <a:ext cx="727075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ctr"/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常州市金坛区茅麓小学</a:t>
            </a:r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 </a:t>
            </a:r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阚荣萍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66" charset="0"/>
              <a:ea typeface="黑体" panose="02010609060101010101" pitchFamily="49" charset="-122"/>
              <a:cs typeface="Comic Sans MS" panose="030F0702030302020204" pitchFamily="66" charset="0"/>
            </a:endParaRPr>
          </a:p>
          <a:p>
            <a:pPr algn="l"/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 </a:t>
            </a:r>
            <a:r>
              <a:rPr lang="en-US" altLang="zh-CN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       </a:t>
            </a:r>
            <a:r>
              <a:rPr lang="zh-CN" altLang="en-US" sz="2800" b="1" dirty="0">
                <a:solidFill>
                  <a:srgbClr val="0070C0"/>
                </a:solidFill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</a:rPr>
              <a:t>常州市金坛区水北小学 严玉婷</a:t>
            </a:r>
            <a:endParaRPr lang="zh-CN" altLang="en-US" sz="2800" b="1" dirty="0">
              <a:solidFill>
                <a:srgbClr val="0070C0"/>
              </a:solidFill>
              <a:latin typeface="Comic Sans MS" panose="030F0702030302020204" pitchFamily="66" charset="0"/>
              <a:ea typeface="黑体" panose="02010609060101010101" pitchFamily="49" charset="-122"/>
              <a:cs typeface="Comic Sans MS" panose="030F0702030302020204" pitchFamily="66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28406" t="12134" r="24696" b="9306"/>
          <a:stretch>
            <a:fillRect/>
          </a:stretch>
        </p:blipFill>
        <p:spPr>
          <a:xfrm rot="1380000">
            <a:off x="1137285" y="875030"/>
            <a:ext cx="1116330" cy="124650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4806" t="6905" r="25082" b="17375"/>
          <a:stretch>
            <a:fillRect/>
          </a:stretch>
        </p:blipFill>
        <p:spPr>
          <a:xfrm>
            <a:off x="-22860" y="857250"/>
            <a:ext cx="1475740" cy="14122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WordArt 6"/>
          <p:cNvSpPr>
            <a:spLocks noTextEdit="1"/>
          </p:cNvSpPr>
          <p:nvPr/>
        </p:nvSpPr>
        <p:spPr>
          <a:xfrm rot="20820000">
            <a:off x="1748790" y="1699895"/>
            <a:ext cx="3300095" cy="84645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fontAlgn="auto" hangingPunct="0"/>
            <a:r>
              <a:rPr lang="zh-CN" altLang="en-US" sz="2700" b="1" strike="noStrike" noProof="1"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Impact" panose="020B0806030902050204" charset="0"/>
                <a:ea typeface="Impact" panose="020B0806030902050204" charset="0"/>
                <a:cs typeface="+mn-cs"/>
              </a:rPr>
              <a:t>Unit </a:t>
            </a:r>
            <a:r>
              <a:rPr lang="en-US" altLang="zh-CN" sz="2700" b="1" strike="noStrike" noProof="1"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Impact" panose="020B0806030902050204" charset="0"/>
                <a:ea typeface="Impact" panose="020B0806030902050204" charset="0"/>
                <a:cs typeface="+mn-cs"/>
              </a:rPr>
              <a:t>4</a:t>
            </a:r>
            <a:r>
              <a:rPr lang="zh-CN" altLang="en-US" sz="2700" b="1" strike="noStrike" noProof="1">
                <a:ln w="2857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FF00"/>
                </a:solidFill>
                <a:latin typeface="Impact" panose="020B0806030902050204" charset="0"/>
                <a:ea typeface="宋体" panose="02010600030101010101" pitchFamily="2" charset="-122"/>
                <a:cs typeface="+mn-cs"/>
              </a:rPr>
              <a:t>融合绘本</a:t>
            </a:r>
            <a:endParaRPr lang="zh-CN" altLang="en-US" sz="2700" b="1" strike="noStrike" noProof="1">
              <a:ln w="2857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FFFF00"/>
              </a:solidFill>
              <a:latin typeface="Impact" panose="020B0806030902050204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14375" y="2496185"/>
            <a:ext cx="7289800" cy="2157095"/>
            <a:chOff x="899" y="970"/>
            <a:chExt cx="10029" cy="3397"/>
          </a:xfrm>
        </p:grpSpPr>
        <p:sp>
          <p:nvSpPr>
            <p:cNvPr id="7" name="圆角矩形 6"/>
            <p:cNvSpPr/>
            <p:nvPr/>
          </p:nvSpPr>
          <p:spPr>
            <a:xfrm rot="20880000">
              <a:off x="899" y="2356"/>
              <a:ext cx="10029" cy="2011"/>
            </a:xfrm>
            <a:prstGeom prst="roundRect">
              <a:avLst/>
            </a:prstGeom>
            <a:solidFill>
              <a:schemeClr val="bg1"/>
            </a:solidFill>
            <a:ln w="127000">
              <a:solidFill>
                <a:srgbClr val="F968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 flipH="1">
              <a:off x="4236" y="1454"/>
              <a:ext cx="392" cy="1314"/>
            </a:xfrm>
            <a:prstGeom prst="line">
              <a:avLst/>
            </a:prstGeom>
            <a:ln w="38100" cmpd="sng">
              <a:solidFill>
                <a:schemeClr val="tx1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4628" y="1335"/>
              <a:ext cx="2122" cy="750"/>
            </a:xfrm>
            <a:prstGeom prst="line">
              <a:avLst/>
            </a:prstGeom>
            <a:ln w="381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4" name=" 184"/>
            <p:cNvSpPr/>
            <p:nvPr/>
          </p:nvSpPr>
          <p:spPr>
            <a:xfrm rot="20760000">
              <a:off x="4424" y="970"/>
              <a:ext cx="337" cy="61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rgbClr val="FFFFFF"/>
                </a:solidFill>
              </a:endParaRPr>
            </a:p>
          </p:txBody>
        </p:sp>
      </p:grpSp>
      <p:sp>
        <p:nvSpPr>
          <p:cNvPr id="6" name="文本框 5"/>
          <p:cNvSpPr txBox="1"/>
          <p:nvPr/>
        </p:nvSpPr>
        <p:spPr>
          <a:xfrm rot="20820000">
            <a:off x="869315" y="3559810"/>
            <a:ext cx="832294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latin typeface="Comic Sans MS" panose="030F0702030302020204" pitchFamily="66" charset="0"/>
                <a:cs typeface="Comic Sans MS" panose="030F0702030302020204" pitchFamily="66" charset="0"/>
              </a:rPr>
              <a:t>I can do everything myself</a:t>
            </a:r>
            <a:endParaRPr lang="en-US" altLang="zh-CN" sz="4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" name="椭圆 1"/>
          <p:cNvSpPr/>
          <p:nvPr/>
        </p:nvSpPr>
        <p:spPr>
          <a:xfrm rot="540000">
            <a:off x="8414385" y="958850"/>
            <a:ext cx="3454400" cy="2952750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 w="50800" cmpd="sng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318" name="文本框 5"/>
          <p:cNvSpPr txBox="1">
            <a:spLocks noChangeArrowheads="1"/>
          </p:cNvSpPr>
          <p:nvPr/>
        </p:nvSpPr>
        <p:spPr bwMode="auto">
          <a:xfrm>
            <a:off x="0" y="24448"/>
            <a:ext cx="8955088" cy="101473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本课件为江苏省教育科学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“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十三五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规划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2020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年度重点资助课题过程性材料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课题全称：基于阅读素养提升的绘本与小学英语译林版教材融合研究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课题编号：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B-a/2020/02/07     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融合单元：译林版小学英语四上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</a:rPr>
              <a:t>Unit Four</a:t>
            </a:r>
            <a:endParaRPr lang="en-US" altLang="zh-CN" sz="20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pic>
        <p:nvPicPr>
          <p:cNvPr id="17" name="万新路 14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1199495" y="3215640"/>
            <a:ext cx="447040" cy="427355"/>
          </a:xfrm>
          <a:prstGeom prst="rect">
            <a:avLst/>
          </a:prstGeom>
        </p:spPr>
      </p:pic>
      <p:pic>
        <p:nvPicPr>
          <p:cNvPr id="6" name="万新路 12">
            <a:hlinkClick r:id="" action="ppaction://media"/>
          </p:cNvPr>
          <p:cNvPicPr/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10684510" y="4537710"/>
            <a:ext cx="447040" cy="427355"/>
          </a:xfrm>
          <a:prstGeom prst="rect">
            <a:avLst/>
          </a:prstGeom>
        </p:spPr>
      </p:pic>
      <p:sp>
        <p:nvSpPr>
          <p:cNvPr id="2" name="矩形 1"/>
          <p:cNvSpPr/>
          <p:nvPr/>
        </p:nvSpPr>
        <p:spPr>
          <a:xfrm>
            <a:off x="114300" y="102235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Read and feel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1073150" y="236855"/>
            <a:ext cx="273812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6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grpSp>
        <p:nvGrpSpPr>
          <p:cNvPr id="25" name="组合 24"/>
          <p:cNvGrpSpPr/>
          <p:nvPr/>
        </p:nvGrpSpPr>
        <p:grpSpPr>
          <a:xfrm>
            <a:off x="286385" y="1169670"/>
            <a:ext cx="5549900" cy="4161155"/>
            <a:chOff x="463" y="1842"/>
            <a:chExt cx="8740" cy="6553"/>
          </a:xfrm>
        </p:grpSpPr>
        <p:pic>
          <p:nvPicPr>
            <p:cNvPr id="9" name="图片 8" descr="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463" y="1842"/>
              <a:ext cx="8740" cy="6553"/>
            </a:xfrm>
            <a:prstGeom prst="rect">
              <a:avLst/>
            </a:prstGeom>
            <a:effectLst>
              <a:softEdge rad="63500"/>
            </a:effectLst>
          </p:spPr>
        </p:pic>
        <p:cxnSp>
          <p:nvCxnSpPr>
            <p:cNvPr id="11" name="直接连接符 10"/>
            <p:cNvCxnSpPr/>
            <p:nvPr/>
          </p:nvCxnSpPr>
          <p:spPr>
            <a:xfrm>
              <a:off x="1304" y="8395"/>
              <a:ext cx="6529" cy="0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组合 25"/>
          <p:cNvGrpSpPr/>
          <p:nvPr/>
        </p:nvGrpSpPr>
        <p:grpSpPr>
          <a:xfrm>
            <a:off x="6010275" y="1149985"/>
            <a:ext cx="5821680" cy="4420870"/>
            <a:chOff x="9465" y="1811"/>
            <a:chExt cx="9168" cy="6962"/>
          </a:xfrm>
        </p:grpSpPr>
        <p:pic>
          <p:nvPicPr>
            <p:cNvPr id="15" name="图片 14" descr="9"/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9465" y="1811"/>
              <a:ext cx="9169" cy="6909"/>
            </a:xfrm>
            <a:prstGeom prst="rect">
              <a:avLst/>
            </a:prstGeom>
            <a:effectLst>
              <a:softEdge rad="63500"/>
            </a:effectLst>
          </p:spPr>
        </p:pic>
        <p:cxnSp>
          <p:nvCxnSpPr>
            <p:cNvPr id="16" name="直接连接符 15"/>
            <p:cNvCxnSpPr/>
            <p:nvPr/>
          </p:nvCxnSpPr>
          <p:spPr>
            <a:xfrm flipV="1">
              <a:off x="12948" y="8751"/>
              <a:ext cx="3878" cy="23"/>
            </a:xfrm>
            <a:prstGeom prst="line">
              <a:avLst/>
            </a:prstGeom>
            <a:ln w="508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488315" y="5675630"/>
            <a:ext cx="5146040" cy="941705"/>
            <a:chOff x="715" y="8938"/>
            <a:chExt cx="8104" cy="1483"/>
          </a:xfrm>
        </p:grpSpPr>
        <p:sp>
          <p:nvSpPr>
            <p:cNvPr id="12" name="云形 11"/>
            <p:cNvSpPr/>
            <p:nvPr/>
          </p:nvSpPr>
          <p:spPr>
            <a:xfrm rot="21000000">
              <a:off x="715" y="8977"/>
              <a:ext cx="2529" cy="1445"/>
            </a:xfrm>
            <a:prstGeom prst="clou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开心的</a:t>
              </a:r>
              <a:endParaRPr lang="zh-CN" altLang="en-US" sz="2200" b="1"/>
            </a:p>
          </p:txBody>
        </p:sp>
        <p:sp>
          <p:nvSpPr>
            <p:cNvPr id="13" name="云形 12"/>
            <p:cNvSpPr/>
            <p:nvPr/>
          </p:nvSpPr>
          <p:spPr>
            <a:xfrm rot="20880000">
              <a:off x="3474" y="8938"/>
              <a:ext cx="2529" cy="1445"/>
            </a:xfrm>
            <a:prstGeom prst="clou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骄傲的</a:t>
              </a:r>
              <a:endParaRPr lang="zh-CN" altLang="en-US" sz="2200" b="1"/>
            </a:p>
          </p:txBody>
        </p:sp>
        <p:sp>
          <p:nvSpPr>
            <p:cNvPr id="14" name="云形 13"/>
            <p:cNvSpPr/>
            <p:nvPr/>
          </p:nvSpPr>
          <p:spPr>
            <a:xfrm rot="20880000">
              <a:off x="6123" y="8959"/>
              <a:ext cx="2696" cy="1445"/>
            </a:xfrm>
            <a:prstGeom prst="clou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兴奋的</a:t>
              </a:r>
              <a:endParaRPr lang="zh-CN" altLang="en-US" sz="2200" b="1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37250" y="5667375"/>
            <a:ext cx="5194300" cy="932815"/>
            <a:chOff x="9309" y="8986"/>
            <a:chExt cx="8180" cy="1469"/>
          </a:xfrm>
        </p:grpSpPr>
        <p:sp>
          <p:nvSpPr>
            <p:cNvPr id="21" name="云形 20"/>
            <p:cNvSpPr/>
            <p:nvPr/>
          </p:nvSpPr>
          <p:spPr>
            <a:xfrm rot="21000000">
              <a:off x="9309" y="8986"/>
              <a:ext cx="2529" cy="1445"/>
            </a:xfrm>
            <a:prstGeom prst="clou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欣慰的</a:t>
              </a:r>
              <a:endParaRPr lang="zh-CN" altLang="en-US" sz="2200" b="1"/>
            </a:p>
          </p:txBody>
        </p:sp>
        <p:sp>
          <p:nvSpPr>
            <p:cNvPr id="22" name="云形 21"/>
            <p:cNvSpPr/>
            <p:nvPr/>
          </p:nvSpPr>
          <p:spPr>
            <a:xfrm rot="21000000">
              <a:off x="12219" y="9011"/>
              <a:ext cx="2529" cy="1445"/>
            </a:xfrm>
            <a:prstGeom prst="clou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慈爱的</a:t>
              </a:r>
              <a:endParaRPr lang="zh-CN" altLang="en-US" sz="2200" b="1"/>
            </a:p>
          </p:txBody>
        </p:sp>
        <p:sp>
          <p:nvSpPr>
            <p:cNvPr id="23" name="云形 22"/>
            <p:cNvSpPr/>
            <p:nvPr/>
          </p:nvSpPr>
          <p:spPr>
            <a:xfrm rot="21000000">
              <a:off x="14961" y="8986"/>
              <a:ext cx="2529" cy="1445"/>
            </a:xfrm>
            <a:prstGeom prst="cloud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r>
                <a:rPr lang="zh-CN" altLang="en-US" sz="2200" b="1"/>
                <a:t>愉悦的</a:t>
              </a:r>
              <a:endParaRPr lang="zh-CN" altLang="en-US" sz="2200" b="1"/>
            </a:p>
          </p:txBody>
        </p:sp>
      </p:grpSp>
      <p:pic>
        <p:nvPicPr>
          <p:cNvPr id="4" name="万新路 11">
            <a:hlinkClick r:id="" action="ppaction://media"/>
          </p:cNvPr>
          <p:cNvPicPr/>
          <p:nvPr>
            <a:audioFile r:link="rId9"/>
            <p:extLst>
              <p:ext uri="{DAA4B4D4-6D71-4841-9C94-3DE7FCFB9230}">
                <p14:media xmlns:p14="http://schemas.microsoft.com/office/powerpoint/2010/main" r:embed="rId10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499110" y="4420870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万新路 1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0" dur="28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34" dur="3843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4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" y="102235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Listen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and imitate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163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149985"/>
            <a:ext cx="5123815" cy="5396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68085" y="1149985"/>
            <a:ext cx="5046345" cy="539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63690" y="1412240"/>
            <a:ext cx="4528820" cy="4871720"/>
          </a:xfrm>
          <a:prstGeom prst="rect">
            <a:avLst/>
          </a:prstGeom>
        </p:spPr>
      </p:pic>
      <p:pic>
        <p:nvPicPr>
          <p:cNvPr id="9" name="图片 8" descr="封面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33500" y="1412240"/>
            <a:ext cx="4529455" cy="4707890"/>
          </a:xfrm>
          <a:prstGeom prst="rect">
            <a:avLst/>
          </a:prstGeom>
        </p:spPr>
      </p:pic>
      <p:pic>
        <p:nvPicPr>
          <p:cNvPr id="4" name="万新路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145540" y="6119495"/>
            <a:ext cx="447040" cy="427355"/>
          </a:xfrm>
          <a:prstGeom prst="rect">
            <a:avLst/>
          </a:prstGeom>
        </p:spPr>
      </p:pic>
      <p:pic>
        <p:nvPicPr>
          <p:cNvPr id="10" name="万新路 3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867390" y="6119495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639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6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" y="85090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Listen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and imitate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163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149985"/>
            <a:ext cx="5123815" cy="5396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68085" y="1149985"/>
            <a:ext cx="5046345" cy="539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/Users/blc/Desktop/10.22/四上U4融合资源I can do everything myself/I can do everything myself绘本/3.png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61150" y="1412875"/>
            <a:ext cx="4528820" cy="4872355"/>
          </a:xfrm>
          <a:prstGeom prst="rect">
            <a:avLst/>
          </a:prstGeom>
        </p:spPr>
      </p:pic>
      <p:pic>
        <p:nvPicPr>
          <p:cNvPr id="4" name="图片 3" descr="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440" y="1412240"/>
            <a:ext cx="4528185" cy="4871720"/>
          </a:xfrm>
          <a:prstGeom prst="rect">
            <a:avLst/>
          </a:prstGeom>
        </p:spPr>
      </p:pic>
      <p:pic>
        <p:nvPicPr>
          <p:cNvPr id="7" name="万新路 2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61440" y="5857875"/>
            <a:ext cx="447040" cy="427355"/>
          </a:xfrm>
          <a:prstGeom prst="rect">
            <a:avLst/>
          </a:prstGeom>
        </p:spPr>
      </p:pic>
      <p:pic>
        <p:nvPicPr>
          <p:cNvPr id="9" name="万新路 4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363835" y="5856605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5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164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1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2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" y="102235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Listen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and imitate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163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149985"/>
            <a:ext cx="5123815" cy="5396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68085" y="1149985"/>
            <a:ext cx="5046345" cy="539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/Users/blc/Desktop/10.22/四上U4融合资源I can do everything myself/I can do everything myself绘本/5.png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61150" y="1412875"/>
            <a:ext cx="4528820" cy="4871085"/>
          </a:xfrm>
          <a:prstGeom prst="rect">
            <a:avLst/>
          </a:prstGeom>
        </p:spPr>
      </p:pic>
      <p:pic>
        <p:nvPicPr>
          <p:cNvPr id="4" name="图片 3" descr="/Users/blc/Desktop/10.22/四上U4融合资源I can do everything myself/I can do everything myself绘本/4.png4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33500" y="1412875"/>
            <a:ext cx="4529455" cy="4872990"/>
          </a:xfrm>
          <a:prstGeom prst="rect">
            <a:avLst/>
          </a:prstGeom>
        </p:spPr>
      </p:pic>
      <p:pic>
        <p:nvPicPr>
          <p:cNvPr id="7" name="万新路 5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3500" y="5431155"/>
            <a:ext cx="447040" cy="427355"/>
          </a:xfrm>
          <a:prstGeom prst="rect">
            <a:avLst/>
          </a:prstGeom>
        </p:spPr>
      </p:pic>
      <p:pic>
        <p:nvPicPr>
          <p:cNvPr id="9" name="万新路 6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11105" y="5431155"/>
            <a:ext cx="447040" cy="427355"/>
          </a:xfrm>
          <a:prstGeom prst="rect">
            <a:avLst/>
          </a:prstGeom>
        </p:spPr>
      </p:pic>
      <p:pic>
        <p:nvPicPr>
          <p:cNvPr id="10" name="万新路 7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558145" y="5431155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25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1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276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" y="85090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Listen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and imitate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163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149985"/>
            <a:ext cx="5123815" cy="5396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68085" y="1149985"/>
            <a:ext cx="5046345" cy="539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/Users/blc/Desktop/10.22/四上U4融合资源I can do everything myself/I can do everything myself绘本/7.png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6649720" y="1412240"/>
            <a:ext cx="4528820" cy="4872355"/>
          </a:xfrm>
          <a:prstGeom prst="rect">
            <a:avLst/>
          </a:prstGeom>
        </p:spPr>
      </p:pic>
      <p:pic>
        <p:nvPicPr>
          <p:cNvPr id="4" name="图片 3" descr="/Users/blc/Desktop/10.22/四上U4融合资源I can do everything myself/I can do everything myself绘本/6.png6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1361440" y="1412240"/>
            <a:ext cx="4528185" cy="4871085"/>
          </a:xfrm>
          <a:prstGeom prst="rect">
            <a:avLst/>
          </a:prstGeom>
        </p:spPr>
      </p:pic>
      <p:pic>
        <p:nvPicPr>
          <p:cNvPr id="7" name="万新路 8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3500" y="5392420"/>
            <a:ext cx="447040" cy="427355"/>
          </a:xfrm>
          <a:prstGeom prst="rect">
            <a:avLst/>
          </a:prstGeom>
        </p:spPr>
      </p:pic>
      <p:pic>
        <p:nvPicPr>
          <p:cNvPr id="9" name="万新路 9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08260" y="5392420"/>
            <a:ext cx="447040" cy="427355"/>
          </a:xfrm>
          <a:prstGeom prst="rect">
            <a:avLst/>
          </a:prstGeom>
        </p:spPr>
      </p:pic>
      <p:pic>
        <p:nvPicPr>
          <p:cNvPr id="10" name="万新路 10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55300" y="5392420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57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37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235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14300" y="85090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Listen</a:t>
            </a:r>
            <a:r>
              <a:rPr 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and imitate</a:t>
            </a:r>
            <a:endParaRPr 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16389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540" y="1149985"/>
            <a:ext cx="5123815" cy="5396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0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268085" y="1149985"/>
            <a:ext cx="5046345" cy="539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/Users/blc/Desktop/10.22/四上U4融合资源I can do everything myself/I can do everything myself绘本/8.jpg8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333500" y="1343025"/>
            <a:ext cx="4528820" cy="4987290"/>
          </a:xfrm>
          <a:prstGeom prst="rect">
            <a:avLst/>
          </a:prstGeom>
        </p:spPr>
      </p:pic>
      <p:pic>
        <p:nvPicPr>
          <p:cNvPr id="7" name="图片 6" descr="/Users/blc/Desktop/10.22/四上U4融合资源I can do everything myself/I can do everything myself绘本/9.png9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>
            <a:off x="6751320" y="1342390"/>
            <a:ext cx="4364355" cy="4871085"/>
          </a:xfrm>
          <a:prstGeom prst="rect">
            <a:avLst/>
          </a:prstGeom>
        </p:spPr>
      </p:pic>
      <p:pic>
        <p:nvPicPr>
          <p:cNvPr id="9" name="万新路 11">
            <a:hlinkClick r:id="" action="ppaction://media"/>
          </p:cNvPr>
          <p:cNvPicPr/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333500" y="5241925"/>
            <a:ext cx="447040" cy="427355"/>
          </a:xfrm>
          <a:prstGeom prst="rect">
            <a:avLst/>
          </a:prstGeom>
        </p:spPr>
      </p:pic>
      <p:pic>
        <p:nvPicPr>
          <p:cNvPr id="10" name="万新路 12">
            <a:hlinkClick r:id="" action="ppaction://media"/>
          </p:cNvPr>
          <p:cNvPicPr/>
          <p:nvPr>
            <a:audioFile r:link="rId8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227945" y="5023485"/>
            <a:ext cx="447040" cy="427355"/>
          </a:xfrm>
          <a:prstGeom prst="rect">
            <a:avLst/>
          </a:prstGeom>
        </p:spPr>
      </p:pic>
      <p:pic>
        <p:nvPicPr>
          <p:cNvPr id="11" name="万新路 14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674985" y="5023485"/>
            <a:ext cx="447040" cy="42735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4835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0" dur="2833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14" dur="3843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5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6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  <p:audio>
              <p:cMediaNode>
                <p:cTn id="1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7" name="矩形 6"/>
          <p:cNvSpPr/>
          <p:nvPr/>
        </p:nvSpPr>
        <p:spPr>
          <a:xfrm>
            <a:off x="130810" y="85090"/>
            <a:ext cx="11929745" cy="66205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  Try to retell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pic>
        <p:nvPicPr>
          <p:cNvPr id="4099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2165" y="2129155"/>
            <a:ext cx="2163445" cy="14846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5123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0770" y="2129155"/>
            <a:ext cx="2277110" cy="14846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7171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3040" y="2160905"/>
            <a:ext cx="2323465" cy="14846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8195" name="图片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11665" y="2160905"/>
            <a:ext cx="1987550" cy="148463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9219" name="图片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483090" y="4186555"/>
            <a:ext cx="2035810" cy="146113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0243" name="图片 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95490" y="4186555"/>
            <a:ext cx="1978025" cy="1520190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1267" name="图片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09160" y="4187190"/>
            <a:ext cx="1986915" cy="151955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2291" name="图片 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320925" y="4187190"/>
            <a:ext cx="1913255" cy="154241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pic>
        <p:nvPicPr>
          <p:cNvPr id="14339" name="图片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02565" y="4186555"/>
            <a:ext cx="1778000" cy="154241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</p:pic>
      <p:sp>
        <p:nvSpPr>
          <p:cNvPr id="2" name="右箭头 1"/>
          <p:cNvSpPr/>
          <p:nvPr/>
        </p:nvSpPr>
        <p:spPr>
          <a:xfrm>
            <a:off x="3056890" y="2499995"/>
            <a:ext cx="482600" cy="289560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右箭头 3"/>
          <p:cNvSpPr/>
          <p:nvPr/>
        </p:nvSpPr>
        <p:spPr>
          <a:xfrm>
            <a:off x="5979160" y="2499995"/>
            <a:ext cx="482600" cy="289560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右箭头 5"/>
          <p:cNvSpPr/>
          <p:nvPr/>
        </p:nvSpPr>
        <p:spPr>
          <a:xfrm>
            <a:off x="8947785" y="2499995"/>
            <a:ext cx="482600" cy="289560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/>
        </p:nvSpPr>
        <p:spPr>
          <a:xfrm rot="5400000">
            <a:off x="10294620" y="3843655"/>
            <a:ext cx="421640" cy="209550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/>
        </p:nvSpPr>
        <p:spPr>
          <a:xfrm rot="10800000">
            <a:off x="9164955" y="4828540"/>
            <a:ext cx="260350" cy="177165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右箭头 13"/>
          <p:cNvSpPr/>
          <p:nvPr/>
        </p:nvSpPr>
        <p:spPr>
          <a:xfrm rot="10800000">
            <a:off x="6743700" y="4828540"/>
            <a:ext cx="260350" cy="177165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 rot="10800000">
            <a:off x="4361180" y="4828540"/>
            <a:ext cx="260350" cy="177165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右箭头 20"/>
          <p:cNvSpPr/>
          <p:nvPr/>
        </p:nvSpPr>
        <p:spPr>
          <a:xfrm rot="10800000">
            <a:off x="1991360" y="4828540"/>
            <a:ext cx="260350" cy="177165"/>
          </a:xfrm>
          <a:prstGeom prst="rightArrow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文本框 22"/>
          <p:cNvSpPr txBox="1"/>
          <p:nvPr/>
        </p:nvSpPr>
        <p:spPr>
          <a:xfrm>
            <a:off x="574675" y="5732780"/>
            <a:ext cx="11291570" cy="953135"/>
          </a:xfrm>
          <a:prstGeom prst="rect">
            <a:avLst/>
          </a:prstGeom>
          <a:noFill/>
          <a:ln w="41275">
            <a:solidFill>
              <a:schemeClr val="tx2">
                <a:lumMod val="75000"/>
                <a:lumOff val="25000"/>
              </a:schemeClr>
            </a:solidFill>
            <a:prstDash val="sysDash"/>
          </a:ln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Look at the boy. He can wake himself up. He can ... He can do everything himself. 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I think he is happy/ good/ cool/ nice...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74675" y="1101725"/>
            <a:ext cx="11291570" cy="953135"/>
          </a:xfrm>
          <a:prstGeom prst="rect">
            <a:avLst/>
          </a:prstGeom>
          <a:noFill/>
          <a:ln w="41275">
            <a:solidFill>
              <a:schemeClr val="tx2">
                <a:lumMod val="75000"/>
                <a:lumOff val="25000"/>
              </a:schemeClr>
            </a:solidFill>
            <a:prstDash val="sysDash"/>
          </a:ln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Look at me. I can wake myself up. I can ... I can do everything myself. </a:t>
            </a:r>
            <a:endParaRPr lang="en-US" altLang="zh-CN" sz="2800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10" name="Rectangle 47"/>
          <p:cNvSpPr>
            <a:spLocks noChangeArrowheads="1"/>
          </p:cNvSpPr>
          <p:nvPr/>
        </p:nvSpPr>
        <p:spPr bwMode="auto">
          <a:xfrm>
            <a:off x="5015938" y="158750"/>
            <a:ext cx="6226737" cy="869315"/>
          </a:xfrm>
          <a:prstGeom prst="rect">
            <a:avLst/>
          </a:prstGeom>
          <a:noFill/>
          <a:ln w="9525">
            <a:noFill/>
            <a:miter lim="800000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  <a:sym typeface="Arial" panose="020B0604020202020204" pitchFamily="34" charset="0"/>
              </a:rPr>
              <a:t>从绘本故事及调查表中你学到了什么？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anose="030F0702030302020204" pitchFamily="66" charset="0"/>
              <a:ea typeface="黑体" panose="02010609060101010101" pitchFamily="49" charset="-122"/>
              <a:cs typeface="Comic Sans MS" panose="030F0702030302020204" pitchFamily="66" charset="0"/>
              <a:sym typeface="Arial" panose="020B0604020202020204" pitchFamily="34" charset="0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921250" y="158750"/>
            <a:ext cx="6321425" cy="869315"/>
            <a:chOff x="4560" y="385"/>
            <a:chExt cx="9480" cy="1629"/>
          </a:xfrm>
        </p:grpSpPr>
        <p:sp>
          <p:nvSpPr>
            <p:cNvPr id="16" name="圆角矩形 15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7" name="Rectangle 47"/>
            <p:cNvSpPr>
              <a:spLocks noChangeArrowheads="1"/>
            </p:cNvSpPr>
            <p:nvPr/>
          </p:nvSpPr>
          <p:spPr bwMode="auto">
            <a:xfrm>
              <a:off x="4702" y="385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mic Sans MS" panose="030F0702030302020204" pitchFamily="66" charset="0"/>
                  <a:ea typeface="黑体" panose="02010609060101010101" pitchFamily="49" charset="-122"/>
                  <a:cs typeface="Comic Sans MS" panose="030F0702030302020204" pitchFamily="66" charset="0"/>
                  <a:sym typeface="Arial" panose="020B0604020202020204" pitchFamily="34" charset="0"/>
                </a:rPr>
                <a:t>选择你喜欢的方式复述故事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  <a:sym typeface="Arial" panose="020B0604020202020204" pitchFamily="34" charset="0"/>
              </a:endParaRPr>
            </a:p>
          </p:txBody>
        </p:sp>
      </p:grpSp>
      <p:sp>
        <p:nvSpPr>
          <p:cNvPr id="18" name="椭圆 17"/>
          <p:cNvSpPr/>
          <p:nvPr/>
        </p:nvSpPr>
        <p:spPr>
          <a:xfrm>
            <a:off x="125730" y="760730"/>
            <a:ext cx="660400" cy="639445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rgbClr val="FF0000"/>
                </a:solidFill>
                <a:latin typeface="Arial Bold" panose="020B0604020202090204" charset="0"/>
                <a:cs typeface="Arial Bold" panose="020B0604020202090204" charset="0"/>
              </a:rPr>
              <a:t>1</a:t>
            </a:r>
            <a:endParaRPr lang="en-US" altLang="zh-CN" sz="4800" b="1">
              <a:solidFill>
                <a:srgbClr val="FF0000"/>
              </a:solidFill>
              <a:latin typeface="Arial Bold" panose="020B0604020202090204" charset="0"/>
              <a:cs typeface="Arial Bold" panose="020B0604020202090204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125730" y="5457190"/>
            <a:ext cx="660400" cy="639445"/>
          </a:xfrm>
          <a:prstGeom prst="ellipse">
            <a:avLst/>
          </a:prstGeom>
          <a:noFill/>
          <a:ln w="444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800" b="1">
                <a:solidFill>
                  <a:srgbClr val="FF0000"/>
                </a:solidFill>
                <a:latin typeface="Arial Bold" panose="020B0604020202090204" charset="0"/>
                <a:cs typeface="Arial Bold" panose="020B0604020202090204" charset="0"/>
              </a:rPr>
              <a:t>2</a:t>
            </a:r>
            <a:endParaRPr lang="en-US" altLang="zh-CN" sz="4800" b="1">
              <a:solidFill>
                <a:srgbClr val="FF0000"/>
              </a:solidFill>
              <a:latin typeface="Arial Bold" panose="020B0604020202090204" charset="0"/>
              <a:cs typeface="Arial Bold" panose="020B0604020202090204" charset="0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8" grpId="0" animBg="1"/>
      <p:bldP spid="19" grpId="0" animBg="1"/>
      <p:bldP spid="2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80340" y="158750"/>
            <a:ext cx="11831955" cy="657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7130" y="236855"/>
            <a:ext cx="356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  Let's see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1075055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03225" y="101600"/>
            <a:ext cx="781685" cy="94678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921917" y="158750"/>
            <a:ext cx="6881551" cy="869315"/>
            <a:chOff x="4561" y="385"/>
            <a:chExt cx="10320" cy="1629"/>
          </a:xfrm>
        </p:grpSpPr>
        <p:sp>
          <p:nvSpPr>
            <p:cNvPr id="12" name="圆角矩形 11"/>
            <p:cNvSpPr/>
            <p:nvPr/>
          </p:nvSpPr>
          <p:spPr>
            <a:xfrm>
              <a:off x="4762" y="600"/>
              <a:ext cx="10119" cy="1161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47"/>
            <p:cNvSpPr>
              <a:spLocks noChangeArrowheads="1"/>
            </p:cNvSpPr>
            <p:nvPr/>
          </p:nvSpPr>
          <p:spPr bwMode="auto">
            <a:xfrm>
              <a:off x="4561" y="385"/>
              <a:ext cx="10320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mic Sans MS" panose="030F0702030302020204" pitchFamily="66" charset="0"/>
                  <a:ea typeface="黑体" panose="02010609060101010101" pitchFamily="49" charset="-122"/>
                  <a:cs typeface="Comic Sans MS" panose="030F0702030302020204" pitchFamily="66" charset="0"/>
                  <a:sym typeface="Arial" panose="020B0604020202020204" pitchFamily="34" charset="0"/>
                </a:rPr>
                <a:t>中年级学生（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mic Sans MS" panose="030F0702030302020204" pitchFamily="66" charset="0"/>
                  <a:ea typeface="黑体" panose="02010609060101010101" pitchFamily="49" charset="-122"/>
                  <a:cs typeface="Comic Sans MS" panose="030F0702030302020204" pitchFamily="66" charset="0"/>
                  <a:sym typeface="Arial" panose="020B0604020202020204" pitchFamily="34" charset="0"/>
                </a:rPr>
                <a:t>50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mic Sans MS" panose="030F0702030302020204" pitchFamily="66" charset="0"/>
                  <a:ea typeface="黑体" panose="02010609060101010101" pitchFamily="49" charset="-122"/>
                  <a:cs typeface="Comic Sans MS" panose="030F0702030302020204" pitchFamily="66" charset="0"/>
                  <a:sym typeface="Arial" panose="020B0604020202020204" pitchFamily="34" charset="0"/>
                </a:rPr>
                <a:t>人）生活自理能力调查表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  <a:sym typeface="Arial" panose="020B0604020202020204" pitchFamily="34" charset="0"/>
              </a:endParaRPr>
            </a:p>
          </p:txBody>
        </p:sp>
      </p:grpSp>
      <p:graphicFrame>
        <p:nvGraphicFramePr>
          <p:cNvPr id="22" name="表格 21"/>
          <p:cNvGraphicFramePr/>
          <p:nvPr>
            <p:custDataLst>
              <p:tags r:id="rId2"/>
            </p:custDataLst>
          </p:nvPr>
        </p:nvGraphicFramePr>
        <p:xfrm>
          <a:off x="177800" y="1149350"/>
          <a:ext cx="11836400" cy="53581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59100"/>
                <a:gridCol w="2959100"/>
                <a:gridCol w="2959100"/>
                <a:gridCol w="2959100"/>
              </a:tblGrid>
              <a:tr h="81788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2000"/>
                        <a:t>衣食住行方面处理能力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/>
                        <a:t>A </a:t>
                      </a:r>
                      <a:r>
                        <a:rPr lang="zh-CN" altLang="en-US" sz="2000"/>
                        <a:t>人数</a:t>
                      </a:r>
                      <a:r>
                        <a:rPr lang="en-US" altLang="zh-CN" sz="2000"/>
                        <a:t>/  </a:t>
                      </a:r>
                      <a:r>
                        <a:rPr lang="zh-CN" altLang="en-US" sz="2000"/>
                        <a:t>比例</a:t>
                      </a:r>
                      <a:endParaRPr lang="zh-CN" altLang="en-US" sz="2000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ym typeface="+mn-ea"/>
                        </a:rPr>
                        <a:t>B</a:t>
                      </a:r>
                      <a:r>
                        <a:rPr lang="zh-CN" altLang="en-US" sz="2000">
                          <a:sym typeface="+mn-ea"/>
                        </a:rPr>
                        <a:t>人数</a:t>
                      </a:r>
                      <a:r>
                        <a:rPr lang="en-US" altLang="zh-CN" sz="2000">
                          <a:sym typeface="+mn-ea"/>
                        </a:rPr>
                        <a:t>/  </a:t>
                      </a:r>
                      <a:r>
                        <a:rPr lang="zh-CN" altLang="en-US" sz="2000">
                          <a:sym typeface="+mn-ea"/>
                        </a:rPr>
                        <a:t>比例</a:t>
                      </a:r>
                      <a:endParaRPr lang="zh-CN" altLang="en-US" sz="20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000">
                        <a:sym typeface="+mn-ea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2000">
                          <a:sym typeface="+mn-ea"/>
                        </a:rPr>
                        <a:t>C </a:t>
                      </a:r>
                      <a:r>
                        <a:rPr lang="zh-CN" altLang="en-US" sz="2000">
                          <a:sym typeface="+mn-ea"/>
                        </a:rPr>
                        <a:t>人数</a:t>
                      </a:r>
                      <a:r>
                        <a:rPr lang="en-US" altLang="zh-CN" sz="2000">
                          <a:sym typeface="+mn-ea"/>
                        </a:rPr>
                        <a:t>/  </a:t>
                      </a:r>
                      <a:r>
                        <a:rPr lang="zh-CN" altLang="en-US" sz="2000">
                          <a:sym typeface="+mn-ea"/>
                        </a:rPr>
                        <a:t>比例</a:t>
                      </a:r>
                      <a:endParaRPr lang="zh-CN" altLang="en-US" sz="2000">
                        <a:sym typeface="+mn-ea"/>
                      </a:endParaRPr>
                    </a:p>
                    <a:p>
                      <a:pPr>
                        <a:buNone/>
                      </a:pPr>
                      <a:endParaRPr lang="zh-CN" altLang="en-US" sz="2000">
                        <a:sym typeface="+mn-ea"/>
                      </a:endParaRPr>
                    </a:p>
                  </a:txBody>
                  <a:tcPr/>
                </a:tc>
              </a:tr>
              <a:tr h="5676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独立穿脱衣服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35     /      70%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10</a:t>
                      </a:r>
                      <a:r>
                        <a:rPr lang="en-US" altLang="zh-CN" sz="1800">
                          <a:sym typeface="+mn-ea"/>
                        </a:rPr>
                        <a:t>     /      20%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/>
                        <a:t>5      /      10%</a:t>
                      </a:r>
                      <a:endParaRPr lang="en-US" altLang="zh-CN"/>
                    </a:p>
                  </a:txBody>
                  <a:tcPr/>
                </a:tc>
              </a:tr>
              <a:tr h="56832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正确穿脱鞋，系鞋带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40    /      80%</a:t>
                      </a:r>
                      <a:endParaRPr lang="en-US" altLang="zh-CN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      /      10%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      /      10%</a:t>
                      </a:r>
                      <a:endParaRPr lang="zh-CN" altLang="en-US"/>
                    </a:p>
                  </a:txBody>
                  <a:tcPr/>
                </a:tc>
              </a:tr>
              <a:tr h="5670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独立整理床铺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   /      30%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25    /      50%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    /      20%</a:t>
                      </a:r>
                      <a:endParaRPr lang="zh-CN" altLang="en-US"/>
                    </a:p>
                  </a:txBody>
                  <a:tcPr/>
                </a:tc>
              </a:tr>
              <a:tr h="5676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独立收拾书包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30     /      60%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18     /      36%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      /       4%</a:t>
                      </a:r>
                      <a:endParaRPr lang="zh-CN" altLang="en-US"/>
                    </a:p>
                  </a:txBody>
                  <a:tcPr/>
                </a:tc>
              </a:tr>
              <a:tr h="5670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独立整理衣物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16     /      32%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20     /      40%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14     /      28%</a:t>
                      </a:r>
                      <a:endParaRPr lang="zh-CN" altLang="en-US"/>
                    </a:p>
                  </a:txBody>
                  <a:tcPr/>
                </a:tc>
              </a:tr>
              <a:tr h="5676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洗碗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25     /      50%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15     /      30%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    /      20%</a:t>
                      </a:r>
                      <a:endParaRPr lang="zh-CN" altLang="en-US"/>
                    </a:p>
                  </a:txBody>
                  <a:tcPr/>
                </a:tc>
              </a:tr>
              <a:tr h="567055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洗衣服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      /     10%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40      /      80%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      /      10%</a:t>
                      </a:r>
                      <a:endParaRPr lang="zh-CN" altLang="en-US"/>
                    </a:p>
                  </a:txBody>
                  <a:tcPr/>
                </a:tc>
              </a:tr>
              <a:tr h="567690">
                <a:tc>
                  <a:txBody>
                    <a:bodyPr/>
                    <a:p>
                      <a:pPr>
                        <a:buNone/>
                      </a:pPr>
                      <a:r>
                        <a:rPr lang="zh-CN" altLang="en-US"/>
                        <a:t>独立坐公交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10     /      20%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35     /      70%</a:t>
                      </a:r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800">
                          <a:sym typeface="+mn-ea"/>
                        </a:rPr>
                        <a:t>5       /      10%</a:t>
                      </a:r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80340" y="158750"/>
            <a:ext cx="11831955" cy="657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18" name="组合 17"/>
          <p:cNvGrpSpPr/>
          <p:nvPr/>
        </p:nvGrpSpPr>
        <p:grpSpPr>
          <a:xfrm>
            <a:off x="732790" y="1225550"/>
            <a:ext cx="10217150" cy="1418590"/>
            <a:chOff x="704" y="1930"/>
            <a:chExt cx="16090" cy="2234"/>
          </a:xfrm>
        </p:grpSpPr>
        <p:grpSp>
          <p:nvGrpSpPr>
            <p:cNvPr id="43" name="组合 42"/>
            <p:cNvGrpSpPr/>
            <p:nvPr/>
          </p:nvGrpSpPr>
          <p:grpSpPr>
            <a:xfrm>
              <a:off x="2774" y="2576"/>
              <a:ext cx="14021" cy="1589"/>
              <a:chOff x="-59" y="1211"/>
              <a:chExt cx="11152" cy="1004"/>
            </a:xfrm>
          </p:grpSpPr>
          <p:sp>
            <p:nvSpPr>
              <p:cNvPr id="44" name=" 220"/>
              <p:cNvSpPr/>
              <p:nvPr/>
            </p:nvSpPr>
            <p:spPr>
              <a:xfrm>
                <a:off x="-59" y="1211"/>
                <a:ext cx="11152" cy="1003"/>
              </a:xfrm>
              <a:prstGeom prst="homePlate">
                <a:avLst/>
              </a:prstGeom>
              <a:solidFill>
                <a:schemeClr val="bg1"/>
              </a:solidFill>
              <a:ln w="57150">
                <a:solidFill>
                  <a:srgbClr val="00206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5" name="TextBox 3"/>
              <p:cNvSpPr txBox="1"/>
              <p:nvPr/>
            </p:nvSpPr>
            <p:spPr>
              <a:xfrm>
                <a:off x="187" y="1266"/>
                <a:ext cx="10346" cy="94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3200" b="1" dirty="0">
                    <a:solidFill>
                      <a:srgbClr val="002060"/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  <a:cs typeface="Comic Sans MS" panose="030F0702030302020204" pitchFamily="66" charset="0"/>
                  </a:rPr>
                  <a:t>We should do everything ourselves.</a:t>
                </a:r>
                <a:endParaRPr lang="en-US" altLang="zh-CN" sz="3200" b="1" dirty="0">
                  <a:solidFill>
                    <a:srgbClr val="002060"/>
                  </a:solidFill>
                  <a:latin typeface="Comic Sans MS" panose="030F0702030302020204" pitchFamily="66" charset="0"/>
                  <a:ea typeface="微软雅黑" panose="020B0503020204020204" pitchFamily="34" charset="-122"/>
                  <a:cs typeface="Comic Sans MS" panose="030F0702030302020204" pitchFamily="66" charset="0"/>
                </a:endParaRPr>
              </a:p>
              <a:p>
                <a:pPr lvl="0" indent="0"/>
                <a:r>
                  <a:rPr lang="zh-CN" altLang="en-US" sz="2000" b="1" dirty="0">
                    <a:solidFill>
                      <a:srgbClr val="002060"/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  <a:cs typeface="Comic Sans MS" panose="030F0702030302020204" pitchFamily="66" charset="0"/>
                  </a:rPr>
                  <a:t>                </a:t>
                </a:r>
                <a:r>
                  <a:rPr lang="zh-CN" altLang="en-US" sz="2400" b="1" dirty="0">
                    <a:solidFill>
                      <a:srgbClr val="002060"/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  <a:cs typeface="Comic Sans MS" panose="030F0702030302020204" pitchFamily="66" charset="0"/>
                  </a:rPr>
                  <a:t>自己的事情自己做。</a:t>
                </a:r>
                <a:endParaRPr lang="zh-CN" altLang="en-US" sz="2400" b="1" dirty="0">
                  <a:solidFill>
                    <a:srgbClr val="002060"/>
                  </a:solidFill>
                  <a:latin typeface="Comic Sans MS" panose="030F0702030302020204" pitchFamily="66" charset="0"/>
                  <a:ea typeface="微软雅黑" panose="020B0503020204020204" pitchFamily="34" charset="-122"/>
                  <a:cs typeface="Comic Sans MS" panose="030F0702030302020204" pitchFamily="66" charset="0"/>
                </a:endParaRPr>
              </a:p>
            </p:txBody>
          </p:sp>
        </p:grpSp>
        <p:pic>
          <p:nvPicPr>
            <p:cNvPr id="9" name="图片 8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10397" t="22334" r="71287" b="57864"/>
            <a:stretch>
              <a:fillRect/>
            </a:stretch>
          </p:blipFill>
          <p:spPr>
            <a:xfrm>
              <a:off x="704" y="1930"/>
              <a:ext cx="2577" cy="2235"/>
            </a:xfrm>
            <a:prstGeom prst="hear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14045" y="2643505"/>
            <a:ext cx="10335895" cy="1627505"/>
            <a:chOff x="517" y="4163"/>
            <a:chExt cx="16277" cy="2563"/>
          </a:xfrm>
        </p:grpSpPr>
        <p:grpSp>
          <p:nvGrpSpPr>
            <p:cNvPr id="2" name="组合 1"/>
            <p:cNvGrpSpPr/>
            <p:nvPr/>
          </p:nvGrpSpPr>
          <p:grpSpPr>
            <a:xfrm>
              <a:off x="2774" y="5212"/>
              <a:ext cx="14021" cy="1514"/>
              <a:chOff x="-59" y="908"/>
              <a:chExt cx="11152" cy="1019"/>
            </a:xfrm>
          </p:grpSpPr>
          <p:sp>
            <p:nvSpPr>
              <p:cNvPr id="3" name=" 220"/>
              <p:cNvSpPr/>
              <p:nvPr/>
            </p:nvSpPr>
            <p:spPr>
              <a:xfrm>
                <a:off x="-59" y="908"/>
                <a:ext cx="11152" cy="1019"/>
              </a:xfrm>
              <a:prstGeom prst="homePlate">
                <a:avLst/>
              </a:prstGeom>
              <a:solidFill>
                <a:schemeClr val="bg1"/>
              </a:solidFill>
              <a:ln w="57150">
                <a:solidFill>
                  <a:schemeClr val="accent4">
                    <a:lumMod val="75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" name="TextBox 3"/>
              <p:cNvSpPr txBox="1"/>
              <p:nvPr/>
            </p:nvSpPr>
            <p:spPr>
              <a:xfrm>
                <a:off x="197" y="908"/>
                <a:ext cx="10346" cy="1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3200" b="1" dirty="0">
                    <a:solidFill>
                      <a:schemeClr val="accent4">
                        <a:lumMod val="75000"/>
                      </a:schemeClr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  <a:cs typeface="Comic Sans MS" panose="030F0702030302020204" pitchFamily="66" charset="0"/>
                  </a:rPr>
                  <a:t>We should form good habits. </a:t>
                </a:r>
                <a:endParaRPr lang="en-US" altLang="zh-CN" sz="3200" b="1" dirty="0">
                  <a:solidFill>
                    <a:schemeClr val="accent4">
                      <a:lumMod val="75000"/>
                    </a:schemeClr>
                  </a:solidFill>
                  <a:latin typeface="Comic Sans MS" panose="030F0702030302020204" pitchFamily="66" charset="0"/>
                  <a:ea typeface="微软雅黑" panose="020B0503020204020204" pitchFamily="34" charset="-122"/>
                  <a:cs typeface="Comic Sans MS" panose="030F0702030302020204" pitchFamily="66" charset="0"/>
                </a:endParaRPr>
              </a:p>
              <a:p>
                <a:pPr lvl="0" indent="0"/>
                <a:r>
                  <a:rPr lang="zh-CN" altLang="en-US" sz="2000" b="1" dirty="0">
                    <a:solidFill>
                      <a:schemeClr val="accent4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</a:t>
                </a:r>
                <a:r>
                  <a:rPr lang="zh-CN" altLang="en-US" sz="2400" b="1" dirty="0">
                    <a:solidFill>
                      <a:schemeClr val="accent4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我们应养成良好的行为习惯。</a:t>
                </a:r>
                <a:endParaRPr lang="zh-CN" altLang="en-US" sz="2400" b="1" dirty="0">
                  <a:solidFill>
                    <a:schemeClr val="accent4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5" name="图片 4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10397" t="22334" r="71287" b="57864"/>
            <a:stretch>
              <a:fillRect/>
            </a:stretch>
          </p:blipFill>
          <p:spPr>
            <a:xfrm>
              <a:off x="517" y="4163"/>
              <a:ext cx="2576" cy="2234"/>
            </a:xfrm>
            <a:prstGeom prst="heart">
              <a:avLst/>
            </a:prstGeom>
          </p:spPr>
        </p:pic>
      </p:grpSp>
      <p:sp>
        <p:nvSpPr>
          <p:cNvPr id="8" name="文本框 7"/>
          <p:cNvSpPr txBox="1"/>
          <p:nvPr/>
        </p:nvSpPr>
        <p:spPr>
          <a:xfrm>
            <a:off x="1167130" y="236855"/>
            <a:ext cx="356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  Let's think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1075055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03225" y="101600"/>
            <a:ext cx="781685" cy="946785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4921250" y="158750"/>
            <a:ext cx="6321425" cy="869315"/>
            <a:chOff x="4560" y="385"/>
            <a:chExt cx="9480" cy="1629"/>
          </a:xfrm>
        </p:grpSpPr>
        <p:sp>
          <p:nvSpPr>
            <p:cNvPr id="12" name="圆角矩形 11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3" name="Rectangle 47"/>
            <p:cNvSpPr>
              <a:spLocks noChangeArrowheads="1"/>
            </p:cNvSpPr>
            <p:nvPr/>
          </p:nvSpPr>
          <p:spPr bwMode="auto">
            <a:xfrm>
              <a:off x="4702" y="385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omic Sans MS" panose="030F0702030302020204" pitchFamily="66" charset="0"/>
                  <a:ea typeface="黑体" panose="02010609060101010101" pitchFamily="49" charset="-122"/>
                  <a:cs typeface="Comic Sans MS" panose="030F0702030302020204" pitchFamily="66" charset="0"/>
                  <a:sym typeface="Arial" panose="020B0604020202020204" pitchFamily="34" charset="0"/>
                </a:rPr>
                <a:t>从绘本故事及调查表中你学到了什么？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anose="030F0702030302020204" pitchFamily="66" charset="0"/>
                <a:ea typeface="黑体" panose="02010609060101010101" pitchFamily="49" charset="-122"/>
                <a:cs typeface="Comic Sans MS" panose="030F0702030302020204" pitchFamily="66" charset="0"/>
                <a:sym typeface="Arial" panose="020B0604020202020204" pitchFamily="34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14045" y="4121785"/>
            <a:ext cx="10335895" cy="1627505"/>
            <a:chOff x="517" y="6491"/>
            <a:chExt cx="16277" cy="2563"/>
          </a:xfrm>
        </p:grpSpPr>
        <p:grpSp>
          <p:nvGrpSpPr>
            <p:cNvPr id="14" name="组合 13"/>
            <p:cNvGrpSpPr/>
            <p:nvPr/>
          </p:nvGrpSpPr>
          <p:grpSpPr>
            <a:xfrm>
              <a:off x="2774" y="7540"/>
              <a:ext cx="14021" cy="1514"/>
              <a:chOff x="-59" y="908"/>
              <a:chExt cx="11152" cy="1019"/>
            </a:xfrm>
          </p:grpSpPr>
          <p:sp>
            <p:nvSpPr>
              <p:cNvPr id="15" name=" 220"/>
              <p:cNvSpPr/>
              <p:nvPr/>
            </p:nvSpPr>
            <p:spPr>
              <a:xfrm>
                <a:off x="-59" y="908"/>
                <a:ext cx="11152" cy="1019"/>
              </a:xfrm>
              <a:prstGeom prst="homePlate">
                <a:avLst/>
              </a:prstGeom>
              <a:solidFill>
                <a:schemeClr val="bg1"/>
              </a:solidFill>
              <a:ln w="57150">
                <a:solidFill>
                  <a:srgbClr val="0070C0"/>
                </a:solidFill>
                <a:prstDash val="sysDot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TextBox 3"/>
              <p:cNvSpPr txBox="1"/>
              <p:nvPr/>
            </p:nvSpPr>
            <p:spPr>
              <a:xfrm>
                <a:off x="187" y="917"/>
                <a:ext cx="10346" cy="1010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 anchor="t">
                <a:spAutoFit/>
              </a:bodyPr>
              <a:p>
                <a:pPr lvl="0" indent="0"/>
                <a:r>
                  <a:rPr lang="en-US" altLang="zh-CN" sz="3200" b="1" dirty="0">
                    <a:solidFill>
                      <a:schemeClr val="accent5">
                        <a:lumMod val="75000"/>
                      </a:schemeClr>
                    </a:solidFill>
                    <a:latin typeface="Comic Sans MS" panose="030F0702030302020204" pitchFamily="66" charset="0"/>
                    <a:ea typeface="微软雅黑" panose="020B0503020204020204" pitchFamily="34" charset="-122"/>
                    <a:cs typeface="Comic Sans MS" panose="030F0702030302020204" pitchFamily="66" charset="0"/>
                  </a:rPr>
                  <a:t>We must stand on our own two feet. </a:t>
                </a:r>
                <a:endParaRPr lang="en-US" altLang="zh-CN" sz="3200" b="1" dirty="0">
                  <a:solidFill>
                    <a:schemeClr val="accent5">
                      <a:lumMod val="75000"/>
                    </a:schemeClr>
                  </a:solidFill>
                  <a:latin typeface="Comic Sans MS" panose="030F0702030302020204" pitchFamily="66" charset="0"/>
                  <a:ea typeface="微软雅黑" panose="020B0503020204020204" pitchFamily="34" charset="-122"/>
                  <a:cs typeface="Comic Sans MS" panose="030F0702030302020204" pitchFamily="66" charset="0"/>
                </a:endParaRPr>
              </a:p>
              <a:p>
                <a:pPr lvl="0" indent="0"/>
                <a:r>
                  <a:rPr lang="zh-CN" altLang="en-US" sz="2000" b="1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     </a:t>
                </a:r>
                <a:r>
                  <a:rPr lang="zh-CN" altLang="en-US" sz="2400" b="1" dirty="0">
                    <a:solidFill>
                      <a:schemeClr val="accent5">
                        <a:lumMod val="75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我们要自立自强。</a:t>
                </a:r>
                <a:endParaRPr lang="zh-CN" altLang="en-US" sz="2400" b="1" dirty="0">
                  <a:solidFill>
                    <a:schemeClr val="accent5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pic>
          <p:nvPicPr>
            <p:cNvPr id="17" name="图片 16"/>
            <p:cNvPicPr>
              <a:picLocks noChangeAspect="1"/>
            </p:cNvPicPr>
            <p:nvPr>
              <p:custDataLst>
                <p:tags r:id="rId5"/>
              </p:custDataLst>
            </p:nvPr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rcRect l="10397" t="22334" r="71287" b="57864"/>
            <a:stretch>
              <a:fillRect/>
            </a:stretch>
          </p:blipFill>
          <p:spPr>
            <a:xfrm>
              <a:off x="517" y="6491"/>
              <a:ext cx="2576" cy="2234"/>
            </a:xfrm>
            <a:prstGeom prst="hear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" name="矩形 9"/>
          <p:cNvSpPr/>
          <p:nvPr/>
        </p:nvSpPr>
        <p:spPr>
          <a:xfrm>
            <a:off x="180340" y="158750"/>
            <a:ext cx="11831955" cy="657098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167130" y="236855"/>
            <a:ext cx="35636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  Let's enjoy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6" name="流程图: 终止 5"/>
          <p:cNvSpPr/>
          <p:nvPr/>
        </p:nvSpPr>
        <p:spPr>
          <a:xfrm>
            <a:off x="1075055" y="236855"/>
            <a:ext cx="365569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03225" y="101600"/>
            <a:ext cx="781685" cy="946785"/>
          </a:xfrm>
          <a:prstGeom prst="rect">
            <a:avLst/>
          </a:prstGeom>
        </p:spPr>
      </p:pic>
      <p:pic>
        <p:nvPicPr>
          <p:cNvPr id="2" name="图片 1" descr="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55" y="1248410"/>
            <a:ext cx="5084445" cy="516826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0" y="1248410"/>
            <a:ext cx="5084445" cy="516826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74900" y="1247775"/>
            <a:ext cx="7054215" cy="5168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5690" y="1247140"/>
            <a:ext cx="10318750" cy="5168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5055" y="1248410"/>
            <a:ext cx="5428615" cy="486346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638800" y="1339850"/>
            <a:ext cx="5755005" cy="5075555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1481773" y="2829560"/>
            <a:ext cx="9228455" cy="181483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en-US" altLang="zh-CN" sz="72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Be your own master!</a:t>
            </a:r>
            <a:endParaRPr lang="en-US" altLang="zh-CN" sz="72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  <a:p>
            <a:pPr algn="ctr"/>
            <a:r>
              <a:rPr lang="zh-CN" altLang="en-US" sz="4000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做自己的小主人</a:t>
            </a:r>
            <a:endParaRPr lang="zh-CN" altLang="en-US" sz="4000" b="1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50">
        <p:push dir="u"/>
      </p:transition>
    </mc:Choice>
    <mc:Fallback>
      <p:transition spd="med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out)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9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out)">
                                      <p:cBhvr>
                                        <p:cTn id="4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45415" y="98425"/>
            <a:ext cx="11901170" cy="66605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终止 4"/>
          <p:cNvSpPr/>
          <p:nvPr/>
        </p:nvSpPr>
        <p:spPr>
          <a:xfrm>
            <a:off x="1075055" y="236855"/>
            <a:ext cx="303085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333500" y="297180"/>
            <a:ext cx="38119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Brain-storming</a:t>
            </a:r>
            <a:endParaRPr lang="en-US" altLang="zh-CN" sz="28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4229100" y="123825"/>
            <a:ext cx="5451475" cy="868680"/>
            <a:chOff x="4501" y="354"/>
            <a:chExt cx="9419" cy="1628"/>
          </a:xfrm>
        </p:grpSpPr>
        <p:sp>
          <p:nvSpPr>
            <p:cNvPr id="10" name="圆角矩形 9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47"/>
            <p:cNvSpPr>
              <a:spLocks noChangeArrowheads="1"/>
            </p:cNvSpPr>
            <p:nvPr/>
          </p:nvSpPr>
          <p:spPr bwMode="auto">
            <a:xfrm>
              <a:off x="4501" y="354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你能用英语说出一些运动项目吗？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33" name="图片 32" descr="259397-14062Z91G15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954" t="-1661" r="22645" b="48413"/>
          <a:stretch>
            <a:fillRect/>
          </a:stretch>
        </p:blipFill>
        <p:spPr>
          <a:xfrm rot="20880000">
            <a:off x="3423285" y="1312545"/>
            <a:ext cx="1590675" cy="1645285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ysDash"/>
          </a:ln>
        </p:spPr>
      </p:pic>
      <p:pic>
        <p:nvPicPr>
          <p:cNvPr id="29" name="图片 28" descr="09E58PIC4vZ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269" t="37155" r="84136" b="39275"/>
          <a:stretch>
            <a:fillRect/>
          </a:stretch>
        </p:blipFill>
        <p:spPr>
          <a:xfrm>
            <a:off x="1991995" y="2501265"/>
            <a:ext cx="1544320" cy="1609725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ysDash"/>
          </a:ln>
        </p:spPr>
      </p:pic>
      <p:pic>
        <p:nvPicPr>
          <p:cNvPr id="8198" name="Picture 10" descr="jump"/>
          <p:cNvPicPr>
            <a:picLocks noChangeAspect="1"/>
          </p:cNvPicPr>
          <p:nvPr/>
        </p:nvPicPr>
        <p:blipFill>
          <a:blip r:embed="rId4"/>
          <a:srcRect l="23238" r="17892" b="-5272"/>
          <a:stretch>
            <a:fillRect/>
          </a:stretch>
        </p:blipFill>
        <p:spPr>
          <a:xfrm rot="480000">
            <a:off x="5494655" y="1286510"/>
            <a:ext cx="1651635" cy="169672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8204" name="Picture 19" descr="swim"/>
          <p:cNvPicPr>
            <a:picLocks noChangeAspect="1"/>
          </p:cNvPicPr>
          <p:nvPr/>
        </p:nvPicPr>
        <p:blipFill>
          <a:blip r:embed="rId5"/>
          <a:srcRect l="7001" r="9833" b="3889"/>
          <a:stretch>
            <a:fillRect/>
          </a:stretch>
        </p:blipFill>
        <p:spPr>
          <a:xfrm rot="1020000">
            <a:off x="7349490" y="2411730"/>
            <a:ext cx="1670685" cy="153162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28" name="图片 27" descr="09E58PIC4vZ"/>
          <p:cNvPicPr>
            <a:picLocks noChangeAspect="1"/>
          </p:cNvPicPr>
          <p:nvPr/>
        </p:nvPicPr>
        <p:blipFill>
          <a:blip r:embed="rId3"/>
          <a:srcRect l="16942" r="64311" b="74995"/>
          <a:stretch>
            <a:fillRect/>
          </a:stretch>
        </p:blipFill>
        <p:spPr>
          <a:xfrm rot="1020000">
            <a:off x="6750050" y="3977640"/>
            <a:ext cx="1658620" cy="1691005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6150" name="图片 2" descr="09E58PIC4vZ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160" r="22249" b="77737"/>
          <a:stretch>
            <a:fillRect/>
          </a:stretch>
        </p:blipFill>
        <p:spPr>
          <a:xfrm>
            <a:off x="4638040" y="4212590"/>
            <a:ext cx="1809750" cy="1661160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30" name="图片 29" descr="t0121ad520eed651fa5"/>
          <p:cNvPicPr>
            <a:picLocks noChangeAspect="1"/>
          </p:cNvPicPr>
          <p:nvPr/>
        </p:nvPicPr>
        <p:blipFill>
          <a:blip r:embed="rId6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-8161" r="-11712" b="-5242"/>
          <a:stretch>
            <a:fillRect/>
          </a:stretch>
        </p:blipFill>
        <p:spPr>
          <a:xfrm rot="20760000">
            <a:off x="2785110" y="4072255"/>
            <a:ext cx="1682115" cy="162179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sp>
        <p:nvSpPr>
          <p:cNvPr id="22533" name="Oval 5"/>
          <p:cNvSpPr>
            <a:spLocks noChangeArrowheads="1"/>
          </p:cNvSpPr>
          <p:nvPr/>
        </p:nvSpPr>
        <p:spPr bwMode="auto">
          <a:xfrm>
            <a:off x="4263390" y="2973070"/>
            <a:ext cx="2275840" cy="1081405"/>
          </a:xfrm>
          <a:prstGeom prst="ellipse">
            <a:avLst/>
          </a:prstGeom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none" anchor="ctr"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Comic Sans MS" panose="030F0702030302020204" pitchFamily="66" charset="0"/>
                <a:ea typeface="宋体" panose="02010600030101010101" pitchFamily="2" charset="-122"/>
                <a:cs typeface="Comic Sans MS" panose="030F0702030302020204" pitchFamily="66" charset="0"/>
              </a:rPr>
              <a:t>sports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bg2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Comic Sans MS" panose="030F0702030302020204" pitchFamily="66" charset="0"/>
              <a:ea typeface="宋体" panose="02010600030101010101" pitchFamily="2" charset="-122"/>
              <a:cs typeface="Comic Sans MS" panose="030F0702030302020204" pitchFamily="66" charset="0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1602740" y="1402080"/>
            <a:ext cx="1666240" cy="660400"/>
            <a:chOff x="2524" y="2208"/>
            <a:chExt cx="2624" cy="1040"/>
          </a:xfrm>
        </p:grpSpPr>
        <p:sp>
          <p:nvSpPr>
            <p:cNvPr id="9" name="圆角矩形 8"/>
            <p:cNvSpPr/>
            <p:nvPr/>
          </p:nvSpPr>
          <p:spPr>
            <a:xfrm>
              <a:off x="2524" y="2208"/>
              <a:ext cx="2625" cy="103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61" y="2426"/>
              <a:ext cx="1751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skate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13" name="图片 12" descr="k15333519 (1)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">
            <a:off x="9739630" y="69850"/>
            <a:ext cx="1176655" cy="199771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661670" y="2973070"/>
            <a:ext cx="1217930" cy="706120"/>
            <a:chOff x="1042" y="4682"/>
            <a:chExt cx="1918" cy="1112"/>
          </a:xfrm>
        </p:grpSpPr>
        <p:sp>
          <p:nvSpPr>
            <p:cNvPr id="14" name="圆角矩形 13"/>
            <p:cNvSpPr/>
            <p:nvPr/>
          </p:nvSpPr>
          <p:spPr>
            <a:xfrm>
              <a:off x="1042" y="4682"/>
              <a:ext cx="1919" cy="1113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383" y="4796"/>
              <a:ext cx="114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run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925195" y="5767070"/>
            <a:ext cx="3180715" cy="728345"/>
            <a:chOff x="1207" y="8864"/>
            <a:chExt cx="5009" cy="1147"/>
          </a:xfrm>
        </p:grpSpPr>
        <p:sp>
          <p:nvSpPr>
            <p:cNvPr id="18" name="圆角矩形 17"/>
            <p:cNvSpPr/>
            <p:nvPr/>
          </p:nvSpPr>
          <p:spPr>
            <a:xfrm>
              <a:off x="1207" y="8864"/>
              <a:ext cx="5009" cy="1147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305" y="9026"/>
              <a:ext cx="4813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play table tennis   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575550" y="1402080"/>
            <a:ext cx="1217930" cy="659130"/>
            <a:chOff x="11930" y="2208"/>
            <a:chExt cx="1918" cy="1038"/>
          </a:xfrm>
        </p:grpSpPr>
        <p:sp>
          <p:nvSpPr>
            <p:cNvPr id="19" name="圆角矩形 18"/>
            <p:cNvSpPr/>
            <p:nvPr/>
          </p:nvSpPr>
          <p:spPr>
            <a:xfrm>
              <a:off x="11930" y="2208"/>
              <a:ext cx="1919" cy="103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2014" y="2317"/>
              <a:ext cx="1539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jump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9459595" y="2973070"/>
            <a:ext cx="1217930" cy="659130"/>
            <a:chOff x="14897" y="4682"/>
            <a:chExt cx="1918" cy="1038"/>
          </a:xfrm>
        </p:grpSpPr>
        <p:sp>
          <p:nvSpPr>
            <p:cNvPr id="21" name="圆角矩形 20"/>
            <p:cNvSpPr/>
            <p:nvPr/>
          </p:nvSpPr>
          <p:spPr>
            <a:xfrm>
              <a:off x="14897" y="4682"/>
              <a:ext cx="1919" cy="103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4981" y="4682"/>
              <a:ext cx="1536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swim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8619490" y="4713605"/>
            <a:ext cx="2343150" cy="659130"/>
            <a:chOff x="13747" y="7564"/>
            <a:chExt cx="3690" cy="1038"/>
          </a:xfrm>
        </p:grpSpPr>
        <p:sp>
          <p:nvSpPr>
            <p:cNvPr id="22" name="圆角矩形 21"/>
            <p:cNvSpPr/>
            <p:nvPr/>
          </p:nvSpPr>
          <p:spPr>
            <a:xfrm>
              <a:off x="13849" y="7564"/>
              <a:ext cx="3485" cy="1039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3747" y="7673"/>
              <a:ext cx="3690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play football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638675" y="6049645"/>
            <a:ext cx="3214370" cy="615950"/>
            <a:chOff x="7305" y="9527"/>
            <a:chExt cx="5062" cy="970"/>
          </a:xfrm>
        </p:grpSpPr>
        <p:sp>
          <p:nvSpPr>
            <p:cNvPr id="20" name="圆角矩形 19"/>
            <p:cNvSpPr/>
            <p:nvPr/>
          </p:nvSpPr>
          <p:spPr>
            <a:xfrm>
              <a:off x="7305" y="9527"/>
              <a:ext cx="5062" cy="970"/>
            </a:xfrm>
            <a:prstGeom prst="round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7582" y="9675"/>
              <a:ext cx="4348" cy="82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p>
              <a:r>
                <a: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play basketball</a:t>
              </a:r>
              <a:endParaRPr lang="en-US" altLang="zh-CN" sz="28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rcRect l="66250" t="-306" r="189" b="58210"/>
          <a:stretch>
            <a:fillRect/>
          </a:stretch>
        </p:blipFill>
        <p:spPr>
          <a:xfrm>
            <a:off x="9573260" y="0"/>
            <a:ext cx="2618740" cy="32854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rcRect l="241" t="42168" r="68939" b="26296"/>
          <a:stretch>
            <a:fillRect/>
          </a:stretch>
        </p:blipFill>
        <p:spPr>
          <a:xfrm>
            <a:off x="141605" y="4187190"/>
            <a:ext cx="2611120" cy="26720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rcRect l="11693" t="71960" r="19375" b="2493"/>
          <a:stretch>
            <a:fillRect/>
          </a:stretch>
        </p:blipFill>
        <p:spPr>
          <a:xfrm>
            <a:off x="7819390" y="4732020"/>
            <a:ext cx="3202940" cy="1581785"/>
          </a:xfrm>
          <a:prstGeom prst="rect">
            <a:avLst/>
          </a:prstGeom>
        </p:spPr>
      </p:pic>
      <p:sp>
        <p:nvSpPr>
          <p:cNvPr id="9" name="流程图: 终止 8"/>
          <p:cNvSpPr/>
          <p:nvPr/>
        </p:nvSpPr>
        <p:spPr>
          <a:xfrm>
            <a:off x="424815" y="350520"/>
            <a:ext cx="304419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 descr="tim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154305" y="-38735"/>
            <a:ext cx="781685" cy="946785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1021080" y="350520"/>
            <a:ext cx="35941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Homework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1" name="横卷形 20"/>
          <p:cNvSpPr/>
          <p:nvPr/>
        </p:nvSpPr>
        <p:spPr>
          <a:xfrm>
            <a:off x="2752725" y="3460750"/>
            <a:ext cx="8268970" cy="1271270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8" name="横卷形 17"/>
          <p:cNvSpPr/>
          <p:nvPr/>
        </p:nvSpPr>
        <p:spPr>
          <a:xfrm>
            <a:off x="1595120" y="2016760"/>
            <a:ext cx="8546465" cy="1087120"/>
          </a:xfrm>
          <a:prstGeom prst="horizontalScroll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/>
          </a:p>
        </p:txBody>
      </p:sp>
      <p:sp>
        <p:nvSpPr>
          <p:cNvPr id="19" name="文本框 18"/>
          <p:cNvSpPr txBox="1"/>
          <p:nvPr/>
        </p:nvSpPr>
        <p:spPr>
          <a:xfrm>
            <a:off x="2981960" y="3607435"/>
            <a:ext cx="774446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2. </a:t>
            </a:r>
            <a:r>
              <a:rPr lang="en-US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Make your own picture book 'I can do everything myself'.</a:t>
            </a:r>
            <a:r>
              <a:rPr lang="zh-CN" altLang="en-US" sz="2800" b="1">
                <a:latin typeface="Comic Sans MS" panose="030F0702030302020204" pitchFamily="66" charset="0"/>
                <a:cs typeface="Comic Sans MS" panose="030F0702030302020204" pitchFamily="66" charset="0"/>
              </a:rPr>
              <a:t>（制作自己的绘本小书）</a:t>
            </a:r>
            <a:endParaRPr lang="en-US" altLang="zh-CN" sz="2800" b="1" smtClean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680210" y="2268220"/>
            <a:ext cx="78930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 smtClean="0">
                <a:latin typeface="Comic Sans MS" panose="030F0702030302020204" pitchFamily="66" charset="0"/>
                <a:cs typeface="Comic Sans MS" panose="030F0702030302020204" pitchFamily="66" charset="0"/>
              </a:rPr>
              <a:t>1. </a:t>
            </a:r>
            <a:r>
              <a:rPr lang="en-US" altLang="zh-CN" sz="3200" b="1" smtClean="0">
                <a:latin typeface="Comic Sans MS" panose="030F0702030302020204" pitchFamily="66" charset="0"/>
                <a:cs typeface="Comic Sans MS" panose="030F0702030302020204" pitchFamily="66" charset="0"/>
              </a:rPr>
              <a:t>Share the story with your friends.</a:t>
            </a:r>
            <a:endParaRPr lang="en-US" altLang="zh-CN" sz="3200" b="1" smtClean="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>
    <p:checker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2" name="矩形 11"/>
          <p:cNvSpPr/>
          <p:nvPr/>
        </p:nvSpPr>
        <p:spPr>
          <a:xfrm>
            <a:off x="193040" y="154305"/>
            <a:ext cx="11853545" cy="66122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终止 4"/>
          <p:cNvSpPr/>
          <p:nvPr/>
        </p:nvSpPr>
        <p:spPr>
          <a:xfrm>
            <a:off x="1075055" y="236855"/>
            <a:ext cx="303085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333500" y="300990"/>
            <a:ext cx="252666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Let's talk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3" name="图片 32" descr="259397-14062Z91G15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1954" t="-1661" r="22645" b="48413"/>
          <a:stretch>
            <a:fillRect/>
          </a:stretch>
        </p:blipFill>
        <p:spPr>
          <a:xfrm rot="180000">
            <a:off x="10287635" y="4910455"/>
            <a:ext cx="1429385" cy="1478280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ysDash"/>
          </a:ln>
        </p:spPr>
      </p:pic>
      <p:pic>
        <p:nvPicPr>
          <p:cNvPr id="29" name="图片 28" descr="09E58PIC4vZ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-2269" t="37155" r="84136" b="39275"/>
          <a:stretch>
            <a:fillRect/>
          </a:stretch>
        </p:blipFill>
        <p:spPr>
          <a:xfrm>
            <a:off x="542290" y="4838700"/>
            <a:ext cx="1410335" cy="1471930"/>
          </a:xfrm>
          <a:prstGeom prst="ellipse">
            <a:avLst/>
          </a:prstGeom>
          <a:noFill/>
          <a:ln w="28575" cmpd="sng">
            <a:solidFill>
              <a:schemeClr val="accent1"/>
            </a:solidFill>
            <a:prstDash val="sysDash"/>
          </a:ln>
        </p:spPr>
      </p:pic>
      <p:pic>
        <p:nvPicPr>
          <p:cNvPr id="8198" name="Picture 10" descr="jump"/>
          <p:cNvPicPr>
            <a:picLocks noChangeAspect="1"/>
          </p:cNvPicPr>
          <p:nvPr/>
        </p:nvPicPr>
        <p:blipFill>
          <a:blip r:embed="rId3"/>
          <a:srcRect l="23238" r="17892" b="-5272"/>
          <a:stretch>
            <a:fillRect/>
          </a:stretch>
        </p:blipFill>
        <p:spPr>
          <a:xfrm rot="480000">
            <a:off x="8663305" y="5029835"/>
            <a:ext cx="1384300" cy="142240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8204" name="Picture 19" descr="swim"/>
          <p:cNvPicPr>
            <a:picLocks noChangeAspect="1"/>
          </p:cNvPicPr>
          <p:nvPr/>
        </p:nvPicPr>
        <p:blipFill>
          <a:blip r:embed="rId4"/>
          <a:srcRect l="7001" r="9833" b="3889"/>
          <a:stretch>
            <a:fillRect/>
          </a:stretch>
        </p:blipFill>
        <p:spPr>
          <a:xfrm rot="1020000">
            <a:off x="6918960" y="5130800"/>
            <a:ext cx="1485265" cy="136144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28" name="图片 27" descr="09E58PIC4vZ"/>
          <p:cNvPicPr>
            <a:picLocks noChangeAspect="1"/>
          </p:cNvPicPr>
          <p:nvPr/>
        </p:nvPicPr>
        <p:blipFill>
          <a:blip r:embed="rId2"/>
          <a:srcRect l="16942" r="64311" b="74995"/>
          <a:stretch>
            <a:fillRect/>
          </a:stretch>
        </p:blipFill>
        <p:spPr>
          <a:xfrm rot="1020000">
            <a:off x="5227955" y="5132705"/>
            <a:ext cx="1352550" cy="137922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6150" name="图片 2" descr="09E58PIC4vZ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160" r="22249" b="77737"/>
          <a:stretch>
            <a:fillRect/>
          </a:stretch>
        </p:blipFill>
        <p:spPr>
          <a:xfrm>
            <a:off x="3693795" y="5078095"/>
            <a:ext cx="1362075" cy="1250315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30" name="图片 29" descr="t0121ad520eed651fa5"/>
          <p:cNvPicPr>
            <a:picLocks noChangeAspect="1"/>
          </p:cNvPicPr>
          <p:nvPr/>
        </p:nvPicPr>
        <p:blipFill>
          <a:blip r:embed="rId5">
            <a:clrChange>
              <a:clrFrom>
                <a:srgbClr val="FEFEFE">
                  <a:alpha val="100000"/>
                </a:srgbClr>
              </a:clrFrom>
              <a:clrTo>
                <a:srgbClr val="FEFEFE">
                  <a:alpha val="100000"/>
                  <a:alpha val="0"/>
                </a:srgbClr>
              </a:clrTo>
            </a:clrChange>
          </a:blip>
          <a:srcRect l="-8161" r="-11712" b="-5242"/>
          <a:stretch>
            <a:fillRect/>
          </a:stretch>
        </p:blipFill>
        <p:spPr>
          <a:xfrm rot="780000">
            <a:off x="2083435" y="5080635"/>
            <a:ext cx="1370330" cy="1321435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sp>
        <p:nvSpPr>
          <p:cNvPr id="35" name="圆角矩形 34"/>
          <p:cNvSpPr/>
          <p:nvPr/>
        </p:nvSpPr>
        <p:spPr>
          <a:xfrm>
            <a:off x="433070" y="4608195"/>
            <a:ext cx="11477625" cy="1933575"/>
          </a:xfrm>
          <a:prstGeom prst="roundRect">
            <a:avLst/>
          </a:prstGeom>
          <a:noFill/>
          <a:ln w="38100" cap="flat" cmpd="sng" algn="ctr">
            <a:solidFill>
              <a:srgbClr val="00B0F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t" anchorCtr="0" compatLnSpc="1"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6">
            <a:lum contrast="12000"/>
          </a:blip>
          <a:srcRect l="8900" t="27220" r="69989" b="51131"/>
          <a:stretch>
            <a:fillRect/>
          </a:stretch>
        </p:blipFill>
        <p:spPr>
          <a:xfrm>
            <a:off x="848995" y="1056005"/>
            <a:ext cx="931545" cy="90170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488565" y="1278890"/>
            <a:ext cx="4263390" cy="744220"/>
            <a:chOff x="3919" y="2014"/>
            <a:chExt cx="6714" cy="1172"/>
          </a:xfrm>
        </p:grpSpPr>
        <p:sp>
          <p:nvSpPr>
            <p:cNvPr id="22" name="云形标注 21"/>
            <p:cNvSpPr/>
            <p:nvPr/>
          </p:nvSpPr>
          <p:spPr>
            <a:xfrm>
              <a:off x="3919" y="2014"/>
              <a:ext cx="6127" cy="1173"/>
            </a:xfrm>
            <a:prstGeom prst="cloudCallout">
              <a:avLst>
                <a:gd name="adj1" fmla="val -65705"/>
                <a:gd name="adj2" fmla="val -52106"/>
              </a:avLst>
            </a:prstGeom>
            <a:noFill/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4747" y="2287"/>
              <a:ext cx="5887" cy="628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2000" b="1">
                  <a:latin typeface="Comic Sans MS" panose="030F0702030302020204" pitchFamily="66" charset="0"/>
                  <a:cs typeface="Comic Sans MS" panose="030F0702030302020204" pitchFamily="66" charset="0"/>
                </a:rPr>
                <a:t>I can ....Can you...?</a:t>
              </a:r>
              <a:endPara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21" name="图片 2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  <a:lum contrast="12000"/>
          </a:blip>
          <a:srcRect l="29689" t="25265" r="46777" b="49977"/>
          <a:stretch>
            <a:fillRect/>
          </a:stretch>
        </p:blipFill>
        <p:spPr>
          <a:xfrm>
            <a:off x="10602595" y="979805"/>
            <a:ext cx="1051560" cy="104394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5702300" y="1772285"/>
            <a:ext cx="5260671" cy="965200"/>
            <a:chOff x="7797" y="7816"/>
            <a:chExt cx="8473" cy="1807"/>
          </a:xfrm>
        </p:grpSpPr>
        <p:sp>
          <p:nvSpPr>
            <p:cNvPr id="24" name="云形标注 23"/>
            <p:cNvSpPr/>
            <p:nvPr/>
          </p:nvSpPr>
          <p:spPr>
            <a:xfrm flipV="1">
              <a:off x="7797" y="7816"/>
              <a:ext cx="8392" cy="1807"/>
            </a:xfrm>
            <a:prstGeom prst="cloudCallout">
              <a:avLst>
                <a:gd name="adj1" fmla="val 41098"/>
                <a:gd name="adj2" fmla="val 58799"/>
              </a:avLst>
            </a:prstGeom>
            <a:noFill/>
            <a:ln w="76200">
              <a:solidFill>
                <a:srgbClr val="F968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8633" y="8346"/>
              <a:ext cx="7637" cy="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>
                  <a:latin typeface="Comic Sans MS" panose="030F0702030302020204" pitchFamily="66" charset="0"/>
                  <a:cs typeface="Comic Sans MS" panose="030F0702030302020204" pitchFamily="66" charset="0"/>
                </a:rPr>
                <a:t>Yes, I can. / No, I can't.</a:t>
              </a:r>
              <a:endPara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sp>
        <p:nvSpPr>
          <p:cNvPr id="6" name="云形标注 5"/>
          <p:cNvSpPr/>
          <p:nvPr/>
        </p:nvSpPr>
        <p:spPr>
          <a:xfrm>
            <a:off x="2330450" y="2564765"/>
            <a:ext cx="3890645" cy="744855"/>
          </a:xfrm>
          <a:prstGeom prst="cloudCallout">
            <a:avLst>
              <a:gd name="adj1" fmla="val -65700"/>
              <a:gd name="adj2" fmla="val -125532"/>
            </a:avLst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2766695" y="2738120"/>
            <a:ext cx="3334385" cy="39878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p>
            <a:r>
              <a: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rPr>
              <a:t>What can you do?</a:t>
            </a:r>
            <a:endParaRPr lang="en-US" altLang="zh-CN" sz="20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986780" y="3136900"/>
            <a:ext cx="5210380" cy="965200"/>
            <a:chOff x="7797" y="7816"/>
            <a:chExt cx="8392" cy="1807"/>
          </a:xfrm>
        </p:grpSpPr>
        <p:sp>
          <p:nvSpPr>
            <p:cNvPr id="10" name="云形标注 9"/>
            <p:cNvSpPr/>
            <p:nvPr/>
          </p:nvSpPr>
          <p:spPr>
            <a:xfrm flipV="1">
              <a:off x="7797" y="7816"/>
              <a:ext cx="8392" cy="1807"/>
            </a:xfrm>
            <a:prstGeom prst="cloudCallout">
              <a:avLst>
                <a:gd name="adj1" fmla="val 41098"/>
                <a:gd name="adj2" fmla="val 58799"/>
              </a:avLst>
            </a:prstGeom>
            <a:noFill/>
            <a:ln w="76200">
              <a:solidFill>
                <a:srgbClr val="F9680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249" y="8346"/>
              <a:ext cx="6415" cy="74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000" b="1">
                  <a:latin typeface="Comic Sans MS" panose="030F0702030302020204" pitchFamily="66" charset="0"/>
                  <a:cs typeface="Comic Sans MS" panose="030F0702030302020204" pitchFamily="66" charset="0"/>
                </a:rPr>
                <a:t>            I can...</a:t>
              </a:r>
              <a:endParaRPr lang="en-US" altLang="zh-CN" sz="2000" b="1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pic>
        <p:nvPicPr>
          <p:cNvPr id="3" name="图片 2" descr="tim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230505"/>
            <a:ext cx="781685" cy="946785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4339590" y="140970"/>
            <a:ext cx="4058285" cy="868680"/>
            <a:chOff x="4501" y="354"/>
            <a:chExt cx="9419" cy="1628"/>
          </a:xfrm>
        </p:grpSpPr>
        <p:sp>
          <p:nvSpPr>
            <p:cNvPr id="15" name="圆角矩形 14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6" name="Rectangle 47"/>
            <p:cNvSpPr>
              <a:spLocks noChangeArrowheads="1"/>
            </p:cNvSpPr>
            <p:nvPr/>
          </p:nvSpPr>
          <p:spPr bwMode="auto">
            <a:xfrm>
              <a:off x="4501" y="354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我们一起来对话吧！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000">
        <p:wipe/>
      </p:transition>
    </mc:Choice>
    <mc:Fallback>
      <p:transition>
        <p:wip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1" name="矩形 20"/>
          <p:cNvSpPr/>
          <p:nvPr/>
        </p:nvSpPr>
        <p:spPr>
          <a:xfrm>
            <a:off x="112395" y="90170"/>
            <a:ext cx="11917680" cy="66763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终止 4"/>
          <p:cNvSpPr/>
          <p:nvPr/>
        </p:nvSpPr>
        <p:spPr>
          <a:xfrm>
            <a:off x="1075055" y="236855"/>
            <a:ext cx="326517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1221105" y="285115"/>
            <a:ext cx="32397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latin typeface="Comic Sans MS" panose="030F0702030302020204" pitchFamily="66" charset="0"/>
                <a:cs typeface="Comic Sans MS" panose="030F0702030302020204" pitchFamily="66" charset="0"/>
              </a:rPr>
              <a:t>Read the cover</a:t>
            </a:r>
            <a:endParaRPr lang="en-US" altLang="zh-CN" sz="32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4655185" y="142240"/>
            <a:ext cx="6225540" cy="868680"/>
            <a:chOff x="4501" y="354"/>
            <a:chExt cx="9419" cy="1628"/>
          </a:xfrm>
        </p:grpSpPr>
        <p:sp>
          <p:nvSpPr>
            <p:cNvPr id="10" name="圆角矩形 9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1" name="Rectangle 47"/>
            <p:cNvSpPr>
              <a:spLocks noChangeArrowheads="1"/>
            </p:cNvSpPr>
            <p:nvPr/>
          </p:nvSpPr>
          <p:spPr bwMode="auto">
            <a:xfrm>
              <a:off x="4501" y="354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观察封面，获取信息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4339590" y="5327015"/>
            <a:ext cx="30607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 b="1">
                <a:solidFill>
                  <a:schemeClr val="bg2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       Can...?</a:t>
            </a:r>
            <a:endParaRPr lang="en-US" altLang="zh-CN" sz="3200" b="1">
              <a:solidFill>
                <a:schemeClr val="bg2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43510" y="1149985"/>
            <a:ext cx="12243435" cy="734060"/>
            <a:chOff x="226" y="1811"/>
            <a:chExt cx="19281" cy="1156"/>
          </a:xfrm>
        </p:grpSpPr>
        <p:grpSp>
          <p:nvGrpSpPr>
            <p:cNvPr id="7" name="组合 6"/>
            <p:cNvGrpSpPr/>
            <p:nvPr/>
          </p:nvGrpSpPr>
          <p:grpSpPr>
            <a:xfrm>
              <a:off x="226" y="1811"/>
              <a:ext cx="6608" cy="1157"/>
              <a:chOff x="226" y="1811"/>
              <a:chExt cx="8140" cy="1157"/>
            </a:xfrm>
          </p:grpSpPr>
          <p:sp>
            <p:nvSpPr>
              <p:cNvPr id="2" name="流程图: 准备 1"/>
              <p:cNvSpPr/>
              <p:nvPr/>
            </p:nvSpPr>
            <p:spPr>
              <a:xfrm>
                <a:off x="226" y="1811"/>
                <a:ext cx="7557" cy="1157"/>
              </a:xfrm>
              <a:prstGeom prst="flowChartPreparation">
                <a:avLst/>
              </a:prstGeom>
              <a:solidFill>
                <a:schemeClr val="accent1">
                  <a:lumMod val="50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4" name="文本框 3"/>
              <p:cNvSpPr txBox="1"/>
              <p:nvPr/>
            </p:nvSpPr>
            <p:spPr>
              <a:xfrm>
                <a:off x="1693" y="1930"/>
                <a:ext cx="667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>
                    <a:solidFill>
                      <a:schemeClr val="bg2"/>
                    </a:solidFill>
                    <a:latin typeface="Comic Sans MS" panose="030F0702030302020204" pitchFamily="66" charset="0"/>
                    <a:cs typeface="Comic Sans MS" panose="030F0702030302020204" pitchFamily="66" charset="0"/>
                  </a:rPr>
                  <a:t>I can see...</a:t>
                </a:r>
                <a:endParaRPr lang="en-US" altLang="zh-CN" sz="32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6361" y="1811"/>
              <a:ext cx="6598" cy="1157"/>
              <a:chOff x="226" y="1811"/>
              <a:chExt cx="7558" cy="1157"/>
            </a:xfrm>
          </p:grpSpPr>
          <p:sp>
            <p:nvSpPr>
              <p:cNvPr id="14" name="流程图: 准备 13"/>
              <p:cNvSpPr/>
              <p:nvPr/>
            </p:nvSpPr>
            <p:spPr>
              <a:xfrm>
                <a:off x="226" y="1811"/>
                <a:ext cx="7557" cy="1157"/>
              </a:xfrm>
              <a:prstGeom prst="flowChartPreparation">
                <a:avLst/>
              </a:prstGeom>
              <a:solidFill>
                <a:schemeClr val="accent1">
                  <a:lumMod val="50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16" name="文本框 15"/>
              <p:cNvSpPr txBox="1"/>
              <p:nvPr/>
            </p:nvSpPr>
            <p:spPr>
              <a:xfrm>
                <a:off x="1111" y="1930"/>
                <a:ext cx="6673" cy="8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solidFill>
                      <a:schemeClr val="bg2"/>
                    </a:solidFill>
                    <a:latin typeface="Comic Sans MS" panose="030F0702030302020204" pitchFamily="66" charset="0"/>
                    <a:cs typeface="Comic Sans MS" panose="030F0702030302020204" pitchFamily="66" charset="0"/>
                  </a:rPr>
                  <a:t>The room/boy is...</a:t>
                </a:r>
                <a:endParaRPr lang="en-US" altLang="zh-CN" sz="28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12959" y="1811"/>
              <a:ext cx="6549" cy="1157"/>
              <a:chOff x="226" y="1811"/>
              <a:chExt cx="8140" cy="1157"/>
            </a:xfrm>
          </p:grpSpPr>
          <p:sp>
            <p:nvSpPr>
              <p:cNvPr id="19" name="流程图: 准备 18"/>
              <p:cNvSpPr/>
              <p:nvPr/>
            </p:nvSpPr>
            <p:spPr>
              <a:xfrm>
                <a:off x="226" y="1811"/>
                <a:ext cx="7557" cy="1157"/>
              </a:xfrm>
              <a:prstGeom prst="flowChartPreparation">
                <a:avLst/>
              </a:prstGeom>
              <a:solidFill>
                <a:schemeClr val="accent1">
                  <a:lumMod val="50000"/>
                </a:schemeClr>
              </a:solidFill>
            </p:spPr>
            <p:style>
              <a:lnRef idx="3">
                <a:schemeClr val="lt1"/>
              </a:lnRef>
              <a:fillRef idx="1">
                <a:schemeClr val="accent4"/>
              </a:fillRef>
              <a:effectRef idx="1">
                <a:schemeClr val="accent4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0" name="文本框 19"/>
              <p:cNvSpPr txBox="1"/>
              <p:nvPr/>
            </p:nvSpPr>
            <p:spPr>
              <a:xfrm>
                <a:off x="1693" y="1930"/>
                <a:ext cx="6673" cy="9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3200" b="1">
                    <a:solidFill>
                      <a:schemeClr val="bg2"/>
                    </a:solidFill>
                    <a:latin typeface="Comic Sans MS" panose="030F0702030302020204" pitchFamily="66" charset="0"/>
                    <a:cs typeface="Comic Sans MS" panose="030F0702030302020204" pitchFamily="66" charset="0"/>
                  </a:rPr>
                  <a:t>      ...</a:t>
                </a:r>
                <a:endParaRPr lang="en-US" altLang="zh-CN" sz="3200" b="1">
                  <a:solidFill>
                    <a:schemeClr val="bg2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</p:grpSp>
      </p:grpSp>
      <p:pic>
        <p:nvPicPr>
          <p:cNvPr id="3075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0" y="2174875"/>
            <a:ext cx="9144000" cy="438086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k15333519 (1)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rot="1080000">
            <a:off x="10861040" y="5085715"/>
            <a:ext cx="811530" cy="1377950"/>
          </a:xfrm>
          <a:prstGeom prst="rect">
            <a:avLst/>
          </a:prstGeom>
        </p:spPr>
      </p:pic>
      <p:sp>
        <p:nvSpPr>
          <p:cNvPr id="15" name="矩形 14"/>
          <p:cNvSpPr/>
          <p:nvPr/>
        </p:nvSpPr>
        <p:spPr>
          <a:xfrm>
            <a:off x="5105400" y="5566410"/>
            <a:ext cx="5499100" cy="82994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en-US" altLang="zh-CN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pitchFamily="66" charset="0"/>
                <a:cs typeface="Comic Sans MS" panose="030F0702030302020204" pitchFamily="66" charset="0"/>
              </a:rPr>
              <a:t>What can he do?</a:t>
            </a:r>
            <a:endParaRPr lang="en-US" altLang="zh-CN" sz="48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56605" y="1747520"/>
            <a:ext cx="1197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每件事</a:t>
            </a:r>
            <a:endParaRPr lang="zh-CN" altLang="en-US" sz="2400">
              <a:solidFill>
                <a:srgbClr val="FF0000"/>
              </a:solidFill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4705350" y="2243455"/>
            <a:ext cx="3500120" cy="1438910"/>
          </a:xfrm>
          <a:prstGeom prst="ellipse">
            <a:avLst/>
          </a:prstGeom>
          <a:noFill/>
          <a:ln w="63500" cmpd="sng">
            <a:solidFill>
              <a:srgbClr val="FF000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8185785" y="2349500"/>
            <a:ext cx="2489200" cy="1243965"/>
          </a:xfrm>
          <a:prstGeom prst="ellipse">
            <a:avLst/>
          </a:prstGeom>
          <a:noFill/>
          <a:ln w="635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8978265" y="1747520"/>
            <a:ext cx="11976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>
                <a:solidFill>
                  <a:srgbClr val="FF0000"/>
                </a:solidFill>
              </a:rPr>
              <a:t>我自己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23" grpId="0" animBg="1"/>
      <p:bldP spid="22" grpId="0"/>
      <p:bldP spid="23" grpId="1" animBg="1"/>
      <p:bldP spid="22" grpId="1"/>
      <p:bldP spid="24" grpId="0" animBg="1"/>
      <p:bldP spid="25" grpId="0"/>
      <p:bldP spid="24" grpId="1" animBg="1"/>
      <p:bldP spid="25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8270" y="105410"/>
            <a:ext cx="11934190" cy="664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checkout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39305" y="361950"/>
            <a:ext cx="619125" cy="619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93165" y="471805"/>
            <a:ext cx="357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Watch and tick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（</a:t>
            </a:r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1-4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）</a:t>
            </a:r>
            <a:endParaRPr lang="zh-CN" alt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332740"/>
            <a:ext cx="382270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261620" y="369570"/>
            <a:ext cx="781685" cy="9467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979961" y="267669"/>
            <a:ext cx="6186544" cy="869214"/>
            <a:chOff x="4659" y="645"/>
            <a:chExt cx="9360" cy="1629"/>
          </a:xfrm>
        </p:grpSpPr>
        <p:sp>
          <p:nvSpPr>
            <p:cNvPr id="11" name="圆角矩形 10"/>
            <p:cNvSpPr/>
            <p:nvPr/>
          </p:nvSpPr>
          <p:spPr>
            <a:xfrm>
              <a:off x="4659" y="691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47"/>
            <p:cNvSpPr>
              <a:spLocks noChangeArrowheads="1"/>
            </p:cNvSpPr>
            <p:nvPr/>
          </p:nvSpPr>
          <p:spPr bwMode="auto">
            <a:xfrm>
              <a:off x="4681" y="645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观看视频，勾选出小男孩会做的事情。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6150" name="图片 2" descr="09E58PIC4vZ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160" r="22249" b="77737"/>
          <a:stretch>
            <a:fillRect/>
          </a:stretch>
        </p:blipFill>
        <p:spPr>
          <a:xfrm>
            <a:off x="1543685" y="1104265"/>
            <a:ext cx="1763395" cy="1618615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8204" name="Picture 19" descr="swim"/>
          <p:cNvPicPr>
            <a:picLocks noChangeAspect="1"/>
          </p:cNvPicPr>
          <p:nvPr/>
        </p:nvPicPr>
        <p:blipFill>
          <a:blip r:embed="rId7"/>
          <a:srcRect l="7001" r="9833" b="3889"/>
          <a:stretch>
            <a:fillRect/>
          </a:stretch>
        </p:blipFill>
        <p:spPr>
          <a:xfrm rot="1020000">
            <a:off x="7599045" y="4747895"/>
            <a:ext cx="1885315" cy="172847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sp>
        <p:nvSpPr>
          <p:cNvPr id="16" name="椭圆 15"/>
          <p:cNvSpPr/>
          <p:nvPr/>
        </p:nvSpPr>
        <p:spPr>
          <a:xfrm>
            <a:off x="1543685" y="2993390"/>
            <a:ext cx="1801495" cy="1640205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651000" y="4791710"/>
            <a:ext cx="1801495" cy="1640205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473315" y="1078230"/>
            <a:ext cx="1655445" cy="1527175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609205" y="2869565"/>
            <a:ext cx="1801495" cy="1640205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文本框 30"/>
          <p:cNvSpPr txBox="1"/>
          <p:nvPr/>
        </p:nvSpPr>
        <p:spPr>
          <a:xfrm>
            <a:off x="9551035" y="348043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wake up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9551035" y="548195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swim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6090" y="165036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090" y="3531870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6090" y="5637530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483350" y="159067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507480" y="350075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07480" y="546163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2" name="图1至图4视频">
            <a:hlinkClick r:id="" action="ppaction://media"/>
          </p:cNvPr>
          <p:cNvPicPr/>
          <p:nvPr>
            <a:videoFile r:link="rId12"/>
            <p:extLst>
              <p:ext uri="{DAA4B4D4-6D71-4841-9C94-3DE7FCFB9230}">
                <p14:media xmlns:p14="http://schemas.microsoft.com/office/powerpoint/2010/main" r:embed="rId13"/>
              </p:ext>
            </p:extLst>
            <p:custDataLst>
              <p:tags r:id="rId14"/>
            </p:custDataLst>
          </p:nvPr>
        </p:nvPicPr>
        <p:blipFill>
          <a:blip r:embed="rId15"/>
          <a:stretch>
            <a:fillRect/>
          </a:stretch>
        </p:blipFill>
        <p:spPr>
          <a:xfrm>
            <a:off x="466090" y="1417955"/>
            <a:ext cx="10700385" cy="529653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13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video fullScrn="0">
              <p:cMediaNode>
                <p:cTn id="1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42"/>
                </p:tgtEl>
              </p:cMediaNode>
            </p:video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9" dur="1" fill="hold"/>
                                        <p:tgtEl>
                                          <p:spTgt spid="4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8270" y="105410"/>
            <a:ext cx="11934190" cy="664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checkout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39305" y="361950"/>
            <a:ext cx="619125" cy="619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93165" y="471805"/>
            <a:ext cx="357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Watch and tick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（</a:t>
            </a:r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1-4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）</a:t>
            </a:r>
            <a:endParaRPr lang="zh-CN" alt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332740"/>
            <a:ext cx="382270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261620" y="369570"/>
            <a:ext cx="781685" cy="9467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979961" y="267669"/>
            <a:ext cx="6186544" cy="869214"/>
            <a:chOff x="4659" y="645"/>
            <a:chExt cx="9360" cy="1629"/>
          </a:xfrm>
        </p:grpSpPr>
        <p:sp>
          <p:nvSpPr>
            <p:cNvPr id="11" name="圆角矩形 10"/>
            <p:cNvSpPr/>
            <p:nvPr/>
          </p:nvSpPr>
          <p:spPr>
            <a:xfrm>
              <a:off x="4659" y="691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47"/>
            <p:cNvSpPr>
              <a:spLocks noChangeArrowheads="1"/>
            </p:cNvSpPr>
            <p:nvPr/>
          </p:nvSpPr>
          <p:spPr bwMode="auto">
            <a:xfrm>
              <a:off x="4681" y="645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观看视频，勾选出小男孩会做的事情。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pic>
        <p:nvPicPr>
          <p:cNvPr id="6150" name="图片 2" descr="09E58PIC4vZ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58160" r="22249" b="77737"/>
          <a:stretch>
            <a:fillRect/>
          </a:stretch>
        </p:blipFill>
        <p:spPr>
          <a:xfrm>
            <a:off x="1543685" y="1104265"/>
            <a:ext cx="1763395" cy="1618615"/>
          </a:xfrm>
          <a:prstGeom prst="ellipse">
            <a:avLst/>
          </a:prstGeom>
          <a:solidFill>
            <a:schemeClr val="bg1"/>
          </a:solid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pic>
        <p:nvPicPr>
          <p:cNvPr id="8204" name="Picture 19" descr="swim"/>
          <p:cNvPicPr>
            <a:picLocks noChangeAspect="1"/>
          </p:cNvPicPr>
          <p:nvPr/>
        </p:nvPicPr>
        <p:blipFill>
          <a:blip r:embed="rId7"/>
          <a:srcRect l="7001" r="9833" b="3889"/>
          <a:stretch>
            <a:fillRect/>
          </a:stretch>
        </p:blipFill>
        <p:spPr>
          <a:xfrm rot="1020000">
            <a:off x="7599045" y="4747895"/>
            <a:ext cx="1885315" cy="1728470"/>
          </a:xfrm>
          <a:prstGeom prst="ellipse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</p:pic>
      <p:sp>
        <p:nvSpPr>
          <p:cNvPr id="16" name="椭圆 15"/>
          <p:cNvSpPr/>
          <p:nvPr/>
        </p:nvSpPr>
        <p:spPr>
          <a:xfrm>
            <a:off x="1543685" y="2993390"/>
            <a:ext cx="1801495" cy="1640205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651000" y="4791710"/>
            <a:ext cx="1801495" cy="1640205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473315" y="1078230"/>
            <a:ext cx="1655445" cy="1527175"/>
          </a:xfrm>
          <a:prstGeom prst="ellipse">
            <a:avLst/>
          </a:prstGeom>
          <a:blipFill rotWithShape="1">
            <a:blip r:embed="rId10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7609205" y="2869565"/>
            <a:ext cx="1801495" cy="1640205"/>
          </a:xfrm>
          <a:prstGeom prst="ellipse">
            <a:avLst/>
          </a:prstGeom>
          <a:blipFill rotWithShape="1">
            <a:blip r:embed="rId11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3612515" y="1631950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play football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3612515" y="364045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make the bed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604895" y="5502910"/>
            <a:ext cx="3087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br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u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sh the t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ee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th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269095" y="1539240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w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sh the f</a:t>
            </a:r>
            <a:r>
              <a:rPr lang="en-US" altLang="zh-CN" sz="32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ce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551035" y="348043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wake up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" y="3158490"/>
            <a:ext cx="1414145" cy="981075"/>
          </a:xfrm>
          <a:prstGeom prst="rect">
            <a:avLst/>
          </a:prstGeom>
        </p:spPr>
      </p:pic>
      <p:sp>
        <p:nvSpPr>
          <p:cNvPr id="32" name="文本框 31"/>
          <p:cNvSpPr txBox="1"/>
          <p:nvPr/>
        </p:nvSpPr>
        <p:spPr>
          <a:xfrm>
            <a:off x="9551035" y="548195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swim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66090" y="165036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66090" y="3531870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466090" y="5637530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483350" y="159067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6507480" y="350075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507480" y="5461635"/>
            <a:ext cx="819785" cy="563245"/>
          </a:xfrm>
          <a:prstGeom prst="rect">
            <a:avLst/>
          </a:prstGeom>
          <a:noFill/>
          <a:ln w="254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230" y="1241425"/>
            <a:ext cx="1215390" cy="91249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160" y="5253355"/>
            <a:ext cx="1414145" cy="98107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12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85230" y="3083560"/>
            <a:ext cx="1414145" cy="981075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9128760" y="2122805"/>
            <a:ext cx="3227705" cy="614680"/>
            <a:chOff x="14376" y="3343"/>
            <a:chExt cx="5083" cy="968"/>
          </a:xfrm>
        </p:grpSpPr>
        <p:sp>
          <p:nvSpPr>
            <p:cNvPr id="21" name="文本框 20"/>
            <p:cNvSpPr txBox="1"/>
            <p:nvPr/>
          </p:nvSpPr>
          <p:spPr>
            <a:xfrm>
              <a:off x="14376" y="3466"/>
              <a:ext cx="20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wh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a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t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7405" y="3489"/>
              <a:ext cx="2054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n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a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me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 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35" name="上箭头 34"/>
            <p:cNvSpPr/>
            <p:nvPr/>
          </p:nvSpPr>
          <p:spPr>
            <a:xfrm>
              <a:off x="15258" y="3343"/>
              <a:ext cx="289" cy="400"/>
            </a:xfrm>
            <a:prstGeom prst="upArrow">
              <a:avLst/>
            </a:prstGeom>
            <a:solidFill>
              <a:schemeClr val="tx2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7" name="上箭头 36"/>
            <p:cNvSpPr/>
            <p:nvPr/>
          </p:nvSpPr>
          <p:spPr>
            <a:xfrm>
              <a:off x="17961" y="3343"/>
              <a:ext cx="289" cy="400"/>
            </a:xfrm>
            <a:prstGeom prst="upArrow">
              <a:avLst/>
            </a:prstGeom>
            <a:solidFill>
              <a:schemeClr val="tx2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3918585" y="6012180"/>
            <a:ext cx="2366010" cy="701675"/>
            <a:chOff x="6171" y="9468"/>
            <a:chExt cx="3726" cy="1105"/>
          </a:xfrm>
        </p:grpSpPr>
        <p:sp>
          <p:nvSpPr>
            <p:cNvPr id="14" name="文本框 13"/>
            <p:cNvSpPr txBox="1"/>
            <p:nvPr/>
          </p:nvSpPr>
          <p:spPr>
            <a:xfrm>
              <a:off x="6171" y="9751"/>
              <a:ext cx="193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c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u</a:t>
              </a:r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p</a:t>
              </a:r>
              <a:endPara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335" y="9751"/>
              <a:ext cx="1563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s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ee 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34" name="上箭头 33"/>
            <p:cNvSpPr/>
            <p:nvPr/>
          </p:nvSpPr>
          <p:spPr>
            <a:xfrm>
              <a:off x="6590" y="9489"/>
              <a:ext cx="289" cy="400"/>
            </a:xfrm>
            <a:prstGeom prst="upArrow">
              <a:avLst/>
            </a:prstGeom>
            <a:solidFill>
              <a:schemeClr val="tx2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8" name="上箭头 37"/>
            <p:cNvSpPr/>
            <p:nvPr/>
          </p:nvSpPr>
          <p:spPr>
            <a:xfrm>
              <a:off x="8972" y="9468"/>
              <a:ext cx="289" cy="400"/>
            </a:xfrm>
            <a:prstGeom prst="upArrow">
              <a:avLst/>
            </a:prstGeom>
            <a:solidFill>
              <a:schemeClr val="tx2">
                <a:lumMod val="75000"/>
                <a:lumOff val="2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7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4" name="矩形 3"/>
          <p:cNvSpPr/>
          <p:nvPr/>
        </p:nvSpPr>
        <p:spPr>
          <a:xfrm>
            <a:off x="128270" y="105410"/>
            <a:ext cx="11934190" cy="66471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2" name="checkout">
            <a:hlinkClick r:id="" action="ppaction://media"/>
          </p:cNvPr>
          <p:cNvPicPr/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7139305" y="361950"/>
            <a:ext cx="619125" cy="61912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93165" y="471805"/>
            <a:ext cx="3576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Act and show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（</a:t>
            </a:r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1-4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）</a:t>
            </a:r>
            <a:endParaRPr lang="zh-CN" altLang="en-US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332740"/>
            <a:ext cx="3822700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>
            <a:hlinkClick r:id="rId4" action="ppaction://hlinksldjump"/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261620" y="369570"/>
            <a:ext cx="781685" cy="946785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4979961" y="267669"/>
            <a:ext cx="6186544" cy="869214"/>
            <a:chOff x="4659" y="645"/>
            <a:chExt cx="9360" cy="1629"/>
          </a:xfrm>
        </p:grpSpPr>
        <p:sp>
          <p:nvSpPr>
            <p:cNvPr id="11" name="圆角矩形 10"/>
            <p:cNvSpPr/>
            <p:nvPr/>
          </p:nvSpPr>
          <p:spPr>
            <a:xfrm>
              <a:off x="4659" y="691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47"/>
            <p:cNvSpPr>
              <a:spLocks noChangeArrowheads="1"/>
            </p:cNvSpPr>
            <p:nvPr/>
          </p:nvSpPr>
          <p:spPr bwMode="auto">
            <a:xfrm>
              <a:off x="4681" y="645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演一演这四个场景，并展示。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6" name="椭圆 15"/>
          <p:cNvSpPr/>
          <p:nvPr/>
        </p:nvSpPr>
        <p:spPr>
          <a:xfrm>
            <a:off x="7288530" y="1525270"/>
            <a:ext cx="1801495" cy="1640205"/>
          </a:xfrm>
          <a:prstGeom prst="ellipse">
            <a:avLst/>
          </a:prstGeom>
          <a:blipFill rotWithShape="1">
            <a:blip r:embed="rId6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1907540" y="4641850"/>
            <a:ext cx="1801495" cy="1640205"/>
          </a:xfrm>
          <a:prstGeom prst="ellipse">
            <a:avLst/>
          </a:prstGeom>
          <a:blipFill rotWithShape="1">
            <a:blip r:embed="rId7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7361555" y="4641850"/>
            <a:ext cx="1655445" cy="1527175"/>
          </a:xfrm>
          <a:prstGeom prst="ellipse">
            <a:avLst/>
          </a:prstGeom>
          <a:blipFill rotWithShape="1">
            <a:blip r:embed="rId8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1906905" y="1525270"/>
            <a:ext cx="1801495" cy="1640205"/>
          </a:xfrm>
          <a:prstGeom prst="ellipse">
            <a:avLst/>
          </a:prstGeom>
          <a:blipFill rotWithShape="1">
            <a:blip r:embed="rId9"/>
            <a:stretch>
              <a:fillRect/>
            </a:stretch>
          </a:blipFill>
          <a:ln w="28575" cmpd="sng"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文本框 27"/>
          <p:cNvSpPr txBox="1"/>
          <p:nvPr/>
        </p:nvSpPr>
        <p:spPr>
          <a:xfrm>
            <a:off x="7089775" y="3178810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make the bed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906905" y="6230620"/>
            <a:ext cx="30873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brush the teeth</a:t>
            </a:r>
            <a:endParaRPr lang="en-US" altLang="zh-CN" sz="28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288530" y="616902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wash the face</a:t>
            </a:r>
            <a:endParaRPr lang="en-US" altLang="zh-CN" sz="3200">
              <a:solidFill>
                <a:schemeClr val="tx1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071370" y="3165475"/>
            <a:ext cx="30873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200">
                <a:latin typeface="Comic Sans MS" panose="030F0702030302020204" pitchFamily="66" charset="0"/>
                <a:cs typeface="Comic Sans MS" panose="030F0702030302020204" pitchFamily="66" charset="0"/>
              </a:rPr>
              <a:t>wake up</a:t>
            </a:r>
            <a:endParaRPr lang="en-US" altLang="zh-CN" sz="32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36" name="右箭头 35"/>
          <p:cNvSpPr/>
          <p:nvPr/>
        </p:nvSpPr>
        <p:spPr>
          <a:xfrm>
            <a:off x="4439920" y="1934210"/>
            <a:ext cx="2029460" cy="641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1" name="右弧形箭头 40"/>
          <p:cNvSpPr/>
          <p:nvPr/>
        </p:nvSpPr>
        <p:spPr>
          <a:xfrm>
            <a:off x="9923145" y="3016250"/>
            <a:ext cx="1047115" cy="1936115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2" name="左箭头 41"/>
          <p:cNvSpPr/>
          <p:nvPr/>
        </p:nvSpPr>
        <p:spPr>
          <a:xfrm>
            <a:off x="4482465" y="5182870"/>
            <a:ext cx="1972945" cy="677545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55600" y="1934210"/>
            <a:ext cx="1419860" cy="953135"/>
          </a:xfrm>
          <a:prstGeom prst="rect">
            <a:avLst/>
          </a:prstGeom>
          <a:solidFill>
            <a:schemeClr val="bg2">
              <a:lumMod val="95000"/>
            </a:schemeClr>
          </a:solidFill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p>
            <a:r>
              <a:rPr lang="en-US" altLang="zh-CN">
                <a:latin typeface="Comic Sans MS" panose="030F0702030302020204" pitchFamily="66" charset="0"/>
                <a:cs typeface="Comic Sans MS" panose="030F0702030302020204" pitchFamily="66" charset="0"/>
                <a:sym typeface="+mn-ea"/>
              </a:rPr>
              <a:t> </a:t>
            </a:r>
            <a:r>
              <a:rPr lang="en-US" altLang="zh-CN" sz="2800" b="1">
                <a:solidFill>
                  <a:srgbClr val="FF0000"/>
                </a:solidFill>
                <a:latin typeface="Comic Sans MS Bold" panose="030F0902030302020204" charset="0"/>
                <a:cs typeface="Comic Sans MS Bold" panose="030F0902030302020204" charset="0"/>
                <a:sym typeface="+mn-ea"/>
              </a:rPr>
              <a:t>I can</a:t>
            </a:r>
            <a:endParaRPr lang="en-US" altLang="zh-CN" sz="2800" b="1">
              <a:solidFill>
                <a:srgbClr val="FF0000"/>
              </a:solidFill>
              <a:latin typeface="Comic Sans MS Bold" panose="030F0902030302020204" charset="0"/>
              <a:cs typeface="Comic Sans MS Bold" panose="030F0902030302020204" charset="0"/>
            </a:endParaRPr>
          </a:p>
          <a:p>
            <a:endParaRPr lang="en-US" altLang="zh-CN" sz="2800" b="1">
              <a:solidFill>
                <a:srgbClr val="FF0000"/>
              </a:solidFill>
              <a:latin typeface="Comic Sans MS Bold" panose="030F0902030302020204" charset="0"/>
              <a:cs typeface="Comic Sans MS Bold" panose="030F0902030302020204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3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4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8" grpId="0"/>
      <p:bldP spid="29" grpId="0"/>
      <p:bldP spid="30" grpId="0"/>
      <p:bldP spid="31" grpId="0"/>
      <p:bldP spid="36" grpId="0" animBg="1"/>
      <p:bldP spid="41" grpId="0" animBg="1"/>
      <p:bldP spid="42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30810" y="110490"/>
            <a:ext cx="11929745" cy="66363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流程图: 终止 4"/>
          <p:cNvSpPr/>
          <p:nvPr/>
        </p:nvSpPr>
        <p:spPr>
          <a:xfrm>
            <a:off x="1075055" y="236855"/>
            <a:ext cx="3523615" cy="67691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858520" y="344805"/>
            <a:ext cx="39573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Read and find(P5&amp;P7)</a:t>
            </a:r>
            <a:endParaRPr lang="en-US" altLang="zh-CN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815791" y="123755"/>
            <a:ext cx="6293380" cy="869214"/>
            <a:chOff x="4560" y="386"/>
            <a:chExt cx="9598" cy="1629"/>
          </a:xfrm>
        </p:grpSpPr>
        <p:sp>
          <p:nvSpPr>
            <p:cNvPr id="11" name="圆角矩形 10"/>
            <p:cNvSpPr/>
            <p:nvPr/>
          </p:nvSpPr>
          <p:spPr>
            <a:xfrm>
              <a:off x="4560" y="600"/>
              <a:ext cx="9360" cy="1200"/>
            </a:xfrm>
            <a:prstGeom prst="roundRect">
              <a:avLst/>
            </a:prstGeom>
            <a:solidFill>
              <a:srgbClr val="00B0F0"/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</p:spPr>
          <p:txBody>
            <a:bodyPr vert="horz" wrap="square" lIns="91440" tIns="45720" rIns="91440" bIns="45720" numCol="1" anchor="t" anchorCtr="0" compatLnSpc="1"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12" name="Rectangle 47"/>
            <p:cNvSpPr>
              <a:spLocks noChangeArrowheads="1"/>
            </p:cNvSpPr>
            <p:nvPr/>
          </p:nvSpPr>
          <p:spPr bwMode="auto">
            <a:xfrm>
              <a:off x="4820" y="386"/>
              <a:ext cx="9338" cy="1629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none" anchor="ctr"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观察图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5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、图</a:t>
              </a:r>
              <a:r>
                <a:rPr kumimoji="0" lang="en-US" alt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7</a:t>
              </a:r>
              <a:r>
                <a:rPr kumimoji="0" lang="zh-CN" altLang="en-US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Calibri" panose="020F0502020204030204" charset="0"/>
                  <a:ea typeface="黑体" panose="02010609060101010101" pitchFamily="49" charset="-122"/>
                  <a:cs typeface="+mn-cs"/>
                  <a:sym typeface="Arial" panose="020B0604020202020204" pitchFamily="34" charset="0"/>
                </a:rPr>
                <a:t>，找出小男孩穿的衣服</a:t>
              </a: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 panose="020F0502020204030204" charset="0"/>
                <a:ea typeface="黑体" panose="02010609060101010101" pitchFamily="49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264160" y="1481455"/>
            <a:ext cx="11718290" cy="4853305"/>
            <a:chOff x="451" y="2617"/>
            <a:chExt cx="18454" cy="7643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51" y="2617"/>
              <a:ext cx="2662" cy="3306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55" y="3093"/>
              <a:ext cx="2384" cy="2694"/>
            </a:xfrm>
            <a:prstGeom prst="rect">
              <a:avLst/>
            </a:prstGeom>
          </p:spPr>
        </p:pic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9320" y="2617"/>
              <a:ext cx="2970" cy="2976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151" y="3053"/>
              <a:ext cx="3446" cy="2586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6412" y="3093"/>
              <a:ext cx="2013" cy="2116"/>
            </a:xfrm>
            <a:prstGeom prst="rect">
              <a:avLst/>
            </a:prstGeom>
          </p:spPr>
        </p:pic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2660" y="2786"/>
              <a:ext cx="3119" cy="3119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lum contrast="12000"/>
            </a:blip>
            <a:srcRect l="8900" t="27220" r="69989" b="51131"/>
            <a:stretch>
              <a:fillRect/>
            </a:stretch>
          </p:blipFill>
          <p:spPr>
            <a:xfrm>
              <a:off x="633" y="6356"/>
              <a:ext cx="1467" cy="1420"/>
            </a:xfrm>
            <a:prstGeom prst="rect">
              <a:avLst/>
            </a:prstGeom>
          </p:spPr>
        </p:pic>
        <p:sp>
          <p:nvSpPr>
            <p:cNvPr id="23" name="云形标注 22"/>
            <p:cNvSpPr/>
            <p:nvPr/>
          </p:nvSpPr>
          <p:spPr>
            <a:xfrm>
              <a:off x="2661" y="7372"/>
              <a:ext cx="6659" cy="1173"/>
            </a:xfrm>
            <a:prstGeom prst="cloudCallout">
              <a:avLst>
                <a:gd name="adj1" fmla="val -51240"/>
                <a:gd name="adj2" fmla="val -71568"/>
              </a:avLst>
            </a:prstGeom>
            <a:noFill/>
            <a:ln w="762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555" y="7644"/>
              <a:ext cx="5251" cy="72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r>
                <a:rPr lang="en-US" altLang="zh-CN" sz="2400" b="1">
                  <a:latin typeface="Comic Sans MS" panose="030F0702030302020204" pitchFamily="66" charset="0"/>
                  <a:cs typeface="Comic Sans MS" panose="030F0702030302020204" pitchFamily="66" charset="0"/>
                </a:rPr>
                <a:t>What can he do?</a:t>
              </a:r>
              <a:endPara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  <a:lum contrast="12000"/>
            </a:blip>
            <a:srcRect l="29689" t="25265" r="46777" b="49977"/>
            <a:stretch>
              <a:fillRect/>
            </a:stretch>
          </p:blipFill>
          <p:spPr>
            <a:xfrm>
              <a:off x="17249" y="7136"/>
              <a:ext cx="1656" cy="1644"/>
            </a:xfrm>
            <a:prstGeom prst="rect">
              <a:avLst/>
            </a:prstGeom>
          </p:spPr>
        </p:pic>
        <p:grpSp>
          <p:nvGrpSpPr>
            <p:cNvPr id="26" name="组合 25"/>
            <p:cNvGrpSpPr/>
            <p:nvPr/>
          </p:nvGrpSpPr>
          <p:grpSpPr>
            <a:xfrm>
              <a:off x="8709" y="8740"/>
              <a:ext cx="8938" cy="1520"/>
              <a:chOff x="7048" y="7816"/>
              <a:chExt cx="9141" cy="1807"/>
            </a:xfrm>
          </p:grpSpPr>
          <p:sp>
            <p:nvSpPr>
              <p:cNvPr id="27" name="云形标注 26"/>
              <p:cNvSpPr/>
              <p:nvPr/>
            </p:nvSpPr>
            <p:spPr>
              <a:xfrm flipV="1">
                <a:off x="7797" y="7816"/>
                <a:ext cx="8392" cy="1807"/>
              </a:xfrm>
              <a:prstGeom prst="cloudCallout">
                <a:avLst>
                  <a:gd name="adj1" fmla="val 41098"/>
                  <a:gd name="adj2" fmla="val 58799"/>
                </a:avLst>
              </a:prstGeom>
              <a:noFill/>
              <a:ln w="76200">
                <a:solidFill>
                  <a:srgbClr val="F9680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/>
                <a:endParaRPr lang="zh-CN" altLang="en-US"/>
              </a:p>
            </p:txBody>
          </p:sp>
          <p:sp>
            <p:nvSpPr>
              <p:cNvPr id="28" name="文本框 27"/>
              <p:cNvSpPr txBox="1"/>
              <p:nvPr/>
            </p:nvSpPr>
            <p:spPr>
              <a:xfrm>
                <a:off x="7048" y="8231"/>
                <a:ext cx="8109" cy="9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p>
                <a:r>
                  <a:rPr lang="en-US" altLang="zh-CN" sz="2800" b="1">
                    <a:latin typeface="Comic Sans MS" panose="030F0702030302020204" pitchFamily="66" charset="0"/>
                    <a:cs typeface="Comic Sans MS" panose="030F0702030302020204" pitchFamily="66" charset="0"/>
                  </a:rPr>
                  <a:t>           He can put ... on.</a:t>
                </a:r>
                <a:endParaRPr lang="en-US" altLang="zh-CN" sz="2800" b="1">
                  <a:latin typeface="Comic Sans MS" panose="030F0702030302020204" pitchFamily="66" charset="0"/>
                  <a:cs typeface="Comic Sans MS" panose="030F0702030302020204" pitchFamily="66" charset="0"/>
                </a:endParaRPr>
              </a:p>
            </p:txBody>
          </p:sp>
        </p:grpSp>
      </p:grpSp>
      <p:pic>
        <p:nvPicPr>
          <p:cNvPr id="30" name="图片 2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03960" y="993140"/>
            <a:ext cx="4451350" cy="5341620"/>
          </a:xfrm>
          <a:prstGeom prst="rect">
            <a:avLst/>
          </a:prstGeom>
          <a:ln w="76200" cmpd="sng">
            <a:noFill/>
            <a:prstDash val="dash"/>
          </a:ln>
          <a:effectLst>
            <a:softEdge rad="152400"/>
          </a:effectLst>
        </p:spPr>
      </p:pic>
      <p:sp>
        <p:nvSpPr>
          <p:cNvPr id="31" name="文本框 30"/>
          <p:cNvSpPr txBox="1"/>
          <p:nvPr/>
        </p:nvSpPr>
        <p:spPr>
          <a:xfrm>
            <a:off x="5786120" y="3700145"/>
            <a:ext cx="3830955" cy="706755"/>
          </a:xfrm>
          <a:prstGeom prst="rect">
            <a:avLst/>
          </a:prstGeom>
          <a:solidFill>
            <a:srgbClr val="92D050"/>
          </a:solidFill>
          <a:effectLst>
            <a:softEdge rad="76200"/>
          </a:effectLst>
        </p:spPr>
        <p:txBody>
          <a:bodyPr wrap="square" rtlCol="0">
            <a:spAutoFit/>
          </a:bodyPr>
          <a:p>
            <a:r>
              <a:rPr lang="en-US" altLang="zh-CN" sz="4000"/>
              <a:t>  put on clothes</a:t>
            </a:r>
            <a:endParaRPr lang="en-US" altLang="zh-CN" sz="4000"/>
          </a:p>
        </p:txBody>
      </p:sp>
      <p:grpSp>
        <p:nvGrpSpPr>
          <p:cNvPr id="34" name="组合 33"/>
          <p:cNvGrpSpPr/>
          <p:nvPr/>
        </p:nvGrpSpPr>
        <p:grpSpPr>
          <a:xfrm>
            <a:off x="8023225" y="1139825"/>
            <a:ext cx="2048510" cy="2562860"/>
            <a:chOff x="12635" y="1795"/>
            <a:chExt cx="3226" cy="4036"/>
          </a:xfrm>
        </p:grpSpPr>
        <p:sp>
          <p:nvSpPr>
            <p:cNvPr id="32" name="椭圆 31"/>
            <p:cNvSpPr/>
            <p:nvPr/>
          </p:nvSpPr>
          <p:spPr>
            <a:xfrm>
              <a:off x="12635" y="2709"/>
              <a:ext cx="3226" cy="312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3080" y="1795"/>
              <a:ext cx="206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 sh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ir</a:t>
              </a:r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t</a:t>
              </a:r>
              <a:endPara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0154920" y="1139825"/>
            <a:ext cx="1842770" cy="2513330"/>
            <a:chOff x="15992" y="1795"/>
            <a:chExt cx="2902" cy="3958"/>
          </a:xfrm>
        </p:grpSpPr>
        <p:sp>
          <p:nvSpPr>
            <p:cNvPr id="35" name="文本框 34"/>
            <p:cNvSpPr txBox="1"/>
            <p:nvPr/>
          </p:nvSpPr>
          <p:spPr>
            <a:xfrm>
              <a:off x="16103" y="1795"/>
              <a:ext cx="206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 s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o</a:t>
              </a:r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cks</a:t>
              </a:r>
              <a:endPara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5992" y="2787"/>
              <a:ext cx="2903" cy="2967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061460" y="1198245"/>
            <a:ext cx="2048510" cy="2562860"/>
            <a:chOff x="12635" y="1795"/>
            <a:chExt cx="3226" cy="4036"/>
          </a:xfrm>
        </p:grpSpPr>
        <p:sp>
          <p:nvSpPr>
            <p:cNvPr id="38" name="椭圆 37"/>
            <p:cNvSpPr/>
            <p:nvPr/>
          </p:nvSpPr>
          <p:spPr>
            <a:xfrm>
              <a:off x="12635" y="2709"/>
              <a:ext cx="3226" cy="3122"/>
            </a:xfrm>
            <a:prstGeom prst="ellipse">
              <a:avLst/>
            </a:prstGeom>
            <a:noFill/>
            <a:ln w="5080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13080" y="1795"/>
              <a:ext cx="2065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2800">
                  <a:latin typeface="Comic Sans MS" panose="030F0702030302020204" pitchFamily="66" charset="0"/>
                  <a:cs typeface="Comic Sans MS" panose="030F0702030302020204" pitchFamily="66" charset="0"/>
                </a:rPr>
                <a:t> sh</a:t>
              </a:r>
              <a:r>
                <a:rPr lang="en-US" altLang="zh-CN" sz="2800">
                  <a:solidFill>
                    <a:srgbClr val="FF0000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oe</a:t>
              </a:r>
              <a:r>
                <a:rPr lang="en-US" altLang="zh-CN" sz="2800">
                  <a:solidFill>
                    <a:schemeClr val="tx1"/>
                  </a:solidFill>
                  <a:latin typeface="Comic Sans MS" panose="030F0702030302020204" pitchFamily="66" charset="0"/>
                  <a:cs typeface="Comic Sans MS" panose="030F0702030302020204" pitchFamily="66" charset="0"/>
                </a:rPr>
                <a:t>s</a:t>
              </a:r>
              <a:endParaRPr lang="en-US" altLang="zh-CN" sz="2800">
                <a:solidFill>
                  <a:schemeClr val="tx1"/>
                </a:solidFill>
                <a:latin typeface="Comic Sans MS" panose="030F0702030302020204" pitchFamily="66" charset="0"/>
                <a:cs typeface="Comic Sans MS" panose="030F0702030302020204" pitchFamily="66" charset="0"/>
              </a:endParaRPr>
            </a:p>
          </p:txBody>
        </p:sp>
      </p:grpSp>
      <p:sp>
        <p:nvSpPr>
          <p:cNvPr id="40" name="椭圆 39"/>
          <p:cNvSpPr/>
          <p:nvPr/>
        </p:nvSpPr>
        <p:spPr>
          <a:xfrm>
            <a:off x="165100" y="1828165"/>
            <a:ext cx="1933575" cy="1982470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04165" y="1232535"/>
            <a:ext cx="16719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 j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a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ck</a:t>
            </a:r>
            <a:r>
              <a:rPr lang="en-US" altLang="zh-CN" sz="2800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e</a:t>
            </a:r>
            <a:r>
              <a:rPr lang="en-US" altLang="zh-CN" sz="2800">
                <a:latin typeface="Comic Sans MS" panose="030F0702030302020204" pitchFamily="66" charset="0"/>
                <a:cs typeface="Comic Sans MS" panose="030F0702030302020204" pitchFamily="66" charset="0"/>
              </a:rPr>
              <a:t>t</a:t>
            </a:r>
            <a:endParaRPr lang="en-US" altLang="zh-CN" sz="2800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xit" presetSubtype="2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1" grpId="1" animBg="1"/>
      <p:bldP spid="40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00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104775" y="102235"/>
            <a:ext cx="11962765" cy="66528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46150" y="320040"/>
            <a:ext cx="390969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  Imagine and guess</a:t>
            </a:r>
            <a:r>
              <a:rPr lang="zh-CN" altLang="en-US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（</a:t>
            </a:r>
            <a:r>
              <a:rPr lang="en-US" altLang="zh-CN" sz="2400" b="1">
                <a:latin typeface="Comic Sans MS" panose="030F0702030302020204" pitchFamily="66" charset="0"/>
                <a:cs typeface="Comic Sans MS" panose="030F0702030302020204" pitchFamily="66" charset="0"/>
              </a:rPr>
              <a:t>P6)</a:t>
            </a:r>
            <a:endParaRPr lang="en-US" altLang="zh-CN" sz="2400" b="1"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sp>
        <p:nvSpPr>
          <p:cNvPr id="5" name="流程图: 终止 4"/>
          <p:cNvSpPr/>
          <p:nvPr/>
        </p:nvSpPr>
        <p:spPr>
          <a:xfrm>
            <a:off x="946150" y="236855"/>
            <a:ext cx="3909695" cy="706120"/>
          </a:xfrm>
          <a:prstGeom prst="flowChartTerminator">
            <a:avLst/>
          </a:prstGeom>
          <a:noFill/>
          <a:ln w="63500" cmpd="thickThin">
            <a:solidFill>
              <a:srgbClr val="F9680D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3" name="图片 2" descr="tim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29312" t="20269" r="31919" b="24741"/>
          <a:stretch>
            <a:fillRect/>
          </a:stretch>
        </p:blipFill>
        <p:spPr>
          <a:xfrm rot="20460000" flipH="1">
            <a:off x="419100" y="101600"/>
            <a:ext cx="781685" cy="946785"/>
          </a:xfrm>
          <a:prstGeom prst="rect">
            <a:avLst/>
          </a:prstGeom>
        </p:spPr>
      </p:pic>
      <p:sp>
        <p:nvSpPr>
          <p:cNvPr id="17" name="圆角矩形 16"/>
          <p:cNvSpPr/>
          <p:nvPr/>
        </p:nvSpPr>
        <p:spPr>
          <a:xfrm>
            <a:off x="286385" y="1488440"/>
            <a:ext cx="6556375" cy="4569460"/>
          </a:xfrm>
          <a:prstGeom prst="roundRect">
            <a:avLst/>
          </a:prstGeom>
          <a:noFill/>
          <a:ln w="101600" cmpd="sng">
            <a:solidFill>
              <a:schemeClr val="accent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5002530" y="236855"/>
            <a:ext cx="733679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  <a:latin typeface="Comic Sans MS" panose="030F0702030302020204" pitchFamily="66" charset="0"/>
                <a:cs typeface="Comic Sans MS" panose="030F0702030302020204" pitchFamily="66" charset="0"/>
              </a:rPr>
              <a:t>He can put...in the bag.</a:t>
            </a:r>
            <a:endParaRPr lang="en-US" altLang="zh-CN" sz="4000" b="1">
              <a:solidFill>
                <a:srgbClr val="FF0000"/>
              </a:solidFill>
              <a:latin typeface="Comic Sans MS" panose="030F0702030302020204" pitchFamily="66" charset="0"/>
              <a:cs typeface="Comic Sans MS" panose="030F0702030302020204" pitchFamily="66" charset="0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455" y="1901825"/>
            <a:ext cx="5689600" cy="3743325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7164070" y="1488440"/>
            <a:ext cx="4690110" cy="4672330"/>
            <a:chOff x="11282" y="2344"/>
            <a:chExt cx="7386" cy="7358"/>
          </a:xfrm>
        </p:grpSpPr>
        <p:sp>
          <p:nvSpPr>
            <p:cNvPr id="10" name="圆角矩形 9"/>
            <p:cNvSpPr/>
            <p:nvPr/>
          </p:nvSpPr>
          <p:spPr>
            <a:xfrm>
              <a:off x="11282" y="2344"/>
              <a:ext cx="7387" cy="7195"/>
            </a:xfrm>
            <a:prstGeom prst="roundRect">
              <a:avLst/>
            </a:prstGeom>
            <a:noFill/>
            <a:ln w="101600" cmpd="sng">
              <a:solidFill>
                <a:schemeClr val="accent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 rot="6420000" flipV="1">
              <a:off x="11593" y="2650"/>
              <a:ext cx="2482" cy="2488"/>
            </a:xfrm>
            <a:prstGeom prst="rect">
              <a:avLst/>
            </a:prstGeom>
          </p:spPr>
        </p:pic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197" y="2749"/>
              <a:ext cx="2285" cy="2290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769" y="5179"/>
              <a:ext cx="2916" cy="2234"/>
            </a:xfrm>
            <a:prstGeom prst="rect">
              <a:avLst/>
            </a:prstGeom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6F6F6">
                    <a:alpha val="100000"/>
                  </a:srgbClr>
                </a:clrFrom>
                <a:clrTo>
                  <a:srgbClr val="F6F6F6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5410" y="5074"/>
              <a:ext cx="2449" cy="2445"/>
            </a:xfrm>
            <a:prstGeom prst="rect">
              <a:avLst/>
            </a:prstGeom>
          </p:spPr>
        </p:pic>
        <p:pic>
          <p:nvPicPr>
            <p:cNvPr id="20" name="图片 19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1801" y="6818"/>
              <a:ext cx="2884" cy="2884"/>
            </a:xfrm>
            <a:prstGeom prst="rect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937" y="6962"/>
              <a:ext cx="3395" cy="2003"/>
            </a:xfrm>
            <a:prstGeom prst="rect">
              <a:avLst/>
            </a:prstGeom>
          </p:spPr>
        </p:pic>
      </p:grpSp>
      <p:sp>
        <p:nvSpPr>
          <p:cNvPr id="31" name="文本框 30"/>
          <p:cNvSpPr txBox="1"/>
          <p:nvPr/>
        </p:nvSpPr>
        <p:spPr>
          <a:xfrm>
            <a:off x="7033260" y="3288665"/>
            <a:ext cx="4952365" cy="645160"/>
          </a:xfrm>
          <a:prstGeom prst="rect">
            <a:avLst/>
          </a:prstGeom>
          <a:solidFill>
            <a:srgbClr val="00B0F0"/>
          </a:solidFill>
          <a:effectLst>
            <a:softEdge rad="76200"/>
          </a:effectLst>
        </p:spPr>
        <p:txBody>
          <a:bodyPr wrap="square" rtlCol="0">
            <a:spAutoFit/>
          </a:bodyPr>
          <a:p>
            <a:r>
              <a:rPr lang="en-US" altLang="zh-CN" sz="3600"/>
              <a:t> </a:t>
            </a:r>
            <a:r>
              <a:rPr lang="en-US" altLang="zh-CN" sz="3600">
                <a:solidFill>
                  <a:schemeClr val="tx1"/>
                </a:solidFill>
              </a:rPr>
              <a:t>p</a:t>
            </a:r>
            <a:r>
              <a:rPr lang="en-US" altLang="zh-CN" sz="3600">
                <a:solidFill>
                  <a:srgbClr val="FF0000"/>
                </a:solidFill>
              </a:rPr>
              <a:t>a</a:t>
            </a:r>
            <a:r>
              <a:rPr lang="en-US" altLang="zh-CN" sz="3600">
                <a:solidFill>
                  <a:schemeClr val="tx1"/>
                </a:solidFill>
              </a:rPr>
              <a:t>ck</a:t>
            </a:r>
            <a:r>
              <a:rPr lang="en-US" altLang="zh-CN" sz="3600">
                <a:solidFill>
                  <a:srgbClr val="FF0000"/>
                </a:solidFill>
              </a:rPr>
              <a:t>  </a:t>
            </a:r>
            <a:r>
              <a:rPr lang="en-US" altLang="zh-CN" sz="3600"/>
              <a:t>one's  bag </a:t>
            </a:r>
            <a:endParaRPr lang="en-US" altLang="zh-CN" sz="360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25" grpId="0"/>
      <p:bldP spid="31" grpId="1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TEMPLATE_THUMBS_INDEX" val="1、4、7、12、13、14、15、16、17、18、20、24、25、28、33、36、40、43、44"/>
  <p:tag name="KSO_WM_TEMPLATE_SUBCATEGORY" val="19"/>
  <p:tag name="KSO_WM_TAG_VERSION" val="1.0"/>
  <p:tag name="KSO_WM_BEAUTIFY_FLAG" val="#wm#"/>
  <p:tag name="KSO_WM_TEMPLATE_CATEGORY" val="custom"/>
  <p:tag name="KSO_WM_TEMPLATE_INDEX" val="20205081"/>
  <p:tag name="KSO_WM_TEMPLATE_MASTER_TYPE" val="0"/>
  <p:tag name="KSO_WM_TEMPLATE_COLOR_TYPE" val="1"/>
  <p:tag name="KSO_WM_UNIT_SHOW_EDIT_AREA_INDICATION" val="1"/>
</p:tagLst>
</file>

<file path=ppt/tags/tag63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7842*3587*1165*1165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ags/tag64.xml><?xml version="1.0" encoding="utf-8"?>
<p:tagLst xmlns:p="http://schemas.openxmlformats.org/presentationml/2006/main">
  <p:tag name="KSO_WM_UNIT_TABLE_BEAUTIFY" val="smartTable{7d8f2504-fac4-427f-b6a3-64077e435c56}"/>
  <p:tag name="TABLE_ENDDRAG_ORIGIN_RECT" val="932*380"/>
  <p:tag name="TABLE_ENDDRAG_RECT" val="14*90*932*421"/>
</p:tagLst>
</file>

<file path=ppt/tags/tag65.xml><?xml version="1.0" encoding="utf-8"?>
<p:tagLst xmlns:p="http://schemas.openxmlformats.org/presentationml/2006/main">
  <p:tag name="REFSHAPE" val="1275623596"/>
  <p:tag name="KSO_WM_UNIT_PLACING_PICTURE_USER_VIEWPORT" val="{&quot;height&quot;:3059,&quot;width&quot;:3599.3622047244094}"/>
</p:tagLst>
</file>

<file path=ppt/tags/tag66.xml><?xml version="1.0" encoding="utf-8"?>
<p:tagLst xmlns:p="http://schemas.openxmlformats.org/presentationml/2006/main">
  <p:tag name="REFSHAPE" val="1275623596"/>
  <p:tag name="KSO_WM_UNIT_PLACING_PICTURE_USER_VIEWPORT" val="{&quot;height&quot;:3059,&quot;width&quot;:3599.3622047244094}"/>
</p:tagLst>
</file>

<file path=ppt/tags/tag67.xml><?xml version="1.0" encoding="utf-8"?>
<p:tagLst xmlns:p="http://schemas.openxmlformats.org/presentationml/2006/main">
  <p:tag name="REFSHAPE" val="1275623596"/>
  <p:tag name="KSO_WM_UNIT_PLACING_PICTURE_USER_VIEWPORT" val="{&quot;height&quot;:3059,&quot;width&quot;:3599.3622047244094}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2183</Words>
  <Application>WPS 演示</Application>
  <PresentationFormat>宽屏</PresentationFormat>
  <Paragraphs>272</Paragraphs>
  <Slides>20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微软雅黑</vt:lpstr>
      <vt:lpstr>Wingdings</vt:lpstr>
      <vt:lpstr>Comic Sans MS</vt:lpstr>
      <vt:lpstr>黑体</vt:lpstr>
      <vt:lpstr>Impact</vt:lpstr>
      <vt:lpstr>Calibri</vt:lpstr>
      <vt:lpstr>Comic Sans MS Bold</vt:lpstr>
      <vt:lpstr>Arial Unicode MS</vt:lpstr>
      <vt:lpstr>Arial Bold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>administere</dc:creator>
  <cp:lastModifiedBy>芳香满怀</cp:lastModifiedBy>
  <cp:revision>240</cp:revision>
  <dcterms:created xsi:type="dcterms:W3CDTF">2021-10-21T12:03:00Z</dcterms:created>
  <dcterms:modified xsi:type="dcterms:W3CDTF">2021-10-22T09:43:06Z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336E63830CDC4E7BB16591EC9510360C</vt:lpwstr>
  </property>
</Properties>
</file>