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64" r:id="rId4"/>
  </p:sldMasterIdLst>
  <p:notesMasterIdLst>
    <p:notesMasterId r:id="rId38"/>
  </p:notesMasterIdLst>
  <p:handoutMasterIdLst>
    <p:handoutMasterId r:id="rId39"/>
  </p:handoutMasterIdLst>
  <p:sldIdLst>
    <p:sldId id="300" r:id="rId5"/>
    <p:sldId id="262" r:id="rId6"/>
    <p:sldId id="264" r:id="rId7"/>
    <p:sldId id="265" r:id="rId8"/>
    <p:sldId id="267" r:id="rId9"/>
    <p:sldId id="271" r:id="rId10"/>
    <p:sldId id="273" r:id="rId11"/>
    <p:sldId id="257" r:id="rId12"/>
    <p:sldId id="274" r:id="rId13"/>
    <p:sldId id="275" r:id="rId14"/>
    <p:sldId id="276" r:id="rId15"/>
    <p:sldId id="325" r:id="rId16"/>
    <p:sldId id="286" r:id="rId17"/>
    <p:sldId id="278" r:id="rId18"/>
    <p:sldId id="279" r:id="rId19"/>
    <p:sldId id="281" r:id="rId20"/>
    <p:sldId id="282" r:id="rId21"/>
    <p:sldId id="284" r:id="rId22"/>
    <p:sldId id="260" r:id="rId23"/>
    <p:sldId id="285" r:id="rId24"/>
    <p:sldId id="287" r:id="rId25"/>
    <p:sldId id="336" r:id="rId26"/>
    <p:sldId id="290" r:id="rId27"/>
    <p:sldId id="292" r:id="rId28"/>
    <p:sldId id="291" r:id="rId29"/>
    <p:sldId id="295" r:id="rId30"/>
    <p:sldId id="297" r:id="rId31"/>
    <p:sldId id="327" r:id="rId32"/>
    <p:sldId id="328" r:id="rId33"/>
    <p:sldId id="330" r:id="rId34"/>
    <p:sldId id="331" r:id="rId35"/>
    <p:sldId id="332" r:id="rId36"/>
    <p:sldId id="335" r:id="rId37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84"/>
        <p:guide pos="384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3" Type="http://schemas.openxmlformats.org/officeDocument/2006/relationships/tags" Target="tags/tag27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39" Type="http://schemas.openxmlformats.org/officeDocument/2006/relationships/handoutMaster" Target="handoutMasters/handoutMaster1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294"/>
            <a:ext cx="9144000" cy="2387452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1816"/>
            <a:ext cx="9144000" cy="165565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633"/>
            <a:ext cx="10515601" cy="2852562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181"/>
            <a:ext cx="10515601" cy="15000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512"/>
            <a:ext cx="5181601" cy="435107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199" y="1825512"/>
            <a:ext cx="5181601" cy="435107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02"/>
            <a:ext cx="10515601" cy="1325482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059"/>
            <a:ext cx="5157787" cy="8238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4921"/>
            <a:ext cx="5157787" cy="368436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059"/>
            <a:ext cx="5183188" cy="8238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4921"/>
            <a:ext cx="5183188" cy="368436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latin typeface="楷体_GB2312" pitchFamily="49" charset="-122"/>
                <a:ea typeface="楷体_GB2312" pitchFamily="49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>
            <a:lvl1pPr>
              <a:defRPr>
                <a:latin typeface="楷体_GB2312" pitchFamily="49" charset="-122"/>
                <a:ea typeface="楷体_GB2312" pitchFamily="49" charset="-122"/>
              </a:defRPr>
            </a:lvl1pPr>
            <a:lvl2pPr>
              <a:defRPr>
                <a:latin typeface="楷体_GB2312" pitchFamily="49" charset="-122"/>
                <a:ea typeface="楷体_GB2312" pitchFamily="49" charset="-122"/>
              </a:defRPr>
            </a:lvl2pPr>
            <a:lvl3pPr>
              <a:defRPr>
                <a:latin typeface="楷体_GB2312" pitchFamily="49" charset="-122"/>
                <a:ea typeface="楷体_GB2312" pitchFamily="49" charset="-122"/>
              </a:defRPr>
            </a:lvl3pPr>
            <a:lvl4pPr>
              <a:defRPr>
                <a:latin typeface="楷体_GB2312" pitchFamily="49" charset="-122"/>
                <a:ea typeface="楷体_GB2312" pitchFamily="49" charset="-122"/>
              </a:defRPr>
            </a:lvl4pPr>
            <a:lvl5pPr>
              <a:defRPr>
                <a:latin typeface="楷体_GB2312" pitchFamily="49" charset="-122"/>
                <a:ea typeface="楷体_GB2312" pitchFamily="49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楷体_GB2312" pitchFamily="49" charset="-122"/>
                <a:ea typeface="楷体_GB2312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楷体_GB2312" pitchFamily="49" charset="-122"/>
                <a:ea typeface="楷体_GB2312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altLang="zh-CN" dirty="0">
                <a:latin typeface="楷体_GB2312" pitchFamily="49" charset="-122"/>
                <a:ea typeface="楷体_GB2312" pitchFamily="49" charset="-122"/>
              </a:rPr>
            </a:fld>
            <a:endParaRPr lang="en-US" altLang="zh-CN" dirty="0"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172"/>
            <a:ext cx="3932237" cy="1600102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365"/>
            <a:ext cx="6172200" cy="4873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273"/>
            <a:ext cx="3932237" cy="38113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172"/>
            <a:ext cx="3932237" cy="1600102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365"/>
            <a:ext cx="6172200" cy="48733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marL="0" marR="0" lvl="0" indent="0" algn="l" defTabSz="683895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273"/>
            <a:ext cx="3932237" cy="38113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02"/>
            <a:ext cx="2628899" cy="5811480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02"/>
            <a:ext cx="7734300" cy="581148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491" y="6355803"/>
            <a:ext cx="2742036" cy="366274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indent="0" defTabSz="914400" rtl="0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b="0" i="0" strike="noStrike" kern="1200" cap="none" spc="0" normalizeH="0" baseline="0" noProof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b="0" i="0" strike="noStrike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7886" y="6355803"/>
            <a:ext cx="4116229" cy="366274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indent="0" defTabSz="914400" rtl="0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strike="noStrike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474" y="6355803"/>
            <a:ext cx="2742036" cy="366274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indent="0" defTabSz="914400" rtl="0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b="0" i="0" strike="noStrike" kern="1200" cap="none" spc="0" normalizeH="0" baseline="0" noProof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b="0" i="0" strike="noStrike" kern="1200" cap="none" spc="0" normalizeH="0" baseline="0" noProof="0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楷体_GB2312" pitchFamily="49" charset="-122"/>
                <a:ea typeface="楷体_GB2312" pitchFamily="49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楷体_GB2312" pitchFamily="49" charset="-122"/>
                <a:ea typeface="楷体_GB2312" pitchFamily="49" charset="-122"/>
              </a:defRPr>
            </a:lvl1pPr>
            <a:lvl2pPr>
              <a:defRPr>
                <a:latin typeface="楷体_GB2312" pitchFamily="49" charset="-122"/>
                <a:ea typeface="楷体_GB2312" pitchFamily="49" charset="-122"/>
              </a:defRPr>
            </a:lvl2pPr>
            <a:lvl3pPr>
              <a:defRPr>
                <a:latin typeface="楷体_GB2312" pitchFamily="49" charset="-122"/>
                <a:ea typeface="楷体_GB2312" pitchFamily="49" charset="-122"/>
              </a:defRPr>
            </a:lvl3pPr>
            <a:lvl4pPr>
              <a:defRPr>
                <a:latin typeface="楷体_GB2312" pitchFamily="49" charset="-122"/>
                <a:ea typeface="楷体_GB2312" pitchFamily="49" charset="-122"/>
              </a:defRPr>
            </a:lvl4pPr>
            <a:lvl5pPr>
              <a:defRPr>
                <a:latin typeface="楷体_GB2312" pitchFamily="49" charset="-122"/>
                <a:ea typeface="楷体_GB2312" pitchFamily="49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楷体_GB2312" pitchFamily="49" charset="-122"/>
                <a:ea typeface="楷体_GB2312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楷体_GB2312" pitchFamily="49" charset="-122"/>
                <a:ea typeface="楷体_GB2312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_GB2312" pitchFamily="49" charset="-122"/>
              <a:ea typeface="楷体_GB2312" pitchFamily="49" charset="-122"/>
              <a:cs typeface="+mn-cs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altLang="zh-CN" dirty="0">
                <a:latin typeface="楷体_GB2312" pitchFamily="49" charset="-122"/>
                <a:ea typeface="楷体_GB2312" pitchFamily="49" charset="-122"/>
              </a:rPr>
            </a:fld>
            <a:endParaRPr lang="en-US" altLang="zh-CN" dirty="0"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5" Type="http://schemas.openxmlformats.org/officeDocument/2006/relationships/theme" Target="../theme/theme2.xml"/><Relationship Id="rId14" Type="http://schemas.openxmlformats.org/officeDocument/2006/relationships/image" Target="../media/image3.jpeg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4" Type="http://schemas.openxmlformats.org/officeDocument/2006/relationships/theme" Target="../theme/theme3.xml"/><Relationship Id="rId13" Type="http://schemas.openxmlformats.org/officeDocument/2006/relationships/image" Target="../media/image4.jpeg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31" name="Picture 7" descr="F:\课件\我是一只小虫子\图片\背景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763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Picture 8" descr="F:\课件\我是一只小虫子\图片\背景1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763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838491" y="364157"/>
            <a:ext cx="10515018" cy="132747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838491" y="1825017"/>
            <a:ext cx="10515018" cy="43508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 indent="-170180"/>
            <a:r>
              <a:rPr lang="zh-CN" altLang="en-US" dirty="0"/>
              <a:t>第二级</a:t>
            </a:r>
            <a:endParaRPr lang="zh-CN" altLang="en-US" dirty="0"/>
          </a:p>
          <a:p>
            <a:pPr lvl="2" indent="-170180"/>
            <a:r>
              <a:rPr lang="zh-CN" altLang="en-US" dirty="0"/>
              <a:t>第三级</a:t>
            </a:r>
            <a:endParaRPr lang="zh-CN" altLang="en-US" dirty="0"/>
          </a:p>
          <a:p>
            <a:pPr lvl="3" indent="-170180"/>
            <a:r>
              <a:rPr lang="zh-CN" altLang="en-US" dirty="0"/>
              <a:t>第四级</a:t>
            </a:r>
            <a:endParaRPr lang="zh-CN" altLang="en-US" dirty="0"/>
          </a:p>
          <a:p>
            <a:pPr lvl="4" indent="-17018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91" y="6355803"/>
            <a:ext cx="2742036" cy="366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FEA36F-1562-4493-95FE-0AB05531DA2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886" y="6355803"/>
            <a:ext cx="4116229" cy="366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474" y="6355803"/>
            <a:ext cx="2742036" cy="366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E2AF22-1D47-4EEC-880E-EADAA7A002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sldNum="0" hdr="0" ftr="0" dt="0"/>
  <p:txStyles>
    <p:titleStyle>
      <a:lvl1pPr algn="l" defTabSz="911860" rtl="0" fontAlgn="base">
        <a:lnSpc>
          <a:spcPct val="90000"/>
        </a:lnSpc>
        <a:spcBef>
          <a:spcPct val="0"/>
        </a:spcBef>
        <a:spcAft>
          <a:spcPct val="0"/>
        </a:spcAft>
        <a:defRPr sz="427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3895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defTabSz="683895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defTabSz="683895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defTabSz="683895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defTabSz="683895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defTabSz="683895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defTabSz="683895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defTabSz="683895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6695" indent="-226695" algn="l" defTabSz="911860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6695" algn="l" defTabSz="91186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265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6695" algn="l" defTabSz="91186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6695" algn="l" defTabSz="91186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6695" algn="l" defTabSz="91186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20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8.jpeg"/><Relationship Id="rId19" Type="http://schemas.openxmlformats.org/officeDocument/2006/relationships/slideLayout" Target="../slideLayouts/slideLayout4.xml"/><Relationship Id="rId18" Type="http://schemas.openxmlformats.org/officeDocument/2006/relationships/audio" Target="../media/audio2.wav"/><Relationship Id="rId17" Type="http://schemas.openxmlformats.org/officeDocument/2006/relationships/audio" Target="../media/audio1.wav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image" Target="../media/image21.png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1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3.jpeg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3.jpeg"/><Relationship Id="rId1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35.emf"/><Relationship Id="rId2" Type="http://schemas.microsoft.com/office/2007/relationships/media" Target="file:///I:\&#20108;&#19979;\&#31532;&#22235;&#21333;&#20803;\11.&#12298;&#25105;&#26159;&#19968;&#21482;&#23567;&#34411;&#23376;&#12299;\&#20110;&#31179;&#29831;%20-%20&#27721;&#23467;&#31179;&#26376;.mp3" TargetMode="External"/><Relationship Id="rId1" Type="http://schemas.openxmlformats.org/officeDocument/2006/relationships/audio" Target="file:///I:\&#20108;&#19979;\&#31532;&#22235;&#21333;&#20803;\11.&#12298;&#25105;&#26159;&#19968;&#21482;&#23567;&#34411;&#23376;&#12299;\&#20110;&#31179;&#29831;%20-%20&#27721;&#23467;&#31179;&#26376;.mp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3.jpeg"/><Relationship Id="rId1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image" Target="../media/image43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3" Type="http://schemas.openxmlformats.org/officeDocument/2006/relationships/image" Target="../media/image40.png"/><Relationship Id="rId2" Type="http://schemas.microsoft.com/office/2007/relationships/media" Target="file:///H:\&#25105;&#26159;&#19968;&#21482;&#23567;&#34411;&#23376;\&#21335;&#20140;&#27604;&#36187;&#35838;&#20214;\&#21335;&#20140;&#27604;&#36187;&#35838;&#20214;\&#35838;&#38388;&#25805;.mp3" TargetMode="External"/><Relationship Id="rId1" Type="http://schemas.openxmlformats.org/officeDocument/2006/relationships/audio" Target="file:///H:\&#25105;&#26159;&#19968;&#21482;&#23567;&#34411;&#23376;\&#21335;&#20140;&#27604;&#36187;&#35838;&#20214;\&#21335;&#20140;&#27604;&#36187;&#35838;&#20214;\&#35838;&#38388;&#25805;.mp3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png"/><Relationship Id="rId7" Type="http://schemas.openxmlformats.org/officeDocument/2006/relationships/image" Target="../media/image12.png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microsoft.com/office/2007/relationships/media" Target="file:///H:\&#25105;&#26159;&#19968;&#21482;&#23567;&#34411;&#23376;\&#21335;&#20140;&#27604;&#36187;&#35838;&#20214;\&#21335;&#20140;&#27604;&#36187;&#35838;&#20214;\&#34013;&#31934;&#28789;%20(&#21407;&#29256;&#20276;&#22863;).mp3" TargetMode="External"/><Relationship Id="rId2" Type="http://schemas.openxmlformats.org/officeDocument/2006/relationships/audio" Target="file:///H:\&#25105;&#26159;&#19968;&#21482;&#23567;&#34411;&#23376;\&#21335;&#20140;&#27604;&#36187;&#35838;&#20214;\&#21335;&#20140;&#27604;&#36187;&#35838;&#20214;\&#34013;&#31934;&#28789;%20(&#21407;&#29256;&#20276;&#22863;).mp3" TargetMode="Externa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1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32.pn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4" descr="背景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2015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6" descr="森林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" y="0"/>
            <a:ext cx="122015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610610" y="1191260"/>
            <a:ext cx="605917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头戴绿帽,</a:t>
            </a:r>
            <a:endParaRPr lang="zh-CN" altLang="en-US" sz="6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身穿绿袍,</a:t>
            </a:r>
            <a:endParaRPr lang="zh-CN" altLang="en-US" sz="6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腰细肚大,</a:t>
            </a:r>
            <a:endParaRPr lang="zh-CN" altLang="en-US" sz="6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手拿双刀。</a:t>
            </a:r>
            <a:endParaRPr lang="zh-CN" altLang="en-US" sz="6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9030" y="2029460"/>
            <a:ext cx="1106170" cy="2477135"/>
          </a:xfrm>
          <a:prstGeom prst="rect">
            <a:avLst/>
          </a:prstGeom>
          <a:solidFill>
            <a:schemeClr val="accent3"/>
          </a:solidFill>
        </p:spPr>
        <p:txBody>
          <a:bodyPr vert="eaVert" wrap="square" rtlCol="0">
            <a:sp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</a:rPr>
              <a:t>猜谜语</a:t>
            </a:r>
            <a:endParaRPr lang="zh-CN" altLang="en-US" sz="6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69780" y="1608455"/>
            <a:ext cx="1106170" cy="3320415"/>
          </a:xfrm>
          <a:prstGeom prst="rect">
            <a:avLst/>
          </a:prstGeom>
          <a:solidFill>
            <a:schemeClr val="accent3"/>
          </a:solidFill>
        </p:spPr>
        <p:txBody>
          <a:bodyPr vert="eaVert" wrap="square" rtlCol="0">
            <a:sp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</a:rPr>
              <a:t>打一昆虫</a:t>
            </a:r>
            <a:endParaRPr lang="zh-CN" altLang="en-US" sz="6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385" name="图片 2"/>
          <p:cNvPicPr>
            <a:picLocks noChangeAspect="1"/>
          </p:cNvPicPr>
          <p:nvPr/>
        </p:nvPicPr>
        <p:blipFill>
          <a:blip r:embed="rId3"/>
          <a:srcRect l="14574" t="9189" r="6731" b="3984"/>
          <a:stretch>
            <a:fillRect/>
          </a:stretch>
        </p:blipFill>
        <p:spPr>
          <a:xfrm>
            <a:off x="7063105" y="1385570"/>
            <a:ext cx="3017520" cy="2840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7804150" y="4421505"/>
            <a:ext cx="19748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螳 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78420" y="4086860"/>
            <a:ext cx="19919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800" b="1" err="1">
                <a:solidFill>
                  <a:srgbClr val="00B05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tán</a:t>
            </a:r>
            <a:r>
              <a:rPr lang="en-US" altLang="zh-CN" sz="2800" b="1" err="1">
                <a:solidFill>
                  <a:srgbClr val="00B050"/>
                </a:solidFill>
                <a:latin typeface="Arial" panose="020B0604020202020204" pitchFamily="34" charset="0"/>
                <a:ea typeface="方正姚体" panose="02010601030101010101" pitchFamily="2" charset="-122"/>
              </a:rPr>
              <a:t>ɡ</a:t>
            </a:r>
            <a:r>
              <a:rPr lang="en-US" altLang="zh-CN" sz="2800" b="1">
                <a:solidFill>
                  <a:srgbClr val="00B050"/>
                </a:solidFill>
                <a:latin typeface="Arial" panose="020B0604020202020204" pitchFamily="34" charset="0"/>
                <a:ea typeface="方正姚体" panose="02010601030101010101" pitchFamily="2" charset="-122"/>
              </a:rPr>
              <a:t>   </a:t>
            </a:r>
            <a:r>
              <a:rPr lang="en-US" altLang="zh-CN" sz="2800" b="1" err="1">
                <a:solidFill>
                  <a:srgbClr val="00B050"/>
                </a:solidFill>
                <a:latin typeface="Arial" panose="020B0604020202020204" pitchFamily="34" charset="0"/>
                <a:ea typeface="方正姚体" panose="02010601030101010101" pitchFamily="2" charset="-122"/>
              </a:rPr>
              <a:t>l</a:t>
            </a:r>
            <a:r>
              <a:rPr lang="en-US" altLang="zh-CN" sz="2800" b="1" err="1">
                <a:solidFill>
                  <a:srgbClr val="00B05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宋体" panose="02010600030101010101" pitchFamily="2" charset="-122"/>
              </a:rPr>
              <a:t>án</a:t>
            </a:r>
            <a:r>
              <a:rPr lang="en-US" altLang="zh-CN" sz="2800" b="1" err="1">
                <a:solidFill>
                  <a:srgbClr val="00B050"/>
                </a:solidFill>
                <a:latin typeface="Arial" panose="020B0604020202020204" pitchFamily="34" charset="0"/>
                <a:ea typeface="方正姚体" panose="02010601030101010101" pitchFamily="2" charset="-122"/>
                <a:sym typeface="宋体" panose="02010600030101010101" pitchFamily="2" charset="-122"/>
              </a:rPr>
              <a:t>ɡ</a:t>
            </a:r>
            <a:endParaRPr lang="en-US" altLang="zh-CN" sz="2800" b="1" err="1">
              <a:solidFill>
                <a:srgbClr val="00B050"/>
              </a:solidFill>
              <a:latin typeface="Arial" panose="020B0604020202020204" pitchFamily="34" charset="0"/>
              <a:ea typeface="方正姚体" panose="02010601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4" grpId="0" bldLvl="0" animBg="1"/>
      <p:bldP spid="18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7" descr="H:\课件演示\小虫子\406TP\生字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0"/>
            <a:ext cx="1220851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3" name="Picture 17" descr="生字1"/>
          <p:cNvPicPr>
            <a:picLocks noChangeAspect="1"/>
          </p:cNvPicPr>
          <p:nvPr/>
        </p:nvPicPr>
        <p:blipFill>
          <a:blip r:embed="rId2"/>
          <a:srcRect t="55000"/>
          <a:stretch>
            <a:fillRect/>
          </a:stretch>
        </p:blipFill>
        <p:spPr>
          <a:xfrm>
            <a:off x="6985" y="3757295"/>
            <a:ext cx="12208510" cy="3100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1" name="Picture 15" descr="泡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338" y="4868863"/>
            <a:ext cx="2519362" cy="17668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 descr="F:\课件\我是一只小虫子\0322图片\草地背景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" y="0"/>
            <a:ext cx="1219581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5" name="Picture 3" descr="F:\课件\我是一只小虫子\0322图片\四个词.png"/>
          <p:cNvPicPr>
            <a:picLocks noChangeAspect="1"/>
          </p:cNvPicPr>
          <p:nvPr/>
        </p:nvPicPr>
        <p:blipFill>
          <a:blip r:embed="rId2"/>
          <a:srcRect r="62865" b="53970"/>
          <a:stretch>
            <a:fillRect/>
          </a:stretch>
        </p:blipFill>
        <p:spPr>
          <a:xfrm>
            <a:off x="1054735" y="396558"/>
            <a:ext cx="2238375" cy="2581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 descr="F:\课件\我是一只小虫子\0322图片\四个词.png"/>
          <p:cNvPicPr>
            <a:picLocks noChangeAspect="1"/>
          </p:cNvPicPr>
          <p:nvPr/>
        </p:nvPicPr>
        <p:blipFill>
          <a:blip r:embed="rId2"/>
          <a:srcRect l="51814" t="2805" r="4868" b="53969"/>
          <a:stretch>
            <a:fillRect/>
          </a:stretch>
        </p:blipFill>
        <p:spPr>
          <a:xfrm>
            <a:off x="6383338" y="1211263"/>
            <a:ext cx="2613025" cy="2424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3" descr="F:\课件\我是一只小虫子\0322图片\四个词.png"/>
          <p:cNvPicPr>
            <a:picLocks noChangeAspect="1"/>
          </p:cNvPicPr>
          <p:nvPr/>
        </p:nvPicPr>
        <p:blipFill>
          <a:blip r:embed="rId2"/>
          <a:srcRect t="52760" r="50000" b="6601"/>
          <a:stretch>
            <a:fillRect/>
          </a:stretch>
        </p:blipFill>
        <p:spPr>
          <a:xfrm>
            <a:off x="3375025" y="771525"/>
            <a:ext cx="3016250" cy="2279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3" descr="F:\课件\我是一只小虫子\0322图片\四个词.png"/>
          <p:cNvPicPr>
            <a:picLocks noChangeAspect="1"/>
          </p:cNvPicPr>
          <p:nvPr/>
        </p:nvPicPr>
        <p:blipFill>
          <a:blip r:embed="rId2"/>
          <a:srcRect l="51814" t="50948" r="2701" b="9967"/>
          <a:stretch>
            <a:fillRect/>
          </a:stretch>
        </p:blipFill>
        <p:spPr>
          <a:xfrm>
            <a:off x="8362633" y="1765300"/>
            <a:ext cx="2743200" cy="2192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 3"/>
          <p:cNvSpPr/>
          <p:nvPr/>
        </p:nvSpPr>
        <p:spPr>
          <a:xfrm>
            <a:off x="2682875" y="2942908"/>
            <a:ext cx="1525588" cy="2006600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792538" y="795338"/>
            <a:ext cx="2159000" cy="2006600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824663" y="1338263"/>
            <a:ext cx="1728788" cy="2019300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426575" y="1659255"/>
            <a:ext cx="1727200" cy="1822450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05087 0.5048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5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0224 0.4838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24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4 -0.000001 L -0.056250 0.388200 " pathEditMode="fixed" rAng="0" ptsTypes="AA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4 -0.000003 L -0.079340 0.364590 " pathEditMode="fixed" rAng="0" ptsTypes="AA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4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4 L 0.050870 0.504860 " pathEditMode="fixed" rAng="0" ptsTypes="AA">
                                      <p:cBhvr>
                                        <p:cTn id="26" dur="500" spd="-100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2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0224 0.4838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24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07934 0.36459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1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L -0.05625 0.3882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19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2" descr="F:\课件\我是一只小虫子\0322图片\草地背景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581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1847850" y="795338"/>
            <a:ext cx="1525588" cy="2006600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4275" name="Picture 3" descr="F:\课件\我是一只小虫子\0322图片\四个词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62865" b="53970"/>
          <a:stretch>
            <a:fillRect/>
          </a:stretch>
        </p:blipFill>
        <p:spPr>
          <a:xfrm>
            <a:off x="1263650" y="199390"/>
            <a:ext cx="2192655" cy="225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3" descr="F:\课件\我是一只小虫子\0322图片\四个词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r="62865" b="53970"/>
          <a:stretch>
            <a:fillRect/>
          </a:stretch>
        </p:blipFill>
        <p:spPr>
          <a:xfrm>
            <a:off x="791845" y="2242820"/>
            <a:ext cx="2280920" cy="2372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 descr="F:\课件\我是一只小虫子\0322图片\四个词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/>
          <a:srcRect r="62865" b="53970"/>
          <a:stretch>
            <a:fillRect/>
          </a:stretch>
        </p:blipFill>
        <p:spPr>
          <a:xfrm>
            <a:off x="4138295" y="381000"/>
            <a:ext cx="2192655" cy="2329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3" descr="F:\课件\我是一只小虫子\0322图片\四个词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"/>
          <a:srcRect r="62865" b="53970"/>
          <a:stretch>
            <a:fillRect/>
          </a:stretch>
        </p:blipFill>
        <p:spPr>
          <a:xfrm>
            <a:off x="3408680" y="2605405"/>
            <a:ext cx="2192655" cy="2175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3" descr="F:\课件\我是一只小虫子\0322图片\四个词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51814" t="50948" r="2701" b="9967"/>
          <a:stretch>
            <a:fillRect/>
          </a:stretch>
        </p:blipFill>
        <p:spPr>
          <a:xfrm>
            <a:off x="7577455" y="327660"/>
            <a:ext cx="2291080" cy="2129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3" descr="F:\课件\我是一只小虫子\0322图片\四个词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51814" t="50948" r="2701" b="9967"/>
          <a:stretch>
            <a:fillRect/>
          </a:stretch>
        </p:blipFill>
        <p:spPr>
          <a:xfrm>
            <a:off x="7665720" y="2365375"/>
            <a:ext cx="2303780" cy="2052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1897380" y="598170"/>
            <a:ext cx="110998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5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昏</a:t>
            </a:r>
            <a:endParaRPr lang="zh-CN" altLang="en-US" sz="5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4801235" y="795655"/>
            <a:ext cx="110998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5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屁</a:t>
            </a:r>
            <a:endParaRPr lang="zh-CN" altLang="en-US" sz="5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8168005" y="603250"/>
            <a:ext cx="110998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5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股</a:t>
            </a:r>
            <a:endParaRPr lang="zh-CN" altLang="en-US" sz="5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1443990" y="2710180"/>
            <a:ext cx="110998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5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泡</a:t>
            </a:r>
            <a:endParaRPr lang="zh-CN" altLang="en-US" sz="5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4005580" y="2961640"/>
            <a:ext cx="110998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5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尿</a:t>
            </a:r>
            <a:endParaRPr lang="zh-CN" altLang="en-US" sz="5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8296910" y="2710180"/>
            <a:ext cx="110998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5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茸</a:t>
            </a:r>
            <a:endParaRPr lang="zh-CN" altLang="en-US" sz="5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05087 0.5048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5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9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05087 0.5048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5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9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05087 0.5048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5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9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05087 0.5048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5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9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4 -0.000003 L -0.079340 0.364590 " pathEditMode="fixed" rAng="0" ptsTypes="AA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9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4 -0.000003 L -0.079340 0.364590 " pathEditMode="fixed" rAng="0" ptsTypes="AA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9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4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4 L 0.050870 0.504860 " pathEditMode="fixed" rAng="0" ptsTypes="AA">
                                      <p:cBhvr>
                                        <p:cTn id="31" dur="500" spd="-100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2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4 L 0.050870 0.504860 " pathEditMode="fixed" rAng="0" ptsTypes="AA">
                                      <p:cBhvr>
                                        <p:cTn id="36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2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4 L 0.050870 0.504860 " pathEditMode="fixed" rAng="0" ptsTypes="AA">
                                      <p:cBhvr>
                                        <p:cTn id="41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2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004 L 0.050870 0.504860 " pathEditMode="fixed" rAng="0" ptsTypes="AA">
                                      <p:cBhvr>
                                        <p:cTn id="4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2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07934 0.36459 " pathEditMode="relative" rAng="0" ptsTypes="AA">
                                      <p:cBhvr>
                                        <p:cTn id="51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1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07934 0.36459 " pathEditMode="relative" rAng="0" ptsTypes="AA">
                                      <p:cBhvr>
                                        <p:cTn id="56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1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内容占位符 2"/>
          <p:cNvSpPr>
            <a:spLocks noGrp="1"/>
          </p:cNvSpPr>
          <p:nvPr>
            <p:ph idx="1"/>
          </p:nvPr>
        </p:nvSpPr>
        <p:spPr>
          <a:xfrm>
            <a:off x="1344930" y="802640"/>
            <a:ext cx="9692005" cy="5252720"/>
          </a:xfrm>
        </p:spPr>
        <p:txBody>
          <a:bodyPr vert="horz" wrap="square" lIns="91440" tIns="45720" rIns="91440" bIns="45720" anchor="t"/>
          <a:p>
            <a:pPr marL="0" indent="0">
              <a:lnSpc>
                <a:spcPct val="100000"/>
              </a:lnSpc>
              <a:buNone/>
            </a:pPr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蹦蹦跳跳的时候，一定要看准地方，不然屁股会被苍耳刺痛的。一不留神，我们会蹦进很深很深的水里，被淹得昏头昏脑。其实，那深水只是小狗撒的一泡尿。孩子们都觉得毛茸茸的小鸟很可爱，但我们小虫子没有谁会喜欢小鸟。</a:t>
            </a:r>
            <a:endParaRPr lang="en-US" altLang="zh-CN" sz="3400" b="1" dirty="0">
              <a:latin typeface="楷体_GB2312" pitchFamily="49" charset="-122"/>
              <a:ea typeface="文鼎CS楷体" pitchFamily="49" charset="-122"/>
              <a:cs typeface="+mn-cs"/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zh-CN" sz="100" b="1" dirty="0">
              <a:latin typeface="楷体_GB2312" pitchFamily="49" charset="-122"/>
              <a:ea typeface="文鼎CS楷体" pitchFamily="49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22980" y="522605"/>
            <a:ext cx="1988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bèng  bèng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77230" y="1322070"/>
            <a:ext cx="1283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pì   gǔ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39325" y="1322070"/>
            <a:ext cx="929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tòng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21095" y="2796540"/>
            <a:ext cx="839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hūn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54265" y="2796540"/>
            <a:ext cx="839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hūn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76035" y="3539490"/>
            <a:ext cx="530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sā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75295" y="3509010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pāo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09660" y="3509010"/>
            <a:ext cx="869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niào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24755" y="4262120"/>
            <a:ext cx="972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róng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2"/>
          <p:cNvSpPr/>
          <p:nvPr/>
        </p:nvSpPr>
        <p:spPr>
          <a:xfrm>
            <a:off x="4849495" y="2286000"/>
            <a:ext cx="1120775" cy="58991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>
            <a:off x="799369" y="1774103"/>
            <a:ext cx="586462" cy="359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endParaRPr lang="en-US" altLang="en-US" sz="1735" dirty="0">
              <a:solidFill>
                <a:srgbClr val="FFFFFF"/>
              </a:solidFill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86205" y="1541145"/>
            <a:ext cx="998093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我们蹦蹦跳跳的时候，一定要看准地方，不然屁股会被苍耳刺痛的。</a:t>
            </a:r>
            <a:endParaRPr lang="zh-CN" altLang="en-US" sz="4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2150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600" y="2986405"/>
            <a:ext cx="4106545" cy="307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a12459628_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45" y="2985770"/>
            <a:ext cx="4112895" cy="308038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直接连接符 3"/>
          <p:cNvCxnSpPr/>
          <p:nvPr/>
        </p:nvCxnSpPr>
        <p:spPr>
          <a:xfrm flipH="1">
            <a:off x="2520315" y="1504315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8682355" y="1504315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2520315" y="2134235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5881370" y="2134235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5" name="右箭头 4"/>
          <p:cNvSpPr/>
          <p:nvPr/>
        </p:nvSpPr>
        <p:spPr>
          <a:xfrm>
            <a:off x="946689" y="1803948"/>
            <a:ext cx="586462" cy="359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endParaRPr lang="en-US" altLang="en-US" sz="1735" dirty="0">
              <a:solidFill>
                <a:srgbClr val="FFFFFF"/>
              </a:solidFill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30680" y="1623060"/>
            <a:ext cx="974852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4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一不留神，我们会蹦进很深很深的水里，被淹得昏头昏脑。其实，那深水只是小狗撒的一泡尿。</a:t>
            </a:r>
            <a:endParaRPr lang="zh-CN" altLang="en-US" sz="4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7237730" y="1623060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3315970" y="2293620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9507855" y="2293620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315970" y="2293620"/>
            <a:ext cx="25939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昏头昏脑</a:t>
            </a:r>
            <a:endParaRPr lang="zh-CN" altLang="en-US" sz="4400" b="1" u="sng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120130" y="4446270"/>
            <a:ext cx="1659890" cy="1636395"/>
            <a:chOff x="-2771523" y="594818"/>
            <a:chExt cx="1785950" cy="164307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7" name="矩形 36"/>
            <p:cNvSpPr/>
            <p:nvPr/>
          </p:nvSpPr>
          <p:spPr>
            <a:xfrm>
              <a:off x="-2771523" y="594818"/>
              <a:ext cx="1785950" cy="1643074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8" name="直接连接符 37"/>
            <p:cNvCxnSpPr>
              <a:stCxn id="37" idx="1"/>
              <a:endCxn id="37" idx="3"/>
            </p:cNvCxnSpPr>
            <p:nvPr/>
          </p:nvCxnSpPr>
          <p:spPr>
            <a:xfrm>
              <a:off x="-2771523" y="1416355"/>
              <a:ext cx="1785950" cy="0"/>
            </a:xfrm>
            <a:prstGeom prst="lin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>
              <a:stCxn id="37" idx="0"/>
              <a:endCxn id="37" idx="2"/>
            </p:cNvCxnSpPr>
            <p:nvPr/>
          </p:nvCxnSpPr>
          <p:spPr>
            <a:xfrm>
              <a:off x="-1878548" y="594818"/>
              <a:ext cx="0" cy="1643074"/>
            </a:xfrm>
            <a:prstGeom prst="lin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6120130" y="4334510"/>
            <a:ext cx="185674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15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昏</a:t>
            </a:r>
            <a:endParaRPr lang="zh-CN" altLang="en-US" sz="115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470561" y="3738265"/>
            <a:ext cx="958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 dirty="0" smtClean="0">
                <a:solidFill>
                  <a:srgbClr val="FF0000"/>
                </a:solidFill>
                <a:latin typeface="+mn-ea"/>
                <a:ea typeface="+mn-ea"/>
              </a:rPr>
              <a:t>hūn</a:t>
            </a:r>
            <a:endParaRPr lang="zh-CN" altLang="en-US" sz="4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8434" name="Picture 2" descr="F:\课件\我是一只小虫子\406TP\太阳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" y="0"/>
            <a:ext cx="121951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1219517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" y="0"/>
            <a:ext cx="1219581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5" name="Picture 3" descr="F:\课件\我是一只小虫子\406TP\昏2.png"/>
          <p:cNvPicPr>
            <a:picLocks noChangeAspect="1"/>
          </p:cNvPicPr>
          <p:nvPr/>
        </p:nvPicPr>
        <p:blipFill>
          <a:blip r:embed="rId2"/>
          <a:srcRect r="66985" b="50000"/>
          <a:stretch>
            <a:fillRect/>
          </a:stretch>
        </p:blipFill>
        <p:spPr>
          <a:xfrm>
            <a:off x="1524000" y="0"/>
            <a:ext cx="3019425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3" descr="F:\课件\我是一只小虫子\406TP\昏2.png"/>
          <p:cNvPicPr>
            <a:picLocks noChangeAspect="1"/>
          </p:cNvPicPr>
          <p:nvPr/>
        </p:nvPicPr>
        <p:blipFill>
          <a:blip r:embed="rId2"/>
          <a:srcRect b="50000"/>
          <a:stretch>
            <a:fillRect/>
          </a:stretch>
        </p:blipFill>
        <p:spPr>
          <a:xfrm>
            <a:off x="1524000" y="0"/>
            <a:ext cx="91440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4" descr="F:\课件\我是一只小虫子\406TP\昏3.png"/>
          <p:cNvPicPr>
            <a:picLocks noChangeAspect="1"/>
          </p:cNvPicPr>
          <p:nvPr/>
        </p:nvPicPr>
        <p:blipFill>
          <a:blip r:embed="rId3"/>
          <a:srcRect r="42381" b="50000"/>
          <a:stretch>
            <a:fillRect/>
          </a:stretch>
        </p:blipFill>
        <p:spPr>
          <a:xfrm>
            <a:off x="1524000" y="0"/>
            <a:ext cx="5268913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4" descr="F:\课件\我是一只小虫子\406TP\昏3.png"/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1524000" y="0"/>
            <a:ext cx="91440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7" descr="F:\课件\我是一只小虫子\406TP\昏.png"/>
          <p:cNvPicPr>
            <a:picLocks noChangeAspect="1"/>
          </p:cNvPicPr>
          <p:nvPr/>
        </p:nvPicPr>
        <p:blipFill>
          <a:blip r:embed="rId4"/>
          <a:srcRect t="47076" r="65999" b="39786"/>
          <a:stretch>
            <a:fillRect/>
          </a:stretch>
        </p:blipFill>
        <p:spPr>
          <a:xfrm>
            <a:off x="1524000" y="3225800"/>
            <a:ext cx="3111500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F:\课件\我是一只小虫子\406TP\昏.png"/>
          <p:cNvPicPr>
            <a:picLocks noChangeAspect="1"/>
          </p:cNvPicPr>
          <p:nvPr/>
        </p:nvPicPr>
        <p:blipFill>
          <a:blip r:embed="rId4"/>
          <a:srcRect l="39691" t="47076" r="43794" b="39786"/>
          <a:stretch>
            <a:fillRect/>
          </a:stretch>
        </p:blipFill>
        <p:spPr>
          <a:xfrm>
            <a:off x="5156200" y="3225800"/>
            <a:ext cx="1511300" cy="90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7" descr="F:\课件\我是一只小虫子\406TP\昏.png"/>
          <p:cNvPicPr>
            <a:picLocks noChangeAspect="1"/>
          </p:cNvPicPr>
          <p:nvPr/>
        </p:nvPicPr>
        <p:blipFill>
          <a:blip r:embed="rId4"/>
          <a:srcRect l="63145" t="47076" b="39786"/>
          <a:stretch>
            <a:fillRect/>
          </a:stretch>
        </p:blipFill>
        <p:spPr>
          <a:xfrm>
            <a:off x="7302500" y="3225800"/>
            <a:ext cx="3373438" cy="901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537065" y="1433830"/>
            <a:ext cx="1636395" cy="14452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44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黄昏</a:t>
            </a:r>
            <a:endParaRPr lang="zh-CN" altLang="en-US" sz="4400" b="1" u="sng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44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昏暗</a:t>
            </a:r>
            <a:endParaRPr lang="zh-CN" altLang="en-US" sz="4400" b="1" u="sng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1320" y="3667760"/>
            <a:ext cx="4411345" cy="2941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365" y="3667760"/>
            <a:ext cx="2941955" cy="2941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24660" y="1450975"/>
            <a:ext cx="952246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孩子们都觉得毛茸茸的小鸟很可爱，但我们小虫子没有谁会喜欢小鸟。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961929" y="1642023"/>
            <a:ext cx="586462" cy="359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endParaRPr lang="en-US" altLang="en-US" sz="1735" dirty="0">
              <a:solidFill>
                <a:srgbClr val="FFFFFF"/>
              </a:solidFill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5129530" y="1431290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8475980" y="1431290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2313940" y="2114550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5129530" y="2114550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6751320" y="2114550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099050" y="1450975"/>
            <a:ext cx="21088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 u="sng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毛茸茸</a:t>
            </a:r>
            <a:endParaRPr lang="zh-CN" altLang="en-US" sz="4400" b="1" u="sng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309245"/>
            <a:ext cx="11362055" cy="59931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4" descr="背景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" y="0"/>
            <a:ext cx="122015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6" descr="森林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" y="0"/>
            <a:ext cx="122015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657475" y="1037590"/>
            <a:ext cx="605917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头插野鸡毛,</a:t>
            </a:r>
            <a:endParaRPr lang="zh-CN" altLang="en-US" sz="6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身穿滚龙袍。一旦遇敌人,</a:t>
            </a:r>
            <a:endParaRPr lang="zh-CN" altLang="en-US" sz="6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6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作战呱呱叫。</a:t>
            </a:r>
            <a:endParaRPr lang="zh-CN" altLang="en-US" sz="66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3795" y="1876425"/>
            <a:ext cx="1106170" cy="2477135"/>
          </a:xfrm>
          <a:prstGeom prst="rect">
            <a:avLst/>
          </a:prstGeom>
          <a:solidFill>
            <a:schemeClr val="accent3"/>
          </a:solidFill>
        </p:spPr>
        <p:txBody>
          <a:bodyPr vert="eaVert" wrap="square" rtlCol="0">
            <a:sp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</a:rPr>
              <a:t>猜谜语</a:t>
            </a:r>
            <a:endParaRPr lang="en-US" altLang="zh-CN" sz="6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69780" y="1215390"/>
            <a:ext cx="1106170" cy="3627755"/>
          </a:xfrm>
          <a:prstGeom prst="rect">
            <a:avLst/>
          </a:prstGeom>
          <a:solidFill>
            <a:schemeClr val="accent3"/>
          </a:solidFill>
        </p:spPr>
        <p:txBody>
          <a:bodyPr vert="eaVert" wrap="square" rtlCol="0">
            <a:sp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</a:rPr>
              <a:t>打一昆虫</a:t>
            </a:r>
            <a:endParaRPr lang="zh-CN" altLang="en-US" sz="6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850" y="2685415"/>
            <a:ext cx="2360295" cy="21577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850" y="1215390"/>
            <a:ext cx="2360930" cy="14700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19445" y="5377180"/>
            <a:ext cx="14916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</a:rPr>
              <a:t>蟋蟀</a:t>
            </a:r>
            <a:endParaRPr lang="zh-CN" altLang="en-US" sz="4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9445" y="5105400"/>
            <a:ext cx="1776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00B050"/>
                </a:solidFill>
                <a:latin typeface="+mn-ea"/>
              </a:rPr>
              <a:t> </a:t>
            </a:r>
            <a:r>
              <a:rPr lang="zh-CN" altLang="en-US" sz="2400" b="1">
                <a:solidFill>
                  <a:srgbClr val="00B050"/>
                </a:solidFill>
                <a:latin typeface="+mn-ea"/>
              </a:rPr>
              <a:t>xī shuài</a:t>
            </a:r>
            <a:endParaRPr lang="zh-CN" altLang="en-US" sz="2400" b="1">
              <a:solidFill>
                <a:srgbClr val="00B050"/>
              </a:solidFill>
              <a:latin typeface="+mn-e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4" grpId="0" bldLvl="0" animBg="1"/>
      <p:bldP spid="8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内容占位符 2"/>
          <p:cNvSpPr>
            <a:spLocks noGrp="1"/>
          </p:cNvSpPr>
          <p:nvPr>
            <p:ph idx="1"/>
          </p:nvPr>
        </p:nvSpPr>
        <p:spPr>
          <a:xfrm>
            <a:off x="1344930" y="982980"/>
            <a:ext cx="9692005" cy="5252720"/>
          </a:xfrm>
        </p:spPr>
        <p:txBody>
          <a:bodyPr vert="horz" wrap="square" lIns="91440" tIns="45720" rIns="91440" bIns="45720" anchor="t"/>
          <a:p>
            <a:pPr marL="0" indent="0">
              <a:lnSpc>
                <a:spcPts val="5000"/>
              </a:lnSpc>
              <a:buNone/>
            </a:pPr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蹦蹦跳跳的时候，一定要看准地方，不然屁股会被苍耳刺痛的。一不留神，我们会蹦进很深很深的水里，被淹得昏头昏脑。其实，那深水只是小狗撒的一泡尿。孩子们都觉得毛茸茸的小鸟很可爱，但我们小虫子没有谁会喜欢小鸟。</a:t>
            </a:r>
            <a:endParaRPr lang="en-US" altLang="zh-CN" sz="3400" b="1" dirty="0">
              <a:latin typeface="楷体_GB2312" pitchFamily="49" charset="-122"/>
              <a:ea typeface="文鼎CS楷体" pitchFamily="49" charset="-122"/>
              <a:cs typeface="+mn-cs"/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zh-CN" sz="100" b="1" dirty="0">
              <a:latin typeface="楷体_GB2312" pitchFamily="49" charset="-122"/>
              <a:ea typeface="文鼎CS楷体" pitchFamily="49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8685" y="614680"/>
            <a:ext cx="479425" cy="645160"/>
          </a:xfrm>
          <a:prstGeom prst="rect">
            <a:avLst/>
          </a:prstGeom>
          <a:solidFill>
            <a:srgbClr val="D9FFDA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3600" b="1" dirty="0" smtClean="0">
                <a:latin typeface="Calibri" panose="020F0502020204030204" pitchFamily="34" charset="0"/>
                <a:ea typeface="楷体_GB2312" pitchFamily="49" charset="-122"/>
              </a:rPr>
              <a:t>①</a:t>
            </a:r>
            <a:endParaRPr lang="zh-CN" altLang="en-US" sz="3600" b="1" dirty="0" smtClean="0">
              <a:latin typeface="Calibri" panose="020F0502020204030204" pitchFamily="34" charset="0"/>
              <a:ea typeface="楷体_GB2312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95525" y="2161540"/>
            <a:ext cx="465455" cy="583565"/>
          </a:xfrm>
          <a:prstGeom prst="rect">
            <a:avLst/>
          </a:prstGeom>
          <a:solidFill>
            <a:srgbClr val="D9FFDA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3200" b="1" dirty="0" smtClean="0">
                <a:latin typeface="Calibri" panose="020F0502020204030204" pitchFamily="34" charset="0"/>
                <a:ea typeface="楷体_GB2312" pitchFamily="49" charset="-122"/>
              </a:rPr>
              <a:t>②</a:t>
            </a:r>
            <a:endParaRPr lang="zh-CN" altLang="en-US" sz="3200" b="1" dirty="0" smtClean="0">
              <a:latin typeface="Calibri" panose="020F0502020204030204" pitchFamily="34" charset="0"/>
              <a:ea typeface="楷体_GB2312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89770" y="3442970"/>
            <a:ext cx="473075" cy="583565"/>
          </a:xfrm>
          <a:prstGeom prst="rect">
            <a:avLst/>
          </a:prstGeom>
          <a:solidFill>
            <a:srgbClr val="D9FFDA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3200" b="1" dirty="0" smtClean="0">
                <a:latin typeface="Calibri" panose="020F0502020204030204" pitchFamily="34" charset="0"/>
                <a:ea typeface="楷体_GB2312" pitchFamily="49" charset="-122"/>
              </a:rPr>
              <a:t>③</a:t>
            </a:r>
            <a:endParaRPr lang="zh-CN" altLang="en-US" sz="3200" b="1" dirty="0" smtClean="0">
              <a:latin typeface="Calibri" panose="020F0502020204030204" pitchFamily="34" charset="0"/>
              <a:ea typeface="楷体_GB2312" pitchFamily="49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云形标注 3"/>
          <p:cNvSpPr/>
          <p:nvPr/>
        </p:nvSpPr>
        <p:spPr>
          <a:xfrm>
            <a:off x="1389488" y="561056"/>
            <a:ext cx="9796236" cy="4308481"/>
          </a:xfrm>
          <a:prstGeom prst="cloudCallout">
            <a:avLst/>
          </a:prstGeom>
          <a:solidFill>
            <a:srgbClr val="E9F5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endParaRPr lang="en-US" altLang="en-US" sz="1735" dirty="0">
              <a:solidFill>
                <a:srgbClr val="FFFFFF"/>
              </a:solidFill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26626" name="文本框 4"/>
          <p:cNvSpPr txBox="1"/>
          <p:nvPr/>
        </p:nvSpPr>
        <p:spPr>
          <a:xfrm>
            <a:off x="2435379" y="1307335"/>
            <a:ext cx="8043203" cy="27997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587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一不小心</a:t>
            </a:r>
            <a:r>
              <a:rPr lang="en-US" altLang="zh-CN" sz="587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……</a:t>
            </a:r>
            <a:r>
              <a:rPr lang="zh-CN" altLang="en-US" sz="587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小虫子们还会遇上怎样的危险呢？</a:t>
            </a:r>
            <a:endParaRPr lang="zh-CN" altLang="en-US" sz="587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587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请说一说。</a:t>
            </a:r>
            <a:endParaRPr lang="zh-CN" altLang="en-US" sz="587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6627" name="图片 2"/>
          <p:cNvPicPr>
            <a:picLocks noChangeAspect="1"/>
          </p:cNvPicPr>
          <p:nvPr/>
        </p:nvPicPr>
        <p:blipFill>
          <a:blip r:embed="rId1"/>
          <a:srcRect l="2917" r="3235" b="13037"/>
          <a:stretch>
            <a:fillRect/>
          </a:stretch>
        </p:blipFill>
        <p:spPr>
          <a:xfrm>
            <a:off x="2435379" y="4801786"/>
            <a:ext cx="1960517" cy="173397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1" name="Picture 3" descr="F:\课件\我是一只小虫子\图片\屁股2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80185" y="0"/>
            <a:ext cx="907288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2" descr="F:\课件\我是一只小虫子\图片\屁股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3" descr="F:\课件\我是一只小虫子\图片\屁股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102985" y="1929765"/>
            <a:ext cx="2858770" cy="2816225"/>
          </a:xfrm>
          <a:prstGeom prst="rect">
            <a:avLst/>
          </a:prstGeom>
          <a:solidFill>
            <a:srgbClr val="FAFAFA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396990" y="2625090"/>
            <a:ext cx="22701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撇要舒展</a:t>
            </a:r>
            <a:endParaRPr lang="zh-CN" altLang="en-US" sz="3600" b="1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不宜太宽</a:t>
            </a:r>
            <a:endParaRPr lang="zh-CN" altLang="en-US" sz="3600" b="1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文本框 32"/>
          <p:cNvSpPr txBox="1"/>
          <p:nvPr/>
        </p:nvSpPr>
        <p:spPr>
          <a:xfrm>
            <a:off x="5966851" y="3899863"/>
            <a:ext cx="713494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890" name="文本框 34"/>
          <p:cNvSpPr txBox="1"/>
          <p:nvPr/>
        </p:nvSpPr>
        <p:spPr>
          <a:xfrm rot="-280097">
            <a:off x="10753817" y="2168002"/>
            <a:ext cx="709258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891" name="文本框 36"/>
          <p:cNvSpPr txBox="1"/>
          <p:nvPr/>
        </p:nvSpPr>
        <p:spPr>
          <a:xfrm rot="-5350866">
            <a:off x="7810924" y="1750916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892" name="文本框 37"/>
          <p:cNvSpPr txBox="1"/>
          <p:nvPr/>
        </p:nvSpPr>
        <p:spPr>
          <a:xfrm rot="-4150866">
            <a:off x="7093196" y="2280214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893" name="文本框 45"/>
          <p:cNvSpPr txBox="1"/>
          <p:nvPr/>
        </p:nvSpPr>
        <p:spPr>
          <a:xfrm rot="-5350866">
            <a:off x="8562526" y="178479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894" name="文本框 46"/>
          <p:cNvSpPr txBox="1"/>
          <p:nvPr/>
        </p:nvSpPr>
        <p:spPr>
          <a:xfrm rot="-424911">
            <a:off x="9422105" y="2091783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895" name="文本框 47"/>
          <p:cNvSpPr txBox="1"/>
          <p:nvPr/>
        </p:nvSpPr>
        <p:spPr>
          <a:xfrm rot="-4150866">
            <a:off x="10186411" y="3309168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896" name="文本框 32"/>
          <p:cNvSpPr txBox="1"/>
          <p:nvPr/>
        </p:nvSpPr>
        <p:spPr>
          <a:xfrm rot="657351">
            <a:off x="10889318" y="157730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897" name="文本框 50"/>
          <p:cNvSpPr txBox="1"/>
          <p:nvPr/>
        </p:nvSpPr>
        <p:spPr>
          <a:xfrm rot="1480325">
            <a:off x="9854011" y="165987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898" name="文本框 51"/>
          <p:cNvSpPr txBox="1"/>
          <p:nvPr/>
        </p:nvSpPr>
        <p:spPr>
          <a:xfrm rot="-5350866">
            <a:off x="11153966" y="361827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899" name="文本框 32"/>
          <p:cNvSpPr txBox="1"/>
          <p:nvPr/>
        </p:nvSpPr>
        <p:spPr>
          <a:xfrm>
            <a:off x="4349319" y="4746739"/>
            <a:ext cx="713494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00" name="文本框 34"/>
          <p:cNvSpPr txBox="1"/>
          <p:nvPr/>
        </p:nvSpPr>
        <p:spPr>
          <a:xfrm rot="4149897">
            <a:off x="5952032" y="4664169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01" name="文本框 45"/>
          <p:cNvSpPr txBox="1"/>
          <p:nvPr/>
        </p:nvSpPr>
        <p:spPr>
          <a:xfrm rot="-1380000">
            <a:off x="5198312" y="1727627"/>
            <a:ext cx="717727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02" name="文本框 46"/>
          <p:cNvSpPr txBox="1"/>
          <p:nvPr/>
        </p:nvSpPr>
        <p:spPr>
          <a:xfrm rot="-180000">
            <a:off x="5507422" y="2737527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03" name="文本框 45"/>
          <p:cNvSpPr txBox="1"/>
          <p:nvPr/>
        </p:nvSpPr>
        <p:spPr>
          <a:xfrm rot="-1380000">
            <a:off x="5945680" y="1757267"/>
            <a:ext cx="717728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04" name="文本框 46"/>
          <p:cNvSpPr txBox="1"/>
          <p:nvPr/>
        </p:nvSpPr>
        <p:spPr>
          <a:xfrm rot="-1380000">
            <a:off x="6438985" y="2043088"/>
            <a:ext cx="717727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05" name="文本框 47"/>
          <p:cNvSpPr txBox="1"/>
          <p:nvPr/>
        </p:nvSpPr>
        <p:spPr>
          <a:xfrm rot="-180000">
            <a:off x="6752329" y="2978886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06" name="文本框 49"/>
          <p:cNvSpPr txBox="1"/>
          <p:nvPr/>
        </p:nvSpPr>
        <p:spPr>
          <a:xfrm rot="-5350866">
            <a:off x="8414322" y="2813745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07" name="文本框 50"/>
          <p:cNvSpPr txBox="1"/>
          <p:nvPr/>
        </p:nvSpPr>
        <p:spPr>
          <a:xfrm rot="-170103">
            <a:off x="7453118" y="3453137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08" name="文本框 51"/>
          <p:cNvSpPr txBox="1"/>
          <p:nvPr/>
        </p:nvSpPr>
        <p:spPr>
          <a:xfrm rot="-5350866">
            <a:off x="7783400" y="4566778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09" name="文本框 32"/>
          <p:cNvSpPr txBox="1"/>
          <p:nvPr/>
        </p:nvSpPr>
        <p:spPr>
          <a:xfrm rot="1209897">
            <a:off x="1516519" y="5165942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10" name="文本框 34"/>
          <p:cNvSpPr txBox="1"/>
          <p:nvPr/>
        </p:nvSpPr>
        <p:spPr>
          <a:xfrm rot="4149897">
            <a:off x="2856701" y="460700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11" name="文本框 36"/>
          <p:cNvSpPr txBox="1"/>
          <p:nvPr/>
        </p:nvSpPr>
        <p:spPr>
          <a:xfrm rot="-1380000">
            <a:off x="2138973" y="4295778"/>
            <a:ext cx="717728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12" name="文本框 37"/>
          <p:cNvSpPr txBox="1"/>
          <p:nvPr/>
        </p:nvSpPr>
        <p:spPr>
          <a:xfrm rot="1029897">
            <a:off x="3314014" y="3671206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13" name="文本框 45"/>
          <p:cNvSpPr txBox="1"/>
          <p:nvPr/>
        </p:nvSpPr>
        <p:spPr>
          <a:xfrm rot="-1380000">
            <a:off x="4213819" y="4185684"/>
            <a:ext cx="717728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14" name="文本框 46"/>
          <p:cNvSpPr txBox="1"/>
          <p:nvPr/>
        </p:nvSpPr>
        <p:spPr>
          <a:xfrm rot="-170103">
            <a:off x="1050738" y="2040971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15" name="文本框 47"/>
          <p:cNvSpPr txBox="1"/>
          <p:nvPr/>
        </p:nvSpPr>
        <p:spPr>
          <a:xfrm rot="1029897">
            <a:off x="1105785" y="453290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16" name="文本框 49"/>
          <p:cNvSpPr txBox="1"/>
          <p:nvPr/>
        </p:nvSpPr>
        <p:spPr>
          <a:xfrm rot="-170103">
            <a:off x="4012686" y="5115130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17" name="文本框 50"/>
          <p:cNvSpPr txBox="1"/>
          <p:nvPr/>
        </p:nvSpPr>
        <p:spPr>
          <a:xfrm rot="-170103">
            <a:off x="5543414" y="4225910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18" name="文本框 51"/>
          <p:cNvSpPr txBox="1"/>
          <p:nvPr/>
        </p:nvSpPr>
        <p:spPr>
          <a:xfrm rot="-170103">
            <a:off x="5765719" y="5237927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19" name="文本框 32"/>
          <p:cNvSpPr txBox="1"/>
          <p:nvPr/>
        </p:nvSpPr>
        <p:spPr>
          <a:xfrm rot="-5070842">
            <a:off x="413464" y="2703652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20" name="文本框 34"/>
          <p:cNvSpPr txBox="1"/>
          <p:nvPr/>
        </p:nvSpPr>
        <p:spPr>
          <a:xfrm rot="4149897">
            <a:off x="1787520" y="2879378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21" name="文本框 36"/>
          <p:cNvSpPr txBox="1"/>
          <p:nvPr/>
        </p:nvSpPr>
        <p:spPr>
          <a:xfrm rot="-170103">
            <a:off x="430402" y="1782673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22" name="文本框 37"/>
          <p:cNvSpPr txBox="1"/>
          <p:nvPr/>
        </p:nvSpPr>
        <p:spPr>
          <a:xfrm rot="1029897">
            <a:off x="1785403" y="2246339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23" name="文本框 45"/>
          <p:cNvSpPr txBox="1"/>
          <p:nvPr/>
        </p:nvSpPr>
        <p:spPr>
          <a:xfrm rot="-1380000">
            <a:off x="2822826" y="1520142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24" name="文本框 46"/>
          <p:cNvSpPr txBox="1"/>
          <p:nvPr/>
        </p:nvSpPr>
        <p:spPr>
          <a:xfrm rot="-1380000">
            <a:off x="3580780" y="1746682"/>
            <a:ext cx="717727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25" name="文本框 47"/>
          <p:cNvSpPr txBox="1"/>
          <p:nvPr/>
        </p:nvSpPr>
        <p:spPr>
          <a:xfrm rot="-180000">
            <a:off x="3220857" y="2504636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26" name="文本框 49"/>
          <p:cNvSpPr txBox="1"/>
          <p:nvPr/>
        </p:nvSpPr>
        <p:spPr>
          <a:xfrm rot="-1380000">
            <a:off x="4366256" y="2043088"/>
            <a:ext cx="717728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27" name="文本框 50"/>
          <p:cNvSpPr txBox="1"/>
          <p:nvPr/>
        </p:nvSpPr>
        <p:spPr>
          <a:xfrm rot="-1380000">
            <a:off x="3796733" y="2817980"/>
            <a:ext cx="717727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28" name="文本框 51"/>
          <p:cNvSpPr txBox="1"/>
          <p:nvPr/>
        </p:nvSpPr>
        <p:spPr>
          <a:xfrm rot="-1380000">
            <a:off x="4643609" y="3000058"/>
            <a:ext cx="717727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29" name="文本框 32"/>
          <p:cNvSpPr txBox="1"/>
          <p:nvPr/>
        </p:nvSpPr>
        <p:spPr>
          <a:xfrm rot="1209897">
            <a:off x="6820079" y="4717098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30" name="文本框 34"/>
          <p:cNvSpPr txBox="1"/>
          <p:nvPr/>
        </p:nvSpPr>
        <p:spPr>
          <a:xfrm rot="-1030866">
            <a:off x="8418557" y="5184998"/>
            <a:ext cx="709259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31" name="文本框 36"/>
          <p:cNvSpPr txBox="1"/>
          <p:nvPr/>
        </p:nvSpPr>
        <p:spPr>
          <a:xfrm rot="368503">
            <a:off x="7698712" y="381094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32" name="文本框 37"/>
          <p:cNvSpPr txBox="1"/>
          <p:nvPr/>
        </p:nvSpPr>
        <p:spPr>
          <a:xfrm rot="829244">
            <a:off x="7046618" y="5297208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33" name="文本框 45"/>
          <p:cNvSpPr txBox="1"/>
          <p:nvPr/>
        </p:nvSpPr>
        <p:spPr>
          <a:xfrm rot="-4502722">
            <a:off x="9013488" y="3304933"/>
            <a:ext cx="713492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34" name="文本框 46"/>
          <p:cNvSpPr txBox="1"/>
          <p:nvPr/>
        </p:nvSpPr>
        <p:spPr>
          <a:xfrm rot="2702238">
            <a:off x="10089020" y="4081941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35" name="文本框 47"/>
          <p:cNvSpPr txBox="1"/>
          <p:nvPr/>
        </p:nvSpPr>
        <p:spPr>
          <a:xfrm rot="-3456638">
            <a:off x="8975378" y="4515966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36" name="文本框 49"/>
          <p:cNvSpPr txBox="1"/>
          <p:nvPr/>
        </p:nvSpPr>
        <p:spPr>
          <a:xfrm rot="-3180423">
            <a:off x="10802512" y="4338122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37" name="文本框 50"/>
          <p:cNvSpPr txBox="1"/>
          <p:nvPr/>
        </p:nvSpPr>
        <p:spPr>
          <a:xfrm rot="-3640556">
            <a:off x="9642292" y="4770028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38" name="文本框 51"/>
          <p:cNvSpPr txBox="1"/>
          <p:nvPr/>
        </p:nvSpPr>
        <p:spPr>
          <a:xfrm rot="1549510">
            <a:off x="10705121" y="3203308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39" name="文本框 32"/>
          <p:cNvSpPr txBox="1"/>
          <p:nvPr/>
        </p:nvSpPr>
        <p:spPr>
          <a:xfrm rot="4190103">
            <a:off x="5708554" y="3332456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40" name="文本框 34"/>
          <p:cNvSpPr txBox="1"/>
          <p:nvPr/>
        </p:nvSpPr>
        <p:spPr>
          <a:xfrm rot="8340000">
            <a:off x="6559664" y="4170863"/>
            <a:ext cx="709259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41" name="文本框 36"/>
          <p:cNvSpPr txBox="1"/>
          <p:nvPr/>
        </p:nvSpPr>
        <p:spPr>
          <a:xfrm rot="-1160763">
            <a:off x="7696596" y="2328908"/>
            <a:ext cx="717727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42" name="文本框 37"/>
          <p:cNvSpPr txBox="1"/>
          <p:nvPr/>
        </p:nvSpPr>
        <p:spPr>
          <a:xfrm rot="39237">
            <a:off x="7533572" y="3031815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43" name="文本框 45"/>
          <p:cNvSpPr txBox="1"/>
          <p:nvPr/>
        </p:nvSpPr>
        <p:spPr>
          <a:xfrm rot="-1160763">
            <a:off x="8443963" y="2358549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44" name="文本框 46"/>
          <p:cNvSpPr txBox="1"/>
          <p:nvPr/>
        </p:nvSpPr>
        <p:spPr>
          <a:xfrm rot="-1160763">
            <a:off x="8937269" y="2644370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45" name="文本框 47"/>
          <p:cNvSpPr txBox="1"/>
          <p:nvPr/>
        </p:nvSpPr>
        <p:spPr>
          <a:xfrm rot="39237">
            <a:off x="9578777" y="3277409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46" name="文本框 49"/>
          <p:cNvSpPr txBox="1"/>
          <p:nvPr/>
        </p:nvSpPr>
        <p:spPr>
          <a:xfrm rot="-1160763">
            <a:off x="10692418" y="2750230"/>
            <a:ext cx="717728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47" name="文本框 50"/>
          <p:cNvSpPr txBox="1"/>
          <p:nvPr/>
        </p:nvSpPr>
        <p:spPr>
          <a:xfrm rot="-1160763">
            <a:off x="9981043" y="2572386"/>
            <a:ext cx="717728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48" name="文本框 51"/>
          <p:cNvSpPr txBox="1"/>
          <p:nvPr/>
        </p:nvSpPr>
        <p:spPr>
          <a:xfrm rot="-1160763">
            <a:off x="10616199" y="3717785"/>
            <a:ext cx="717728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49" name="文本框 32"/>
          <p:cNvSpPr txBox="1"/>
          <p:nvPr/>
        </p:nvSpPr>
        <p:spPr>
          <a:xfrm rot="4190103">
            <a:off x="3682405" y="4448216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50" name="文本框 34"/>
          <p:cNvSpPr txBox="1"/>
          <p:nvPr/>
        </p:nvSpPr>
        <p:spPr>
          <a:xfrm rot="8340000">
            <a:off x="5227953" y="3741074"/>
            <a:ext cx="709258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51" name="文本框 36"/>
          <p:cNvSpPr txBox="1"/>
          <p:nvPr/>
        </p:nvSpPr>
        <p:spPr>
          <a:xfrm rot="2810103">
            <a:off x="5079750" y="230985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52" name="文本框 37"/>
          <p:cNvSpPr txBox="1"/>
          <p:nvPr/>
        </p:nvSpPr>
        <p:spPr>
          <a:xfrm rot="4010103">
            <a:off x="5083984" y="303605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53" name="文本框 45"/>
          <p:cNvSpPr txBox="1"/>
          <p:nvPr/>
        </p:nvSpPr>
        <p:spPr>
          <a:xfrm rot="2810103">
            <a:off x="5831351" y="2343729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54" name="文本框 46"/>
          <p:cNvSpPr txBox="1"/>
          <p:nvPr/>
        </p:nvSpPr>
        <p:spPr>
          <a:xfrm rot="2810103">
            <a:off x="6314071" y="261896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55" name="文本框 47"/>
          <p:cNvSpPr txBox="1"/>
          <p:nvPr/>
        </p:nvSpPr>
        <p:spPr>
          <a:xfrm rot="4010103">
            <a:off x="6324657" y="3351512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56" name="文本框 49"/>
          <p:cNvSpPr txBox="1"/>
          <p:nvPr/>
        </p:nvSpPr>
        <p:spPr>
          <a:xfrm rot="-1160763">
            <a:off x="8297878" y="3387503"/>
            <a:ext cx="717727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57" name="文本框 50"/>
          <p:cNvSpPr txBox="1"/>
          <p:nvPr/>
        </p:nvSpPr>
        <p:spPr>
          <a:xfrm rot="4020000">
            <a:off x="6949227" y="349759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58" name="文本框 51"/>
          <p:cNvSpPr txBox="1"/>
          <p:nvPr/>
        </p:nvSpPr>
        <p:spPr>
          <a:xfrm rot="-1160763">
            <a:off x="7463705" y="4285191"/>
            <a:ext cx="717727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59" name="文本框 32"/>
          <p:cNvSpPr txBox="1"/>
          <p:nvPr/>
        </p:nvSpPr>
        <p:spPr>
          <a:xfrm rot="5400000">
            <a:off x="1518637" y="4300012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60" name="文本框 34"/>
          <p:cNvSpPr txBox="1"/>
          <p:nvPr/>
        </p:nvSpPr>
        <p:spPr>
          <a:xfrm rot="8340000">
            <a:off x="2505247" y="4723450"/>
            <a:ext cx="707141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61" name="文本框 36"/>
          <p:cNvSpPr txBox="1"/>
          <p:nvPr/>
        </p:nvSpPr>
        <p:spPr>
          <a:xfrm rot="2810103">
            <a:off x="2479841" y="3639449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62" name="文本框 37"/>
          <p:cNvSpPr txBox="1"/>
          <p:nvPr/>
        </p:nvSpPr>
        <p:spPr>
          <a:xfrm rot="5220000">
            <a:off x="3062068" y="4018426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63" name="文本框 45"/>
          <p:cNvSpPr txBox="1"/>
          <p:nvPr/>
        </p:nvSpPr>
        <p:spPr>
          <a:xfrm rot="2810103">
            <a:off x="3741686" y="365638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64" name="文本框 46"/>
          <p:cNvSpPr txBox="1"/>
          <p:nvPr/>
        </p:nvSpPr>
        <p:spPr>
          <a:xfrm rot="4020000">
            <a:off x="934293" y="261896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65" name="文本框 47"/>
          <p:cNvSpPr txBox="1"/>
          <p:nvPr/>
        </p:nvSpPr>
        <p:spPr>
          <a:xfrm rot="5220000">
            <a:off x="934293" y="385963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66" name="文本框 49"/>
          <p:cNvSpPr txBox="1"/>
          <p:nvPr/>
        </p:nvSpPr>
        <p:spPr>
          <a:xfrm rot="4020000">
            <a:off x="3280139" y="498174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67" name="文本框 50"/>
          <p:cNvSpPr txBox="1"/>
          <p:nvPr/>
        </p:nvSpPr>
        <p:spPr>
          <a:xfrm rot="4020000">
            <a:off x="4925194" y="4477856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68" name="文本框 51"/>
          <p:cNvSpPr txBox="1"/>
          <p:nvPr/>
        </p:nvSpPr>
        <p:spPr>
          <a:xfrm rot="4020000">
            <a:off x="5418500" y="4763676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69" name="文本框 32"/>
          <p:cNvSpPr txBox="1"/>
          <p:nvPr/>
        </p:nvSpPr>
        <p:spPr>
          <a:xfrm rot="-880739">
            <a:off x="686581" y="3349394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70" name="文本框 34"/>
          <p:cNvSpPr txBox="1"/>
          <p:nvPr/>
        </p:nvSpPr>
        <p:spPr>
          <a:xfrm rot="8340000">
            <a:off x="1668957" y="3442550"/>
            <a:ext cx="709259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71" name="文本框 36"/>
          <p:cNvSpPr txBox="1"/>
          <p:nvPr/>
        </p:nvSpPr>
        <p:spPr>
          <a:xfrm rot="4020000">
            <a:off x="2225778" y="2013448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72" name="文本框 37"/>
          <p:cNvSpPr txBox="1"/>
          <p:nvPr/>
        </p:nvSpPr>
        <p:spPr>
          <a:xfrm rot="5220000">
            <a:off x="2225778" y="2737527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73" name="文本框 45"/>
          <p:cNvSpPr txBox="1"/>
          <p:nvPr/>
        </p:nvSpPr>
        <p:spPr>
          <a:xfrm rot="2810103">
            <a:off x="2971029" y="2043088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74" name="文本框 46"/>
          <p:cNvSpPr txBox="1"/>
          <p:nvPr/>
        </p:nvSpPr>
        <p:spPr>
          <a:xfrm rot="2810103">
            <a:off x="3462217" y="2326792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75" name="文本框 47"/>
          <p:cNvSpPr txBox="1"/>
          <p:nvPr/>
        </p:nvSpPr>
        <p:spPr>
          <a:xfrm rot="4010103">
            <a:off x="3095943" y="3074159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76" name="文本框 49"/>
          <p:cNvSpPr txBox="1"/>
          <p:nvPr/>
        </p:nvSpPr>
        <p:spPr>
          <a:xfrm rot="2810103">
            <a:off x="4239225" y="2618964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77" name="文本框 50"/>
          <p:cNvSpPr txBox="1"/>
          <p:nvPr/>
        </p:nvSpPr>
        <p:spPr>
          <a:xfrm rot="2810103">
            <a:off x="4099490" y="320754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78" name="文本框 51"/>
          <p:cNvSpPr txBox="1"/>
          <p:nvPr/>
        </p:nvSpPr>
        <p:spPr>
          <a:xfrm rot="2810103">
            <a:off x="4592796" y="3493363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79" name="文本框 32"/>
          <p:cNvSpPr txBox="1"/>
          <p:nvPr/>
        </p:nvSpPr>
        <p:spPr>
          <a:xfrm rot="5400000">
            <a:off x="6324657" y="4899176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80" name="文本框 34"/>
          <p:cNvSpPr txBox="1"/>
          <p:nvPr/>
        </p:nvSpPr>
        <p:spPr>
          <a:xfrm rot="3159237">
            <a:off x="7760112" y="5341670"/>
            <a:ext cx="608330" cy="193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81" name="文本框 36"/>
          <p:cNvSpPr txBox="1"/>
          <p:nvPr/>
        </p:nvSpPr>
        <p:spPr>
          <a:xfrm rot="-1160763">
            <a:off x="8314815" y="3893512"/>
            <a:ext cx="717727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82" name="文本框 37"/>
          <p:cNvSpPr txBox="1"/>
          <p:nvPr/>
        </p:nvSpPr>
        <p:spPr>
          <a:xfrm rot="39237">
            <a:off x="8316932" y="4623942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83" name="文本框 45"/>
          <p:cNvSpPr txBox="1"/>
          <p:nvPr/>
        </p:nvSpPr>
        <p:spPr>
          <a:xfrm rot="-1160763">
            <a:off x="9062182" y="3923153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84" name="文本框 46"/>
          <p:cNvSpPr txBox="1"/>
          <p:nvPr/>
        </p:nvSpPr>
        <p:spPr>
          <a:xfrm rot="-1160763">
            <a:off x="9553370" y="4208973"/>
            <a:ext cx="717728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85" name="文本框 47"/>
          <p:cNvSpPr txBox="1"/>
          <p:nvPr/>
        </p:nvSpPr>
        <p:spPr>
          <a:xfrm rot="39237">
            <a:off x="9140519" y="4973279"/>
            <a:ext cx="713492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86" name="文本框 49"/>
          <p:cNvSpPr txBox="1"/>
          <p:nvPr/>
        </p:nvSpPr>
        <p:spPr>
          <a:xfrm rot="-1160763">
            <a:off x="10247808" y="4596419"/>
            <a:ext cx="717728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87" name="文本框 50"/>
          <p:cNvSpPr txBox="1"/>
          <p:nvPr/>
        </p:nvSpPr>
        <p:spPr>
          <a:xfrm rot="-1160763">
            <a:off x="10186411" y="5087607"/>
            <a:ext cx="717727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sp>
        <p:nvSpPr>
          <p:cNvPr id="37988" name="文本框 51"/>
          <p:cNvSpPr txBox="1"/>
          <p:nvPr/>
        </p:nvSpPr>
        <p:spPr>
          <a:xfrm rot="-1160763">
            <a:off x="9038894" y="1522260"/>
            <a:ext cx="715610" cy="193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zh-CN" sz="665" dirty="0">
                <a:solidFill>
                  <a:srgbClr val="FFFFFF"/>
                </a:solidFill>
                <a:latin typeface="Gill Sans MT" panose="020B0502020104020203" pitchFamily="34" charset="0"/>
                <a:ea typeface="宋体" panose="02010600030101010101" pitchFamily="2" charset="-122"/>
              </a:rPr>
              <a:t>状元成才路</a:t>
            </a:r>
            <a:endParaRPr lang="zh-CN" altLang="zh-CN" sz="665" dirty="0">
              <a:solidFill>
                <a:srgbClr val="FFFFFF"/>
              </a:solidFill>
              <a:latin typeface="Gill Sans MT" panose="020B0502020104020203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22"/>
          <p:cNvGrpSpPr/>
          <p:nvPr/>
        </p:nvGrpSpPr>
        <p:grpSpPr>
          <a:xfrm>
            <a:off x="8496893" y="1414283"/>
            <a:ext cx="1926642" cy="1666229"/>
            <a:chOff x="1979712" y="1779662"/>
            <a:chExt cx="1584176" cy="1368152"/>
          </a:xfrm>
        </p:grpSpPr>
        <p:sp>
          <p:nvSpPr>
            <p:cNvPr id="24" name="七角星 24"/>
            <p:cNvSpPr/>
            <p:nvPr/>
          </p:nvSpPr>
          <p:spPr>
            <a:xfrm>
              <a:off x="1979712" y="1779662"/>
              <a:ext cx="1584176" cy="1368152"/>
            </a:xfrm>
            <a:prstGeom prst="star7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44135" name="TextBox 25"/>
            <p:cNvSpPr txBox="1">
              <a:spLocks noChangeArrowheads="1"/>
            </p:cNvSpPr>
            <p:nvPr/>
          </p:nvSpPr>
          <p:spPr bwMode="auto">
            <a:xfrm>
              <a:off x="2296547" y="1939372"/>
              <a:ext cx="936579" cy="984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7200" b="1" kern="1200" cap="none" spc="0" normalizeH="0" baseline="0" noProof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屎</a:t>
              </a:r>
              <a:endParaRPr kumimoji="0" lang="zh-CN" altLang="en-US" sz="7200" b="1" kern="1200" cap="none" spc="0" normalizeH="0" baseline="0" noProof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grpSp>
        <p:nvGrpSpPr>
          <p:cNvPr id="3" name="组合 25"/>
          <p:cNvGrpSpPr/>
          <p:nvPr/>
        </p:nvGrpSpPr>
        <p:grpSpPr>
          <a:xfrm>
            <a:off x="1920903" y="1522260"/>
            <a:ext cx="1924525" cy="1666227"/>
            <a:chOff x="1979712" y="1779662"/>
            <a:chExt cx="1584176" cy="1368152"/>
          </a:xfrm>
        </p:grpSpPr>
        <p:sp>
          <p:nvSpPr>
            <p:cNvPr id="27" name="七角星 27"/>
            <p:cNvSpPr/>
            <p:nvPr/>
          </p:nvSpPr>
          <p:spPr>
            <a:xfrm>
              <a:off x="1979712" y="1779662"/>
              <a:ext cx="1584176" cy="1368152"/>
            </a:xfrm>
            <a:prstGeom prst="star7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44138" name="TextBox 28"/>
            <p:cNvSpPr txBox="1">
              <a:spLocks noChangeArrowheads="1"/>
            </p:cNvSpPr>
            <p:nvPr/>
          </p:nvSpPr>
          <p:spPr bwMode="auto">
            <a:xfrm>
              <a:off x="2296896" y="1939372"/>
              <a:ext cx="935866" cy="984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7200" b="1" kern="1200" cap="none" spc="0" normalizeH="0" baseline="0" noProof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屁</a:t>
              </a:r>
              <a:endParaRPr kumimoji="0" lang="zh-CN" altLang="en-US" sz="7200" b="1" kern="1200" cap="none" spc="0" normalizeH="0" baseline="0" noProof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grpSp>
        <p:nvGrpSpPr>
          <p:cNvPr id="4" name="组合 28"/>
          <p:cNvGrpSpPr/>
          <p:nvPr/>
        </p:nvGrpSpPr>
        <p:grpSpPr>
          <a:xfrm>
            <a:off x="5126328" y="4067122"/>
            <a:ext cx="1926642" cy="1666227"/>
            <a:chOff x="1979712" y="1779662"/>
            <a:chExt cx="1584176" cy="1368152"/>
          </a:xfrm>
        </p:grpSpPr>
        <p:sp>
          <p:nvSpPr>
            <p:cNvPr id="30" name="七角星 30"/>
            <p:cNvSpPr/>
            <p:nvPr/>
          </p:nvSpPr>
          <p:spPr>
            <a:xfrm>
              <a:off x="1979712" y="1779662"/>
              <a:ext cx="1584176" cy="1368152"/>
            </a:xfrm>
            <a:prstGeom prst="star7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44141" name="TextBox 31"/>
            <p:cNvSpPr txBox="1">
              <a:spLocks noChangeArrowheads="1"/>
            </p:cNvSpPr>
            <p:nvPr/>
          </p:nvSpPr>
          <p:spPr bwMode="auto">
            <a:xfrm>
              <a:off x="2310474" y="1939372"/>
              <a:ext cx="997508" cy="984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7200" b="1" kern="1200" cap="none" spc="0" normalizeH="0" baseline="0" noProof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尿</a:t>
              </a:r>
              <a:endParaRPr kumimoji="0" lang="zh-CN" altLang="en-US" sz="7200" b="1" kern="1200" cap="none" spc="0" normalizeH="0" baseline="0" noProof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grpSp>
        <p:nvGrpSpPr>
          <p:cNvPr id="5" name="组合 34"/>
          <p:cNvGrpSpPr/>
          <p:nvPr/>
        </p:nvGrpSpPr>
        <p:grpSpPr>
          <a:xfrm>
            <a:off x="5092453" y="1433338"/>
            <a:ext cx="1928759" cy="1666227"/>
            <a:chOff x="1979712" y="1779662"/>
            <a:chExt cx="1584176" cy="1368152"/>
          </a:xfrm>
        </p:grpSpPr>
        <p:sp>
          <p:nvSpPr>
            <p:cNvPr id="36" name="七角星 31"/>
            <p:cNvSpPr/>
            <p:nvPr/>
          </p:nvSpPr>
          <p:spPr>
            <a:xfrm>
              <a:off x="1979712" y="1779662"/>
              <a:ext cx="1584176" cy="1368152"/>
            </a:xfrm>
            <a:prstGeom prst="star7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44144" name="TextBox 22"/>
            <p:cNvSpPr txBox="1">
              <a:spLocks noChangeArrowheads="1"/>
            </p:cNvSpPr>
            <p:nvPr/>
          </p:nvSpPr>
          <p:spPr bwMode="auto">
            <a:xfrm>
              <a:off x="2311849" y="1939372"/>
              <a:ext cx="935551" cy="984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zh-CN" altLang="en-US" sz="7200" b="1" kern="1200" cap="none" spc="0" normalizeH="0" baseline="0" noProof="0" dirty="0">
                  <a:solidFill>
                    <a:srgbClr val="FF00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尸</a:t>
              </a:r>
              <a:endParaRPr kumimoji="0" lang="zh-CN" altLang="en-US" sz="7200" b="1" kern="1200" cap="none" spc="0" normalizeH="0" baseline="0" noProof="0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cxnSp>
        <p:nvCxnSpPr>
          <p:cNvPr id="38" name="直接箭头连接符 37"/>
          <p:cNvCxnSpPr/>
          <p:nvPr/>
        </p:nvCxnSpPr>
        <p:spPr>
          <a:xfrm flipH="1">
            <a:off x="3788264" y="2206111"/>
            <a:ext cx="1380408" cy="211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4"/>
          <p:cNvSpPr txBox="1">
            <a:spLocks noChangeArrowheads="1"/>
          </p:cNvSpPr>
          <p:nvPr/>
        </p:nvSpPr>
        <p:spPr bwMode="auto">
          <a:xfrm>
            <a:off x="4156655" y="1448158"/>
            <a:ext cx="874400" cy="74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4270" b="1" kern="1200" cap="none" spc="0" normalizeH="0" baseline="0" noProof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比</a:t>
            </a:r>
            <a:endParaRPr kumimoji="0" lang="zh-CN" altLang="en-US" sz="4270" b="1" kern="1200" cap="none" spc="0" normalizeH="0" baseline="0" noProof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>
            <a:off x="6096001" y="3046636"/>
            <a:ext cx="0" cy="10204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7"/>
          <p:cNvSpPr txBox="1">
            <a:spLocks noChangeArrowheads="1"/>
          </p:cNvSpPr>
          <p:nvPr/>
        </p:nvSpPr>
        <p:spPr bwMode="auto">
          <a:xfrm>
            <a:off x="6117173" y="3110152"/>
            <a:ext cx="874400" cy="74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4270" b="1" kern="1200" cap="none" spc="0" normalizeH="0" baseline="0" noProof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水</a:t>
            </a:r>
            <a:endParaRPr kumimoji="0" lang="zh-CN" altLang="en-US" sz="4270" b="1" kern="1200" cap="none" spc="0" normalizeH="0" baseline="0" noProof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>
            <a:off x="6966165" y="2199760"/>
            <a:ext cx="147568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1"/>
          <p:cNvSpPr txBox="1">
            <a:spLocks noChangeArrowheads="1"/>
          </p:cNvSpPr>
          <p:nvPr/>
        </p:nvSpPr>
        <p:spPr bwMode="auto">
          <a:xfrm>
            <a:off x="7228696" y="1435454"/>
            <a:ext cx="874400" cy="74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4270" b="1" kern="1200" cap="none" spc="0" normalizeH="0" baseline="0" noProof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米</a:t>
            </a:r>
            <a:endParaRPr kumimoji="0" lang="zh-CN" altLang="en-US" sz="4270" b="1" kern="1200" cap="none" spc="0" normalizeH="0" baseline="0" noProof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83880" y="5801099"/>
            <a:ext cx="7397460" cy="7480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270" b="1" dirty="0">
                <a:solidFill>
                  <a:srgbClr val="EA551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左上包围   “丿”要伸展</a:t>
            </a:r>
            <a:endParaRPr lang="zh-CN" altLang="en-US" sz="4270" b="1" dirty="0">
              <a:solidFill>
                <a:srgbClr val="EA5514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于秋璇 - 汉宫秋月.mp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86879" y="6211834"/>
            <a:ext cx="698673" cy="63515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1">
                <p:cTn id="65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3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2" descr="F:\课件\我是一只小虫子\图片\屁股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3" descr="F:\课件\我是一只小虫子\图片\屁股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198495" y="1841500"/>
            <a:ext cx="2858770" cy="2889250"/>
          </a:xfrm>
          <a:prstGeom prst="rect">
            <a:avLst/>
          </a:prstGeom>
          <a:solidFill>
            <a:srgbClr val="FAFAFA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625850" y="2654300"/>
            <a:ext cx="24028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左窄右宽</a:t>
            </a:r>
            <a:endParaRPr lang="zh-CN" altLang="en-US" sz="3600" b="1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上下均匀</a:t>
            </a:r>
            <a:endParaRPr lang="zh-CN" altLang="en-US" sz="3600" b="1">
              <a:solidFill>
                <a:schemeClr val="accent1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Picture 12" descr="F:\课件\我是一只小虫子\0314图片\读一读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9713" y="0"/>
            <a:ext cx="9158287" cy="686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13" descr="F:\课件\我是一只小虫子\0314图片\读一读红.jpg"/>
          <p:cNvPicPr>
            <a:picLocks noChangeAspect="1"/>
          </p:cNvPicPr>
          <p:nvPr/>
        </p:nvPicPr>
        <p:blipFill>
          <a:blip r:embed="rId2"/>
          <a:srcRect b="47803"/>
          <a:stretch>
            <a:fillRect/>
          </a:stretch>
        </p:blipFill>
        <p:spPr>
          <a:xfrm>
            <a:off x="1509713" y="0"/>
            <a:ext cx="9158287" cy="3584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 descr="F:\课件\我是一只小虫子\0314图片\读一读红.jpg"/>
          <p:cNvPicPr>
            <a:picLocks noChangeAspect="1"/>
          </p:cNvPicPr>
          <p:nvPr/>
        </p:nvPicPr>
        <p:blipFill>
          <a:blip r:embed="rId2"/>
          <a:srcRect t="54523" r="24883"/>
          <a:stretch>
            <a:fillRect/>
          </a:stretch>
        </p:blipFill>
        <p:spPr>
          <a:xfrm>
            <a:off x="1509713" y="3744913"/>
            <a:ext cx="6880225" cy="3122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4" name="Picture 6" descr="F:\课件\我是一只小虫子\0322图片\读一读.png"/>
          <p:cNvPicPr>
            <a:picLocks noChangeAspect="1"/>
          </p:cNvPicPr>
          <p:nvPr/>
        </p:nvPicPr>
        <p:blipFill>
          <a:blip r:embed="rId3"/>
          <a:srcRect t="33096" r="16917" b="26598"/>
          <a:stretch>
            <a:fillRect/>
          </a:stretch>
        </p:blipFill>
        <p:spPr>
          <a:xfrm>
            <a:off x="1509713" y="2273300"/>
            <a:ext cx="7608887" cy="276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4" descr="F:\课件\我是一只小虫子\406TP\放大镜.png"/>
          <p:cNvPicPr>
            <a:picLocks noChangeAspect="1"/>
          </p:cNvPicPr>
          <p:nvPr/>
        </p:nvPicPr>
        <p:blipFill>
          <a:blip r:embed="rId4"/>
          <a:srcRect r="15366" b="15891"/>
          <a:stretch>
            <a:fillRect/>
          </a:stretch>
        </p:blipFill>
        <p:spPr>
          <a:xfrm>
            <a:off x="8053388" y="0"/>
            <a:ext cx="2752725" cy="2868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课间操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948863" y="609441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5" descr="F:\课件\我是一只小虫子\0305图片\绿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235" y="-11430"/>
            <a:ext cx="9174163" cy="688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0" name="Picture 12" descr="F:\课件\我是一只小虫子\0322图片\动物世界.png"/>
          <p:cNvPicPr>
            <a:picLocks noChangeAspect="1"/>
          </p:cNvPicPr>
          <p:nvPr/>
        </p:nvPicPr>
        <p:blipFill>
          <a:blip r:embed="rId5"/>
          <a:srcRect r="71683" b="65833"/>
          <a:stretch>
            <a:fillRect/>
          </a:stretch>
        </p:blipFill>
        <p:spPr>
          <a:xfrm rot="1192944">
            <a:off x="1485900" y="-2268537"/>
            <a:ext cx="2433638" cy="2109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F:\课件\我是一只小虫子\0322图片\动物世界.png"/>
          <p:cNvPicPr>
            <a:picLocks noChangeAspect="1"/>
          </p:cNvPicPr>
          <p:nvPr/>
        </p:nvPicPr>
        <p:blipFill>
          <a:blip r:embed="rId5"/>
          <a:srcRect l="66454" b="65833"/>
          <a:stretch>
            <a:fillRect/>
          </a:stretch>
        </p:blipFill>
        <p:spPr>
          <a:xfrm rot="761096">
            <a:off x="6699250" y="-219075"/>
            <a:ext cx="2524125" cy="1846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2" descr="F:\课件\我是一只小虫子\0322图片\动物世界.png"/>
          <p:cNvPicPr>
            <a:picLocks noChangeAspect="1"/>
          </p:cNvPicPr>
          <p:nvPr/>
        </p:nvPicPr>
        <p:blipFill>
          <a:blip r:embed="rId5"/>
          <a:srcRect l="35191" r="41972" b="70822"/>
          <a:stretch>
            <a:fillRect/>
          </a:stretch>
        </p:blipFill>
        <p:spPr>
          <a:xfrm>
            <a:off x="2397125" y="1412875"/>
            <a:ext cx="1962150" cy="180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2" descr="F:\课件\我是一只小虫子\0322图片\动物世界.png"/>
          <p:cNvPicPr>
            <a:picLocks noChangeAspect="1"/>
          </p:cNvPicPr>
          <p:nvPr/>
        </p:nvPicPr>
        <p:blipFill>
          <a:blip r:embed="rId5"/>
          <a:srcRect l="35413" t="29176" r="37759" b="35411"/>
          <a:stretch>
            <a:fillRect/>
          </a:stretch>
        </p:blipFill>
        <p:spPr>
          <a:xfrm>
            <a:off x="7391400" y="1355725"/>
            <a:ext cx="2017713" cy="1914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2" descr="F:\课件\我是一只小虫子\0322图片\动物世界.png"/>
          <p:cNvPicPr>
            <a:picLocks noChangeAspect="1"/>
          </p:cNvPicPr>
          <p:nvPr/>
        </p:nvPicPr>
        <p:blipFill>
          <a:blip r:embed="rId5"/>
          <a:srcRect t="68498" r="70670"/>
          <a:stretch>
            <a:fillRect/>
          </a:stretch>
        </p:blipFill>
        <p:spPr>
          <a:xfrm>
            <a:off x="11185525" y="3214688"/>
            <a:ext cx="1866900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2" descr="F:\课件\我是一只小虫子\0322图片\动物世界.png"/>
          <p:cNvPicPr>
            <a:picLocks noChangeAspect="1"/>
          </p:cNvPicPr>
          <p:nvPr/>
        </p:nvPicPr>
        <p:blipFill>
          <a:blip r:embed="rId5"/>
          <a:srcRect t="36147" r="73898" b="35461"/>
          <a:stretch>
            <a:fillRect/>
          </a:stretch>
        </p:blipFill>
        <p:spPr>
          <a:xfrm>
            <a:off x="8402638" y="3967163"/>
            <a:ext cx="1890712" cy="1476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12" descr="F:\课件\我是一只小虫子\0322图片\动物世界.png"/>
          <p:cNvPicPr>
            <a:picLocks noChangeAspect="1"/>
          </p:cNvPicPr>
          <p:nvPr/>
        </p:nvPicPr>
        <p:blipFill>
          <a:blip r:embed="rId5"/>
          <a:srcRect l="67783" t="38332" r="4726" b="34634"/>
          <a:stretch>
            <a:fillRect/>
          </a:stretch>
        </p:blipFill>
        <p:spPr>
          <a:xfrm>
            <a:off x="-1320800" y="5737225"/>
            <a:ext cx="1584325" cy="111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Picture 12" descr="F:\课件\我是一只小虫子\0322图片\动物世界.png"/>
          <p:cNvPicPr>
            <a:picLocks noChangeAspect="1"/>
          </p:cNvPicPr>
          <p:nvPr/>
        </p:nvPicPr>
        <p:blipFill>
          <a:blip r:embed="rId5"/>
          <a:srcRect l="66673" t="68291" r="4539"/>
          <a:stretch>
            <a:fillRect/>
          </a:stretch>
        </p:blipFill>
        <p:spPr>
          <a:xfrm>
            <a:off x="10991850" y="5176838"/>
            <a:ext cx="1876425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12" descr="F:\课件\我是一只小虫子\0322图片\动物世界.png"/>
          <p:cNvPicPr>
            <a:picLocks noChangeAspect="1"/>
          </p:cNvPicPr>
          <p:nvPr/>
        </p:nvPicPr>
        <p:blipFill>
          <a:blip r:embed="rId5"/>
          <a:srcRect l="39713" t="68291" r="38289" b="130"/>
          <a:stretch>
            <a:fillRect/>
          </a:stretch>
        </p:blipFill>
        <p:spPr>
          <a:xfrm>
            <a:off x="6672263" y="4945063"/>
            <a:ext cx="1890712" cy="1949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课间操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Motion origin="layout" path="M 0.00104 -0.0125 C -0.00052 0.05324 -0.08246 0.30648 -0.00885 0.38241 C 0.06476 0.45833 0.1217 0.23611 0.17847 0.24166 C 0.23559 0.24722 0.22379 0.33102 0.23559 0.35463 " pathEditMode="relative" rAng="0" ptsTypes="assa">
                                      <p:cBhvr>
                                        <p:cTn id="8" dur="32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23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19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19800"/>
                                  </p:stCondLst>
                                  <p:childTnLst>
                                    <p:animRot by="120000">
                                      <p:cBhvr>
                                        <p:cTn id="23" dur="3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760" fill="hold">
                                          <p:stCondLst>
                                            <p:cond delay="7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76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76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760" fill="hold">
                                          <p:stCondLst>
                                            <p:cond delay="30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animMotion origin="layout" path="M 0.226093 0.021574 C 0.188944 -0.005275 0.079744 -0.166845 0.003524 -0.139076 C -0.057416 -0.136295 -0.213486 0.123895 -0.231196 0.188705 C -0.259326 0.123895 -0.482586 -0.152035 -0.542306 -0.139076 C -0.602026 -0.126105 -0.729286 0.010465 -0.778416 0.049815 " pathEditMode="relative" rAng="0" ptsTypes="asfsa">
                                      <p:cBhvr>
                                        <p:cTn id="29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" y="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6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Motion origin="layout" path="M -4.44444E-6 2.59259E-6 C 0.03959 -0.04121 0.1757 -0.23843 0.2375 -0.24792 C 0.28855 -0.25648 0.32761 -0.09977 0.37223 -0.05718 C 0.41667 -0.01459 0.46893 -0.06597 0.49445 -0.06829 " pathEditMode="relative" rAng="0" ptsTypes="assa">
                                      <p:cBhvr>
                                        <p:cTn id="3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0" y="-128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300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Rot by="120000">
                                      <p:cBhvr>
                                        <p:cTn id="37" dur="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47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47" fill="hold">
                                          <p:stCondLst>
                                            <p:cond delay="293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47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47" fill="hold">
                                          <p:stCondLst>
                                            <p:cond delay="587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Motion origin="layout" path="M 0.019328 -0.068381 C -0.032588 -0.045461 -0.178247 0.081159 -0.291267 0.069119 C -0.385718 0.064259 -0.582067 -0.096621 -0.658638 -0.140141 " pathEditMode="relative" rAng="0" ptsTypes="asa">
                                      <p:cBhvr>
                                        <p:cTn id="43" dur="22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" y="3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36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9" dur="4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5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62685" y="1367155"/>
            <a:ext cx="10059670" cy="34150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早上醒来，我在摇摇晃晃的草叶上伸懒腰，用一颗露珠把脸洗干净，把细长的触须擦得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亮亮的。</a:t>
            </a:r>
            <a:endParaRPr lang="zh-CN" altLang="en-US" sz="4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98565" y="1673860"/>
            <a:ext cx="2767965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摇摇晃晃</a:t>
            </a:r>
            <a:endParaRPr lang="zh-CN" altLang="en-US" sz="4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48940" y="1367155"/>
            <a:ext cx="1511935" cy="4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2500" dirty="0" smtClean="0">
                <a:solidFill>
                  <a:srgbClr val="0070C0"/>
                </a:solidFill>
                <a:cs typeface="+mn-lt"/>
              </a:rPr>
              <a:t>xǐng</a:t>
            </a:r>
            <a:endParaRPr lang="zh-CN" altLang="en-US" sz="2500" dirty="0" smtClean="0">
              <a:solidFill>
                <a:srgbClr val="0070C0"/>
              </a:solidFill>
              <a:cs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7219950" y="1367155"/>
            <a:ext cx="1511935" cy="4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2500" dirty="0" smtClean="0">
                <a:solidFill>
                  <a:srgbClr val="0070C0"/>
                </a:solidFill>
                <a:cs typeface="+mn-lt"/>
              </a:rPr>
              <a:t>huàng</a:t>
            </a:r>
            <a:endParaRPr lang="zh-CN" altLang="en-US" sz="2500" dirty="0" smtClean="0">
              <a:solidFill>
                <a:srgbClr val="0070C0"/>
              </a:solidFill>
              <a:cs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62685" y="1367155"/>
            <a:ext cx="10059670" cy="34150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早上醒来，我在摇摇晃晃的草叶上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伸</a:t>
            </a:r>
            <a:r>
              <a:rPr lang="zh-CN" altLang="en-US" sz="48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懒腰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，用一颗露珠</a:t>
            </a:r>
            <a:r>
              <a:rPr lang="zh-CN" altLang="en-US" sz="48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把脸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洗</a:t>
            </a:r>
            <a:r>
              <a:rPr lang="zh-CN" altLang="en-US" sz="48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干净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，把细长的触须</a:t>
            </a:r>
            <a:r>
              <a:rPr lang="zh-CN" altLang="en-US" sz="4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擦</a:t>
            </a:r>
            <a:r>
              <a:rPr lang="zh-CN" altLang="en-US" sz="48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得亮亮的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4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48940" y="1367155"/>
            <a:ext cx="1511935" cy="4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2500" dirty="0" smtClean="0">
                <a:solidFill>
                  <a:srgbClr val="0070C0"/>
                </a:solidFill>
                <a:cs typeface="+mn-lt"/>
              </a:rPr>
              <a:t>xǐng</a:t>
            </a:r>
            <a:endParaRPr lang="zh-CN" altLang="en-US" sz="2500" dirty="0" smtClean="0">
              <a:solidFill>
                <a:srgbClr val="0070C0"/>
              </a:solidFill>
              <a:cs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7219950" y="1367155"/>
            <a:ext cx="1511935" cy="4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2500" dirty="0" smtClean="0">
                <a:solidFill>
                  <a:srgbClr val="0070C0"/>
                </a:solidFill>
                <a:cs typeface="+mn-lt"/>
              </a:rPr>
              <a:t>huàng</a:t>
            </a:r>
            <a:endParaRPr lang="zh-CN" altLang="en-US" sz="2500" dirty="0" smtClean="0">
              <a:solidFill>
                <a:srgbClr val="0070C0"/>
              </a:solidFill>
              <a:cs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H="1">
            <a:off x="1830705" y="2805430"/>
            <a:ext cx="114935" cy="6743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 flipH="1">
            <a:off x="7352030" y="2805430"/>
            <a:ext cx="114935" cy="6743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4"/>
            </p:custDataLst>
          </p:nvPr>
        </p:nvCxnSpPr>
        <p:spPr>
          <a:xfrm flipH="1">
            <a:off x="4907280" y="3891915"/>
            <a:ext cx="114935" cy="6743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Picture 4" descr="背景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" y="0"/>
            <a:ext cx="1219517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9" name="蓝精灵 (原版伴奏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788" y="6424613"/>
            <a:ext cx="433387" cy="433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0" name="Picture 2" descr="F:\课件\我是一只小虫子\0401图片\小动物2.png"/>
          <p:cNvPicPr>
            <a:picLocks noChangeAspect="1"/>
          </p:cNvPicPr>
          <p:nvPr/>
        </p:nvPicPr>
        <p:blipFill>
          <a:blip r:embed="rId5"/>
          <a:srcRect l="39526" r="36395" b="69418"/>
          <a:stretch>
            <a:fillRect/>
          </a:stretch>
        </p:blipFill>
        <p:spPr>
          <a:xfrm>
            <a:off x="6267450" y="1003935"/>
            <a:ext cx="2583815" cy="2505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5" name="图片 2"/>
          <p:cNvPicPr>
            <a:picLocks noChangeAspect="1"/>
          </p:cNvPicPr>
          <p:nvPr/>
        </p:nvPicPr>
        <p:blipFill>
          <a:blip r:embed="rId6"/>
          <a:srcRect l="14574" t="9189" r="6731" b="3984"/>
          <a:stretch>
            <a:fillRect/>
          </a:stretch>
        </p:blipFill>
        <p:spPr>
          <a:xfrm>
            <a:off x="165735" y="475615"/>
            <a:ext cx="3017520" cy="2840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图片 3"/>
          <p:cNvPicPr>
            <a:picLocks noChangeAspect="1"/>
          </p:cNvPicPr>
          <p:nvPr/>
        </p:nvPicPr>
        <p:blipFill>
          <a:blip r:embed="rId7"/>
          <a:srcRect t="6476" b="10957"/>
          <a:stretch>
            <a:fillRect/>
          </a:stretch>
        </p:blipFill>
        <p:spPr>
          <a:xfrm>
            <a:off x="9168765" y="1200785"/>
            <a:ext cx="2707005" cy="2110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6859905" y="3837940"/>
            <a:ext cx="199136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屎壳郎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0"/>
          <p:cNvSpPr txBox="1"/>
          <p:nvPr/>
        </p:nvSpPr>
        <p:spPr>
          <a:xfrm>
            <a:off x="6859588" y="3446780"/>
            <a:ext cx="18589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 err="1">
                <a:solidFill>
                  <a:srgbClr val="00B05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sh</a:t>
            </a:r>
            <a:r>
              <a:rPr lang="en-US" altLang="zh-CN" sz="3200" b="1" err="1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ǐ</a:t>
            </a:r>
            <a:r>
              <a:rPr lang="en-US" altLang="zh-CN" sz="2800" b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</a:t>
            </a:r>
            <a:endParaRPr lang="en-US" altLang="zh-CN" sz="3200" b="1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40410" y="3696335"/>
            <a:ext cx="219583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螳 螂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4685" y="3315970"/>
            <a:ext cx="32543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err="1">
                <a:solidFill>
                  <a:srgbClr val="00B05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tán</a:t>
            </a:r>
            <a:r>
              <a:rPr lang="en-US" altLang="zh-CN" sz="2800" b="1" err="1">
                <a:solidFill>
                  <a:srgbClr val="00B050"/>
                </a:solidFill>
                <a:latin typeface="Arial" panose="020B0604020202020204" pitchFamily="34" charset="0"/>
                <a:ea typeface="方正姚体" panose="02010601030101010101" pitchFamily="2" charset="-122"/>
              </a:rPr>
              <a:t>ɡ</a:t>
            </a:r>
            <a:r>
              <a:rPr lang="en-US" altLang="zh-CN" sz="2800" b="1">
                <a:solidFill>
                  <a:srgbClr val="00B050"/>
                </a:solidFill>
                <a:latin typeface="Arial" panose="020B0604020202020204" pitchFamily="34" charset="0"/>
                <a:ea typeface="方正姚体" panose="02010601030101010101" pitchFamily="2" charset="-122"/>
              </a:rPr>
              <a:t>   </a:t>
            </a:r>
            <a:r>
              <a:rPr lang="en-US" altLang="zh-CN" sz="2800" b="1" err="1">
                <a:solidFill>
                  <a:srgbClr val="00B050"/>
                </a:solidFill>
                <a:latin typeface="Arial" panose="020B0604020202020204" pitchFamily="34" charset="0"/>
                <a:ea typeface="方正姚体" panose="02010601030101010101" pitchFamily="2" charset="-122"/>
              </a:rPr>
              <a:t>l</a:t>
            </a:r>
            <a:r>
              <a:rPr lang="en-US" altLang="zh-CN" sz="2800" b="1" err="1">
                <a:solidFill>
                  <a:srgbClr val="00B05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宋体" panose="02010600030101010101" pitchFamily="2" charset="-122"/>
              </a:rPr>
              <a:t>án</a:t>
            </a:r>
            <a:r>
              <a:rPr lang="en-US" altLang="zh-CN" sz="2800" b="1" err="1">
                <a:solidFill>
                  <a:srgbClr val="00B050"/>
                </a:solidFill>
                <a:latin typeface="Arial" panose="020B0604020202020204" pitchFamily="34" charset="0"/>
                <a:ea typeface="方正姚体" panose="02010601030101010101" pitchFamily="2" charset="-122"/>
                <a:sym typeface="宋体" panose="02010600030101010101" pitchFamily="2" charset="-122"/>
              </a:rPr>
              <a:t>ɡ</a:t>
            </a:r>
            <a:endParaRPr lang="en-US" altLang="zh-CN" sz="2800" b="1" err="1">
              <a:solidFill>
                <a:srgbClr val="00B050"/>
              </a:solidFill>
              <a:latin typeface="Arial" panose="020B0604020202020204" pitchFamily="34" charset="0"/>
              <a:ea typeface="方正姚体" panose="02010601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40265" y="3837940"/>
            <a:ext cx="17837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天 牛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8835" y="1271270"/>
            <a:ext cx="2531110" cy="15760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09060" y="3696335"/>
            <a:ext cx="1913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蟋 蟀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66820" y="3377565"/>
            <a:ext cx="1898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00B050"/>
                </a:solidFill>
                <a:latin typeface="+mn-ea"/>
              </a:rPr>
              <a:t>  </a:t>
            </a:r>
            <a:r>
              <a:rPr lang="zh-CN" altLang="en-US" sz="2400" b="1">
                <a:solidFill>
                  <a:srgbClr val="00B050"/>
                </a:solidFill>
                <a:latin typeface="+mn-ea"/>
              </a:rPr>
              <a:t>xī  shuài</a:t>
            </a:r>
            <a:endParaRPr lang="zh-CN" altLang="en-US" sz="2400" b="1">
              <a:solidFill>
                <a:srgbClr val="00B050"/>
              </a:solidFill>
              <a:latin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9"/>
                </p:tgtEl>
              </p:cMediaNode>
            </p:audio>
          </p:childTnLst>
        </p:cTn>
      </p:par>
    </p:tnLst>
    <p:bldLst>
      <p:bldP spid="23" grpId="0"/>
      <p:bldP spid="20" grpId="0"/>
      <p:bldP spid="4" grpId="0"/>
      <p:bldP spid="18" grpId="0"/>
      <p:bldP spid="5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企业微信截图_167524305299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9525" y="647700"/>
            <a:ext cx="2932430" cy="27813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图片 4" descr="企业微信截图_16752430741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290" y="3467735"/>
            <a:ext cx="2908300" cy="26904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文本框 5"/>
          <p:cNvSpPr txBox="1"/>
          <p:nvPr/>
        </p:nvSpPr>
        <p:spPr>
          <a:xfrm>
            <a:off x="4911725" y="567690"/>
            <a:ext cx="6555740" cy="286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我是一只小虫子。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___________,</a:t>
            </a:r>
            <a:r>
              <a:rPr lang="zh-CN" altLang="en-US" sz="24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（什么时间）</a:t>
            </a:r>
            <a:endParaRPr lang="zh-CN" altLang="en-US" sz="3200" b="1" dirty="0" smtClean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________________________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（在哪里、干什么）</a:t>
            </a:r>
            <a:endParaRPr lang="zh-CN" altLang="en-US" sz="2400" b="1" dirty="0" smtClean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967605" y="3621405"/>
            <a:ext cx="5772150" cy="23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___________,</a:t>
            </a:r>
            <a:endParaRPr lang="zh-CN" altLang="en-US" sz="3200" b="1" dirty="0" smtClean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________________________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当一只小虫子还真不错。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62685" y="1367155"/>
            <a:ext cx="10059670" cy="34150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如果能小心地跳到狗的身上，我们就可以到很远的地方去旅行。这可是免费的特快列车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呀！</a:t>
            </a:r>
            <a:endParaRPr lang="zh-CN" altLang="en-US" sz="4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644015" y="3538220"/>
            <a:ext cx="1511935" cy="47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9FFDA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2500" dirty="0" smtClean="0">
                <a:solidFill>
                  <a:srgbClr val="0070C0"/>
                </a:solidFill>
                <a:cs typeface="+mn-lt"/>
              </a:rPr>
              <a:t>miǎn</a:t>
            </a:r>
            <a:r>
              <a:rPr lang="en-US" altLang="zh-CN" sz="2500" dirty="0" smtClean="0">
                <a:solidFill>
                  <a:srgbClr val="0070C0"/>
                </a:solidFill>
                <a:cs typeface="+mn-lt"/>
              </a:rPr>
              <a:t> </a:t>
            </a:r>
            <a:r>
              <a:rPr lang="zh-CN" altLang="en-US" sz="2500" dirty="0" smtClean="0">
                <a:solidFill>
                  <a:srgbClr val="0070C0"/>
                </a:solidFill>
                <a:cs typeface="+mn-lt"/>
              </a:rPr>
              <a:t> fèi</a:t>
            </a:r>
            <a:endParaRPr lang="zh-CN" altLang="en-US" sz="2500" dirty="0" smtClean="0">
              <a:solidFill>
                <a:srgbClr val="0070C0"/>
              </a:solidFill>
              <a:cs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20800" y="797560"/>
            <a:ext cx="10059670" cy="526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早上醒来，我在摇摇晃晃的草叶上伸懒腰，用一颗露珠把脸洗干净，把细长的触须擦得亮亮的。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如果能小心地跳到狗的身上，我们就可以到很远的地方去旅行。这可是免费的特快列车</a:t>
            </a:r>
            <a:r>
              <a:rPr lang="zh-CN" altLang="en-US" sz="4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呀！</a:t>
            </a:r>
            <a:endParaRPr lang="zh-CN" altLang="en-US" sz="4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云形标注 3"/>
          <p:cNvSpPr/>
          <p:nvPr>
            <p:custDataLst>
              <p:tags r:id="rId1"/>
            </p:custDataLst>
          </p:nvPr>
        </p:nvSpPr>
        <p:spPr>
          <a:xfrm>
            <a:off x="1318260" y="960755"/>
            <a:ext cx="9796145" cy="3640455"/>
          </a:xfrm>
          <a:prstGeom prst="cloudCallout">
            <a:avLst/>
          </a:prstGeom>
          <a:solidFill>
            <a:srgbClr val="E9F5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endParaRPr lang="en-US" altLang="en-US" sz="1735" dirty="0">
              <a:solidFill>
                <a:srgbClr val="FFFFFF"/>
              </a:solidFill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59685" y="2258060"/>
            <a:ext cx="747141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>
                <a:latin typeface="楷体" panose="02010609060101010101" pitchFamily="49" charset="-122"/>
                <a:ea typeface="楷体" panose="02010609060101010101" pitchFamily="49" charset="-122"/>
              </a:rPr>
              <a:t>当一只小虫子还真不错！</a:t>
            </a:r>
            <a:endParaRPr lang="zh-CN" altLang="en-US" sz="5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6627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917" r="3235" b="13037"/>
          <a:stretch>
            <a:fillRect/>
          </a:stretch>
        </p:blipFill>
        <p:spPr>
          <a:xfrm>
            <a:off x="2742084" y="4601126"/>
            <a:ext cx="1960517" cy="173397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5" name="标题 1"/>
          <p:cNvSpPr txBox="1"/>
          <p:nvPr/>
        </p:nvSpPr>
        <p:spPr>
          <a:xfrm>
            <a:off x="4207087" y="1440180"/>
            <a:ext cx="7380393" cy="107632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6400" b="1" dirty="0">
                <a:solidFill>
                  <a:srgbClr val="92D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11 </a:t>
            </a:r>
            <a:r>
              <a:rPr lang="zh-CN" altLang="en-US" sz="6400" b="1" dirty="0">
                <a:solidFill>
                  <a:srgbClr val="92D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我是一只小虫子</a:t>
            </a:r>
            <a:endParaRPr lang="zh-CN" altLang="en-US" sz="6400" b="1" dirty="0">
              <a:solidFill>
                <a:srgbClr val="92D05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4368800" y="2516506"/>
            <a:ext cx="705696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28370" y="544830"/>
            <a:ext cx="392938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7200" b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自读提示：</a:t>
            </a:r>
            <a:endParaRPr lang="zh-CN" altLang="en-US" sz="7200" b="1">
              <a:solidFill>
                <a:schemeClr val="bg1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8360" y="2131695"/>
            <a:ext cx="10495280" cy="27997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/>
            <a:r>
              <a:rPr lang="en-US" altLang="zh-CN" sz="44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44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、读准字音，读通句子，难读的生字词多读几遍。</a:t>
            </a:r>
            <a:endParaRPr lang="zh-CN" altLang="en-US" sz="4400" b="1" dirty="0" smtClean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endParaRPr lang="zh-CN" altLang="en-US" sz="4400" b="1" dirty="0" smtClean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en-US" altLang="zh-CN" sz="44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44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、想一想，当一只小虫子好不好？</a:t>
            </a:r>
            <a:endParaRPr lang="zh-CN" altLang="en-US" sz="4400" b="1" dirty="0" smtClean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48360" y="1349375"/>
            <a:ext cx="10495280" cy="15684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/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</a:t>
            </a:r>
            <a:r>
              <a:rPr lang="zh-CN" altLang="en-US" sz="4800" b="1" u="sng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伙伴们</a:t>
            </a: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都说：</a:t>
            </a:r>
            <a:r>
              <a:rPr lang="en-US" altLang="zh-CN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当一只小虫子，一点儿都不好。</a:t>
            </a:r>
            <a:r>
              <a:rPr lang="en-US" altLang="zh-CN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4800" b="1" dirty="0" smtClean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3920" y="3482340"/>
            <a:ext cx="10333355" cy="82994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/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不过，</a:t>
            </a:r>
            <a:r>
              <a:rPr lang="zh-CN" altLang="en-US" sz="4800" b="1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觉得当一只小虫子还真不错。</a:t>
            </a:r>
            <a:endParaRPr lang="zh-CN" altLang="en-US" sz="4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3920490" y="1354455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2706370" y="2136140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4569460" y="3482340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8195945" y="3482340"/>
            <a:ext cx="191770" cy="781685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48360" y="1282700"/>
            <a:ext cx="10495280" cy="15684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/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我的伙伴们              地</a:t>
            </a: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说：</a:t>
            </a:r>
            <a:r>
              <a:rPr lang="en-US" altLang="zh-CN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当一只小虫子，一点儿都不好。</a:t>
            </a:r>
            <a:r>
              <a:rPr lang="en-US" altLang="zh-CN" sz="4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4800" b="1" dirty="0" smtClean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3920" y="3482340"/>
            <a:ext cx="10333355" cy="15684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l"/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                地说：</a:t>
            </a:r>
            <a:r>
              <a:rPr lang="en-US" altLang="zh-CN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不过，当一只小虫子还真不错。</a:t>
            </a:r>
            <a:r>
              <a:rPr lang="en-US" altLang="zh-CN" sz="4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en-US" altLang="zh-CN" sz="4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4067810" y="2007870"/>
            <a:ext cx="4217035" cy="2984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1680210" y="4116070"/>
            <a:ext cx="4791075" cy="152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104640" y="1282700"/>
            <a:ext cx="3982720" cy="5835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32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伤心</a:t>
            </a:r>
            <a:r>
              <a:rPr lang="en-US" altLang="zh-CN" sz="32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32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难过</a:t>
            </a:r>
            <a:r>
              <a:rPr lang="en-US" altLang="zh-CN" sz="32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32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闷闷不乐</a:t>
            </a:r>
            <a:endParaRPr lang="zh-CN" altLang="en-US" sz="3200" b="1" dirty="0" smtClean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76070" y="3378835"/>
            <a:ext cx="4895215" cy="645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36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开心</a:t>
            </a:r>
            <a:r>
              <a:rPr lang="en-US" altLang="zh-CN" sz="36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6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幸福</a:t>
            </a:r>
            <a:r>
              <a:rPr lang="en-US" altLang="zh-CN" sz="36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6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满足</a:t>
            </a:r>
            <a:endParaRPr lang="zh-CN" altLang="en-US" sz="3600" b="1" dirty="0" smtClean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  <p:bldLst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712460" y="1503045"/>
            <a:ext cx="569277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chemeClr val="accent3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我的小伙伴们为什么讨厌当小虫子呢？</a:t>
            </a:r>
            <a:endParaRPr lang="zh-CN" altLang="en-US" sz="4400" b="1">
              <a:solidFill>
                <a:schemeClr val="accent3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14605" y="29845"/>
            <a:ext cx="634746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6000" b="1">
                <a:solidFill>
                  <a:schemeClr val="bg1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读一读，想一想：</a:t>
            </a:r>
            <a:endParaRPr lang="zh-CN" altLang="en-US" sz="6000" b="1">
              <a:solidFill>
                <a:schemeClr val="bg1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内容占位符 2"/>
          <p:cNvSpPr>
            <a:spLocks noGrp="1"/>
          </p:cNvSpPr>
          <p:nvPr>
            <p:ph idx="1"/>
          </p:nvPr>
        </p:nvSpPr>
        <p:spPr>
          <a:xfrm>
            <a:off x="2495550" y="584200"/>
            <a:ext cx="7453313" cy="5797550"/>
          </a:xfrm>
        </p:spPr>
        <p:txBody>
          <a:bodyPr vert="horz" wrap="square" lIns="91440" tIns="45720" rIns="91440" bIns="45720" anchor="t"/>
          <a:p>
            <a:pPr marL="0" indent="0">
              <a:lnSpc>
                <a:spcPts val="5000"/>
              </a:lnSpc>
              <a:buNone/>
            </a:pPr>
            <a:r>
              <a:rPr lang="zh-CN" altLang="en-US" sz="3400" b="1" dirty="0">
                <a:latin typeface="楷体_GB2312" pitchFamily="49" charset="-122"/>
                <a:ea typeface="文鼎CS楷体" pitchFamily="49" charset="-122"/>
                <a:cs typeface="+mn-cs"/>
              </a:rPr>
              <a:t>    我们蹦蹦跳跳的时候，一定要看准地方，不然屁股会被苍耳刺痛的。一不留神，我们会蹦进很深很深的水里，被淹得昏头昏脑。其实，那深水只是小狗撒的一泡尿。孩子们都觉得毛茸茸的小鸟很可爱，但我们小虫子没有谁会喜欢小鸟。</a:t>
            </a:r>
            <a:endParaRPr lang="en-US" altLang="zh-CN" sz="3400" b="1" dirty="0">
              <a:latin typeface="楷体_GB2312" pitchFamily="49" charset="-122"/>
              <a:ea typeface="文鼎CS楷体" pitchFamily="49" charset="-122"/>
              <a:cs typeface="+mn-cs"/>
            </a:endParaRPr>
          </a:p>
          <a:p>
            <a:pPr marL="0" indent="0">
              <a:lnSpc>
                <a:spcPts val="3000"/>
              </a:lnSpc>
              <a:buNone/>
            </a:pPr>
            <a:endParaRPr lang="en-US" altLang="zh-CN" sz="100" b="1" dirty="0">
              <a:latin typeface="楷体_GB2312" pitchFamily="49" charset="-122"/>
              <a:ea typeface="文鼎CS楷体" pitchFamily="49" charset="-122"/>
              <a:cs typeface="+mn-cs"/>
            </a:endParaRPr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-8890"/>
            <a:ext cx="12221210" cy="6875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434080" y="407035"/>
            <a:ext cx="1988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bèng  bèng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51730" y="1071245"/>
            <a:ext cx="1164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pì   gǔ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92845" y="1071245"/>
            <a:ext cx="929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tòng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58945" y="2339340"/>
            <a:ext cx="692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hūn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22265" y="2339340"/>
            <a:ext cx="692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hūn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28720" y="2993390"/>
            <a:ext cx="530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Arial" panose="020B0604020202020204" pitchFamily="34" charset="0"/>
              </a:rPr>
              <a:t>sā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2420" y="2931795"/>
            <a:ext cx="751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pāo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11545" y="2993390"/>
            <a:ext cx="869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niào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55470" y="3598545"/>
            <a:ext cx="972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róng</a:t>
            </a:r>
            <a:endParaRPr lang="zh-CN" altLang="en-US" sz="2400" b="1">
              <a:solidFill>
                <a:srgbClr val="FF0000"/>
              </a:solidFill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  <p:tag name="KSO_WM_UNIT_PLACING_PICTURE_USER_VIEWPORT" val="{&quot;height&quot;:10800,&quot;width&quot;:14400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PP_MARK_KEY" val="e79e98ae-2e22-45bb-b904-a6fb947e6ead"/>
  <p:tag name="COMMONDATA" val="eyJoZGlkIjoiNjY4N2I4YWU3ZWM4MDdhMmI3NDA4YTlkN2FjZmY5ZmM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D9FFDA"/>
        </a:solidFill>
      </a:spPr>
      <a:bodyPr wrap="square" rtlCol="0">
        <a:spAutoFit/>
      </a:bodyPr>
      <a:lstStyle>
        <a:defPPr algn="ctr">
          <a:defRPr sz="4400" b="1" dirty="0" smtClean="0">
            <a:latin typeface="楷体_GB2312" pitchFamily="49" charset="-122"/>
            <a:ea typeface="楷体_GB2312" pitchFamily="49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1794</Words>
  <Application>WPS 演示</Application>
  <PresentationFormat>宽屏</PresentationFormat>
  <Paragraphs>399</Paragraphs>
  <Slides>33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33</vt:i4>
      </vt:variant>
    </vt:vector>
  </HeadingPairs>
  <TitlesOfParts>
    <vt:vector size="56" baseType="lpstr">
      <vt:lpstr>Arial</vt:lpstr>
      <vt:lpstr>宋体</vt:lpstr>
      <vt:lpstr>Wingdings</vt:lpstr>
      <vt:lpstr>Calibri</vt:lpstr>
      <vt:lpstr>楷体_GB2312</vt:lpstr>
      <vt:lpstr>新宋体</vt:lpstr>
      <vt:lpstr>Calibri Light</vt:lpstr>
      <vt:lpstr>等线 Light</vt:lpstr>
      <vt:lpstr>微软雅黑</vt:lpstr>
      <vt:lpstr>楷体</vt:lpstr>
      <vt:lpstr>方正姚体</vt:lpstr>
      <vt:lpstr>文鼎CS楷体</vt:lpstr>
      <vt:lpstr>黑体</vt:lpstr>
      <vt:lpstr>Arial Unicode MS</vt:lpstr>
      <vt:lpstr>等线</vt:lpstr>
      <vt:lpstr>华文楷体</vt:lpstr>
      <vt:lpstr>Gill Sans MT</vt:lpstr>
      <vt:lpstr>汉仪中楷简</vt:lpstr>
      <vt:lpstr>汉仪颜楷简</vt:lpstr>
      <vt:lpstr>华文宋体</vt:lpstr>
      <vt:lpstr>1_Office 主题​​</vt:lpstr>
      <vt:lpstr>默认设计模板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nuomi</cp:lastModifiedBy>
  <cp:revision>10</cp:revision>
  <dcterms:created xsi:type="dcterms:W3CDTF">2019-03-10T08:27:00Z</dcterms:created>
  <dcterms:modified xsi:type="dcterms:W3CDTF">2023-02-01T09:50:25Z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BE3E80C0D408481C8782D020E63714AD</vt:lpwstr>
  </property>
</Properties>
</file>