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80" r:id="rId3"/>
    <p:sldId id="300" r:id="rId4"/>
    <p:sldId id="301" r:id="rId5"/>
    <p:sldId id="302" r:id="rId6"/>
    <p:sldId id="303" r:id="rId7"/>
    <p:sldId id="304" r:id="rId8"/>
    <p:sldId id="295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B4B8"/>
    <a:srgbClr val="DEEE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317" y="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F7649-57D7-47B1-84BB-B09B61BF3059}" type="datetimeFigureOut">
              <a:rPr lang="zh-CN" altLang="en-US" smtClean="0"/>
              <a:t>2021/12/17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F950F-CACE-42B0-A0E9-587D41DEEA7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8536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03175-8996-4AE9-B2A2-A88F38BC5F1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0348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03175-8996-4AE9-B2A2-A88F38BC5F1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4898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03175-8996-4AE9-B2A2-A88F38BC5F1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0870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03175-8996-4AE9-B2A2-A88F38BC5F16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9358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03175-8996-4AE9-B2A2-A88F38BC5F16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2079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03175-8996-4AE9-B2A2-A88F38BC5F16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1306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03175-8996-4AE9-B2A2-A88F38BC5F16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5357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8710-F74A-47D6-8EDA-CE4C6E557DD3}" type="datetimeFigureOut">
              <a:rPr lang="zh-CN" altLang="en-US" smtClean="0"/>
              <a:t>2021/12/17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5C5FC-AFC4-43E4-B90A-0D0BF03935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4679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8710-F74A-47D6-8EDA-CE4C6E557DD3}" type="datetimeFigureOut">
              <a:rPr lang="zh-CN" altLang="en-US" smtClean="0"/>
              <a:t>2021/12/17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5C5FC-AFC4-43E4-B90A-0D0BF03935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3190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8710-F74A-47D6-8EDA-CE4C6E557DD3}" type="datetimeFigureOut">
              <a:rPr lang="zh-CN" altLang="en-US" smtClean="0"/>
              <a:t>2021/12/17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5C5FC-AFC4-43E4-B90A-0D0BF03935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0205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8710-F74A-47D6-8EDA-CE4C6E557DD3}" type="datetimeFigureOut">
              <a:rPr lang="zh-CN" altLang="en-US" smtClean="0"/>
              <a:t>2021/12/17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5C5FC-AFC4-43E4-B90A-0D0BF03935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5168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8710-F74A-47D6-8EDA-CE4C6E557DD3}" type="datetimeFigureOut">
              <a:rPr lang="zh-CN" altLang="en-US" smtClean="0"/>
              <a:t>2021/12/17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5C5FC-AFC4-43E4-B90A-0D0BF03935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5551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8710-F74A-47D6-8EDA-CE4C6E557DD3}" type="datetimeFigureOut">
              <a:rPr lang="zh-CN" altLang="en-US" smtClean="0"/>
              <a:t>2021/12/17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5C5FC-AFC4-43E4-B90A-0D0BF03935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2702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8710-F74A-47D6-8EDA-CE4C6E557DD3}" type="datetimeFigureOut">
              <a:rPr lang="zh-CN" altLang="en-US" smtClean="0"/>
              <a:t>2021/12/17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5C5FC-AFC4-43E4-B90A-0D0BF03935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7484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8710-F74A-47D6-8EDA-CE4C6E557DD3}" type="datetimeFigureOut">
              <a:rPr lang="zh-CN" altLang="en-US" smtClean="0"/>
              <a:t>2021/12/17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5C5FC-AFC4-43E4-B90A-0D0BF03935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5685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8710-F74A-47D6-8EDA-CE4C6E557DD3}" type="datetimeFigureOut">
              <a:rPr lang="zh-CN" altLang="en-US" smtClean="0"/>
              <a:t>2021/12/17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5C5FC-AFC4-43E4-B90A-0D0BF03935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9278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8710-F74A-47D6-8EDA-CE4C6E557DD3}" type="datetimeFigureOut">
              <a:rPr lang="zh-CN" altLang="en-US" smtClean="0"/>
              <a:t>2021/12/17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5C5FC-AFC4-43E4-B90A-0D0BF03935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3094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8710-F74A-47D6-8EDA-CE4C6E557DD3}" type="datetimeFigureOut">
              <a:rPr lang="zh-CN" altLang="en-US" smtClean="0"/>
              <a:t>2021/12/17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5C5FC-AFC4-43E4-B90A-0D0BF03935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891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A8710-F74A-47D6-8EDA-CE4C6E557DD3}" type="datetimeFigureOut">
              <a:rPr lang="zh-CN" altLang="en-US" smtClean="0"/>
              <a:t>2021/12/17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5C5FC-AFC4-43E4-B90A-0D0BF03935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5546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>
            <a:cxnSpLocks/>
          </p:cNvCxnSpPr>
          <p:nvPr/>
        </p:nvCxnSpPr>
        <p:spPr>
          <a:xfrm>
            <a:off x="1361782" y="3433381"/>
            <a:ext cx="5430903" cy="0"/>
          </a:xfrm>
          <a:prstGeom prst="line">
            <a:avLst/>
          </a:prstGeom>
          <a:ln>
            <a:solidFill>
              <a:srgbClr val="6AB4B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7" name="组合 6"/>
          <p:cNvGrpSpPr/>
          <p:nvPr/>
        </p:nvGrpSpPr>
        <p:grpSpPr>
          <a:xfrm>
            <a:off x="1545898" y="3702102"/>
            <a:ext cx="5246787" cy="71551"/>
            <a:chOff x="7213657" y="2725488"/>
            <a:chExt cx="3352617" cy="45720"/>
          </a:xfrm>
        </p:grpSpPr>
        <p:sp>
          <p:nvSpPr>
            <p:cNvPr id="8" name="椭圆 7"/>
            <p:cNvSpPr/>
            <p:nvPr/>
          </p:nvSpPr>
          <p:spPr>
            <a:xfrm>
              <a:off x="8435975" y="2725489"/>
              <a:ext cx="45719" cy="45719"/>
            </a:xfrm>
            <a:prstGeom prst="ellipse">
              <a:avLst/>
            </a:prstGeom>
            <a:solidFill>
              <a:srgbClr val="6AB4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  <p:sp>
          <p:nvSpPr>
            <p:cNvPr id="9" name="椭圆 8"/>
            <p:cNvSpPr/>
            <p:nvPr/>
          </p:nvSpPr>
          <p:spPr>
            <a:xfrm>
              <a:off x="9239250" y="2725489"/>
              <a:ext cx="45719" cy="45719"/>
            </a:xfrm>
            <a:prstGeom prst="ellipse">
              <a:avLst/>
            </a:prstGeom>
            <a:solidFill>
              <a:srgbClr val="6AB4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  <p:sp>
          <p:nvSpPr>
            <p:cNvPr id="10" name="椭圆 9"/>
            <p:cNvSpPr/>
            <p:nvPr/>
          </p:nvSpPr>
          <p:spPr>
            <a:xfrm>
              <a:off x="7213657" y="2725488"/>
              <a:ext cx="45719" cy="45719"/>
            </a:xfrm>
            <a:prstGeom prst="ellipse">
              <a:avLst/>
            </a:prstGeom>
            <a:solidFill>
              <a:srgbClr val="6AB4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  <p:sp>
          <p:nvSpPr>
            <p:cNvPr id="11" name="椭圆 10"/>
            <p:cNvSpPr/>
            <p:nvPr/>
          </p:nvSpPr>
          <p:spPr>
            <a:xfrm>
              <a:off x="10520555" y="2725488"/>
              <a:ext cx="45719" cy="45719"/>
            </a:xfrm>
            <a:prstGeom prst="ellipse">
              <a:avLst/>
            </a:prstGeom>
            <a:solidFill>
              <a:srgbClr val="6AB4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</p:grpSp>
      <p:sp>
        <p:nvSpPr>
          <p:cNvPr id="3" name="文本框 2">
            <a:extLst>
              <a:ext uri="{FF2B5EF4-FFF2-40B4-BE49-F238E27FC236}">
                <a16:creationId xmlns:a16="http://schemas.microsoft.com/office/drawing/2014/main" id="{412D9FED-61A9-45CA-9E2E-21E161DD058F}"/>
              </a:ext>
            </a:extLst>
          </p:cNvPr>
          <p:cNvSpPr txBox="1"/>
          <p:nvPr/>
        </p:nvSpPr>
        <p:spPr>
          <a:xfrm>
            <a:off x="1545898" y="2452254"/>
            <a:ext cx="63621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>
                <a:solidFill>
                  <a:srgbClr val="002060"/>
                </a:solidFill>
                <a:latin typeface="+mn-ea"/>
              </a:rPr>
              <a:t>感悟学习之幸福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67D9BD4-C6AE-4357-AED1-2C3FF7C1351C}"/>
              </a:ext>
            </a:extLst>
          </p:cNvPr>
          <p:cNvSpPr txBox="1"/>
          <p:nvPr/>
        </p:nvSpPr>
        <p:spPr>
          <a:xfrm>
            <a:off x="2438400" y="3868357"/>
            <a:ext cx="49252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002060"/>
                </a:solidFill>
              </a:rPr>
              <a:t>常州市新北区薛家中学</a:t>
            </a:r>
            <a:endParaRPr lang="en-US" altLang="zh-CN" sz="2400" b="1" dirty="0">
              <a:solidFill>
                <a:srgbClr val="002060"/>
              </a:solidFill>
            </a:endParaRPr>
          </a:p>
          <a:p>
            <a:r>
              <a:rPr lang="zh-CN" altLang="en-US" sz="2400" b="1" dirty="0">
                <a:solidFill>
                  <a:srgbClr val="002060"/>
                </a:solidFill>
              </a:rPr>
              <a:t>              吴晓宇</a:t>
            </a:r>
          </a:p>
        </p:txBody>
      </p:sp>
    </p:spTree>
    <p:extLst>
      <p:ext uri="{BB962C8B-B14F-4D97-AF65-F5344CB8AC3E}">
        <p14:creationId xmlns:p14="http://schemas.microsoft.com/office/powerpoint/2010/main" val="1941377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0DDB02C3-058C-4C8A-AE87-CC61B8849260}"/>
              </a:ext>
            </a:extLst>
          </p:cNvPr>
          <p:cNvSpPr txBox="1"/>
          <p:nvPr/>
        </p:nvSpPr>
        <p:spPr>
          <a:xfrm>
            <a:off x="872835" y="519545"/>
            <a:ext cx="9996055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00B050"/>
                </a:solidFill>
                <a:latin typeface="+mn-ea"/>
              </a:rPr>
              <a:t>一、理论积淀，提升素养</a:t>
            </a:r>
            <a:endParaRPr lang="en-US" altLang="zh-CN" sz="4000" dirty="0">
              <a:solidFill>
                <a:srgbClr val="00B050"/>
              </a:solidFill>
              <a:latin typeface="+mn-ea"/>
            </a:endParaRPr>
          </a:p>
          <a:p>
            <a:endParaRPr lang="en-US" altLang="zh-CN" dirty="0"/>
          </a:p>
          <a:p>
            <a:r>
              <a:rPr lang="en-US" altLang="zh-CN" sz="3200" kern="100" dirty="0">
                <a:effectLst/>
                <a:latin typeface="+mn-ea"/>
                <a:cs typeface="宋体" panose="02010600030101010101" pitchFamily="2" charset="-122"/>
              </a:rPr>
              <a:t>    </a:t>
            </a:r>
            <a:r>
              <a:rPr lang="zh-CN" altLang="zh-CN" sz="3200" kern="100" dirty="0">
                <a:effectLst/>
                <a:latin typeface="+mn-ea"/>
                <a:cs typeface="宋体" panose="02010600030101010101" pitchFamily="2" charset="-122"/>
              </a:rPr>
              <a:t>教师关键能力的发展对于教师本身是至关重要，它需要教师自身不断的去探索创新，同时也是时刻让教师督促自己不断磨练</a:t>
            </a:r>
            <a:r>
              <a:rPr lang="zh-CN" altLang="zh-CN" sz="3200" kern="100" dirty="0">
                <a:effectLst/>
                <a:latin typeface="+mn-ea"/>
                <a:cs typeface="思源黑体 CN Normal"/>
              </a:rPr>
              <a:t>。</a:t>
            </a:r>
            <a:r>
              <a:rPr lang="zh-CN" altLang="zh-CN" sz="3200" kern="100" dirty="0">
                <a:effectLst/>
                <a:latin typeface="+mn-ea"/>
                <a:cs typeface="宋体" panose="02010600030101010101" pitchFamily="2" charset="-122"/>
              </a:rPr>
              <a:t>让自己面对一节体育课时能做到严谨、规范而不乏趣味。</a:t>
            </a:r>
            <a:r>
              <a:rPr lang="zh-CN" altLang="zh-CN" sz="3200" kern="100" dirty="0">
                <a:effectLst/>
                <a:latin typeface="+mn-ea"/>
                <a:cs typeface="思源黑体 CN Normal"/>
              </a:rPr>
              <a:t>我们应明确在向学生传授</a:t>
            </a:r>
            <a:r>
              <a:rPr lang="zh-CN" altLang="zh-CN" sz="3200" kern="100" dirty="0">
                <a:effectLst/>
                <a:latin typeface="+mn-ea"/>
                <a:cs typeface="宋体" panose="02010600030101010101" pitchFamily="2" charset="-122"/>
              </a:rPr>
              <a:t>运动技能</a:t>
            </a:r>
            <a:r>
              <a:rPr lang="zh-CN" altLang="zh-CN" sz="3200" kern="100" dirty="0">
                <a:effectLst/>
                <a:latin typeface="+mn-ea"/>
                <a:cs typeface="思源黑体 CN Normal"/>
              </a:rPr>
              <a:t>的同时一定要重视</a:t>
            </a:r>
            <a:r>
              <a:rPr lang="zh-CN" altLang="zh-CN" sz="3200" kern="100" dirty="0">
                <a:effectLst/>
                <a:latin typeface="+mn-ea"/>
                <a:cs typeface="宋体" panose="02010600030101010101" pitchFamily="2" charset="-122"/>
              </a:rPr>
              <a:t>教学</a:t>
            </a:r>
            <a:r>
              <a:rPr lang="zh-CN" altLang="zh-CN" sz="3200" kern="100" dirty="0">
                <a:effectLst/>
                <a:latin typeface="+mn-ea"/>
                <a:cs typeface="思源黑体 CN Normal"/>
              </a:rPr>
              <a:t>方法的渗透，为学生的终身发展着想。</a:t>
            </a:r>
            <a:endParaRPr lang="zh-CN" altLang="zh-CN" sz="3200" kern="100" dirty="0">
              <a:effectLst/>
              <a:latin typeface="+mn-ea"/>
            </a:endParaRPr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60565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0DDB02C3-058C-4C8A-AE87-CC61B8849260}"/>
              </a:ext>
            </a:extLst>
          </p:cNvPr>
          <p:cNvSpPr txBox="1"/>
          <p:nvPr/>
        </p:nvSpPr>
        <p:spPr>
          <a:xfrm>
            <a:off x="872835" y="519545"/>
            <a:ext cx="9975273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00B050"/>
                </a:solidFill>
                <a:latin typeface="+mn-ea"/>
              </a:rPr>
              <a:t>二、确定目标，整体把握 </a:t>
            </a:r>
            <a:endParaRPr lang="en-US" altLang="zh-CN" sz="4000" dirty="0">
              <a:solidFill>
                <a:srgbClr val="00B050"/>
              </a:solidFill>
              <a:latin typeface="+mn-ea"/>
            </a:endParaRPr>
          </a:p>
          <a:p>
            <a:endParaRPr lang="en-US" altLang="zh-CN" dirty="0"/>
          </a:p>
          <a:p>
            <a:r>
              <a:rPr lang="zh-CN" altLang="en-US" sz="3200" kern="100" dirty="0">
                <a:effectLst/>
                <a:latin typeface="+mn-ea"/>
                <a:cs typeface="宋体" panose="02010600030101010101" pitchFamily="2" charset="-122"/>
              </a:rPr>
              <a:t>    对教材合理地分析和解读是每位教师的基本功。为了使教学更加有效，我们应做到正确地把握教材、用活教材、创造性地使用教材。为了提高我们对教材的分析能力、制定三维目标的准确性，赵特在每次的培育室公开课的研讨中，都会以当下课的教案为例，让我们进行更为深入的探讨，切身体会如何写好三维目标，相互讨论、交流从而得到更大的收获。</a:t>
            </a:r>
            <a:endParaRPr lang="zh-CN" altLang="zh-CN" sz="3200" kern="100" dirty="0">
              <a:effectLst/>
              <a:latin typeface="+mn-ea"/>
            </a:endParaRPr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55406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0DDB02C3-058C-4C8A-AE87-CC61B8849260}"/>
              </a:ext>
            </a:extLst>
          </p:cNvPr>
          <p:cNvSpPr txBox="1"/>
          <p:nvPr/>
        </p:nvSpPr>
        <p:spPr>
          <a:xfrm>
            <a:off x="554182" y="263236"/>
            <a:ext cx="10751128" cy="7186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00B050"/>
                </a:solidFill>
                <a:latin typeface="+mn-ea"/>
              </a:rPr>
              <a:t>三、听课观摩，增长智慧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zh-CN" altLang="en-US" sz="3200" kern="100" dirty="0">
                <a:effectLst/>
                <a:latin typeface="+mn-ea"/>
                <a:cs typeface="宋体" panose="02010600030101010101" pitchFamily="2" charset="-122"/>
              </a:rPr>
              <a:t>  </a:t>
            </a:r>
            <a:r>
              <a:rPr lang="zh-CN" altLang="en-US" sz="2000" kern="100" dirty="0">
                <a:solidFill>
                  <a:schemeClr val="accent1">
                    <a:lumMod val="75000"/>
                  </a:schemeClr>
                </a:solidFill>
                <a:effectLst/>
                <a:latin typeface="+mn-ea"/>
                <a:cs typeface="宋体" panose="02010600030101010101" pitchFamily="2" charset="-122"/>
              </a:rPr>
              <a:t>加入培育室一年半以来，赵特执教了</a:t>
            </a:r>
            <a:r>
              <a:rPr lang="zh-CN" altLang="en-US" sz="2000" kern="100" dirty="0">
                <a:solidFill>
                  <a:schemeClr val="accent1">
                    <a:lumMod val="75000"/>
                  </a:schemeClr>
                </a:solidFill>
                <a:latin typeface="+mn-ea"/>
                <a:cs typeface="宋体" panose="02010600030101010101" pitchFamily="2" charset="-122"/>
              </a:rPr>
              <a:t>多</a:t>
            </a:r>
            <a:r>
              <a:rPr lang="zh-CN" altLang="en-US" sz="2000" kern="100" dirty="0">
                <a:solidFill>
                  <a:schemeClr val="accent1">
                    <a:lumMod val="75000"/>
                  </a:schemeClr>
                </a:solidFill>
                <a:effectLst/>
                <a:latin typeface="+mn-ea"/>
                <a:cs typeface="宋体" panose="02010600030101010101" pitchFamily="2" charset="-122"/>
              </a:rPr>
              <a:t>节公开课，让我印象最深的是</a:t>
            </a:r>
            <a:r>
              <a:rPr lang="en-US" altLang="zh-CN" sz="2000" kern="100" dirty="0">
                <a:solidFill>
                  <a:schemeClr val="accent1">
                    <a:lumMod val="75000"/>
                  </a:schemeClr>
                </a:solidFill>
                <a:effectLst/>
                <a:latin typeface="+mn-ea"/>
                <a:cs typeface="宋体" panose="02010600030101010101" pitchFamily="2" charset="-122"/>
              </a:rPr>
              <a:t>《</a:t>
            </a:r>
            <a:r>
              <a:rPr lang="zh-CN" altLang="en-US" sz="2000" kern="100" dirty="0">
                <a:solidFill>
                  <a:schemeClr val="accent1">
                    <a:lumMod val="75000"/>
                  </a:schemeClr>
                </a:solidFill>
                <a:effectLst/>
                <a:latin typeface="+mn-ea"/>
                <a:cs typeface="宋体" panose="02010600030101010101" pitchFamily="2" charset="-122"/>
              </a:rPr>
              <a:t>篮球运球</a:t>
            </a:r>
            <a:r>
              <a:rPr lang="en-US" altLang="zh-CN" sz="2000" kern="100" dirty="0">
                <a:solidFill>
                  <a:schemeClr val="accent1">
                    <a:lumMod val="75000"/>
                  </a:schemeClr>
                </a:solidFill>
                <a:effectLst/>
                <a:latin typeface="+mn-ea"/>
                <a:cs typeface="宋体" panose="02010600030101010101" pitchFamily="2" charset="-122"/>
              </a:rPr>
              <a:t>》</a:t>
            </a:r>
            <a:r>
              <a:rPr lang="zh-CN" altLang="en-US" sz="2000" kern="100" dirty="0">
                <a:solidFill>
                  <a:schemeClr val="accent1">
                    <a:lumMod val="75000"/>
                  </a:schemeClr>
                </a:solidFill>
                <a:effectLst/>
                <a:latin typeface="+mn-ea"/>
                <a:cs typeface="宋体" panose="02010600030101010101" pitchFamily="2" charset="-122"/>
              </a:rPr>
              <a:t>。这节课赵老师运用环环相扣的方式，把篮球的基本技术教授给学生，学生通过老师的动作讲解，能在一步步的学练过程中，把篮球运球的技术动作掌握到心中，也让学习的过程变得轻松愉快。</a:t>
            </a:r>
            <a:endParaRPr lang="en-US" altLang="zh-CN" sz="2000" kern="100" dirty="0">
              <a:solidFill>
                <a:schemeClr val="accent1">
                  <a:lumMod val="75000"/>
                </a:schemeClr>
              </a:solidFill>
              <a:effectLst/>
              <a:latin typeface="+mn-ea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2000" kern="100" dirty="0">
              <a:solidFill>
                <a:schemeClr val="accent1">
                  <a:lumMod val="75000"/>
                </a:schemeClr>
              </a:solidFill>
              <a:effectLst/>
              <a:latin typeface="+mn-ea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800" kern="100" dirty="0"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微软雅黑" panose="020B0503020204020204" pitchFamily="34" charset="-122"/>
              </a:rPr>
              <a:t>         </a:t>
            </a:r>
            <a:r>
              <a:rPr lang="zh-CN" altLang="zh-CN" sz="1800" kern="1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微软雅黑" panose="020B0503020204020204" pitchFamily="34" charset="-122"/>
              </a:rPr>
              <a:t>其次</a:t>
            </a:r>
            <a:r>
              <a:rPr lang="zh-CN" altLang="en-US" sz="1800" kern="1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微软雅黑" panose="020B0503020204020204" pitchFamily="34" charset="-122"/>
              </a:rPr>
              <a:t>，</a:t>
            </a:r>
            <a:r>
              <a:rPr lang="zh-CN" altLang="zh-CN" sz="1800" kern="1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微软雅黑" panose="020B0503020204020204" pitchFamily="34" charset="-122"/>
              </a:rPr>
              <a:t>我们每一位成员按照计划，积极承担公开课。大家借此机会，相互交流相互学习，共同探讨。让我印象深刻的是杨汉帝老师的《蹲踞式跳远》</a:t>
            </a:r>
            <a:r>
              <a:rPr lang="zh-CN" altLang="zh-CN" sz="1800" kern="10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微软雅黑" panose="020B0503020204020204" pitchFamily="34" charset="-122"/>
              </a:rPr>
              <a:t>和唐</a:t>
            </a:r>
            <a:r>
              <a:rPr lang="zh-CN" altLang="en-US" sz="1800" kern="10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微软雅黑" panose="020B0503020204020204" pitchFamily="34" charset="-122"/>
              </a:rPr>
              <a:t>琦</a:t>
            </a:r>
            <a:r>
              <a:rPr lang="zh-CN" altLang="zh-CN" sz="1800" kern="10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微软雅黑" panose="020B0503020204020204" pitchFamily="34" charset="-122"/>
              </a:rPr>
              <a:t>老师</a:t>
            </a:r>
            <a:r>
              <a:rPr lang="zh-CN" altLang="zh-CN" sz="1800" kern="1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微软雅黑" panose="020B0503020204020204" pitchFamily="34" charset="-122"/>
              </a:rPr>
              <a:t>的《跨越式跳高》，器材的设计新颖独特，环节设计精彩，充分</a:t>
            </a:r>
            <a:r>
              <a:rPr lang="zh-CN" altLang="en-US" sz="1800" kern="1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微软雅黑" panose="020B0503020204020204" pitchFamily="34" charset="-122"/>
              </a:rPr>
              <a:t>调</a:t>
            </a:r>
            <a:r>
              <a:rPr lang="zh-CN" altLang="zh-CN" sz="1800" kern="1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微软雅黑" panose="020B0503020204020204" pitchFamily="34" charset="-122"/>
              </a:rPr>
              <a:t>动学生兴趣，让学生在欢乐的氛围下掌握运动技能。</a:t>
            </a:r>
            <a:r>
              <a:rPr lang="zh-CN" altLang="zh-CN" kern="1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每个人都有其独到的见解，通过这样的方式，可以找寻自身问题，探究出更好的教学方法。</a:t>
            </a:r>
            <a:endParaRPr lang="en-US" altLang="zh-CN" kern="1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zh-CN" kern="100" dirty="0">
              <a:solidFill>
                <a:srgbClr val="FFC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800" kern="100" dirty="0"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微软雅黑" panose="020B0503020204020204" pitchFamily="34" charset="-122"/>
              </a:rPr>
              <a:t>        </a:t>
            </a:r>
            <a:r>
              <a:rPr lang="zh-CN" altLang="zh-CN" sz="18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微软雅黑" panose="020B0503020204020204" pitchFamily="34" charset="-122"/>
              </a:rPr>
              <a:t>最后，我们以培育室为契机，走进常州市评优课，拓宽自己的视野，感受到小学课堂的生动有趣，玩中学，学中思，思中练。同时体会到初中课堂在精美的教学设计下也能告别以往的枯燥无味。</a:t>
            </a:r>
            <a:endParaRPr lang="zh-CN" altLang="zh-CN" sz="1800" kern="1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en-US" altLang="zh-CN" sz="1800" kern="100" dirty="0">
              <a:solidFill>
                <a:srgbClr val="FFC000"/>
              </a:solidFill>
              <a:effectLst/>
              <a:latin typeface="Times New Roman" panose="02020603050405020304" pitchFamily="18" charset="0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endParaRPr lang="zh-CN" altLang="zh-CN" sz="1800" kern="100" dirty="0">
              <a:solidFill>
                <a:srgbClr val="FFC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en-US" altLang="zh-CN" sz="2000" kern="100" dirty="0">
              <a:solidFill>
                <a:schemeClr val="accent1">
                  <a:lumMod val="75000"/>
                </a:schemeClr>
              </a:solidFill>
              <a:effectLst/>
              <a:latin typeface="+mn-ea"/>
              <a:cs typeface="宋体" panose="02010600030101010101" pitchFamily="2" charset="-122"/>
            </a:endParaRPr>
          </a:p>
          <a:p>
            <a:r>
              <a:rPr lang="en-US" altLang="zh-CN" sz="2000" kern="1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     </a:t>
            </a:r>
            <a:endParaRPr lang="en-US" altLang="zh-CN" sz="2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101856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0DDB02C3-058C-4C8A-AE87-CC61B8849260}"/>
              </a:ext>
            </a:extLst>
          </p:cNvPr>
          <p:cNvSpPr txBox="1"/>
          <p:nvPr/>
        </p:nvSpPr>
        <p:spPr>
          <a:xfrm>
            <a:off x="872835" y="519545"/>
            <a:ext cx="10037619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00B050"/>
                </a:solidFill>
                <a:latin typeface="+mn-ea"/>
              </a:rPr>
              <a:t>四、报告交流，增长见识</a:t>
            </a:r>
            <a:endParaRPr lang="en-US" altLang="zh-CN" dirty="0"/>
          </a:p>
          <a:p>
            <a:r>
              <a:rPr lang="zh-CN" altLang="en-US" sz="3200" kern="100" dirty="0">
                <a:effectLst/>
                <a:latin typeface="+mn-ea"/>
                <a:cs typeface="宋体" panose="02010600030101010101" pitchFamily="2" charset="-122"/>
              </a:rPr>
              <a:t>    </a:t>
            </a:r>
            <a:endParaRPr lang="en-US" altLang="zh-CN" sz="3200" kern="100" dirty="0">
              <a:effectLst/>
              <a:latin typeface="+mn-ea"/>
              <a:cs typeface="宋体" panose="02010600030101010101" pitchFamily="2" charset="-122"/>
            </a:endParaRPr>
          </a:p>
          <a:p>
            <a:r>
              <a:rPr lang="en-US" altLang="zh-CN" sz="3200" kern="100" dirty="0">
                <a:latin typeface="+mn-ea"/>
                <a:cs typeface="宋体" panose="02010600030101010101" pitchFamily="2" charset="-122"/>
              </a:rPr>
              <a:t>    </a:t>
            </a:r>
            <a:r>
              <a:rPr lang="zh-CN" altLang="en-US" sz="3200" kern="100" dirty="0">
                <a:effectLst/>
                <a:latin typeface="+mn-ea"/>
                <a:cs typeface="宋体" panose="02010600030101010101" pitchFamily="2" charset="-122"/>
              </a:rPr>
              <a:t>今年三月，为了加强培育室成员之间的交流学习，促进大家的进步，赵特要求每次活动进行读书交流、分享活动。活动主要由我们每位培育室成员分享他的读书经历与体会；让我们在专注于课堂的同时也能拓宽自己的知识面，尽管每次读书分享的时间不长，但我们每个人收获到的却不止这短短几十分钟所能容纳的。</a:t>
            </a:r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47424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0DDB02C3-058C-4C8A-AE87-CC61B8849260}"/>
              </a:ext>
            </a:extLst>
          </p:cNvPr>
          <p:cNvSpPr txBox="1"/>
          <p:nvPr/>
        </p:nvSpPr>
        <p:spPr>
          <a:xfrm>
            <a:off x="380997" y="200891"/>
            <a:ext cx="11520057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00B050"/>
                </a:solidFill>
                <a:latin typeface="+mn-ea"/>
              </a:rPr>
              <a:t>五、参与比赛，积累经验</a:t>
            </a:r>
            <a:endParaRPr lang="en-US" altLang="zh-CN" sz="3200" kern="100" dirty="0">
              <a:effectLst/>
              <a:latin typeface="+mn-ea"/>
              <a:cs typeface="宋体" panose="02010600030101010101" pitchFamily="2" charset="-122"/>
            </a:endParaRPr>
          </a:p>
          <a:p>
            <a:r>
              <a:rPr lang="zh-CN" altLang="en-US" sz="2800" kern="100" dirty="0">
                <a:latin typeface="+mn-ea"/>
                <a:cs typeface="宋体" panose="02010600030101010101" pitchFamily="2" charset="-122"/>
              </a:rPr>
              <a:t>    </a:t>
            </a:r>
            <a:endParaRPr lang="en-US" altLang="zh-CN" sz="2800" kern="100" dirty="0">
              <a:latin typeface="+mn-ea"/>
              <a:cs typeface="宋体" panose="02010600030101010101" pitchFamily="2" charset="-122"/>
            </a:endParaRPr>
          </a:p>
          <a:p>
            <a:r>
              <a:rPr lang="en-US" altLang="zh-CN" sz="2800" kern="100" dirty="0">
                <a:latin typeface="+mn-ea"/>
                <a:cs typeface="宋体" panose="02010600030101010101" pitchFamily="2" charset="-122"/>
              </a:rPr>
              <a:t>    </a:t>
            </a:r>
            <a:r>
              <a:rPr lang="zh-CN" altLang="en-US" sz="2800" kern="100" dirty="0">
                <a:latin typeface="+mn-ea"/>
                <a:cs typeface="宋体" panose="02010600030101010101" pitchFamily="2" charset="-122"/>
              </a:rPr>
              <a:t>进入培育室一年半以来，我严格要求自己，积极参加新北区组织的各项比赛。在新北区健康评优课比赛中，我作为新老师，经验不足。有幸得到赵特耐心，细致的培训与指导，最后获得</a:t>
            </a:r>
            <a:r>
              <a:rPr lang="zh-CN" altLang="en-US" sz="2800" kern="100" dirty="0">
                <a:solidFill>
                  <a:srgbClr val="FF0000"/>
                </a:solidFill>
                <a:latin typeface="+mn-ea"/>
                <a:cs typeface="宋体" panose="02010600030101010101" pitchFamily="2" charset="-122"/>
              </a:rPr>
              <a:t>新北区二等奖，常州市二等奖</a:t>
            </a:r>
            <a:r>
              <a:rPr lang="zh-CN" altLang="en-US" sz="2800" kern="100" dirty="0">
                <a:latin typeface="+mn-ea"/>
                <a:cs typeface="宋体" panose="02010600030101010101" pitchFamily="2" charset="-122"/>
              </a:rPr>
              <a:t>的成绩。而在</a:t>
            </a:r>
            <a:r>
              <a:rPr lang="en-US" altLang="zh-CN" sz="2800" kern="100" dirty="0">
                <a:latin typeface="+mn-ea"/>
                <a:cs typeface="宋体" panose="02010600030101010101" pitchFamily="2" charset="-122"/>
              </a:rPr>
              <a:t>2020</a:t>
            </a:r>
            <a:r>
              <a:rPr lang="zh-CN" altLang="en-US" sz="2800" kern="100" dirty="0">
                <a:latin typeface="+mn-ea"/>
                <a:cs typeface="宋体" panose="02010600030101010101" pitchFamily="2" charset="-122"/>
              </a:rPr>
              <a:t>年</a:t>
            </a:r>
            <a:r>
              <a:rPr lang="en-US" altLang="zh-CN" sz="2800" kern="100" dirty="0">
                <a:latin typeface="+mn-ea"/>
                <a:cs typeface="宋体" panose="02010600030101010101" pitchFamily="2" charset="-122"/>
              </a:rPr>
              <a:t>11</a:t>
            </a:r>
            <a:r>
              <a:rPr lang="zh-CN" altLang="en-US" sz="2800" kern="100" dirty="0">
                <a:latin typeface="+mn-ea"/>
                <a:cs typeface="宋体" panose="02010600030101010101" pitchFamily="2" charset="-122"/>
              </a:rPr>
              <a:t>月新北区举行了“中小学体育教师基本功”比赛中，在赵特的鼓励、指导下，我们每一位成员都参加了该比赛。从比赛的技能项、评课项、说课项等各方面赵特都对我们进行了耐心地指导。在比赛的准备阶段，我深刻的体会到上好课对于一位体育老师的重要性，以及保持良好的运动技能的必要性。比赛过程中，我更是从其他几位选手身上学习到了很多好的品质，见识到很多好的技能与课堂。最终我获得</a:t>
            </a:r>
            <a:r>
              <a:rPr lang="zh-CN" altLang="en-US" sz="2800" kern="100" dirty="0">
                <a:solidFill>
                  <a:srgbClr val="FF0000"/>
                </a:solidFill>
                <a:latin typeface="+mn-ea"/>
                <a:cs typeface="宋体" panose="02010600030101010101" pitchFamily="2" charset="-122"/>
              </a:rPr>
              <a:t>新北区一等奖</a:t>
            </a:r>
            <a:r>
              <a:rPr lang="zh-CN" altLang="en-US" sz="2800" kern="100" dirty="0">
                <a:latin typeface="+mn-ea"/>
                <a:cs typeface="宋体" panose="02010600030101010101" pitchFamily="2" charset="-122"/>
              </a:rPr>
              <a:t>的好成绩。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4041744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51CDDCC6-665A-4138-9391-BA944FA520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39536" y="-710047"/>
            <a:ext cx="2729345" cy="455121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5CEF5EC6-8D3C-4FFD-A98B-655879B76163}"/>
              </a:ext>
            </a:extLst>
          </p:cNvPr>
          <p:cNvSpPr txBox="1"/>
          <p:nvPr/>
        </p:nvSpPr>
        <p:spPr>
          <a:xfrm>
            <a:off x="4946076" y="284018"/>
            <a:ext cx="461665" cy="32350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新北区健康评优课二等奖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39878992-DAE3-4430-B02A-E1AF943A821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979227" y="-516081"/>
            <a:ext cx="2729347" cy="4163288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12FEF278-57DA-4A14-8F3F-F1F5B267EE31}"/>
              </a:ext>
            </a:extLst>
          </p:cNvPr>
          <p:cNvSpPr txBox="1"/>
          <p:nvPr/>
        </p:nvSpPr>
        <p:spPr>
          <a:xfrm>
            <a:off x="10480967" y="200889"/>
            <a:ext cx="461665" cy="331816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新北区基本功比赛一等奖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58334737-7A7C-475B-BA7A-CE4CAE2FEE39}"/>
              </a:ext>
            </a:extLst>
          </p:cNvPr>
          <p:cNvSpPr txBox="1"/>
          <p:nvPr/>
        </p:nvSpPr>
        <p:spPr>
          <a:xfrm>
            <a:off x="228598" y="3103417"/>
            <a:ext cx="1196340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00B050"/>
                </a:solidFill>
              </a:rPr>
              <a:t>两篇论文发表</a:t>
            </a:r>
            <a:endParaRPr lang="en-US" altLang="zh-CN" sz="2400" dirty="0">
              <a:solidFill>
                <a:srgbClr val="00B050"/>
              </a:solidFill>
            </a:endParaRP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提升初中生排球垫球技术水平探微</a:t>
            </a:r>
            <a:r>
              <a:rPr lang="en-US" altLang="zh-CN" sz="2400" dirty="0"/>
              <a:t>》</a:t>
            </a:r>
            <a:r>
              <a:rPr lang="zh-CN" altLang="en-US" sz="2400" dirty="0"/>
              <a:t>发表在新课堂</a:t>
            </a:r>
            <a:r>
              <a:rPr lang="en-US" altLang="zh-CN" sz="2400" dirty="0"/>
              <a:t>12</a:t>
            </a:r>
            <a:r>
              <a:rPr lang="zh-CN" altLang="en-US" sz="2400" dirty="0"/>
              <a:t>期</a:t>
            </a:r>
            <a:endParaRPr lang="en-US" altLang="zh-CN" sz="2400" dirty="0"/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提升中学体育排球教学质量的策略探析</a:t>
            </a:r>
            <a:r>
              <a:rPr lang="en-US" altLang="zh-CN" sz="2400" dirty="0"/>
              <a:t>》</a:t>
            </a:r>
            <a:r>
              <a:rPr lang="zh-CN" altLang="en-US" sz="2400" dirty="0"/>
              <a:t>发表在教育学文摘</a:t>
            </a:r>
            <a:r>
              <a:rPr lang="en-US" altLang="zh-CN" sz="2400" dirty="0"/>
              <a:t>2021</a:t>
            </a:r>
            <a:r>
              <a:rPr lang="zh-CN" altLang="en-US" sz="2400" dirty="0"/>
              <a:t>年第</a:t>
            </a:r>
            <a:r>
              <a:rPr lang="en-US" altLang="zh-CN" sz="2400" dirty="0"/>
              <a:t>7</a:t>
            </a:r>
            <a:r>
              <a:rPr lang="zh-CN" altLang="en-US" sz="2400" dirty="0"/>
              <a:t>期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zh-CN" altLang="en-US" sz="2400" dirty="0">
                <a:solidFill>
                  <a:srgbClr val="00B050"/>
                </a:solidFill>
              </a:rPr>
              <a:t>主题课题</a:t>
            </a:r>
            <a:endParaRPr lang="en-US" altLang="zh-CN" sz="2400" dirty="0">
              <a:solidFill>
                <a:srgbClr val="00B050"/>
              </a:solidFill>
            </a:endParaRP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大单元视域下排球课程校本化开发与实施的研究</a:t>
            </a:r>
            <a:r>
              <a:rPr lang="en-US" altLang="zh-CN" sz="2400" dirty="0"/>
              <a:t>》</a:t>
            </a:r>
            <a:r>
              <a:rPr lang="zh-CN" altLang="en-US" sz="2400" dirty="0"/>
              <a:t>获区十四五规划备案课题开题论证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zh-CN" altLang="en-US" sz="2400" dirty="0">
                <a:solidFill>
                  <a:srgbClr val="00B050"/>
                </a:solidFill>
              </a:rPr>
              <a:t>五级梯队</a:t>
            </a:r>
            <a:endParaRPr lang="en-US" altLang="zh-CN" sz="2400" dirty="0">
              <a:solidFill>
                <a:srgbClr val="00B050"/>
              </a:solidFill>
            </a:endParaRPr>
          </a:p>
          <a:p>
            <a:r>
              <a:rPr lang="zh-CN" altLang="en-US" sz="2400" dirty="0"/>
              <a:t>积极申报常州市教坛新秀，目前已被新北区推荐到常州市。</a:t>
            </a:r>
          </a:p>
        </p:txBody>
      </p:sp>
    </p:spTree>
    <p:extLst>
      <p:ext uri="{BB962C8B-B14F-4D97-AF65-F5344CB8AC3E}">
        <p14:creationId xmlns:p14="http://schemas.microsoft.com/office/powerpoint/2010/main" val="4027026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0DDB02C3-058C-4C8A-AE87-CC61B8849260}"/>
              </a:ext>
            </a:extLst>
          </p:cNvPr>
          <p:cNvSpPr txBox="1"/>
          <p:nvPr/>
        </p:nvSpPr>
        <p:spPr>
          <a:xfrm>
            <a:off x="311726" y="342029"/>
            <a:ext cx="11305309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800" dirty="0">
              <a:solidFill>
                <a:srgbClr val="00B050"/>
              </a:solidFill>
            </a:endParaRPr>
          </a:p>
          <a:p>
            <a:endParaRPr lang="en-US" altLang="zh-CN" sz="2800" dirty="0">
              <a:solidFill>
                <a:srgbClr val="00B050"/>
              </a:solidFill>
            </a:endParaRPr>
          </a:p>
          <a:p>
            <a:r>
              <a:rPr lang="en-US" altLang="zh-CN" sz="3600" dirty="0">
                <a:solidFill>
                  <a:srgbClr val="00B050"/>
                </a:solidFill>
                <a:latin typeface="+mn-ea"/>
              </a:rPr>
              <a:t>    </a:t>
            </a:r>
            <a:r>
              <a:rPr lang="zh-CN" altLang="en-US" sz="3600" dirty="0">
                <a:solidFill>
                  <a:srgbClr val="00B0F0"/>
                </a:solidFill>
                <a:latin typeface="+mn-ea"/>
              </a:rPr>
              <a:t>有机会参加培育室是我的幸运。通过学习，我深深的体会到“学然后知不足”，通过反思，我发现想成为一名专业化的优秀教师还有很多路要走。“让学习成为自己的习惯”是我下阶段的目标，只有做学习型的教师，才能不断超越自我，使自己的工作更扎实、更有效、更完善、更优秀。</a:t>
            </a:r>
            <a:endParaRPr lang="en-US" altLang="zh-CN" sz="3600" dirty="0">
              <a:solidFill>
                <a:srgbClr val="00B0F0"/>
              </a:solidFill>
              <a:latin typeface="+mn-ea"/>
            </a:endParaRPr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79406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942</Words>
  <Application>Microsoft Office PowerPoint</Application>
  <PresentationFormat>宽屏</PresentationFormat>
  <Paragraphs>46</Paragraphs>
  <Slides>8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思源黑体 CN Normal</vt:lpstr>
      <vt:lpstr>宋体</vt:lpstr>
      <vt:lpstr>微软雅黑</vt:lpstr>
      <vt:lpstr>Arial</vt:lpstr>
      <vt:lpstr>Calibri</vt:lpstr>
      <vt:lpstr>Calibri Light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CJ</dc:creator>
  <cp:lastModifiedBy>w'x'y</cp:lastModifiedBy>
  <cp:revision>30</cp:revision>
  <dcterms:created xsi:type="dcterms:W3CDTF">2017-05-29T06:05:25Z</dcterms:created>
  <dcterms:modified xsi:type="dcterms:W3CDTF">2021-12-16T23:55:29Z</dcterms:modified>
</cp:coreProperties>
</file>