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72" r:id="rId2"/>
    <p:sldId id="283" r:id="rId3"/>
    <p:sldId id="273" r:id="rId4"/>
    <p:sldId id="284" r:id="rId5"/>
    <p:sldId id="280" r:id="rId6"/>
    <p:sldId id="274" r:id="rId7"/>
    <p:sldId id="275" r:id="rId8"/>
    <p:sldId id="276" r:id="rId9"/>
    <p:sldId id="281" r:id="rId10"/>
    <p:sldId id="277" r:id="rId11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2459A-8875-4033-98C6-02923644E29D}" type="datetime2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2023年3月2日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A0AF4-0B8A-4FA6-9844-3FD3A33F06D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7523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09F6B0C-6D1E-4F53-A8D4-0EE188F290A5}" type="datetime2">
              <a:rPr lang="zh-CN" altLang="en-US" smtClean="0"/>
              <a:pPr/>
              <a:t>2023年3月2日</a:t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dirty="0"/>
              <a:t>单击此处编辑母版文本样式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93B0CF2-7F87-4E02-A248-870047730F99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CN" noProof="0" smtClean="0"/>
              <a:pPr/>
              <a:t>2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5794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CN" noProof="0" smtClean="0"/>
              <a:pPr/>
              <a:t>3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103113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CN" noProof="0" smtClean="0"/>
              <a:pPr/>
              <a:t>5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66323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CN" noProof="0" smtClean="0"/>
              <a:pPr/>
              <a:t>6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91332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CN" noProof="0" smtClean="0"/>
              <a:pPr/>
              <a:t>7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42652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CN" noProof="0" smtClean="0"/>
              <a:pPr/>
              <a:t>8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3008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CN" noProof="0" smtClean="0"/>
              <a:pPr/>
              <a:t>9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9883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CN" noProof="0" smtClean="0"/>
              <a:pPr/>
              <a:t>10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681283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矩形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" name="直接连接符​​(S)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直接连接符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smtClean="0"/>
              <a:t>单击此处编辑母版标题样式</a:t>
            </a:r>
            <a:endParaRPr kumimoji="0" lang="en-US" dirty="0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zh-CN" altLang="en-US" smtClean="0"/>
              <a:t>单击此处编辑母版副标题样式</a:t>
            </a:r>
            <a:endParaRPr kumimoji="0" lang="en-US" dirty="0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CD11CD66-A5DC-4DA4-9F16-86D76EE3D28C}" type="datetime2">
              <a:rPr lang="zh-CN" altLang="en-US" smtClean="0"/>
              <a:pPr/>
              <a:t>2023年3月2日</a:t>
            </a:fld>
            <a:endParaRPr lang="en-US" dirty="0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r>
              <a:rPr lang="zh-CN" dirty="0"/>
              <a:t>添加页脚</a:t>
            </a:r>
            <a:endParaRPr lang="en-US" dirty="0"/>
          </a:p>
        </p:txBody>
      </p:sp>
      <p:sp>
        <p:nvSpPr>
          <p:cNvPr id="27" name="幻灯片编号占位符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smtClean="0"/>
              <a:t>单击此处编辑母版标题样式</a:t>
            </a:r>
            <a:endParaRPr kumimoji="0" lang="en-US" dirty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zh-CN" altLang="en-US" smtClean="0"/>
              <a:t>单击此处编辑母版文本样式</a:t>
            </a:r>
          </a:p>
          <a:p>
            <a:pPr lvl="1" rtl="0" eaLnBrk="1" latinLnBrk="0" hangingPunct="1"/>
            <a:r>
              <a:rPr lang="zh-CN" altLang="en-US" smtClean="0"/>
              <a:t>第二级</a:t>
            </a:r>
          </a:p>
          <a:p>
            <a:pPr lvl="2" rtl="0" eaLnBrk="1" latinLnBrk="0" hangingPunct="1"/>
            <a:r>
              <a:rPr lang="zh-CN" altLang="en-US" smtClean="0"/>
              <a:t>第三级</a:t>
            </a:r>
          </a:p>
          <a:p>
            <a:pPr lvl="3" rtl="0" eaLnBrk="1" latinLnBrk="0" hangingPunct="1"/>
            <a:r>
              <a:rPr lang="zh-CN" altLang="en-US" smtClean="0"/>
              <a:t>第四级</a:t>
            </a:r>
          </a:p>
          <a:p>
            <a:pPr lvl="4" rtl="0" eaLnBrk="1" latinLnBrk="0" hangingPunct="1"/>
            <a:r>
              <a:rPr lang="zh-CN" altLang="en-US" smtClean="0"/>
              <a:t>第五级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01956E-1F06-4164-BE4D-6DAEAD41794D}" type="datetime2">
              <a:rPr lang="zh-CN" altLang="en-US" smtClean="0"/>
              <a:t>2023年3月2日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  <a:endParaRPr 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zh-CN" altLang="en-US" smtClean="0"/>
              <a:t>单击此处编辑母版标题样式</a:t>
            </a:r>
            <a:endParaRPr kumimoji="0" lang="en-US" dirty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zh-CN" altLang="en-US" smtClean="0"/>
              <a:t>单击此处编辑母版文本样式</a:t>
            </a:r>
          </a:p>
          <a:p>
            <a:pPr lvl="1" rtl="0" eaLnBrk="1" latinLnBrk="0" hangingPunct="1"/>
            <a:r>
              <a:rPr lang="zh-CN" altLang="en-US" smtClean="0"/>
              <a:t>第二级</a:t>
            </a:r>
          </a:p>
          <a:p>
            <a:pPr lvl="2" rtl="0" eaLnBrk="1" latinLnBrk="0" hangingPunct="1"/>
            <a:r>
              <a:rPr lang="zh-CN" altLang="en-US" smtClean="0"/>
              <a:t>第三级</a:t>
            </a:r>
          </a:p>
          <a:p>
            <a:pPr lvl="3" rtl="0" eaLnBrk="1" latinLnBrk="0" hangingPunct="1"/>
            <a:r>
              <a:rPr lang="zh-CN" altLang="en-US" smtClean="0"/>
              <a:t>第四级</a:t>
            </a:r>
          </a:p>
          <a:p>
            <a:pPr lvl="4" rtl="0" eaLnBrk="1" latinLnBrk="0" hangingPunct="1"/>
            <a:r>
              <a:rPr lang="zh-CN" altLang="en-US" smtClean="0"/>
              <a:t>第五级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6F4438-3803-4880-BD4A-05A7E0A21AC6}" type="datetime2">
              <a:rPr lang="zh-CN" altLang="en-US" smtClean="0"/>
              <a:t>2023年3月2日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  <a:endParaRPr 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smtClean="0"/>
              <a:t>单击此处编辑母版标题样式</a:t>
            </a:r>
            <a:endParaRPr kumimoji="0"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zh-CN" altLang="en-US" smtClean="0"/>
              <a:t>单击此处编辑母版文本样式</a:t>
            </a:r>
          </a:p>
          <a:p>
            <a:pPr lvl="1" rtl="0" eaLnBrk="1" latinLnBrk="0" hangingPunct="1"/>
            <a:r>
              <a:rPr lang="zh-CN" altLang="en-US" smtClean="0"/>
              <a:t>第二级</a:t>
            </a:r>
          </a:p>
          <a:p>
            <a:pPr lvl="2" rtl="0" eaLnBrk="1" latinLnBrk="0" hangingPunct="1"/>
            <a:r>
              <a:rPr lang="zh-CN" altLang="en-US" smtClean="0"/>
              <a:t>第三级</a:t>
            </a:r>
          </a:p>
          <a:p>
            <a:pPr lvl="3" rtl="0" eaLnBrk="1" latinLnBrk="0" hangingPunct="1"/>
            <a:r>
              <a:rPr lang="zh-CN" altLang="en-US" smtClean="0"/>
              <a:t>第四级</a:t>
            </a:r>
          </a:p>
          <a:p>
            <a:pPr lvl="4" rtl="0" eaLnBrk="1" latinLnBrk="0" hangingPunct="1"/>
            <a:r>
              <a:rPr lang="zh-CN" altLang="en-US" smtClean="0"/>
              <a:t>第五级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45D8D3-C53C-4365-92C7-E8127B1A303F}" type="datetime2">
              <a:rPr lang="zh-CN" altLang="en-US" smtClean="0"/>
              <a:t>2023年3月2日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  <a:endParaRPr 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微软雅黑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smtClean="0"/>
              <a:t>单击此处编辑母版标题样式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6F76AF-62D1-44AB-97DC-928467407F16}" type="datetime2">
              <a:rPr lang="zh-CN" altLang="en-US" smtClean="0"/>
              <a:t>2023年3月2日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  <a:endParaRPr 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/>
          <a:p>
            <a:pPr rtl="0"/>
            <a:r>
              <a:rPr lang="zh-CN" altLang="en-US" smtClean="0"/>
              <a:t>单击此处编辑母版标题样式</a:t>
            </a:r>
            <a:endParaRPr kumimoji="0"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zh-CN" altLang="en-US" smtClean="0"/>
              <a:t>单击此处编辑母版文本样式</a:t>
            </a:r>
          </a:p>
          <a:p>
            <a:pPr lvl="1" rtl="0" eaLnBrk="1" latinLnBrk="0" hangingPunct="1"/>
            <a:r>
              <a:rPr lang="zh-CN" altLang="en-US" smtClean="0"/>
              <a:t>第二级</a:t>
            </a:r>
          </a:p>
          <a:p>
            <a:pPr lvl="2" rtl="0" eaLnBrk="1" latinLnBrk="0" hangingPunct="1"/>
            <a:r>
              <a:rPr lang="zh-CN" altLang="en-US" smtClean="0"/>
              <a:t>第三级</a:t>
            </a:r>
          </a:p>
          <a:p>
            <a:pPr lvl="3" rtl="0" eaLnBrk="1" latinLnBrk="0" hangingPunct="1"/>
            <a:r>
              <a:rPr lang="zh-CN" altLang="en-US" smtClean="0"/>
              <a:t>第四级</a:t>
            </a:r>
          </a:p>
          <a:p>
            <a:pPr lvl="4" rtl="0" eaLnBrk="1" latinLnBrk="0" hangingPunct="1"/>
            <a:r>
              <a:rPr lang="zh-CN" altLang="en-US" smtClean="0"/>
              <a:t>第五级</a:t>
            </a:r>
            <a:endParaRPr kumimoji="0"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zh-CN" altLang="en-US" smtClean="0"/>
              <a:t>单击此处编辑母版文本样式</a:t>
            </a:r>
          </a:p>
          <a:p>
            <a:pPr lvl="1" rtl="0" eaLnBrk="1" latinLnBrk="0" hangingPunct="1"/>
            <a:r>
              <a:rPr lang="zh-CN" altLang="en-US" smtClean="0"/>
              <a:t>第二级</a:t>
            </a:r>
          </a:p>
          <a:p>
            <a:pPr lvl="2" rtl="0" eaLnBrk="1" latinLnBrk="0" hangingPunct="1"/>
            <a:r>
              <a:rPr lang="zh-CN" altLang="en-US" smtClean="0"/>
              <a:t>第三级</a:t>
            </a:r>
          </a:p>
          <a:p>
            <a:pPr lvl="3" rtl="0" eaLnBrk="1" latinLnBrk="0" hangingPunct="1"/>
            <a:r>
              <a:rPr lang="zh-CN" altLang="en-US" smtClean="0"/>
              <a:t>第四级</a:t>
            </a:r>
          </a:p>
          <a:p>
            <a:pPr lvl="4" rtl="0" eaLnBrk="1" latinLnBrk="0" hangingPunct="1"/>
            <a:r>
              <a:rPr lang="zh-CN" altLang="en-US" smtClean="0"/>
              <a:t>第五级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7DD1BF-0CA4-45C0-B145-3B71A9C91F32}" type="datetime2">
              <a:rPr lang="zh-CN" altLang="en-US" smtClean="0"/>
              <a:t>2023年3月2日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  <a:endParaRPr 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zh-CN" altLang="en-US" smtClean="0"/>
              <a:t>单击此处编辑母版标题样式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CN" altLang="en-US" smtClean="0"/>
              <a:t>单击此处编辑母版文本样式</a:t>
            </a:r>
          </a:p>
          <a:p>
            <a:pPr lvl="1" rtl="0" eaLnBrk="1" latinLnBrk="0" hangingPunct="1"/>
            <a:r>
              <a:rPr lang="zh-CN" altLang="en-US" smtClean="0"/>
              <a:t>第二级</a:t>
            </a:r>
          </a:p>
          <a:p>
            <a:pPr lvl="2" rtl="0" eaLnBrk="1" latinLnBrk="0" hangingPunct="1"/>
            <a:r>
              <a:rPr lang="zh-CN" altLang="en-US" smtClean="0"/>
              <a:t>第三级</a:t>
            </a:r>
          </a:p>
          <a:p>
            <a:pPr lvl="3" rtl="0" eaLnBrk="1" latinLnBrk="0" hangingPunct="1"/>
            <a:r>
              <a:rPr lang="zh-CN" altLang="en-US" smtClean="0"/>
              <a:t>第四级</a:t>
            </a:r>
          </a:p>
          <a:p>
            <a:pPr lvl="4" rtl="0" eaLnBrk="1" latinLnBrk="0" hangingPunct="1"/>
            <a:r>
              <a:rPr lang="zh-CN" altLang="en-US" smtClean="0"/>
              <a:t>第五级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CN" altLang="en-US" smtClean="0"/>
              <a:t>单击此处编辑母版文本样式</a:t>
            </a:r>
          </a:p>
          <a:p>
            <a:pPr lvl="1" rtl="0" eaLnBrk="1" latinLnBrk="0" hangingPunct="1"/>
            <a:r>
              <a:rPr lang="zh-CN" altLang="en-US" smtClean="0"/>
              <a:t>第二级</a:t>
            </a:r>
          </a:p>
          <a:p>
            <a:pPr lvl="2" rtl="0" eaLnBrk="1" latinLnBrk="0" hangingPunct="1"/>
            <a:r>
              <a:rPr lang="zh-CN" altLang="en-US" smtClean="0"/>
              <a:t>第三级</a:t>
            </a:r>
          </a:p>
          <a:p>
            <a:pPr lvl="3" rtl="0" eaLnBrk="1" latinLnBrk="0" hangingPunct="1"/>
            <a:r>
              <a:rPr lang="zh-CN" altLang="en-US" smtClean="0"/>
              <a:t>第四级</a:t>
            </a:r>
          </a:p>
          <a:p>
            <a:pPr lvl="4" rtl="0" eaLnBrk="1" latinLnBrk="0" hangingPunct="1"/>
            <a:r>
              <a:rPr lang="zh-CN" altLang="en-US" smtClean="0"/>
              <a:t>第五级</a:t>
            </a:r>
            <a:endParaRPr kumimoji="0"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2F6F57-75CB-45F9-B36A-87034102BC28}" type="datetime2">
              <a:rPr lang="zh-CN" altLang="en-US" smtClean="0"/>
              <a:t>2023年3月2日</a:t>
            </a:fld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  <a:endParaRPr lang="en-US" dirty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微软雅黑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smtClean="0"/>
              <a:t>单击此处编辑母版标题样式</a:t>
            </a:r>
            <a:endParaRPr kumimoji="0"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078EEB-FFCC-4107-9E10-33B7696F266B}" type="datetime2">
              <a:rPr lang="zh-CN" altLang="en-US" smtClean="0"/>
              <a:t>2023年3月2日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  <a:endParaRPr 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45204D-C376-4E95-AA80-BE101B54CAA7}" type="datetime2">
              <a:rPr lang="zh-CN" altLang="en-US" smtClean="0"/>
              <a:t>2023年3月2日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题注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微软雅黑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smtClean="0"/>
              <a:t>单击此处编辑母版标题样式</a:t>
            </a:r>
            <a:endParaRPr kumimoji="0"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zh-CN" altLang="en-US" smtClean="0"/>
              <a:t>单击此处编辑母版文本样式</a:t>
            </a:r>
          </a:p>
          <a:p>
            <a:pPr lvl="1" rtl="0" eaLnBrk="1" latinLnBrk="0" hangingPunct="1"/>
            <a:r>
              <a:rPr lang="zh-CN" altLang="en-US" smtClean="0"/>
              <a:t>第二级</a:t>
            </a:r>
          </a:p>
          <a:p>
            <a:pPr lvl="2" rtl="0" eaLnBrk="1" latinLnBrk="0" hangingPunct="1"/>
            <a:r>
              <a:rPr lang="zh-CN" altLang="en-US" smtClean="0"/>
              <a:t>第三级</a:t>
            </a:r>
          </a:p>
          <a:p>
            <a:pPr lvl="3" rtl="0" eaLnBrk="1" latinLnBrk="0" hangingPunct="1"/>
            <a:r>
              <a:rPr lang="zh-CN" altLang="en-US" smtClean="0"/>
              <a:t>第四级</a:t>
            </a:r>
          </a:p>
          <a:p>
            <a:pPr lvl="4" rtl="0" eaLnBrk="1" latinLnBrk="0" hangingPunct="1"/>
            <a:r>
              <a:rPr lang="zh-CN" altLang="en-US" smtClean="0"/>
              <a:t>第五级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2B7A0D-F62E-4A31-8FE1-9C12BAFEE7E0}" type="datetime2">
              <a:rPr lang="zh-CN" altLang="en-US" smtClean="0"/>
              <a:t>2023年3月2日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  <a:endParaRPr 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带题注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剪角矩形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smtClean="0"/>
              <a:t>单击此处编辑母版标题样式</a:t>
            </a:r>
            <a:endParaRPr kumimoji="0" lang="en-US" dirty="0"/>
          </a:p>
        </p:txBody>
      </p:sp>
      <p:sp>
        <p:nvSpPr>
          <p:cNvPr id="3" name="图片占位符 2" descr="为添加图像预留的空占位符。单击占位符，选择要添加的图像。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rtl="0"/>
            <a:r>
              <a:rPr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C8112245-B2EB-463D-A54F-27C0EBF0BB6B}" type="datetime2">
              <a:rPr lang="zh-CN" altLang="en-US" smtClean="0"/>
              <a:pPr/>
              <a:t>2023年3月2日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/>
              <a:t>添加页脚</a:t>
            </a:r>
            <a:endParaRPr 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矩形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任意多边形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任意多边形(F)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31" name="组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任意多边形(F)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en-US" sz="1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" name="任意多边形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en-US" sz="1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zh-CN" dirty="0"/>
              <a:t>单击此处编辑母版标题样式</a:t>
            </a:r>
            <a:endParaRPr kumimoji="0" 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zh-CN" dirty="0"/>
              <a:t>单击此处编辑母版文本样式</a:t>
            </a:r>
          </a:p>
          <a:p>
            <a:pPr lvl="1" rtl="0" eaLnBrk="1" latinLnBrk="0" hangingPunct="1"/>
            <a:r>
              <a:rPr lang="zh-CN" dirty="0"/>
              <a:t>第二级</a:t>
            </a:r>
          </a:p>
          <a:p>
            <a:pPr lvl="2" rtl="0" eaLnBrk="1" latinLnBrk="0" hangingPunct="1"/>
            <a:r>
              <a:rPr lang="zh-CN" dirty="0"/>
              <a:t>第三级</a:t>
            </a:r>
          </a:p>
          <a:p>
            <a:pPr lvl="3" rtl="0" eaLnBrk="1" latinLnBrk="0" hangingPunct="1"/>
            <a:r>
              <a:rPr lang="zh-CN" dirty="0"/>
              <a:t>第四级</a:t>
            </a:r>
          </a:p>
          <a:p>
            <a:pPr lvl="4" rtl="0" eaLnBrk="1" latinLnBrk="0" hangingPunct="1"/>
            <a:r>
              <a:rPr lang="zh-CN" dirty="0"/>
              <a:t>第五级</a:t>
            </a:r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A1BF8D8E-2417-46C9-A78C-AA0D8A744E10}" type="datetime2">
              <a:rPr lang="zh-CN" altLang="en-US" smtClean="0"/>
              <a:pPr/>
              <a:t>2023年3月2日</a:t>
            </a:fld>
            <a:endParaRPr lang="en-US" dirty="0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r>
              <a:rPr lang="zh-CN" dirty="0"/>
              <a:t>添加页脚</a:t>
            </a:r>
            <a:endParaRPr lang="en-US" dirty="0"/>
          </a:p>
        </p:txBody>
      </p:sp>
      <p:sp>
        <p:nvSpPr>
          <p:cNvPr id="18" name="幻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zh-CN" altLang="en-US" dirty="0" smtClean="0"/>
              <a:t>春季甲流等传染病</a:t>
            </a:r>
            <a:r>
              <a:rPr lang="zh-CN" altLang="en-US" dirty="0"/>
              <a:t>防治知识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CN" altLang="en-US" dirty="0" smtClean="0"/>
              <a:t>奔牛初中</a:t>
            </a:r>
            <a:r>
              <a:rPr lang="en-US" altLang="zh-CN" dirty="0" smtClean="0"/>
              <a:t>1530</a:t>
            </a:r>
            <a:r>
              <a:rPr lang="zh-CN" altLang="en-US" dirty="0" smtClean="0"/>
              <a:t>安全教育</a:t>
            </a:r>
            <a:r>
              <a:rPr lang="zh-CN" altLang="en-US" dirty="0" smtClean="0"/>
              <a:t>第四期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85968" cy="53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63"/>
          <a:stretch/>
        </p:blipFill>
        <p:spPr>
          <a:xfrm>
            <a:off x="189470" y="0"/>
            <a:ext cx="5687837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8"/>
          <a:stretch/>
        </p:blipFill>
        <p:spPr>
          <a:xfrm>
            <a:off x="6403809" y="1054444"/>
            <a:ext cx="5604921" cy="49591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85968" cy="53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193061" y="1478444"/>
            <a:ext cx="3352799" cy="1143000"/>
          </a:xfrm>
        </p:spPr>
        <p:txBody>
          <a:bodyPr rtlCol="0">
            <a:normAutofit/>
          </a:bodyPr>
          <a:lstStyle/>
          <a:p>
            <a:r>
              <a:rPr lang="zh-CN" altLang="en-US" dirty="0"/>
              <a:t>甲 型 流 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85968" cy="53468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71384" y="3237639"/>
            <a:ext cx="103961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甲型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流感，是由甲型流感病毒引起的急性呼吸道传染病，常发生在冬春季。</a:t>
            </a:r>
          </a:p>
        </p:txBody>
      </p:sp>
    </p:spTree>
    <p:extLst>
      <p:ext uri="{BB962C8B-B14F-4D97-AF65-F5344CB8AC3E}">
        <p14:creationId xmlns:p14="http://schemas.microsoft.com/office/powerpoint/2010/main" val="144608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83741" y="1029318"/>
            <a:ext cx="10972800" cy="4389120"/>
          </a:xfrm>
        </p:spPr>
        <p:txBody>
          <a:bodyPr rtlCol="0"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dirty="0" smtClean="0"/>
              <a:t>    </a:t>
            </a:r>
            <a:endParaRPr lang="en-US" altLang="zh-CN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zh-CN" altLang="en-US" dirty="0" smtClean="0"/>
              <a:t>最近</a:t>
            </a:r>
            <a:r>
              <a:rPr lang="zh-CN" altLang="en-US" dirty="0"/>
              <a:t>，多</a:t>
            </a:r>
            <a:r>
              <a:rPr lang="zh-CN" altLang="en-US" dirty="0"/>
              <a:t>地甲型流感进入高发</a:t>
            </a:r>
            <a:r>
              <a:rPr lang="zh-CN" altLang="en-US" dirty="0" smtClean="0"/>
              <a:t>期</a:t>
            </a:r>
            <a:r>
              <a:rPr lang="zh-CN" altLang="en-US" dirty="0"/>
              <a:t>，</a:t>
            </a:r>
            <a:r>
              <a:rPr lang="zh-CN" altLang="en-US" dirty="0" smtClean="0"/>
              <a:t>部分</a:t>
            </a:r>
            <a:r>
              <a:rPr lang="zh-CN" altLang="en-US" dirty="0"/>
              <a:t>学校因发生甲</a:t>
            </a:r>
            <a:r>
              <a:rPr lang="zh-CN" altLang="en-US" dirty="0" smtClean="0"/>
              <a:t>流而停课。</a:t>
            </a:r>
            <a:endParaRPr lang="zh-CN" alt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/>
              <a:t>　　甲流的潜伏期</a:t>
            </a:r>
            <a:r>
              <a:rPr lang="zh-CN" altLang="en-US" dirty="0">
                <a:solidFill>
                  <a:srgbClr val="FF0000"/>
                </a:solidFill>
              </a:rPr>
              <a:t>通常为</a:t>
            </a:r>
            <a:r>
              <a:rPr lang="en-US" altLang="zh-CN" dirty="0">
                <a:solidFill>
                  <a:srgbClr val="FF0000"/>
                </a:solidFill>
              </a:rPr>
              <a:t>1—3</a:t>
            </a:r>
            <a:r>
              <a:rPr lang="zh-CN" altLang="en-US" dirty="0">
                <a:solidFill>
                  <a:srgbClr val="FF0000"/>
                </a:solidFill>
              </a:rPr>
              <a:t>天</a:t>
            </a:r>
            <a:r>
              <a:rPr lang="zh-CN" altLang="en-US" dirty="0"/>
              <a:t>，最主要的症状是</a:t>
            </a:r>
            <a:r>
              <a:rPr lang="zh-CN" altLang="en-US" dirty="0">
                <a:solidFill>
                  <a:srgbClr val="FF0000"/>
                </a:solidFill>
              </a:rPr>
              <a:t>发热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FF0000"/>
                </a:solidFill>
              </a:rPr>
              <a:t>全身肌肉酸痛</a:t>
            </a:r>
            <a:r>
              <a:rPr lang="zh-CN" altLang="en-US" dirty="0"/>
              <a:t>与</a:t>
            </a:r>
            <a:r>
              <a:rPr lang="zh-CN" altLang="en-US" dirty="0">
                <a:solidFill>
                  <a:srgbClr val="FF0000"/>
                </a:solidFill>
              </a:rPr>
              <a:t>头痛</a:t>
            </a:r>
            <a:r>
              <a:rPr lang="zh-CN" altLang="en-US" dirty="0"/>
              <a:t>，也会有一些较轻的呼吸道症状，例如咳嗽、流涕、咽痛等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zh-CN" altLang="en-US" dirty="0" smtClean="0"/>
              <a:t>尽管</a:t>
            </a:r>
            <a:r>
              <a:rPr lang="zh-CN" altLang="en-US" dirty="0"/>
              <a:t>其与新冠病毒感染在上呼吸道方面的症状相似。但是，新冠病毒感染还可能带来味觉、嗅觉的异常，部分感染者会出现呕吐、腹泻与结膜炎的症状，这些症状在甲流患者中相对少见</a:t>
            </a:r>
            <a:r>
              <a:rPr lang="zh-CN" altLang="en-US" dirty="0" smtClean="0"/>
              <a:t>。</a:t>
            </a:r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85968" cy="53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70702" y="1268785"/>
            <a:ext cx="11417644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甲型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流感高发，传染性很强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，我校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要高度重视</a:t>
            </a:r>
            <a:r>
              <a:rPr lang="zh-CN" altLang="en-US" sz="2400" dirty="0">
                <a:latin typeface="宋体" panose="02010600030101010101" pitchFamily="2" charset="-122"/>
              </a:rPr>
              <a:t>。面对来势汹汹的甲流，我们应该如何预防？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针对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家长做好两点：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一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是反复提醒家长做好孩子早晨在家的健康检查，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不要让孩子带病到校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dirty="0">
                <a:latin typeface="宋体" panose="02010600030101010101" pitchFamily="2" charset="-122"/>
              </a:rPr>
              <a:t>二</a:t>
            </a:r>
            <a:r>
              <a:rPr lang="zh-CN" altLang="en-US" sz="2400" dirty="0" smtClean="0">
                <a:latin typeface="宋体" panose="02010600030101010101" pitchFamily="2" charset="-122"/>
              </a:rPr>
              <a:t>是学生</a:t>
            </a:r>
            <a:r>
              <a:rPr lang="zh-CN" altLang="en-US" sz="2400" dirty="0">
                <a:latin typeface="宋体" panose="02010600030101010101" pitchFamily="2" charset="-122"/>
              </a:rPr>
              <a:t>发热必须上医院就诊，就诊后，若医院诊断是非传染性疾病，退热后凭就诊材料经学校校医查验后即可复学；若医院诊断是传染性疾病，则康复退热后需持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</a:rPr>
              <a:t>医院开具统一的复课证明经学校校医查验后方可复学</a:t>
            </a:r>
            <a:r>
              <a:rPr lang="zh-CN" altLang="en-US" sz="2400" dirty="0" smtClean="0">
                <a:latin typeface="宋体" panose="02010600030101010101" pitchFamily="2" charset="-122"/>
              </a:rPr>
              <a:t>。</a:t>
            </a:r>
            <a:endParaRPr lang="en-US" altLang="zh-CN" sz="2400" dirty="0" smtClean="0">
              <a:latin typeface="宋体" panose="02010600030101010101" pitchFamily="2" charset="-122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</a:pPr>
            <a:r>
              <a:rPr lang="zh-CN" altLang="en-US" sz="2400" dirty="0" smtClean="0">
                <a:latin typeface="宋体" panose="02010600030101010101" pitchFamily="2" charset="-122"/>
              </a:rPr>
              <a:t>    三是保持</a:t>
            </a:r>
            <a:r>
              <a:rPr lang="zh-CN" altLang="en-US" sz="2400" dirty="0">
                <a:latin typeface="宋体" panose="02010600030101010101" pitchFamily="2" charset="-122"/>
              </a:rPr>
              <a:t>良好的卫生习惯（洗手</a:t>
            </a:r>
            <a:r>
              <a:rPr lang="zh-CN" altLang="en-US" sz="2400" dirty="0" smtClean="0">
                <a:latin typeface="宋体" panose="02010600030101010101" pitchFamily="2" charset="-122"/>
              </a:rPr>
              <a:t>、消毒、戴</a:t>
            </a:r>
            <a:r>
              <a:rPr lang="zh-CN" altLang="en-US" sz="2400" dirty="0">
                <a:latin typeface="宋体" panose="02010600030101010101" pitchFamily="2" charset="-122"/>
              </a:rPr>
              <a:t>口罩、通风、加强机体</a:t>
            </a:r>
            <a:r>
              <a:rPr lang="zh-CN" altLang="en-US" sz="2400" dirty="0" smtClean="0">
                <a:latin typeface="宋体" panose="02010600030101010101" pitchFamily="2" charset="-122"/>
              </a:rPr>
              <a:t>免疫力等）。</a:t>
            </a:r>
            <a:endParaRPr lang="zh-CN" altLang="en-US" sz="2400" dirty="0"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4110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674075" y="2483460"/>
            <a:ext cx="5840627" cy="1143000"/>
          </a:xfrm>
        </p:spPr>
        <p:txBody>
          <a:bodyPr rtlCol="0">
            <a:normAutofit/>
          </a:bodyPr>
          <a:lstStyle/>
          <a:p>
            <a:r>
              <a:rPr lang="zh-CN" altLang="en-US" dirty="0" smtClean="0"/>
              <a:t>识别其他各</a:t>
            </a:r>
            <a:r>
              <a:rPr lang="zh-CN" altLang="en-US" dirty="0" smtClean="0"/>
              <a:t>类传染病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85968" cy="53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0893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636" y="0"/>
            <a:ext cx="435275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092" y="0"/>
            <a:ext cx="3828908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85968" cy="53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2" y="0"/>
            <a:ext cx="486383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06" y="0"/>
            <a:ext cx="5353166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85968" cy="53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22183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183" y="0"/>
            <a:ext cx="3272641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834" y="0"/>
            <a:ext cx="5353166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85968" cy="53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047999" y="2516412"/>
            <a:ext cx="6252520" cy="1143000"/>
          </a:xfrm>
        </p:spPr>
        <p:txBody>
          <a:bodyPr rtlCol="0">
            <a:normAutofit/>
          </a:bodyPr>
          <a:lstStyle/>
          <a:p>
            <a:r>
              <a:rPr lang="zh-CN" altLang="en-US" dirty="0" smtClean="0"/>
              <a:t>怎样科学有效的防治？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85968" cy="53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9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头脑风暴演示文稿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186_TF03460637" id="{5A1F899C-D033-46B9-A576-F976E0A6D7F3}" vid="{931085E5-C572-4194-86FB-AF0D4975F89E}"/>
    </a:ext>
  </a:extLst>
</a:theme>
</file>

<file path=ppt/theme/theme2.xml><?xml version="1.0" encoding="utf-8"?>
<a:theme xmlns:a="http://schemas.openxmlformats.org/drawingml/2006/main" name="办公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业务头脑风暴演示文稿</Template>
  <TotalTime>50</TotalTime>
  <Words>220</Words>
  <Application>Microsoft Office PowerPoint</Application>
  <PresentationFormat>宽屏</PresentationFormat>
  <Paragraphs>24</Paragraphs>
  <Slides>10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宋体</vt:lpstr>
      <vt:lpstr>微软雅黑</vt:lpstr>
      <vt:lpstr>Century Gothic</vt:lpstr>
      <vt:lpstr>Wingdings 2</vt:lpstr>
      <vt:lpstr>头脑风暴演示文稿</vt:lpstr>
      <vt:lpstr>春季甲流等传染病防治知识</vt:lpstr>
      <vt:lpstr>甲 型 流 感</vt:lpstr>
      <vt:lpstr>PowerPoint 演示文稿</vt:lpstr>
      <vt:lpstr>PowerPoint 演示文稿</vt:lpstr>
      <vt:lpstr>识别其他各类传染病</vt:lpstr>
      <vt:lpstr>PowerPoint 演示文稿</vt:lpstr>
      <vt:lpstr>PowerPoint 演示文稿</vt:lpstr>
      <vt:lpstr>PowerPoint 演示文稿</vt:lpstr>
      <vt:lpstr>怎样科学有效的防治？</vt:lpstr>
      <vt:lpstr>PowerPoint 演示文稿</vt:lpstr>
    </vt:vector>
  </TitlesOfParts>
  <Company>Organization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春季传染病防治知识</dc:title>
  <dc:creator>Windows 用户</dc:creator>
  <cp:lastModifiedBy>Windows 用户</cp:lastModifiedBy>
  <cp:revision>5</cp:revision>
  <dcterms:created xsi:type="dcterms:W3CDTF">2023-02-24T00:31:30Z</dcterms:created>
  <dcterms:modified xsi:type="dcterms:W3CDTF">2023-03-02T01:13:22Z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