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hyperlink" Target="http://www.dreamkidland.com/thhb/tomato/01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hyperlink" Target="http://www.dreamkidland.com/thhb/tomato/10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hyperlink" Target="http://www.dreamkidland.com/thhb/tomato/11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hyperlink" Target="http://www.dreamkidland.com/thhb/tomato/12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hyperlink" Target="http://www.dreamkidland.com/thhb/tomato/13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hyperlink" Target="http://www.dreamkidland.com/thhb/tomato/14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hyperlink" Target="http://www.dreamkidland.com/thhb/tomato/15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hyperlink" Target="http://www.dreamkidland.com/thhb/tomato/16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hyperlink" Target="http://www.dreamkidland.com/thhb/tomato/17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hyperlink" Target="http://www.dreamkidland.com/thhb/tomato/18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hyperlink" Target="http://www.dreamkidland.com/thhb/tomato/index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hyperlink" Target="http://www.dreamkidland.com/thhb/tomato/02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hyperlink" Target="http://www.dreamkidland.com/thhb/tomato/03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hyperlink" Target="http://www.dreamkidland.com/thhb/tomato/04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hyperlink" Target="http://www.dreamkidland.com/thhb/tomato/05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hyperlink" Target="http://www.dreamkidland.com/thhb/tomato/06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www.dreamkidland.com/thhb/tomato/07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hyperlink" Target="http://www.dreamkidland.com/thhb/tomato/08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hyperlink" Target="http://www.dreamkidland.com/thhb/tomato/09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1"/>
          </a:solidFill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5580063" y="1052513"/>
            <a:ext cx="3059112" cy="5472112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en-US" altLang="zh-CN" sz="3200" kern="1200" baseline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endParaRPr lang="en-US" altLang="zh-CN" sz="3200" kern="1200" baseline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endParaRPr lang="en-US" altLang="zh-CN" sz="3200" kern="1200" baseline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 defTabSz="914400">
              <a:buClrTx/>
              <a:buSzTx/>
              <a:buFontTx/>
            </a:pPr>
            <a:r>
              <a:rPr lang="en-US" altLang="zh-CN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zh-CN" altLang="en-US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</a:t>
            </a:r>
            <a:r>
              <a:rPr lang="en-US" altLang="zh-CN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endParaRPr lang="en-US" altLang="zh-CN" sz="3200" kern="1200" baseline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 defTabSz="914400">
              <a:buClrTx/>
              <a:buSzTx/>
              <a:buFontTx/>
            </a:pPr>
            <a:r>
              <a:rPr lang="zh-CN" altLang="en-US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罗伦</a:t>
            </a:r>
            <a:r>
              <a:rPr lang="en-US" altLang="zh-CN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乔尔德　　文</a:t>
            </a:r>
            <a:r>
              <a:rPr lang="en-US" altLang="zh-CN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200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endParaRPr lang="zh-CN" altLang="en-US" sz="3200" kern="1200" baseline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3075" descr="fm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80063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7" name="文本框 3076"/>
          <p:cNvSpPr txBox="1"/>
          <p:nvPr/>
        </p:nvSpPr>
        <p:spPr>
          <a:xfrm>
            <a:off x="7648575" y="12017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占位符 12289"/>
          <p:cNvSpPr>
            <a:spLocks noGrp="1"/>
          </p:cNvSpPr>
          <p:nvPr>
            <p:ph type="body" idx="1"/>
          </p:nvPr>
        </p:nvSpPr>
        <p:spPr>
          <a:xfrm>
            <a:off x="755650" y="4132263"/>
            <a:ext cx="8229600" cy="2725737"/>
          </a:xfrm>
          <a:ln/>
        </p:spPr>
        <p:txBody>
          <a:bodyPr/>
          <a:p>
            <a:pPr algn="ctr">
              <a:lnSpc>
                <a:spcPct val="90000"/>
              </a:lnSpc>
              <a:buNone/>
            </a:pPr>
            <a:r>
              <a:rPr lang="zh-CN" altLang="en-US" sz="2000">
                <a:solidFill>
                  <a:schemeClr val="bg1"/>
                </a:solidFill>
              </a:rPr>
              <a:t>　接着，萝拉看见了盘子里的豌豆。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“我不吃豌豆。”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萝拉说。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我解释说：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“这些当然不是豌豆，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它们是从绿色王国来的绿色圆球，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它们是用绿色的东西做成，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然后从天上掉下来的。”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“可是我不喜欢吃绿颜色的东西。”萝拉说。</a:t>
            </a:r>
            <a:r>
              <a:rPr lang="zh-CN" altLang="en-US" sz="2800"/>
              <a:t> </a:t>
            </a:r>
            <a:endParaRPr lang="zh-CN" altLang="en-US" sz="2800"/>
          </a:p>
        </p:txBody>
      </p:sp>
      <p:pic>
        <p:nvPicPr>
          <p:cNvPr id="12291" name="图片 12290" descr="14-1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0"/>
            <a:ext cx="6913562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占位符 13313"/>
          <p:cNvSpPr>
            <a:spLocks noGrp="1"/>
          </p:cNvSpPr>
          <p:nvPr>
            <p:ph type="body" idx="1"/>
          </p:nvPr>
        </p:nvSpPr>
        <p:spPr>
          <a:xfrm>
            <a:off x="457200" y="4437063"/>
            <a:ext cx="8229600" cy="2420937"/>
          </a:xfrm>
          <a:ln/>
        </p:spPr>
        <p:txBody>
          <a:bodyPr/>
          <a:p>
            <a:pPr algn="ctr">
              <a:lnSpc>
                <a:spcPct val="90000"/>
              </a:lnSpc>
              <a:buNone/>
            </a:pPr>
            <a:r>
              <a:rPr lang="en-US" altLang="zh-CN" sz="2400">
                <a:solidFill>
                  <a:schemeClr val="bg1"/>
                </a:solidFill>
              </a:rPr>
              <a:t>“</a:t>
            </a:r>
            <a:r>
              <a:rPr lang="zh-CN" altLang="en-US" sz="2400">
                <a:solidFill>
                  <a:schemeClr val="bg1"/>
                </a:solidFill>
              </a:rPr>
              <a:t>哦，太棒了！”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我说，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“我愿意把你的那一份也吃了，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这种绿色小圆球是非常少见的。”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“那好吧，也许我可以只吃上一颗或者两颗豌豆。”萝拉说，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“哦，吃起来还挺好的。” 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3315" name="图片 13314" descr="16-1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0"/>
            <a:ext cx="7729538" cy="429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xfrm>
            <a:off x="4643438" y="4365625"/>
            <a:ext cx="4105275" cy="2492375"/>
          </a:xfrm>
          <a:ln/>
        </p:spPr>
        <p:txBody>
          <a:bodyPr anchor="ctr" anchorCtr="0"/>
          <a:p>
            <a:r>
              <a:rPr lang="zh-CN" altLang="en-US" sz="2400">
                <a:solidFill>
                  <a:schemeClr val="bg1"/>
                </a:solidFill>
              </a:rPr>
              <a:t>还是</a:t>
            </a:r>
            <a:r>
              <a:rPr lang="en-US" altLang="zh-CN" sz="2400">
                <a:solidFill>
                  <a:schemeClr val="bg1"/>
                </a:solidFill>
              </a:rPr>
              <a:t>8</a:t>
            </a:r>
            <a:r>
              <a:rPr lang="zh-CN" altLang="en-US" sz="2400">
                <a:solidFill>
                  <a:schemeClr val="bg1"/>
                </a:solidFill>
              </a:rPr>
              <a:t>点，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就是到了</a:t>
            </a:r>
            <a:r>
              <a:rPr lang="en-US" altLang="zh-CN" sz="2400">
                <a:solidFill>
                  <a:schemeClr val="bg1"/>
                </a:solidFill>
              </a:rPr>
              <a:t>9</a:t>
            </a:r>
            <a:r>
              <a:rPr lang="zh-CN" altLang="en-US" sz="2400">
                <a:solidFill>
                  <a:schemeClr val="bg1"/>
                </a:solidFill>
              </a:rPr>
              <a:t>点，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我还很清醒呢。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我一点儿都不累。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不管是</a:t>
            </a:r>
            <a:r>
              <a:rPr lang="en-US" altLang="zh-CN" sz="2400">
                <a:solidFill>
                  <a:schemeClr val="bg1"/>
                </a:solidFill>
              </a:rPr>
              <a:t>10</a:t>
            </a:r>
            <a:r>
              <a:rPr lang="zh-CN" altLang="en-US" sz="2400">
                <a:solidFill>
                  <a:schemeClr val="bg1"/>
                </a:solidFill>
              </a:rPr>
              <a:t>点、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en-US" altLang="zh-CN" sz="2400">
                <a:solidFill>
                  <a:schemeClr val="bg1"/>
                </a:solidFill>
              </a:rPr>
              <a:t>11</a:t>
            </a:r>
            <a:r>
              <a:rPr lang="zh-CN" altLang="en-US" sz="2400">
                <a:solidFill>
                  <a:schemeClr val="bg1"/>
                </a:solidFill>
              </a:rPr>
              <a:t>点，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还有</a:t>
            </a:r>
            <a:r>
              <a:rPr lang="en-US" altLang="zh-CN" sz="2400">
                <a:solidFill>
                  <a:schemeClr val="bg1"/>
                </a:solidFill>
              </a:rPr>
              <a:t>12</a:t>
            </a:r>
            <a:r>
              <a:rPr lang="zh-CN" altLang="en-US" sz="2400">
                <a:solidFill>
                  <a:schemeClr val="bg1"/>
                </a:solidFill>
              </a:rPr>
              <a:t>点。 ”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468313" y="4437063"/>
            <a:ext cx="3683000" cy="2708275"/>
          </a:xfrm>
          <a:ln/>
        </p:spPr>
        <p:txBody>
          <a:bodyPr/>
          <a:p>
            <a:pPr algn="ctr">
              <a:lnSpc>
                <a:spcPct val="80000"/>
              </a:lnSpc>
              <a:buNone/>
            </a:pPr>
            <a:r>
              <a:rPr lang="en-US" altLang="zh-CN" sz="2400">
                <a:solidFill>
                  <a:schemeClr val="bg1"/>
                </a:solidFill>
              </a:rPr>
              <a:t>“</a:t>
            </a:r>
            <a:r>
              <a:rPr lang="zh-CN" altLang="en-US" sz="2400">
                <a:solidFill>
                  <a:schemeClr val="bg1"/>
                </a:solidFill>
              </a:rPr>
              <a:t>可是，你肯定也该有点儿犯困了，萝拉！”我说。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“我一点儿也不困，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不管是</a:t>
            </a:r>
            <a:r>
              <a:rPr lang="en-US" altLang="zh-CN" sz="2400">
                <a:solidFill>
                  <a:schemeClr val="bg1"/>
                </a:solidFill>
              </a:rPr>
              <a:t>6</a:t>
            </a:r>
            <a:r>
              <a:rPr lang="zh-CN" altLang="en-US" sz="2400">
                <a:solidFill>
                  <a:schemeClr val="bg1"/>
                </a:solidFill>
              </a:rPr>
              <a:t>点、</a:t>
            </a:r>
            <a:r>
              <a:rPr lang="en-US" altLang="zh-CN" sz="2400">
                <a:solidFill>
                  <a:schemeClr val="bg1"/>
                </a:solidFill>
              </a:rPr>
              <a:t>7</a:t>
            </a:r>
            <a:r>
              <a:rPr lang="zh-CN" altLang="en-US" sz="2400">
                <a:solidFill>
                  <a:schemeClr val="bg1"/>
                </a:solidFill>
              </a:rPr>
              <a:t>点，”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接着， 萝拉发现了土豆</a:t>
            </a:r>
            <a:r>
              <a:rPr lang="en-US" altLang="zh-CN" sz="2400">
                <a:solidFill>
                  <a:schemeClr val="bg1"/>
                </a:solidFill>
              </a:rPr>
              <a:t>: </a:t>
            </a:r>
            <a:br>
              <a:rPr lang="en-US" altLang="zh-CN" sz="2400">
                <a:solidFill>
                  <a:schemeClr val="bg1"/>
                </a:solidFill>
              </a:rPr>
            </a:br>
            <a:r>
              <a:rPr lang="en-US" altLang="zh-CN" sz="2400">
                <a:solidFill>
                  <a:schemeClr val="bg1"/>
                </a:solidFill>
              </a:rPr>
              <a:t>“</a:t>
            </a:r>
            <a:r>
              <a:rPr lang="zh-CN" altLang="en-US" sz="2400">
                <a:solidFill>
                  <a:schemeClr val="bg1"/>
                </a:solidFill>
              </a:rPr>
              <a:t>我不想吃土豆，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也不想吃土豆泥，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连尝都不想尝。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4340" name="图片 14339" descr="18-1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0"/>
            <a:ext cx="7224713" cy="4014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占位符 15361"/>
          <p:cNvSpPr>
            <a:spLocks noGrp="1"/>
          </p:cNvSpPr>
          <p:nvPr>
            <p:ph type="body" idx="1"/>
          </p:nvPr>
        </p:nvSpPr>
        <p:spPr>
          <a:xfrm>
            <a:off x="468313" y="4581525"/>
            <a:ext cx="8229600" cy="2420938"/>
          </a:xfrm>
          <a:ln/>
        </p:spPr>
        <p:txBody>
          <a:bodyPr/>
          <a:p>
            <a:pPr algn="ctr">
              <a:lnSpc>
                <a:spcPct val="80000"/>
              </a:lnSpc>
              <a:buNone/>
            </a:pPr>
            <a:r>
              <a:rPr lang="zh-CN" altLang="en-US" sz="2000">
                <a:solidFill>
                  <a:schemeClr val="bg1"/>
                </a:solidFill>
              </a:rPr>
              <a:t>　“哦</a:t>
            </a:r>
            <a:r>
              <a:rPr lang="en-US" altLang="zh-CN" sz="2000">
                <a:solidFill>
                  <a:schemeClr val="bg1"/>
                </a:solidFill>
              </a:rPr>
              <a:t>, </a:t>
            </a:r>
            <a:br>
              <a:rPr lang="en-US" altLang="zh-CN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这不是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土豆泥。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人们都以为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它们是土豆泥，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其实不是。它是从富士山的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山尖上飘下来的云朵。”“哦，如果是 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那样的话，给我来一份大的，我喜欢吃云朵。” 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15363" name="图片 15362" descr="20-2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0"/>
            <a:ext cx="7440612" cy="4135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占位符 16385"/>
          <p:cNvSpPr>
            <a:spLocks noGrp="1"/>
          </p:cNvSpPr>
          <p:nvPr>
            <p:ph type="body" idx="1"/>
          </p:nvPr>
        </p:nvSpPr>
        <p:spPr>
          <a:xfrm>
            <a:off x="539750" y="4552950"/>
            <a:ext cx="8229600" cy="2305050"/>
          </a:xfrm>
          <a:ln/>
        </p:spPr>
        <p:txBody>
          <a:bodyPr/>
          <a:p>
            <a:pPr algn="ctr">
              <a:buNone/>
            </a:pPr>
            <a:r>
              <a:rPr lang="zh-CN" altLang="en-US" sz="2800">
                <a:solidFill>
                  <a:schemeClr val="bg1"/>
                </a:solidFill>
              </a:rPr>
              <a:t>　“查理哥哥，”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萝拉说，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“这些看上去像炸鱼块，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我绝对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不吃炸鱼块。” 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16387" name="图片 16386" descr="22-2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0"/>
            <a:ext cx="7369175" cy="409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占位符 17409"/>
          <p:cNvSpPr>
            <a:spLocks noGrp="1"/>
          </p:cNvSpPr>
          <p:nvPr>
            <p:ph type="body" idx="1"/>
          </p:nvPr>
        </p:nvSpPr>
        <p:spPr>
          <a:xfrm>
            <a:off x="468313" y="4554538"/>
            <a:ext cx="8229600" cy="2303462"/>
          </a:xfrm>
          <a:ln/>
        </p:spPr>
        <p:txBody>
          <a:bodyPr/>
          <a:p>
            <a:pPr algn="ctr">
              <a:lnSpc>
                <a:spcPct val="90000"/>
              </a:lnSpc>
              <a:buNone/>
            </a:pPr>
            <a:r>
              <a:rPr lang="en-US" altLang="zh-CN" sz="2400">
                <a:solidFill>
                  <a:schemeClr val="bg1"/>
                </a:solidFill>
              </a:rPr>
              <a:t>“</a:t>
            </a:r>
            <a:r>
              <a:rPr lang="zh-CN" altLang="en-US" sz="2400">
                <a:solidFill>
                  <a:schemeClr val="bg1"/>
                </a:solidFill>
              </a:rPr>
              <a:t>我知道它们是什么，它们肯定不是炸鱼块。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它们是海底超市里的美人鱼们时常吃的小食品。”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“想起来了，我和妈妈去过那个超市。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没错，我知道这东西，我想我以前还吃过呢。”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萝拉一边说，一边狼吞虎咽地吃，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“再来点儿，还有吗？”</a:t>
            </a:r>
            <a:r>
              <a:rPr lang="zh-CN" altLang="en-US" sz="2800"/>
              <a:t> </a:t>
            </a:r>
            <a:endParaRPr lang="zh-CN" altLang="en-US" sz="2800"/>
          </a:p>
        </p:txBody>
      </p:sp>
      <p:pic>
        <p:nvPicPr>
          <p:cNvPr id="17411" name="图片 17410" descr="24-2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0"/>
            <a:ext cx="7512050" cy="417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8433"/>
          <p:cNvSpPr>
            <a:spLocks noGrp="1"/>
          </p:cNvSpPr>
          <p:nvPr>
            <p:ph type="body" idx="1"/>
          </p:nvPr>
        </p:nvSpPr>
        <p:spPr>
          <a:xfrm>
            <a:off x="457200" y="4437063"/>
            <a:ext cx="8435975" cy="2232025"/>
          </a:xfrm>
          <a:ln/>
        </p:spPr>
        <p:txBody>
          <a:bodyPr/>
          <a:p>
            <a:pPr algn="ctr">
              <a:buNone/>
            </a:pPr>
            <a:r>
              <a:rPr lang="zh-CN" altLang="en-US" sz="2400">
                <a:solidFill>
                  <a:schemeClr val="bg1"/>
                </a:solidFill>
              </a:rPr>
              <a:t>过了一会儿，萝拉说：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“查理哥哥，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再给我一个吃的东西，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好吗？”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我说：“什么东西呢？”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435" name="图片 18434" descr="26-2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0"/>
            <a:ext cx="7512050" cy="417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占位符 19457"/>
          <p:cNvSpPr>
            <a:spLocks noGrp="1"/>
          </p:cNvSpPr>
          <p:nvPr>
            <p:ph type="body" idx="1"/>
          </p:nvPr>
        </p:nvSpPr>
        <p:spPr>
          <a:xfrm>
            <a:off x="457200" y="4581525"/>
            <a:ext cx="8229600" cy="2276475"/>
          </a:xfrm>
          <a:ln/>
        </p:spPr>
        <p:txBody>
          <a:bodyPr/>
          <a:p>
            <a:pPr algn="ctr">
              <a:buNone/>
            </a:pPr>
            <a:r>
              <a:rPr lang="zh-CN" altLang="en-US"/>
              <a:t>　</a:t>
            </a:r>
            <a:r>
              <a:rPr lang="zh-CN" altLang="en-US" sz="2400">
                <a:solidFill>
                  <a:schemeClr val="bg1"/>
                </a:solidFill>
              </a:rPr>
              <a:t>萝拉说：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“查理哥哥，就是那个东西。”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我几乎不能相信自己的眼睛，猜猜萝拉会指着什么呢？她正指着番茄！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我问：“真的吗？你真的要吃个番茄？”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459" name="图片 19458" descr="28-2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0"/>
            <a:ext cx="7440612" cy="4135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占位符 20481"/>
          <p:cNvSpPr>
            <a:spLocks noGrp="1"/>
          </p:cNvSpPr>
          <p:nvPr>
            <p:ph type="body" idx="1"/>
          </p:nvPr>
        </p:nvSpPr>
        <p:spPr>
          <a:xfrm>
            <a:off x="539750" y="5013325"/>
            <a:ext cx="8229600" cy="1296988"/>
          </a:xfrm>
          <a:ln/>
        </p:spPr>
        <p:txBody>
          <a:bodyPr/>
          <a:p>
            <a:pPr algn="ctr">
              <a:buNone/>
            </a:pPr>
            <a:r>
              <a:rPr lang="zh-CN" altLang="en-US">
                <a:solidFill>
                  <a:schemeClr val="bg1"/>
                </a:solidFill>
              </a:rPr>
              <a:t>萝拉说： </a:t>
            </a:r>
            <a:br>
              <a:rPr lang="zh-CN" altLang="en-US">
                <a:solidFill>
                  <a:schemeClr val="bg1"/>
                </a:solidFill>
              </a:rPr>
            </a:br>
            <a:r>
              <a:rPr lang="zh-CN" altLang="en-US">
                <a:solidFill>
                  <a:schemeClr val="bg1"/>
                </a:solidFill>
              </a:rPr>
              <a:t>“当然要吃了，我最喜欢喷水月光。” 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0483" name="图片 20482" descr="30-3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0"/>
            <a:ext cx="7369175" cy="409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占位符 21505"/>
          <p:cNvSpPr>
            <a:spLocks noGrp="1"/>
          </p:cNvSpPr>
          <p:nvPr>
            <p:ph type="body" idx="1"/>
          </p:nvPr>
        </p:nvSpPr>
        <p:spPr>
          <a:xfrm>
            <a:off x="457200" y="4581525"/>
            <a:ext cx="8229600" cy="2087563"/>
          </a:xfrm>
          <a:ln/>
        </p:spPr>
        <p:txBody>
          <a:bodyPr/>
          <a:p>
            <a:pPr algn="ctr">
              <a:lnSpc>
                <a:spcPct val="90000"/>
              </a:lnSpc>
              <a:buNone/>
            </a:pPr>
            <a:r>
              <a:rPr lang="zh-CN" altLang="en-US" sz="2400">
                <a:solidFill>
                  <a:schemeClr val="bg1"/>
                </a:solidFill>
              </a:rPr>
              <a:t>　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zh-CN" altLang="en-US" sz="2400">
                <a:solidFill>
                  <a:schemeClr val="bg1"/>
                </a:solidFill>
              </a:rPr>
              <a:t>“你不会认为它们是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番茄吧，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查理哥哥？” 萝拉问我。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1507" name="图片 21506" descr="p3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0"/>
            <a:ext cx="3914775" cy="429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占位符 4097"/>
          <p:cNvSpPr>
            <a:spLocks noGrp="1"/>
          </p:cNvSpPr>
          <p:nvPr>
            <p:ph type="body" idx="1"/>
          </p:nvPr>
        </p:nvSpPr>
        <p:spPr>
          <a:xfrm>
            <a:off x="0" y="5013325"/>
            <a:ext cx="9144000" cy="1844675"/>
          </a:xfrm>
          <a:ln/>
        </p:spPr>
        <p:txBody>
          <a:bodyPr/>
          <a:p>
            <a:pPr algn="ctr">
              <a:lnSpc>
                <a:spcPct val="90000"/>
              </a:lnSpc>
              <a:buNone/>
            </a:pPr>
            <a:r>
              <a:rPr lang="zh-CN" altLang="en-US" sz="2800">
                <a:solidFill>
                  <a:schemeClr val="bg1"/>
                </a:solidFill>
              </a:rPr>
              <a:t>　我有个妹妹叫萝拉。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她是个有趣的小人儿。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有时候，我不得不看着她。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有时候，爸爸妈妈让我安排她吃饭。</a:t>
            </a:r>
            <a:r>
              <a:rPr lang="zh-CN" altLang="en-US" sz="2800"/>
              <a:t> </a:t>
            </a:r>
            <a:endParaRPr lang="zh-CN" altLang="en-US" sz="2800"/>
          </a:p>
        </p:txBody>
      </p:sp>
      <p:pic>
        <p:nvPicPr>
          <p:cNvPr id="4099" name="图片 4098" descr="002b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17475"/>
            <a:ext cx="8208963" cy="463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占位符 5121"/>
          <p:cNvSpPr>
            <a:spLocks noGrp="1"/>
          </p:cNvSpPr>
          <p:nvPr>
            <p:ph type="body" idx="1"/>
          </p:nvPr>
        </p:nvSpPr>
        <p:spPr>
          <a:xfrm>
            <a:off x="539750" y="5300663"/>
            <a:ext cx="8229600" cy="1112837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endParaRPr lang="en-US" altLang="zh-CN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>
                <a:solidFill>
                  <a:schemeClr val="bg1"/>
                </a:solidFill>
              </a:rPr>
              <a:t>　　　这任务可真够困难的，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2400">
                <a:solidFill>
                  <a:schemeClr val="bg1"/>
                </a:solidFill>
              </a:rPr>
              <a:t>　　　　　　　　　　　因为萝拉是个非常挑食的家伙。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5123" name="图片 5122" descr="00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3375"/>
            <a:ext cx="8520113" cy="4633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468313" y="5516563"/>
            <a:ext cx="8229600" cy="825500"/>
          </a:xfrm>
          <a:ln/>
        </p:spPr>
        <p:txBody>
          <a:bodyPr/>
          <a:p>
            <a:pPr algn="ctr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bg1"/>
                </a:solidFill>
              </a:rPr>
              <a:t>萝拉当然不愿意吃胡萝卜。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她说胡萝卜是给小兔子吃的。 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6148" name="图片 6147" descr="004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8913"/>
            <a:ext cx="8520113" cy="482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占位符 7169"/>
          <p:cNvSpPr>
            <a:spLocks noGrp="1"/>
          </p:cNvSpPr>
          <p:nvPr>
            <p:ph type="body" idx="1"/>
          </p:nvPr>
        </p:nvSpPr>
        <p:spPr>
          <a:xfrm>
            <a:off x="457200" y="5561013"/>
            <a:ext cx="8686800" cy="1296987"/>
          </a:xfrm>
          <a:ln/>
        </p:spPr>
        <p:txBody>
          <a:bodyPr/>
          <a:p>
            <a:pPr algn="ctr">
              <a:buNone/>
            </a:pPr>
            <a:r>
              <a:rPr lang="zh-CN" altLang="en-US" sz="2800">
                <a:solidFill>
                  <a:schemeClr val="bg1"/>
                </a:solidFill>
              </a:rPr>
              <a:t>我问她</a:t>
            </a:r>
            <a:r>
              <a:rPr lang="en-US" altLang="zh-CN" sz="2800">
                <a:solidFill>
                  <a:schemeClr val="bg1"/>
                </a:solidFill>
              </a:rPr>
              <a:t>:“</a:t>
            </a:r>
            <a:r>
              <a:rPr lang="zh-CN" altLang="en-US" sz="2800">
                <a:solidFill>
                  <a:schemeClr val="bg1"/>
                </a:solidFill>
              </a:rPr>
              <a:t>来点儿豌豆怎么样？” 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zh-CN" altLang="en-US" sz="2800">
                <a:solidFill>
                  <a:schemeClr val="bg1"/>
                </a:solidFill>
              </a:rPr>
              <a:t>萝拉说</a:t>
            </a:r>
            <a:r>
              <a:rPr lang="en-US" altLang="zh-CN" sz="2800">
                <a:solidFill>
                  <a:schemeClr val="bg1"/>
                </a:solidFill>
              </a:rPr>
              <a:t>: “</a:t>
            </a:r>
            <a:r>
              <a:rPr lang="zh-CN" altLang="en-US" sz="2800">
                <a:solidFill>
                  <a:schemeClr val="bg1"/>
                </a:solidFill>
              </a:rPr>
              <a:t>豌豆吃起来太小了， 而且颜色也太绿了。” 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7171" name="图片 7170" descr="00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0"/>
            <a:ext cx="4598988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占位符 8193"/>
          <p:cNvSpPr>
            <a:spLocks noGrp="1"/>
          </p:cNvSpPr>
          <p:nvPr>
            <p:ph type="body" idx="1"/>
          </p:nvPr>
        </p:nvSpPr>
        <p:spPr>
          <a:xfrm>
            <a:off x="457200" y="4581525"/>
            <a:ext cx="8229600" cy="2276475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1800">
                <a:solidFill>
                  <a:schemeClr val="bg1"/>
                </a:solidFill>
              </a:rPr>
              <a:t>　　有一天，我对她实行了一个很管用的好方法。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　　　　　　　　　　　　　　　　　萝拉正坐在桌子旁等着吃饭。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她说</a:t>
            </a:r>
            <a:r>
              <a:rPr lang="en-US" altLang="zh-CN" sz="1800">
                <a:solidFill>
                  <a:schemeClr val="bg1"/>
                </a:solidFill>
              </a:rPr>
              <a:t>:“</a:t>
            </a:r>
            <a:r>
              <a:rPr lang="zh-CN" altLang="en-US" sz="1800">
                <a:solidFill>
                  <a:schemeClr val="bg1"/>
                </a:solidFill>
              </a:rPr>
              <a:t>我不吃豌豆、 胡萝卜、 土豆、 蘑菇、面条</a:t>
            </a:r>
            <a:r>
              <a:rPr lang="en-US" altLang="zh-CN" sz="1800">
                <a:solidFill>
                  <a:schemeClr val="bg1"/>
                </a:solidFill>
              </a:rPr>
              <a:t>, </a:t>
            </a:r>
            <a:br>
              <a:rPr lang="en-US" altLang="zh-CN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　　　　　　　　　　　　　　　　　也不吃鸡蛋、不吃香肠。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我不吃花椰菜、 卷心菜、 烤豆</a:t>
            </a:r>
            <a:r>
              <a:rPr lang="en-US" altLang="zh-CN" sz="1800">
                <a:solidFill>
                  <a:schemeClr val="bg1"/>
                </a:solidFill>
              </a:rPr>
              <a:t>, </a:t>
            </a:r>
            <a:br>
              <a:rPr lang="en-US" altLang="zh-CN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　　　　　　　　　　　　　　　　　也不吃香蕉、 不吃橘子。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我也不喜欢吃苹果、 米饭、 奶酪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　　　　　　　　　　　　　　　　　还有炸鱼块。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并且，我绝对不吃番茄。”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　　　　　　　　　　　　　　　　（我妹妹讨厌番茄。） </a:t>
            </a:r>
            <a:endParaRPr lang="zh-CN" altLang="en-US" sz="1800">
              <a:solidFill>
                <a:schemeClr val="bg1"/>
              </a:solidFill>
            </a:endParaRPr>
          </a:p>
        </p:txBody>
      </p:sp>
      <p:pic>
        <p:nvPicPr>
          <p:cNvPr id="8195" name="图片 8194" descr="006-00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0"/>
            <a:ext cx="7885112" cy="438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占位符 9217"/>
          <p:cNvSpPr>
            <a:spLocks noGrp="1"/>
          </p:cNvSpPr>
          <p:nvPr>
            <p:ph type="body" idx="1"/>
          </p:nvPr>
        </p:nvSpPr>
        <p:spPr>
          <a:xfrm>
            <a:off x="539750" y="4697413"/>
            <a:ext cx="8229600" cy="2160587"/>
          </a:xfrm>
          <a:ln/>
        </p:spPr>
        <p:txBody>
          <a:bodyPr/>
          <a:p>
            <a:pPr algn="ctr">
              <a:lnSpc>
                <a:spcPct val="80000"/>
              </a:lnSpc>
              <a:buNone/>
            </a:pPr>
            <a:r>
              <a:rPr lang="zh-CN" altLang="en-US" sz="2400">
                <a:solidFill>
                  <a:schemeClr val="bg1"/>
                </a:solidFill>
              </a:rPr>
              <a:t>　我说：“你运气挺好的，因为你说的这些东西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我们都没有。我们不用吃豌豆 、胡萝卜、土豆、 蘑菇，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也不用吃面条、鸡蛋或者香肠。我们不会有花椰菜 、卷心菜、 烤豆、 香蕉和橘子。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我们也没有苹果、米饭、奶酪和炸鱼块，当然，更没有番茄。” 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219" name="图片 9218" descr="008-00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0"/>
            <a:ext cx="7224712" cy="4014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占位符 10241"/>
          <p:cNvSpPr>
            <a:spLocks noGrp="1"/>
          </p:cNvSpPr>
          <p:nvPr>
            <p:ph type="body" idx="1"/>
          </p:nvPr>
        </p:nvSpPr>
        <p:spPr>
          <a:xfrm>
            <a:off x="457200" y="4508500"/>
            <a:ext cx="8686800" cy="2565400"/>
          </a:xfrm>
          <a:ln/>
        </p:spPr>
        <p:txBody>
          <a:bodyPr/>
          <a:p>
            <a:pPr algn="ctr">
              <a:lnSpc>
                <a:spcPct val="80000"/>
              </a:lnSpc>
              <a:buNone/>
            </a:pPr>
            <a:r>
              <a:rPr lang="zh-CN" altLang="en-US" sz="2400">
                <a:solidFill>
                  <a:schemeClr val="bg1"/>
                </a:solidFill>
              </a:rPr>
              <a:t>萝拉看着桌子，说：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“可是，为什么这里还有胡萝卜呢，查理哥哥？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我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永远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不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吃 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　　胡萝卜。” 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0243" name="图片 10242" descr="1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0"/>
            <a:ext cx="7369175" cy="409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占位符 11265"/>
          <p:cNvSpPr>
            <a:spLocks noGrp="1"/>
          </p:cNvSpPr>
          <p:nvPr>
            <p:ph type="body" idx="1"/>
          </p:nvPr>
        </p:nvSpPr>
        <p:spPr>
          <a:xfrm>
            <a:off x="539750" y="4365625"/>
            <a:ext cx="8229600" cy="2708275"/>
          </a:xfrm>
          <a:ln/>
        </p:spPr>
        <p:txBody>
          <a:bodyPr/>
          <a:p>
            <a:pPr algn="ctr">
              <a:lnSpc>
                <a:spcPct val="90000"/>
              </a:lnSpc>
              <a:buNone/>
            </a:pPr>
            <a:r>
              <a:rPr lang="zh-CN" altLang="en-US" sz="1800">
                <a:solidFill>
                  <a:schemeClr val="bg1"/>
                </a:solidFill>
              </a:rPr>
              <a:t>我说：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“哦， 你认为它们是胡萝卜，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其实那不是胡萝卜。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它们是从木星上来的橘树枝。”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“可我看， 它们就像胡萝卜。” 萝拉说。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“但它们怎么可能是胡萝卜呢？” 我又说，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“胡萝卜是不会长在木星上的。”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“说得对呀，” 萝拉说，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“如果它们真的都是从木星上来的话， 我倒是想尝一尝。嗯， 挺好吃的。” 萝拉说着，又咬了一口。 </a:t>
            </a:r>
            <a:endParaRPr lang="zh-CN" altLang="en-US" sz="1800">
              <a:solidFill>
                <a:schemeClr val="bg1"/>
              </a:solidFill>
            </a:endParaRPr>
          </a:p>
        </p:txBody>
      </p:sp>
      <p:pic>
        <p:nvPicPr>
          <p:cNvPr id="11267" name="图片 11266" descr="12-1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0"/>
            <a:ext cx="7512050" cy="417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77d89525-f423-43c2-b221-11ac3fe66165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1556</Words>
  <Application>WPS 演示</Application>
  <PresentationFormat>在屏幕上显示</PresentationFormat>
  <Paragraphs>46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幸福说我太小</cp:lastModifiedBy>
  <cp:revision>14</cp:revision>
  <dcterms:created xsi:type="dcterms:W3CDTF">2006-08-19T09:19:49Z</dcterms:created>
  <dcterms:modified xsi:type="dcterms:W3CDTF">2023-03-16T08:12:01Z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8AB6AAE961384C9FBB20CF5C0E6214A9</vt:lpwstr>
  </property>
</Properties>
</file>